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6" r:id="rId2"/>
    <p:sldId id="301" r:id="rId3"/>
    <p:sldId id="302" r:id="rId4"/>
    <p:sldId id="303" r:id="rId5"/>
    <p:sldId id="305" r:id="rId6"/>
    <p:sldId id="306" r:id="rId7"/>
    <p:sldId id="307" r:id="rId8"/>
    <p:sldId id="308" r:id="rId9"/>
    <p:sldId id="309" r:id="rId10"/>
    <p:sldId id="257" r:id="rId11"/>
    <p:sldId id="258" r:id="rId12"/>
    <p:sldId id="259" r:id="rId13"/>
    <p:sldId id="260" r:id="rId14"/>
    <p:sldId id="264" r:id="rId15"/>
    <p:sldId id="265" r:id="rId16"/>
    <p:sldId id="291" r:id="rId17"/>
    <p:sldId id="292" r:id="rId18"/>
    <p:sldId id="293" r:id="rId19"/>
    <p:sldId id="266" r:id="rId20"/>
    <p:sldId id="261" r:id="rId21"/>
    <p:sldId id="285" r:id="rId22"/>
    <p:sldId id="271" r:id="rId23"/>
    <p:sldId id="272" r:id="rId24"/>
    <p:sldId id="273" r:id="rId25"/>
    <p:sldId id="274" r:id="rId26"/>
    <p:sldId id="279" r:id="rId27"/>
    <p:sldId id="280" r:id="rId28"/>
    <p:sldId id="281" r:id="rId29"/>
    <p:sldId id="295" r:id="rId30"/>
    <p:sldId id="297" r:id="rId31"/>
    <p:sldId id="296" r:id="rId32"/>
    <p:sldId id="270" r:id="rId33"/>
    <p:sldId id="267" r:id="rId34"/>
    <p:sldId id="290" r:id="rId35"/>
    <p:sldId id="268" r:id="rId36"/>
    <p:sldId id="286" r:id="rId37"/>
    <p:sldId id="287" r:id="rId38"/>
    <p:sldId id="288" r:id="rId39"/>
    <p:sldId id="298" r:id="rId40"/>
    <p:sldId id="299" r:id="rId41"/>
    <p:sldId id="294"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BB01C-DEA3-4700-A021-9F8C78C1A51E}" type="doc">
      <dgm:prSet loTypeId="urn:microsoft.com/office/officeart/2005/8/layout/vList3#1" loCatId="list" qsTypeId="urn:microsoft.com/office/officeart/2005/8/quickstyle/simple1" qsCatId="simple" csTypeId="urn:microsoft.com/office/officeart/2005/8/colors/accent1_2" csCatId="accent1" phldr="1"/>
      <dgm:spPr/>
    </dgm:pt>
    <dgm:pt modelId="{C4C8632B-2DF6-4C9B-815C-C220A6AA4468}">
      <dgm:prSet phldrT="[Testo]"/>
      <dgm:spPr/>
      <dgm:t>
        <a:bodyPr/>
        <a:lstStyle/>
        <a:p>
          <a:r>
            <a:rPr lang="it-IT" dirty="0" smtClean="0"/>
            <a:t>Integrativa a favore dell’Erario</a:t>
          </a:r>
          <a:endParaRPr lang="it-IT" dirty="0"/>
        </a:p>
      </dgm:t>
    </dgm:pt>
    <dgm:pt modelId="{91DE19D9-B48D-43C9-9588-38A11E13916B}" type="parTrans" cxnId="{E21A2436-574E-4852-A18F-88CA48A9DE2A}">
      <dgm:prSet/>
      <dgm:spPr/>
      <dgm:t>
        <a:bodyPr/>
        <a:lstStyle/>
        <a:p>
          <a:endParaRPr lang="it-IT"/>
        </a:p>
      </dgm:t>
    </dgm:pt>
    <dgm:pt modelId="{4D6E00FC-E36E-43B8-AD82-417C88FF468D}" type="sibTrans" cxnId="{E21A2436-574E-4852-A18F-88CA48A9DE2A}">
      <dgm:prSet/>
      <dgm:spPr/>
      <dgm:t>
        <a:bodyPr/>
        <a:lstStyle/>
        <a:p>
          <a:endParaRPr lang="it-IT"/>
        </a:p>
      </dgm:t>
    </dgm:pt>
    <dgm:pt modelId="{6777AB4D-6059-43D5-A6E1-ACC6F237F6D2}">
      <dgm:prSet/>
      <dgm:spPr/>
      <dgm:t>
        <a:bodyPr/>
        <a:lstStyle/>
        <a:p>
          <a:r>
            <a:rPr lang="it-IT" dirty="0" smtClean="0"/>
            <a:t>Presentazione in termini</a:t>
          </a:r>
          <a:endParaRPr lang="it-IT" dirty="0"/>
        </a:p>
      </dgm:t>
    </dgm:pt>
    <dgm:pt modelId="{896C337F-64B8-47D5-AA4B-96FF3B6F8084}" type="parTrans" cxnId="{815FEB43-719B-44F9-B7FC-64A9C15195A6}">
      <dgm:prSet/>
      <dgm:spPr/>
      <dgm:t>
        <a:bodyPr/>
        <a:lstStyle/>
        <a:p>
          <a:endParaRPr lang="it-IT"/>
        </a:p>
      </dgm:t>
    </dgm:pt>
    <dgm:pt modelId="{7369421C-7B31-41E3-ABE1-29A10EA83818}" type="sibTrans" cxnId="{815FEB43-719B-44F9-B7FC-64A9C15195A6}">
      <dgm:prSet/>
      <dgm:spPr/>
      <dgm:t>
        <a:bodyPr/>
        <a:lstStyle/>
        <a:p>
          <a:endParaRPr lang="it-IT"/>
        </a:p>
      </dgm:t>
    </dgm:pt>
    <dgm:pt modelId="{6395C550-334C-46BD-A238-6F0038E88F09}">
      <dgm:prSet/>
      <dgm:spPr/>
      <dgm:t>
        <a:bodyPr/>
        <a:lstStyle/>
        <a:p>
          <a:r>
            <a:rPr lang="it-IT" dirty="0" smtClean="0"/>
            <a:t>Correttiva in termini</a:t>
          </a:r>
          <a:endParaRPr lang="it-IT" dirty="0"/>
        </a:p>
      </dgm:t>
    </dgm:pt>
    <dgm:pt modelId="{B52C1F58-FEC2-44C4-9AFD-0CC6D80409C3}" type="parTrans" cxnId="{32ABC4F2-87B3-4A96-8CD8-79DAC54879AA}">
      <dgm:prSet/>
      <dgm:spPr/>
      <dgm:t>
        <a:bodyPr/>
        <a:lstStyle/>
        <a:p>
          <a:endParaRPr lang="it-IT"/>
        </a:p>
      </dgm:t>
    </dgm:pt>
    <dgm:pt modelId="{E93B9422-FD90-4F12-B5A8-D8E4711EB5EB}" type="sibTrans" cxnId="{32ABC4F2-87B3-4A96-8CD8-79DAC54879AA}">
      <dgm:prSet/>
      <dgm:spPr/>
      <dgm:t>
        <a:bodyPr/>
        <a:lstStyle/>
        <a:p>
          <a:endParaRPr lang="it-IT"/>
        </a:p>
      </dgm:t>
    </dgm:pt>
    <dgm:pt modelId="{1BCFE03A-394B-4751-B611-287624027775}">
      <dgm:prSet/>
      <dgm:spPr/>
      <dgm:t>
        <a:bodyPr/>
        <a:lstStyle/>
        <a:p>
          <a:r>
            <a:rPr lang="it-IT" dirty="0" smtClean="0"/>
            <a:t>Integrativa a favore del contribuente</a:t>
          </a:r>
          <a:endParaRPr lang="it-IT" dirty="0"/>
        </a:p>
      </dgm:t>
    </dgm:pt>
    <dgm:pt modelId="{B14665D8-D66E-4A72-B7FC-61A8D1441787}" type="parTrans" cxnId="{9B742A10-54C3-4B30-BAFB-EC43B06C9F3B}">
      <dgm:prSet/>
      <dgm:spPr/>
      <dgm:t>
        <a:bodyPr/>
        <a:lstStyle/>
        <a:p>
          <a:endParaRPr lang="it-IT"/>
        </a:p>
      </dgm:t>
    </dgm:pt>
    <dgm:pt modelId="{79EB60C7-8F04-4DD5-A4D3-CE212EDB02FC}" type="sibTrans" cxnId="{9B742A10-54C3-4B30-BAFB-EC43B06C9F3B}">
      <dgm:prSet/>
      <dgm:spPr/>
      <dgm:t>
        <a:bodyPr/>
        <a:lstStyle/>
        <a:p>
          <a:endParaRPr lang="it-IT"/>
        </a:p>
      </dgm:t>
    </dgm:pt>
    <dgm:pt modelId="{ACA988B1-6B26-49DF-ACCC-99EFD165050F}">
      <dgm:prSet/>
      <dgm:spPr/>
      <dgm:t>
        <a:bodyPr/>
        <a:lstStyle/>
        <a:p>
          <a:r>
            <a:rPr lang="it-IT" dirty="0" smtClean="0"/>
            <a:t>Integrativa per modificare / trasformare richiesta di rimborso</a:t>
          </a:r>
          <a:endParaRPr lang="it-IT" dirty="0"/>
        </a:p>
      </dgm:t>
    </dgm:pt>
    <dgm:pt modelId="{97350667-B775-4FCA-A163-D5ADA1E1A1D2}" type="parTrans" cxnId="{694E9F3D-BDE0-48C4-B163-C0B0F8A61677}">
      <dgm:prSet/>
      <dgm:spPr/>
      <dgm:t>
        <a:bodyPr/>
        <a:lstStyle/>
        <a:p>
          <a:endParaRPr lang="it-IT"/>
        </a:p>
      </dgm:t>
    </dgm:pt>
    <dgm:pt modelId="{FB2D4F44-93DD-4769-9346-E4406C17366D}" type="sibTrans" cxnId="{694E9F3D-BDE0-48C4-B163-C0B0F8A61677}">
      <dgm:prSet/>
      <dgm:spPr/>
      <dgm:t>
        <a:bodyPr/>
        <a:lstStyle/>
        <a:p>
          <a:endParaRPr lang="it-IT"/>
        </a:p>
      </dgm:t>
    </dgm:pt>
    <dgm:pt modelId="{24673BA9-9A77-49B0-AF66-194F36394CED}" type="pres">
      <dgm:prSet presAssocID="{25EBB01C-DEA3-4700-A021-9F8C78C1A51E}" presName="linearFlow" presStyleCnt="0">
        <dgm:presLayoutVars>
          <dgm:dir/>
          <dgm:resizeHandles val="exact"/>
        </dgm:presLayoutVars>
      </dgm:prSet>
      <dgm:spPr/>
    </dgm:pt>
    <dgm:pt modelId="{274BF19D-0F70-4A15-BEB0-4CDBC1F67E4E}" type="pres">
      <dgm:prSet presAssocID="{6777AB4D-6059-43D5-A6E1-ACC6F237F6D2}" presName="composite" presStyleCnt="0"/>
      <dgm:spPr/>
    </dgm:pt>
    <dgm:pt modelId="{B0C0AFC5-218B-4C9F-A779-EA6B930A055E}" type="pres">
      <dgm:prSet presAssocID="{6777AB4D-6059-43D5-A6E1-ACC6F237F6D2}" presName="imgShp" presStyleLbl="fgImgPlace1" presStyleIdx="0" presStyleCnt="5"/>
      <dgm:spPr>
        <a:blipFill rotWithShape="0">
          <a:blip xmlns:r="http://schemas.openxmlformats.org/officeDocument/2006/relationships" r:embed="rId1"/>
          <a:stretch>
            <a:fillRect/>
          </a:stretch>
        </a:blipFill>
      </dgm:spPr>
    </dgm:pt>
    <dgm:pt modelId="{F14A0300-3F53-4AB2-A2A7-641520E0C7C3}" type="pres">
      <dgm:prSet presAssocID="{6777AB4D-6059-43D5-A6E1-ACC6F237F6D2}" presName="txShp" presStyleLbl="node1" presStyleIdx="0" presStyleCnt="5">
        <dgm:presLayoutVars>
          <dgm:bulletEnabled val="1"/>
        </dgm:presLayoutVars>
      </dgm:prSet>
      <dgm:spPr/>
      <dgm:t>
        <a:bodyPr/>
        <a:lstStyle/>
        <a:p>
          <a:endParaRPr lang="it-IT"/>
        </a:p>
      </dgm:t>
    </dgm:pt>
    <dgm:pt modelId="{12C907E3-266C-42B9-8796-017E8F5DE0C2}" type="pres">
      <dgm:prSet presAssocID="{7369421C-7B31-41E3-ABE1-29A10EA83818}" presName="spacing" presStyleCnt="0"/>
      <dgm:spPr/>
    </dgm:pt>
    <dgm:pt modelId="{9E013769-EE27-4DAD-A942-399A2287E214}" type="pres">
      <dgm:prSet presAssocID="{6395C550-334C-46BD-A238-6F0038E88F09}" presName="composite" presStyleCnt="0"/>
      <dgm:spPr/>
    </dgm:pt>
    <dgm:pt modelId="{ED8DC685-626C-4D05-B1B0-593576FD2E90}" type="pres">
      <dgm:prSet presAssocID="{6395C550-334C-46BD-A238-6F0038E88F09}" presName="imgShp" presStyleLbl="fgImgPlace1" presStyleIdx="1" presStyleCnt="5"/>
      <dgm:spPr>
        <a:blipFill rotWithShape="0">
          <a:blip xmlns:r="http://schemas.openxmlformats.org/officeDocument/2006/relationships" r:embed="rId2"/>
          <a:stretch>
            <a:fillRect/>
          </a:stretch>
        </a:blipFill>
      </dgm:spPr>
    </dgm:pt>
    <dgm:pt modelId="{E3AC7444-B638-4FAB-8945-6F1F2055E13C}" type="pres">
      <dgm:prSet presAssocID="{6395C550-334C-46BD-A238-6F0038E88F09}" presName="txShp" presStyleLbl="node1" presStyleIdx="1" presStyleCnt="5">
        <dgm:presLayoutVars>
          <dgm:bulletEnabled val="1"/>
        </dgm:presLayoutVars>
      </dgm:prSet>
      <dgm:spPr/>
      <dgm:t>
        <a:bodyPr/>
        <a:lstStyle/>
        <a:p>
          <a:endParaRPr lang="it-IT"/>
        </a:p>
      </dgm:t>
    </dgm:pt>
    <dgm:pt modelId="{2E42F0E7-8B10-4CB2-8FEA-94B8BF2C35D9}" type="pres">
      <dgm:prSet presAssocID="{E93B9422-FD90-4F12-B5A8-D8E4711EB5EB}" presName="spacing" presStyleCnt="0"/>
      <dgm:spPr/>
    </dgm:pt>
    <dgm:pt modelId="{0C914C45-9F35-4995-965A-5E54F603840B}" type="pres">
      <dgm:prSet presAssocID="{1BCFE03A-394B-4751-B611-287624027775}" presName="composite" presStyleCnt="0"/>
      <dgm:spPr/>
    </dgm:pt>
    <dgm:pt modelId="{56C0EDEB-A2D4-498A-A557-439F535438D5}" type="pres">
      <dgm:prSet presAssocID="{1BCFE03A-394B-4751-B611-287624027775}" presName="imgShp" presStyleLbl="fgImgPlace1" presStyleIdx="2" presStyleCnt="5"/>
      <dgm:spPr>
        <a:blipFill rotWithShape="0">
          <a:blip xmlns:r="http://schemas.openxmlformats.org/officeDocument/2006/relationships" r:embed="rId3"/>
          <a:stretch>
            <a:fillRect/>
          </a:stretch>
        </a:blipFill>
      </dgm:spPr>
    </dgm:pt>
    <dgm:pt modelId="{7BD3C4EB-D3F8-42E9-A41F-387A29F81DA1}" type="pres">
      <dgm:prSet presAssocID="{1BCFE03A-394B-4751-B611-287624027775}" presName="txShp" presStyleLbl="node1" presStyleIdx="2" presStyleCnt="5">
        <dgm:presLayoutVars>
          <dgm:bulletEnabled val="1"/>
        </dgm:presLayoutVars>
      </dgm:prSet>
      <dgm:spPr/>
      <dgm:t>
        <a:bodyPr/>
        <a:lstStyle/>
        <a:p>
          <a:endParaRPr lang="it-IT"/>
        </a:p>
      </dgm:t>
    </dgm:pt>
    <dgm:pt modelId="{B9BB3AD2-FFD4-4672-B597-AFEA1E8FD506}" type="pres">
      <dgm:prSet presAssocID="{79EB60C7-8F04-4DD5-A4D3-CE212EDB02FC}" presName="spacing" presStyleCnt="0"/>
      <dgm:spPr/>
    </dgm:pt>
    <dgm:pt modelId="{F2C3F10D-C7ED-44DE-BDA6-F5040E33ACA1}" type="pres">
      <dgm:prSet presAssocID="{C4C8632B-2DF6-4C9B-815C-C220A6AA4468}" presName="composite" presStyleCnt="0"/>
      <dgm:spPr/>
    </dgm:pt>
    <dgm:pt modelId="{A08B7F64-C955-4906-A84B-442C85B57FE5}" type="pres">
      <dgm:prSet presAssocID="{C4C8632B-2DF6-4C9B-815C-C220A6AA4468}" presName="imgShp" presStyleLbl="fgImgPlace1" presStyleIdx="3" presStyleCnt="5"/>
      <dgm:spPr>
        <a:blipFill rotWithShape="0">
          <a:blip xmlns:r="http://schemas.openxmlformats.org/officeDocument/2006/relationships" r:embed="rId4"/>
          <a:stretch>
            <a:fillRect/>
          </a:stretch>
        </a:blipFill>
      </dgm:spPr>
    </dgm:pt>
    <dgm:pt modelId="{13225770-0B2D-4F1D-8E18-DBB6CC80850C}" type="pres">
      <dgm:prSet presAssocID="{C4C8632B-2DF6-4C9B-815C-C220A6AA4468}" presName="txShp" presStyleLbl="node1" presStyleIdx="3" presStyleCnt="5">
        <dgm:presLayoutVars>
          <dgm:bulletEnabled val="1"/>
        </dgm:presLayoutVars>
      </dgm:prSet>
      <dgm:spPr/>
      <dgm:t>
        <a:bodyPr/>
        <a:lstStyle/>
        <a:p>
          <a:endParaRPr lang="it-IT"/>
        </a:p>
      </dgm:t>
    </dgm:pt>
    <dgm:pt modelId="{585774A2-3CC6-47E9-9706-874768138569}" type="pres">
      <dgm:prSet presAssocID="{4D6E00FC-E36E-43B8-AD82-417C88FF468D}" presName="spacing" presStyleCnt="0"/>
      <dgm:spPr/>
    </dgm:pt>
    <dgm:pt modelId="{33245336-8F3B-4088-8ECD-05CE44D29AAA}" type="pres">
      <dgm:prSet presAssocID="{ACA988B1-6B26-49DF-ACCC-99EFD165050F}" presName="composite" presStyleCnt="0"/>
      <dgm:spPr/>
    </dgm:pt>
    <dgm:pt modelId="{4CEEA5EA-CAE9-4862-AC3B-286102C2A38F}" type="pres">
      <dgm:prSet presAssocID="{ACA988B1-6B26-49DF-ACCC-99EFD165050F}" presName="imgShp" presStyleLbl="fgImgPlace1" presStyleIdx="4" presStyleCnt="5"/>
      <dgm:spPr>
        <a:blipFill rotWithShape="0">
          <a:blip xmlns:r="http://schemas.openxmlformats.org/officeDocument/2006/relationships" r:embed="rId5"/>
          <a:stretch>
            <a:fillRect/>
          </a:stretch>
        </a:blipFill>
      </dgm:spPr>
    </dgm:pt>
    <dgm:pt modelId="{DB271E3E-7B43-4FFB-8F26-EBC8566ADC68}" type="pres">
      <dgm:prSet presAssocID="{ACA988B1-6B26-49DF-ACCC-99EFD165050F}" presName="txShp" presStyleLbl="node1" presStyleIdx="4" presStyleCnt="5">
        <dgm:presLayoutVars>
          <dgm:bulletEnabled val="1"/>
        </dgm:presLayoutVars>
      </dgm:prSet>
      <dgm:spPr/>
      <dgm:t>
        <a:bodyPr/>
        <a:lstStyle/>
        <a:p>
          <a:endParaRPr lang="it-IT"/>
        </a:p>
      </dgm:t>
    </dgm:pt>
  </dgm:ptLst>
  <dgm:cxnLst>
    <dgm:cxn modelId="{32ABC4F2-87B3-4A96-8CD8-79DAC54879AA}" srcId="{25EBB01C-DEA3-4700-A021-9F8C78C1A51E}" destId="{6395C550-334C-46BD-A238-6F0038E88F09}" srcOrd="1" destOrd="0" parTransId="{B52C1F58-FEC2-44C4-9AFD-0CC6D80409C3}" sibTransId="{E93B9422-FD90-4F12-B5A8-D8E4711EB5EB}"/>
    <dgm:cxn modelId="{9B742A10-54C3-4B30-BAFB-EC43B06C9F3B}" srcId="{25EBB01C-DEA3-4700-A021-9F8C78C1A51E}" destId="{1BCFE03A-394B-4751-B611-287624027775}" srcOrd="2" destOrd="0" parTransId="{B14665D8-D66E-4A72-B7FC-61A8D1441787}" sibTransId="{79EB60C7-8F04-4DD5-A4D3-CE212EDB02FC}"/>
    <dgm:cxn modelId="{4DE45B4D-B8E5-49BD-8AC2-6780E61C2A51}" type="presOf" srcId="{C4C8632B-2DF6-4C9B-815C-C220A6AA4468}" destId="{13225770-0B2D-4F1D-8E18-DBB6CC80850C}" srcOrd="0" destOrd="0" presId="urn:microsoft.com/office/officeart/2005/8/layout/vList3#1"/>
    <dgm:cxn modelId="{815FEB43-719B-44F9-B7FC-64A9C15195A6}" srcId="{25EBB01C-DEA3-4700-A021-9F8C78C1A51E}" destId="{6777AB4D-6059-43D5-A6E1-ACC6F237F6D2}" srcOrd="0" destOrd="0" parTransId="{896C337F-64B8-47D5-AA4B-96FF3B6F8084}" sibTransId="{7369421C-7B31-41E3-ABE1-29A10EA83818}"/>
    <dgm:cxn modelId="{95BC8A06-87E2-4BD2-B2D8-CA8D819CCF88}" type="presOf" srcId="{25EBB01C-DEA3-4700-A021-9F8C78C1A51E}" destId="{24673BA9-9A77-49B0-AF66-194F36394CED}" srcOrd="0" destOrd="0" presId="urn:microsoft.com/office/officeart/2005/8/layout/vList3#1"/>
    <dgm:cxn modelId="{B089CE5C-DAF3-4FE2-A689-EC3937657ECC}" type="presOf" srcId="{6395C550-334C-46BD-A238-6F0038E88F09}" destId="{E3AC7444-B638-4FAB-8945-6F1F2055E13C}" srcOrd="0" destOrd="0" presId="urn:microsoft.com/office/officeart/2005/8/layout/vList3#1"/>
    <dgm:cxn modelId="{3B3CACDA-D52C-48CC-AFB0-95CA00F0A830}" type="presOf" srcId="{6777AB4D-6059-43D5-A6E1-ACC6F237F6D2}" destId="{F14A0300-3F53-4AB2-A2A7-641520E0C7C3}" srcOrd="0" destOrd="0" presId="urn:microsoft.com/office/officeart/2005/8/layout/vList3#1"/>
    <dgm:cxn modelId="{694E9F3D-BDE0-48C4-B163-C0B0F8A61677}" srcId="{25EBB01C-DEA3-4700-A021-9F8C78C1A51E}" destId="{ACA988B1-6B26-49DF-ACCC-99EFD165050F}" srcOrd="4" destOrd="0" parTransId="{97350667-B775-4FCA-A163-D5ADA1E1A1D2}" sibTransId="{FB2D4F44-93DD-4769-9346-E4406C17366D}"/>
    <dgm:cxn modelId="{D432ED1B-BBE6-4641-8D3C-FFB24D1EAA0E}" type="presOf" srcId="{ACA988B1-6B26-49DF-ACCC-99EFD165050F}" destId="{DB271E3E-7B43-4FFB-8F26-EBC8566ADC68}" srcOrd="0" destOrd="0" presId="urn:microsoft.com/office/officeart/2005/8/layout/vList3#1"/>
    <dgm:cxn modelId="{70F30DA2-A313-4BB5-8318-FFFE4B9C3E61}" type="presOf" srcId="{1BCFE03A-394B-4751-B611-287624027775}" destId="{7BD3C4EB-D3F8-42E9-A41F-387A29F81DA1}" srcOrd="0" destOrd="0" presId="urn:microsoft.com/office/officeart/2005/8/layout/vList3#1"/>
    <dgm:cxn modelId="{E21A2436-574E-4852-A18F-88CA48A9DE2A}" srcId="{25EBB01C-DEA3-4700-A021-9F8C78C1A51E}" destId="{C4C8632B-2DF6-4C9B-815C-C220A6AA4468}" srcOrd="3" destOrd="0" parTransId="{91DE19D9-B48D-43C9-9588-38A11E13916B}" sibTransId="{4D6E00FC-E36E-43B8-AD82-417C88FF468D}"/>
    <dgm:cxn modelId="{9FF9D6EB-9F33-4AA1-AA8D-562BBC78CBCA}" type="presParOf" srcId="{24673BA9-9A77-49B0-AF66-194F36394CED}" destId="{274BF19D-0F70-4A15-BEB0-4CDBC1F67E4E}" srcOrd="0" destOrd="0" presId="urn:microsoft.com/office/officeart/2005/8/layout/vList3#1"/>
    <dgm:cxn modelId="{791623E5-4DCC-4B53-9263-18929A7BA0A0}" type="presParOf" srcId="{274BF19D-0F70-4A15-BEB0-4CDBC1F67E4E}" destId="{B0C0AFC5-218B-4C9F-A779-EA6B930A055E}" srcOrd="0" destOrd="0" presId="urn:microsoft.com/office/officeart/2005/8/layout/vList3#1"/>
    <dgm:cxn modelId="{886812B0-AF7D-4690-A4D4-96C4F65B3B19}" type="presParOf" srcId="{274BF19D-0F70-4A15-BEB0-4CDBC1F67E4E}" destId="{F14A0300-3F53-4AB2-A2A7-641520E0C7C3}" srcOrd="1" destOrd="0" presId="urn:microsoft.com/office/officeart/2005/8/layout/vList3#1"/>
    <dgm:cxn modelId="{BF48102E-C282-47F3-B25B-5F5F4DBAE368}" type="presParOf" srcId="{24673BA9-9A77-49B0-AF66-194F36394CED}" destId="{12C907E3-266C-42B9-8796-017E8F5DE0C2}" srcOrd="1" destOrd="0" presId="urn:microsoft.com/office/officeart/2005/8/layout/vList3#1"/>
    <dgm:cxn modelId="{9FFCDB14-9A19-44C4-801B-4EDF4D815B61}" type="presParOf" srcId="{24673BA9-9A77-49B0-AF66-194F36394CED}" destId="{9E013769-EE27-4DAD-A942-399A2287E214}" srcOrd="2" destOrd="0" presId="urn:microsoft.com/office/officeart/2005/8/layout/vList3#1"/>
    <dgm:cxn modelId="{69CAA9A2-EA74-4605-9A8C-E42CE8982F92}" type="presParOf" srcId="{9E013769-EE27-4DAD-A942-399A2287E214}" destId="{ED8DC685-626C-4D05-B1B0-593576FD2E90}" srcOrd="0" destOrd="0" presId="urn:microsoft.com/office/officeart/2005/8/layout/vList3#1"/>
    <dgm:cxn modelId="{E3041DD6-A289-4ECC-946C-CE2945159129}" type="presParOf" srcId="{9E013769-EE27-4DAD-A942-399A2287E214}" destId="{E3AC7444-B638-4FAB-8945-6F1F2055E13C}" srcOrd="1" destOrd="0" presId="urn:microsoft.com/office/officeart/2005/8/layout/vList3#1"/>
    <dgm:cxn modelId="{3EB5C8BC-07BD-4572-AAB4-37EB3FB0EEF9}" type="presParOf" srcId="{24673BA9-9A77-49B0-AF66-194F36394CED}" destId="{2E42F0E7-8B10-4CB2-8FEA-94B8BF2C35D9}" srcOrd="3" destOrd="0" presId="urn:microsoft.com/office/officeart/2005/8/layout/vList3#1"/>
    <dgm:cxn modelId="{D0BAC8D2-F72B-4DEE-84E7-C9BC03BF6E3F}" type="presParOf" srcId="{24673BA9-9A77-49B0-AF66-194F36394CED}" destId="{0C914C45-9F35-4995-965A-5E54F603840B}" srcOrd="4" destOrd="0" presId="urn:microsoft.com/office/officeart/2005/8/layout/vList3#1"/>
    <dgm:cxn modelId="{B5F2CE1A-27F3-44C7-9BFE-C203166F7ED1}" type="presParOf" srcId="{0C914C45-9F35-4995-965A-5E54F603840B}" destId="{56C0EDEB-A2D4-498A-A557-439F535438D5}" srcOrd="0" destOrd="0" presId="urn:microsoft.com/office/officeart/2005/8/layout/vList3#1"/>
    <dgm:cxn modelId="{7A2A4508-3551-4FB4-84F5-8A0B113AB0FF}" type="presParOf" srcId="{0C914C45-9F35-4995-965A-5E54F603840B}" destId="{7BD3C4EB-D3F8-42E9-A41F-387A29F81DA1}" srcOrd="1" destOrd="0" presId="urn:microsoft.com/office/officeart/2005/8/layout/vList3#1"/>
    <dgm:cxn modelId="{0877AF25-6C26-4777-85F4-DD5B04E29FBD}" type="presParOf" srcId="{24673BA9-9A77-49B0-AF66-194F36394CED}" destId="{B9BB3AD2-FFD4-4672-B597-AFEA1E8FD506}" srcOrd="5" destOrd="0" presId="urn:microsoft.com/office/officeart/2005/8/layout/vList3#1"/>
    <dgm:cxn modelId="{C2B555E1-CF67-4899-B8CD-945CF12F4148}" type="presParOf" srcId="{24673BA9-9A77-49B0-AF66-194F36394CED}" destId="{F2C3F10D-C7ED-44DE-BDA6-F5040E33ACA1}" srcOrd="6" destOrd="0" presId="urn:microsoft.com/office/officeart/2005/8/layout/vList3#1"/>
    <dgm:cxn modelId="{2058BD3F-6031-4BDC-BD9F-03D73659B975}" type="presParOf" srcId="{F2C3F10D-C7ED-44DE-BDA6-F5040E33ACA1}" destId="{A08B7F64-C955-4906-A84B-442C85B57FE5}" srcOrd="0" destOrd="0" presId="urn:microsoft.com/office/officeart/2005/8/layout/vList3#1"/>
    <dgm:cxn modelId="{C5EB0CA0-FF68-4279-BCF1-2D1A9DA3BF11}" type="presParOf" srcId="{F2C3F10D-C7ED-44DE-BDA6-F5040E33ACA1}" destId="{13225770-0B2D-4F1D-8E18-DBB6CC80850C}" srcOrd="1" destOrd="0" presId="urn:microsoft.com/office/officeart/2005/8/layout/vList3#1"/>
    <dgm:cxn modelId="{CCFFE0AF-58DF-4277-BCA8-AEA755988C3C}" type="presParOf" srcId="{24673BA9-9A77-49B0-AF66-194F36394CED}" destId="{585774A2-3CC6-47E9-9706-874768138569}" srcOrd="7" destOrd="0" presId="urn:microsoft.com/office/officeart/2005/8/layout/vList3#1"/>
    <dgm:cxn modelId="{59D9F1E0-CA2E-42DF-900F-1A937964D7AF}" type="presParOf" srcId="{24673BA9-9A77-49B0-AF66-194F36394CED}" destId="{33245336-8F3B-4088-8ECD-05CE44D29AAA}" srcOrd="8" destOrd="0" presId="urn:microsoft.com/office/officeart/2005/8/layout/vList3#1"/>
    <dgm:cxn modelId="{0157E67A-D8AA-4B6B-BBFE-26BB4F39EBB3}" type="presParOf" srcId="{33245336-8F3B-4088-8ECD-05CE44D29AAA}" destId="{4CEEA5EA-CAE9-4862-AC3B-286102C2A38F}" srcOrd="0" destOrd="0" presId="urn:microsoft.com/office/officeart/2005/8/layout/vList3#1"/>
    <dgm:cxn modelId="{D5A50249-9FAF-409D-9F86-A0C709A180D3}" type="presParOf" srcId="{33245336-8F3B-4088-8ECD-05CE44D29AAA}" destId="{DB271E3E-7B43-4FFB-8F26-EBC8566ADC6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A0300-3F53-4AB2-A2A7-641520E0C7C3}">
      <dsp:nvSpPr>
        <dsp:cNvPr id="0" name=""/>
        <dsp:cNvSpPr/>
      </dsp:nvSpPr>
      <dsp:spPr>
        <a:xfrm rot="10800000">
          <a:off x="1334710" y="119"/>
          <a:ext cx="4555984" cy="7486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13" tIns="80010" rIns="149352" bIns="80010" numCol="1" spcCol="1270" anchor="ctr" anchorCtr="0">
          <a:noAutofit/>
        </a:bodyPr>
        <a:lstStyle/>
        <a:p>
          <a:pPr lvl="0" algn="ctr" defTabSz="933450">
            <a:lnSpc>
              <a:spcPct val="90000"/>
            </a:lnSpc>
            <a:spcBef>
              <a:spcPct val="0"/>
            </a:spcBef>
            <a:spcAft>
              <a:spcPct val="35000"/>
            </a:spcAft>
          </a:pPr>
          <a:r>
            <a:rPr lang="it-IT" sz="2100" kern="1200" dirty="0" smtClean="0"/>
            <a:t>Presentazione in termini</a:t>
          </a:r>
          <a:endParaRPr lang="it-IT" sz="2100" kern="1200" dirty="0"/>
        </a:p>
      </dsp:txBody>
      <dsp:txXfrm rot="10800000">
        <a:off x="1521861" y="119"/>
        <a:ext cx="4368833" cy="748603"/>
      </dsp:txXfrm>
    </dsp:sp>
    <dsp:sp modelId="{B0C0AFC5-218B-4C9F-A779-EA6B930A055E}">
      <dsp:nvSpPr>
        <dsp:cNvPr id="0" name=""/>
        <dsp:cNvSpPr/>
      </dsp:nvSpPr>
      <dsp:spPr>
        <a:xfrm>
          <a:off x="960409" y="119"/>
          <a:ext cx="748603" cy="74860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C7444-B638-4FAB-8945-6F1F2055E13C}">
      <dsp:nvSpPr>
        <dsp:cNvPr id="0" name=""/>
        <dsp:cNvSpPr/>
      </dsp:nvSpPr>
      <dsp:spPr>
        <a:xfrm rot="10800000">
          <a:off x="1334710" y="972186"/>
          <a:ext cx="4555984" cy="7486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13" tIns="80010" rIns="149352" bIns="80010" numCol="1" spcCol="1270" anchor="ctr" anchorCtr="0">
          <a:noAutofit/>
        </a:bodyPr>
        <a:lstStyle/>
        <a:p>
          <a:pPr lvl="0" algn="ctr" defTabSz="933450">
            <a:lnSpc>
              <a:spcPct val="90000"/>
            </a:lnSpc>
            <a:spcBef>
              <a:spcPct val="0"/>
            </a:spcBef>
            <a:spcAft>
              <a:spcPct val="35000"/>
            </a:spcAft>
          </a:pPr>
          <a:r>
            <a:rPr lang="it-IT" sz="2100" kern="1200" dirty="0" smtClean="0"/>
            <a:t>Correttiva in termini</a:t>
          </a:r>
          <a:endParaRPr lang="it-IT" sz="2100" kern="1200" dirty="0"/>
        </a:p>
      </dsp:txBody>
      <dsp:txXfrm rot="10800000">
        <a:off x="1521861" y="972186"/>
        <a:ext cx="4368833" cy="748603"/>
      </dsp:txXfrm>
    </dsp:sp>
    <dsp:sp modelId="{ED8DC685-626C-4D05-B1B0-593576FD2E90}">
      <dsp:nvSpPr>
        <dsp:cNvPr id="0" name=""/>
        <dsp:cNvSpPr/>
      </dsp:nvSpPr>
      <dsp:spPr>
        <a:xfrm>
          <a:off x="960409" y="972186"/>
          <a:ext cx="748603" cy="74860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3C4EB-D3F8-42E9-A41F-387A29F81DA1}">
      <dsp:nvSpPr>
        <dsp:cNvPr id="0" name=""/>
        <dsp:cNvSpPr/>
      </dsp:nvSpPr>
      <dsp:spPr>
        <a:xfrm rot="10800000">
          <a:off x="1334710" y="1944253"/>
          <a:ext cx="4555984" cy="7486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13" tIns="80010" rIns="149352" bIns="80010" numCol="1" spcCol="1270" anchor="ctr" anchorCtr="0">
          <a:noAutofit/>
        </a:bodyPr>
        <a:lstStyle/>
        <a:p>
          <a:pPr lvl="0" algn="ctr" defTabSz="933450">
            <a:lnSpc>
              <a:spcPct val="90000"/>
            </a:lnSpc>
            <a:spcBef>
              <a:spcPct val="0"/>
            </a:spcBef>
            <a:spcAft>
              <a:spcPct val="35000"/>
            </a:spcAft>
          </a:pPr>
          <a:r>
            <a:rPr lang="it-IT" sz="2100" kern="1200" dirty="0" smtClean="0"/>
            <a:t>Integrativa a favore del contribuente</a:t>
          </a:r>
          <a:endParaRPr lang="it-IT" sz="2100" kern="1200" dirty="0"/>
        </a:p>
      </dsp:txBody>
      <dsp:txXfrm rot="10800000">
        <a:off x="1521861" y="1944253"/>
        <a:ext cx="4368833" cy="748603"/>
      </dsp:txXfrm>
    </dsp:sp>
    <dsp:sp modelId="{56C0EDEB-A2D4-498A-A557-439F535438D5}">
      <dsp:nvSpPr>
        <dsp:cNvPr id="0" name=""/>
        <dsp:cNvSpPr/>
      </dsp:nvSpPr>
      <dsp:spPr>
        <a:xfrm>
          <a:off x="960409" y="1944253"/>
          <a:ext cx="748603" cy="74860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25770-0B2D-4F1D-8E18-DBB6CC80850C}">
      <dsp:nvSpPr>
        <dsp:cNvPr id="0" name=""/>
        <dsp:cNvSpPr/>
      </dsp:nvSpPr>
      <dsp:spPr>
        <a:xfrm rot="10800000">
          <a:off x="1334710" y="2916321"/>
          <a:ext cx="4555984" cy="7486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13" tIns="80010" rIns="149352" bIns="80010" numCol="1" spcCol="1270" anchor="ctr" anchorCtr="0">
          <a:noAutofit/>
        </a:bodyPr>
        <a:lstStyle/>
        <a:p>
          <a:pPr lvl="0" algn="ctr" defTabSz="933450">
            <a:lnSpc>
              <a:spcPct val="90000"/>
            </a:lnSpc>
            <a:spcBef>
              <a:spcPct val="0"/>
            </a:spcBef>
            <a:spcAft>
              <a:spcPct val="35000"/>
            </a:spcAft>
          </a:pPr>
          <a:r>
            <a:rPr lang="it-IT" sz="2100" kern="1200" dirty="0" smtClean="0"/>
            <a:t>Integrativa a favore dell’Erario</a:t>
          </a:r>
          <a:endParaRPr lang="it-IT" sz="2100" kern="1200" dirty="0"/>
        </a:p>
      </dsp:txBody>
      <dsp:txXfrm rot="10800000">
        <a:off x="1521861" y="2916321"/>
        <a:ext cx="4368833" cy="748603"/>
      </dsp:txXfrm>
    </dsp:sp>
    <dsp:sp modelId="{A08B7F64-C955-4906-A84B-442C85B57FE5}">
      <dsp:nvSpPr>
        <dsp:cNvPr id="0" name=""/>
        <dsp:cNvSpPr/>
      </dsp:nvSpPr>
      <dsp:spPr>
        <a:xfrm>
          <a:off x="960409" y="2916321"/>
          <a:ext cx="748603" cy="74860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71E3E-7B43-4FFB-8F26-EBC8566ADC68}">
      <dsp:nvSpPr>
        <dsp:cNvPr id="0" name=""/>
        <dsp:cNvSpPr/>
      </dsp:nvSpPr>
      <dsp:spPr>
        <a:xfrm rot="10800000">
          <a:off x="1334710" y="3888388"/>
          <a:ext cx="4555984" cy="7486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13" tIns="80010" rIns="149352" bIns="80010" numCol="1" spcCol="1270" anchor="ctr" anchorCtr="0">
          <a:noAutofit/>
        </a:bodyPr>
        <a:lstStyle/>
        <a:p>
          <a:pPr lvl="0" algn="ctr" defTabSz="933450">
            <a:lnSpc>
              <a:spcPct val="90000"/>
            </a:lnSpc>
            <a:spcBef>
              <a:spcPct val="0"/>
            </a:spcBef>
            <a:spcAft>
              <a:spcPct val="35000"/>
            </a:spcAft>
          </a:pPr>
          <a:r>
            <a:rPr lang="it-IT" sz="2100" kern="1200" dirty="0" smtClean="0"/>
            <a:t>Integrativa per modificare / trasformare richiesta di rimborso</a:t>
          </a:r>
          <a:endParaRPr lang="it-IT" sz="2100" kern="1200" dirty="0"/>
        </a:p>
      </dsp:txBody>
      <dsp:txXfrm rot="10800000">
        <a:off x="1521861" y="3888388"/>
        <a:ext cx="4368833" cy="748603"/>
      </dsp:txXfrm>
    </dsp:sp>
    <dsp:sp modelId="{4CEEA5EA-CAE9-4862-AC3B-286102C2A38F}">
      <dsp:nvSpPr>
        <dsp:cNvPr id="0" name=""/>
        <dsp:cNvSpPr/>
      </dsp:nvSpPr>
      <dsp:spPr>
        <a:xfrm>
          <a:off x="960409" y="3888388"/>
          <a:ext cx="748603" cy="74860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B6EE4-B935-4C13-862F-3205B61513C9}" type="datetimeFigureOut">
              <a:rPr lang="it-IT" smtClean="0"/>
              <a:t>19/07/2021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13140-B218-45F3-95AC-795EF8EADE90}" type="slidenum">
              <a:rPr lang="it-IT" smtClean="0"/>
              <a:t>‹N›</a:t>
            </a:fld>
            <a:endParaRPr lang="it-IT"/>
          </a:p>
        </p:txBody>
      </p:sp>
    </p:spTree>
    <p:extLst>
      <p:ext uri="{BB962C8B-B14F-4D97-AF65-F5344CB8AC3E}">
        <p14:creationId xmlns:p14="http://schemas.microsoft.com/office/powerpoint/2010/main" val="318508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F2326BA-EACC-4B59-94E4-FC4D5859EDAE}" type="datetime1">
              <a:rPr lang="it-IT" smtClean="0"/>
              <a:t>19/07/2021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FAF776-3842-47B1-B797-4645E0EC7B3F}" type="slidenum">
              <a:rPr lang="it-IT" smtClean="0"/>
              <a:pPr/>
              <a:t>‹N›</a:t>
            </a:fld>
            <a:endParaRPr lang="it-IT"/>
          </a:p>
        </p:txBody>
      </p:sp>
    </p:spTree>
    <p:extLst>
      <p:ext uri="{BB962C8B-B14F-4D97-AF65-F5344CB8AC3E}">
        <p14:creationId xmlns:p14="http://schemas.microsoft.com/office/powerpoint/2010/main" val="110867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989B6-DA53-4B56-9397-876B88CDF408}"/>
              </a:ext>
            </a:extLst>
          </p:cNvPr>
          <p:cNvSpPr>
            <a:spLocks noGrp="1"/>
          </p:cNvSpPr>
          <p:nvPr>
            <p:ph type="title"/>
          </p:nvPr>
        </p:nvSpPr>
        <p:spPr/>
        <p:txBody>
          <a:bodyPr/>
          <a:lstStyle/>
          <a:p>
            <a:r>
              <a:rPr lang="it-IT" smtClean="0"/>
              <a:t>Fare clic per modificare lo stile del titolo</a:t>
            </a:r>
            <a:endParaRPr lang="it-IT"/>
          </a:p>
        </p:txBody>
      </p:sp>
      <p:sp>
        <p:nvSpPr>
          <p:cNvPr id="3" name="Segnaposto contenuto 2">
            <a:extLst>
              <a:ext uri="{FF2B5EF4-FFF2-40B4-BE49-F238E27FC236}">
                <a16:creationId xmlns:a16="http://schemas.microsoft.com/office/drawing/2014/main" id="{E5C184ED-8294-4C63-B4E5-859075EB1F4D}"/>
              </a:ext>
            </a:extLst>
          </p:cNvPr>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a:extLst>
              <a:ext uri="{FF2B5EF4-FFF2-40B4-BE49-F238E27FC236}">
                <a16:creationId xmlns:a16="http://schemas.microsoft.com/office/drawing/2014/main" id="{19C9E677-3C54-424D-A0A1-FC17D09D026E}"/>
              </a:ext>
            </a:extLst>
          </p:cNvPr>
          <p:cNvSpPr>
            <a:spLocks noGrp="1"/>
          </p:cNvSpPr>
          <p:nvPr>
            <p:ph type="dt" sz="half" idx="10"/>
          </p:nvPr>
        </p:nvSpPr>
        <p:spPr/>
        <p:txBody>
          <a:bodyPr/>
          <a:lstStyle/>
          <a:p>
            <a:fld id="{E0D20146-E97F-48CC-93C0-07AB63521FFE}" type="datetime1">
              <a:rPr lang="it-IT" smtClean="0"/>
              <a:t>19/07/2021</a:t>
            </a:fld>
            <a:endParaRPr lang="it-IT"/>
          </a:p>
        </p:txBody>
      </p:sp>
      <p:sp>
        <p:nvSpPr>
          <p:cNvPr id="5" name="Segnaposto piè di pagina 4">
            <a:extLst>
              <a:ext uri="{FF2B5EF4-FFF2-40B4-BE49-F238E27FC236}">
                <a16:creationId xmlns:a16="http://schemas.microsoft.com/office/drawing/2014/main" id="{731D431F-7650-4A2D-9668-FFD51D0B1B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78A59E-A45B-41C0-9DC3-A3FD9886FE68}"/>
              </a:ext>
            </a:extLst>
          </p:cNvPr>
          <p:cNvSpPr>
            <a:spLocks noGrp="1"/>
          </p:cNvSpPr>
          <p:nvPr>
            <p:ph type="sldNum" sz="quarter" idx="12"/>
          </p:nvPr>
        </p:nvSpPr>
        <p:spPr/>
        <p:txBody>
          <a:bodyPr/>
          <a:lstStyle/>
          <a:p>
            <a:fld id="{ADFAF776-3842-47B1-B797-4645E0EC7B3F}" type="slidenum">
              <a:rPr lang="it-IT" smtClean="0"/>
              <a:pPr/>
              <a:t>‹N›</a:t>
            </a:fld>
            <a:endParaRPr lang="it-IT"/>
          </a:p>
        </p:txBody>
      </p:sp>
    </p:spTree>
    <p:extLst>
      <p:ext uri="{BB962C8B-B14F-4D97-AF65-F5344CB8AC3E}">
        <p14:creationId xmlns:p14="http://schemas.microsoft.com/office/powerpoint/2010/main" val="3755997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1043608" y="6381328"/>
            <a:ext cx="1224136" cy="365125"/>
          </a:xfrm>
          <a:prstGeom prst="rect">
            <a:avLst/>
          </a:prstGeom>
        </p:spPr>
        <p:txBody>
          <a:bodyPr vert="horz" lIns="91440" tIns="45720" rIns="91440" bIns="45720" rtlCol="0" anchor="ctr"/>
          <a:lstStyle>
            <a:lvl1pPr algn="l">
              <a:defRPr sz="1200" b="1">
                <a:solidFill>
                  <a:srgbClr val="A02020"/>
                </a:solidFill>
              </a:defRPr>
            </a:lvl1pPr>
          </a:lstStyle>
          <a:p>
            <a:fld id="{D09C3A60-E583-422A-8AAF-7384197760B5}" type="datetime1">
              <a:rPr lang="it-IT" smtClean="0"/>
              <a:t>19/07/2021</a:t>
            </a:fld>
            <a:endParaRPr lang="it-IT"/>
          </a:p>
        </p:txBody>
      </p:sp>
      <p:sp>
        <p:nvSpPr>
          <p:cNvPr id="5" name="Segnaposto piè di pagina 4"/>
          <p:cNvSpPr>
            <a:spLocks noGrp="1"/>
          </p:cNvSpPr>
          <p:nvPr>
            <p:ph type="ftr" sz="quarter" idx="3"/>
          </p:nvPr>
        </p:nvSpPr>
        <p:spPr>
          <a:xfrm>
            <a:off x="3131840" y="6381328"/>
            <a:ext cx="2895600" cy="365125"/>
          </a:xfrm>
          <a:prstGeom prst="rect">
            <a:avLst/>
          </a:prstGeom>
        </p:spPr>
        <p:txBody>
          <a:bodyPr vert="horz" lIns="91440" tIns="45720" rIns="91440" bIns="45720" rtlCol="0" anchor="ctr"/>
          <a:lstStyle>
            <a:lvl1pPr algn="ctr">
              <a:defRPr sz="1200" b="1">
                <a:solidFill>
                  <a:srgbClr val="A02020"/>
                </a:solidFill>
              </a:defRPr>
            </a:lvl1pPr>
          </a:lstStyle>
          <a:p>
            <a:endParaRPr lang="it-IT"/>
          </a:p>
        </p:txBody>
      </p:sp>
      <p:sp>
        <p:nvSpPr>
          <p:cNvPr id="6" name="Segnaposto numero diapositiva 5"/>
          <p:cNvSpPr>
            <a:spLocks noGrp="1"/>
          </p:cNvSpPr>
          <p:nvPr>
            <p:ph type="sldNum" sz="quarter" idx="4"/>
          </p:nvPr>
        </p:nvSpPr>
        <p:spPr>
          <a:xfrm>
            <a:off x="323528" y="6381328"/>
            <a:ext cx="370384" cy="365125"/>
          </a:xfrm>
          <a:prstGeom prst="rect">
            <a:avLst/>
          </a:prstGeom>
        </p:spPr>
        <p:txBody>
          <a:bodyPr vert="horz" lIns="91440" tIns="45720" rIns="91440" bIns="45720" rtlCol="0" anchor="ctr"/>
          <a:lstStyle>
            <a:lvl1pPr algn="r">
              <a:defRPr sz="1200" b="1">
                <a:solidFill>
                  <a:srgbClr val="A02020"/>
                </a:solidFill>
              </a:defRPr>
            </a:lvl1pPr>
          </a:lstStyle>
          <a:p>
            <a:fld id="{ADFAF776-3842-47B1-B797-4645E0EC7B3F}" type="slidenum">
              <a:rPr lang="it-IT" smtClean="0"/>
              <a:pPr/>
              <a:t>‹N›</a:t>
            </a:fld>
            <a:endParaRPr lang="it-IT"/>
          </a:p>
        </p:txBody>
      </p:sp>
      <p:cxnSp>
        <p:nvCxnSpPr>
          <p:cNvPr id="8" name="Connettore 1 7"/>
          <p:cNvCxnSpPr/>
          <p:nvPr/>
        </p:nvCxnSpPr>
        <p:spPr>
          <a:xfrm>
            <a:off x="971600"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0" y="1268760"/>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Immagine 10" descr="image1 (1).JPG"/>
          <p:cNvPicPr>
            <a:picLocks noChangeAspect="1"/>
          </p:cNvPicPr>
          <p:nvPr/>
        </p:nvPicPr>
        <p:blipFill>
          <a:blip r:embed="rId4" cstate="print"/>
          <a:srcRect t="18500" r="9360" b="59450"/>
          <a:stretch>
            <a:fillRect/>
          </a:stretch>
        </p:blipFill>
        <p:spPr>
          <a:xfrm>
            <a:off x="1043608" y="0"/>
            <a:ext cx="3744416" cy="1203563"/>
          </a:xfrm>
          <a:prstGeom prst="rect">
            <a:avLst/>
          </a:prstGeom>
        </p:spPr>
      </p:pic>
      <p:sp>
        <p:nvSpPr>
          <p:cNvPr id="13" name="CasellaDiTesto 12"/>
          <p:cNvSpPr txBox="1"/>
          <p:nvPr/>
        </p:nvSpPr>
        <p:spPr>
          <a:xfrm>
            <a:off x="6551712" y="6381328"/>
            <a:ext cx="2592288" cy="307777"/>
          </a:xfrm>
          <a:prstGeom prst="rect">
            <a:avLst/>
          </a:prstGeom>
          <a:noFill/>
        </p:spPr>
        <p:txBody>
          <a:bodyPr wrap="square" rtlCol="0">
            <a:spAutoFit/>
          </a:bodyPr>
          <a:lstStyle/>
          <a:p>
            <a:r>
              <a:rPr lang="it-IT" sz="1400" b="1" baseline="0" dirty="0" smtClean="0">
                <a:solidFill>
                  <a:srgbClr val="A02020"/>
                </a:solidFill>
              </a:rPr>
              <a:t> </a:t>
            </a:r>
            <a:endParaRPr lang="it-IT" sz="1400" b="1" dirty="0">
              <a:solidFill>
                <a:srgbClr val="A02020"/>
              </a:solidFill>
            </a:endParaRPr>
          </a:p>
        </p:txBody>
      </p:sp>
      <p:sp>
        <p:nvSpPr>
          <p:cNvPr id="14" name="Segnaposto titolo 13"/>
          <p:cNvSpPr>
            <a:spLocks noGrp="1"/>
          </p:cNvSpPr>
          <p:nvPr>
            <p:ph type="title"/>
          </p:nvPr>
        </p:nvSpPr>
        <p:spPr>
          <a:xfrm>
            <a:off x="914400" y="4869160"/>
            <a:ext cx="8229600" cy="1143000"/>
          </a:xfrm>
          <a:prstGeom prst="rect">
            <a:avLst/>
          </a:prstGeom>
        </p:spPr>
        <p:txBody>
          <a:bodyPr vert="horz" lIns="91440" tIns="45720" rIns="91440" bIns="45720" rtlCol="0" anchor="ctr">
            <a:noAutofit/>
          </a:bodyPr>
          <a:lstStyle/>
          <a:p>
            <a:endParaRPr lang="it-IT" dirty="0"/>
          </a:p>
        </p:txBody>
      </p:sp>
      <p:sp>
        <p:nvSpPr>
          <p:cNvPr id="15" name="Segnaposto testo 14"/>
          <p:cNvSpPr>
            <a:spLocks noGrp="1"/>
          </p:cNvSpPr>
          <p:nvPr>
            <p:ph type="body" idx="1"/>
          </p:nvPr>
        </p:nvSpPr>
        <p:spPr>
          <a:xfrm>
            <a:off x="1043608" y="1340768"/>
            <a:ext cx="7920880" cy="2880319"/>
          </a:xfrm>
          <a:prstGeom prst="rect">
            <a:avLst/>
          </a:prstGeom>
        </p:spPr>
        <p:txBody>
          <a:bodyPr vert="horz" lIns="91440" tIns="45720" rIns="91440" bIns="45720" rtlCol="0">
            <a:noAutofit/>
          </a:bodyPr>
          <a:lstStyle/>
          <a:p>
            <a:pPr lvl="1"/>
            <a:endParaRPr lang="it-IT" dirty="0"/>
          </a:p>
        </p:txBody>
      </p:sp>
    </p:spTree>
    <p:extLst>
      <p:ext uri="{BB962C8B-B14F-4D97-AF65-F5344CB8AC3E}">
        <p14:creationId xmlns:p14="http://schemas.microsoft.com/office/powerpoint/2010/main" val="675608459"/>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ctr" defTabSz="914400" rtl="0" eaLnBrk="1" latinLnBrk="0" hangingPunct="1">
        <a:spcBef>
          <a:spcPct val="0"/>
        </a:spcBef>
        <a:buNone/>
        <a:defRPr sz="2800" kern="1200" baseline="0">
          <a:solidFill>
            <a:srgbClr val="A0202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4400" kern="1200" baseline="0">
          <a:solidFill>
            <a:srgbClr val="A0202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federico@studiofederico.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ysolution.it/fisco/banche-dati/banca-dati-fiscale/?id=dl00201610220019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Il Ravvedimento delle dichiarazioni dei redditi</a:t>
            </a:r>
            <a:endParaRPr lang="it-IT" dirty="0"/>
          </a:p>
        </p:txBody>
      </p:sp>
      <p:sp>
        <p:nvSpPr>
          <p:cNvPr id="3" name="Sottotitolo 2"/>
          <p:cNvSpPr>
            <a:spLocks noGrp="1"/>
          </p:cNvSpPr>
          <p:nvPr>
            <p:ph type="subTitle" idx="1"/>
          </p:nvPr>
        </p:nvSpPr>
        <p:spPr>
          <a:xfrm>
            <a:off x="107504" y="3886200"/>
            <a:ext cx="8784976" cy="1752600"/>
          </a:xfrm>
        </p:spPr>
        <p:txBody>
          <a:bodyPr/>
          <a:lstStyle/>
          <a:p>
            <a:pPr algn="r">
              <a:defRPr/>
            </a:pPr>
            <a:r>
              <a:rPr lang="it-IT" sz="1800" b="1" dirty="0"/>
              <a:t>Stefano Federico</a:t>
            </a:r>
          </a:p>
          <a:p>
            <a:pPr algn="r">
              <a:defRPr/>
            </a:pPr>
            <a:r>
              <a:rPr lang="it-IT" sz="1800" dirty="0"/>
              <a:t>Dottore Commercialista</a:t>
            </a:r>
          </a:p>
          <a:p>
            <a:pPr algn="r">
              <a:defRPr/>
            </a:pPr>
            <a:r>
              <a:rPr lang="it-IT" sz="1800" dirty="0"/>
              <a:t>Revisore Legale</a:t>
            </a:r>
          </a:p>
          <a:p>
            <a:pPr algn="r">
              <a:defRPr/>
            </a:pPr>
            <a:r>
              <a:rPr lang="it-IT" sz="1800" dirty="0"/>
              <a:t> </a:t>
            </a:r>
            <a:r>
              <a:rPr lang="it-IT" sz="1800" dirty="0">
                <a:hlinkClick r:id="rId2"/>
              </a:rPr>
              <a:t>federico@studiofederico.net</a:t>
            </a:r>
            <a:endParaRPr lang="it-IT" sz="1800" dirty="0"/>
          </a:p>
          <a:p>
            <a:pPr algn="r">
              <a:defRPr/>
            </a:pPr>
            <a:r>
              <a:rPr lang="it-IT" sz="1800" dirty="0">
                <a:solidFill>
                  <a:srgbClr val="FF0000"/>
                </a:solidFill>
              </a:rPr>
              <a:t>www.studiofederico.net</a:t>
            </a:r>
          </a:p>
        </p:txBody>
      </p:sp>
      <p:sp>
        <p:nvSpPr>
          <p:cNvPr id="5" name="Segnaposto numero diapositiva 4"/>
          <p:cNvSpPr>
            <a:spLocks noGrp="1"/>
          </p:cNvSpPr>
          <p:nvPr>
            <p:ph type="sldNum" sz="quarter" idx="12"/>
          </p:nvPr>
        </p:nvSpPr>
        <p:spPr/>
        <p:txBody>
          <a:bodyPr/>
          <a:lstStyle/>
          <a:p>
            <a:fld id="{ADFAF776-3842-47B1-B797-4645E0EC7B3F}" type="slidenum">
              <a:rPr lang="it-IT" smtClean="0"/>
              <a:pPr/>
              <a:t>1</a:t>
            </a:fld>
            <a:endParaRPr lang="it-IT"/>
          </a:p>
        </p:txBody>
      </p:sp>
      <p:pic>
        <p:nvPicPr>
          <p:cNvPr id="4" name="Immagine 3" descr="ravvedimento-1.jpg"/>
          <p:cNvPicPr>
            <a:picLocks noChangeAspect="1"/>
          </p:cNvPicPr>
          <p:nvPr/>
        </p:nvPicPr>
        <p:blipFill>
          <a:blip r:embed="rId3" cstate="print"/>
          <a:stretch>
            <a:fillRect/>
          </a:stretch>
        </p:blipFill>
        <p:spPr>
          <a:xfrm>
            <a:off x="1115616" y="4011294"/>
            <a:ext cx="1963936" cy="15024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lstStyle/>
          <a:p>
            <a:r>
              <a:rPr lang="it-IT" dirty="0" smtClean="0"/>
              <a:t>Termini di presentazione</a:t>
            </a:r>
            <a:endParaRPr lang="it-IT" dirty="0"/>
          </a:p>
        </p:txBody>
      </p:sp>
      <p:graphicFrame>
        <p:nvGraphicFramePr>
          <p:cNvPr id="4" name="Segnaposto contenuto 3"/>
          <p:cNvGraphicFramePr>
            <a:graphicFrameLocks noGrp="1"/>
          </p:cNvGraphicFramePr>
          <p:nvPr>
            <p:ph idx="1"/>
          </p:nvPr>
        </p:nvGraphicFramePr>
        <p:xfrm>
          <a:off x="457200" y="1600200"/>
          <a:ext cx="6851104" cy="463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p:cNvSpPr>
            <a:spLocks noGrp="1"/>
          </p:cNvSpPr>
          <p:nvPr>
            <p:ph type="sldNum" sz="quarter" idx="12"/>
          </p:nvPr>
        </p:nvSpPr>
        <p:spPr/>
        <p:txBody>
          <a:bodyPr/>
          <a:lstStyle/>
          <a:p>
            <a:fld id="{ADFAF776-3842-47B1-B797-4645E0EC7B3F}"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96752"/>
            <a:ext cx="8229600" cy="652934"/>
          </a:xfrm>
        </p:spPr>
        <p:txBody>
          <a:bodyPr/>
          <a:lstStyle/>
          <a:p>
            <a:r>
              <a:rPr lang="it-IT" dirty="0" smtClean="0"/>
              <a:t>Correttiva nei termini</a:t>
            </a:r>
            <a:endParaRPr lang="it-IT" dirty="0"/>
          </a:p>
        </p:txBody>
      </p:sp>
      <p:sp>
        <p:nvSpPr>
          <p:cNvPr id="3" name="Segnaposto contenuto 2"/>
          <p:cNvSpPr>
            <a:spLocks noGrp="1"/>
          </p:cNvSpPr>
          <p:nvPr>
            <p:ph idx="1"/>
          </p:nvPr>
        </p:nvSpPr>
        <p:spPr>
          <a:xfrm>
            <a:off x="457200" y="2060848"/>
            <a:ext cx="8229600" cy="4104456"/>
          </a:xfrm>
        </p:spPr>
        <p:txBody>
          <a:bodyPr>
            <a:normAutofit fontScale="92500" lnSpcReduction="20000"/>
          </a:bodyPr>
          <a:lstStyle/>
          <a:p>
            <a:r>
              <a:rPr lang="it-IT" dirty="0" smtClean="0"/>
              <a:t>Prima della scadenza del termine di presentazione</a:t>
            </a:r>
          </a:p>
          <a:p>
            <a:endParaRPr lang="it-IT" dirty="0" smtClean="0"/>
          </a:p>
          <a:p>
            <a:r>
              <a:rPr lang="it-IT" i="1" dirty="0" smtClean="0"/>
              <a:t>un minor credito: 		 versare la differenza</a:t>
            </a:r>
          </a:p>
          <a:p>
            <a:pPr>
              <a:buNone/>
            </a:pPr>
            <a:endParaRPr lang="it-IT" i="1" dirty="0" smtClean="0"/>
          </a:p>
          <a:p>
            <a:endParaRPr lang="it-IT" i="1" dirty="0" smtClean="0"/>
          </a:p>
          <a:p>
            <a:r>
              <a:rPr lang="it-IT" i="1" dirty="0" smtClean="0"/>
              <a:t>un maggior credito o un minor debito:   	 la differenza può essere indicata a rimborso, o come credito compensabile</a:t>
            </a:r>
          </a:p>
          <a:p>
            <a:endParaRPr lang="it-IT" dirty="0"/>
          </a:p>
        </p:txBody>
      </p:sp>
      <p:sp>
        <p:nvSpPr>
          <p:cNvPr id="8" name="Segnaposto numero diapositiva 7"/>
          <p:cNvSpPr>
            <a:spLocks noGrp="1"/>
          </p:cNvSpPr>
          <p:nvPr>
            <p:ph type="sldNum" sz="quarter" idx="12"/>
          </p:nvPr>
        </p:nvSpPr>
        <p:spPr/>
        <p:txBody>
          <a:bodyPr/>
          <a:lstStyle/>
          <a:p>
            <a:fld id="{ADFAF776-3842-47B1-B797-4645E0EC7B3F}" type="slidenum">
              <a:rPr lang="it-IT" smtClean="0"/>
              <a:pPr/>
              <a:t>11</a:t>
            </a:fld>
            <a:endParaRPr lang="it-IT"/>
          </a:p>
        </p:txBody>
      </p:sp>
      <p:sp>
        <p:nvSpPr>
          <p:cNvPr id="4" name="Freccia a destra 3"/>
          <p:cNvSpPr/>
          <p:nvPr/>
        </p:nvSpPr>
        <p:spPr>
          <a:xfrm>
            <a:off x="3491880" y="2453973"/>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4113499" y="342900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female-accountant.jpg"/>
          <p:cNvPicPr>
            <a:picLocks noChangeAspect="1"/>
          </p:cNvPicPr>
          <p:nvPr/>
        </p:nvPicPr>
        <p:blipFill>
          <a:blip r:embed="rId2" cstate="print"/>
          <a:stretch>
            <a:fillRect/>
          </a:stretch>
        </p:blipFill>
        <p:spPr>
          <a:xfrm>
            <a:off x="7630616" y="5457325"/>
            <a:ext cx="1371600" cy="1371600"/>
          </a:xfrm>
          <a:prstGeom prst="rect">
            <a:avLst/>
          </a:prstGeom>
        </p:spPr>
      </p:pic>
      <p:pic>
        <p:nvPicPr>
          <p:cNvPr id="7" name="Immagine 6" descr="tax.jpg"/>
          <p:cNvPicPr>
            <a:picLocks noChangeAspect="1"/>
          </p:cNvPicPr>
          <p:nvPr/>
        </p:nvPicPr>
        <p:blipFill>
          <a:blip r:embed="rId3" cstate="print"/>
          <a:stretch>
            <a:fillRect/>
          </a:stretch>
        </p:blipFill>
        <p:spPr>
          <a:xfrm>
            <a:off x="6444208" y="1916832"/>
            <a:ext cx="1872208" cy="10742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052736"/>
            <a:ext cx="8229600" cy="1008112"/>
          </a:xfrm>
        </p:spPr>
        <p:txBody>
          <a:bodyPr/>
          <a:lstStyle/>
          <a:p>
            <a:r>
              <a:rPr lang="it-IT" dirty="0" smtClean="0"/>
              <a:t>Integrazione della dichiarazione </a:t>
            </a:r>
            <a:endParaRPr lang="it-IT" dirty="0"/>
          </a:p>
        </p:txBody>
      </p:sp>
      <p:sp>
        <p:nvSpPr>
          <p:cNvPr id="3" name="Segnaposto contenuto 2"/>
          <p:cNvSpPr>
            <a:spLocks noGrp="1"/>
          </p:cNvSpPr>
          <p:nvPr>
            <p:ph idx="1"/>
          </p:nvPr>
        </p:nvSpPr>
        <p:spPr/>
        <p:txBody>
          <a:bodyPr/>
          <a:lstStyle/>
          <a:p>
            <a:endParaRPr lang="it-IT" dirty="0" smtClean="0"/>
          </a:p>
          <a:p>
            <a:r>
              <a:rPr lang="it-IT" dirty="0" smtClean="0"/>
              <a:t>Oltre i termini di presentazione della dichiarazione</a:t>
            </a:r>
          </a:p>
          <a:p>
            <a:r>
              <a:rPr lang="it-IT" dirty="0" smtClean="0"/>
              <a:t>se è stata validamente presentata la dichiarazione originaria </a:t>
            </a:r>
          </a:p>
          <a:p>
            <a:r>
              <a:rPr lang="it-IT" dirty="0" smtClean="0"/>
              <a:t>una nuova dichiarazione completa di tutte le sue parti integrando o rettificando la dichiarazione originaria</a:t>
            </a:r>
          </a:p>
        </p:txBody>
      </p:sp>
      <p:sp>
        <p:nvSpPr>
          <p:cNvPr id="5" name="Segnaposto numero diapositiva 4"/>
          <p:cNvSpPr>
            <a:spLocks noGrp="1"/>
          </p:cNvSpPr>
          <p:nvPr>
            <p:ph type="sldNum" sz="quarter" idx="12"/>
          </p:nvPr>
        </p:nvSpPr>
        <p:spPr/>
        <p:txBody>
          <a:bodyPr/>
          <a:lstStyle/>
          <a:p>
            <a:fld id="{ADFAF776-3842-47B1-B797-4645E0EC7B3F}" type="slidenum">
              <a:rPr lang="it-IT" smtClean="0"/>
              <a:pPr/>
              <a:t>12</a:t>
            </a:fld>
            <a:endParaRPr lang="it-IT"/>
          </a:p>
        </p:txBody>
      </p:sp>
      <p:pic>
        <p:nvPicPr>
          <p:cNvPr id="4" name="Immagine 3" descr="new.png"/>
          <p:cNvPicPr>
            <a:picLocks noChangeAspect="1"/>
          </p:cNvPicPr>
          <p:nvPr/>
        </p:nvPicPr>
        <p:blipFill>
          <a:blip r:embed="rId2" cstate="print"/>
          <a:stretch>
            <a:fillRect/>
          </a:stretch>
        </p:blipFill>
        <p:spPr>
          <a:xfrm>
            <a:off x="6732240" y="5301208"/>
            <a:ext cx="1008112" cy="8347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340768"/>
            <a:ext cx="8229600" cy="580926"/>
          </a:xfrm>
        </p:spPr>
        <p:txBody>
          <a:bodyPr>
            <a:normAutofit/>
          </a:bodyPr>
          <a:lstStyle/>
          <a:p>
            <a:r>
              <a:rPr lang="it-IT" dirty="0" smtClean="0"/>
              <a:t>Integrativa a favore del contribuente </a:t>
            </a:r>
            <a:endParaRPr lang="it-IT" dirty="0"/>
          </a:p>
        </p:txBody>
      </p:sp>
      <p:sp>
        <p:nvSpPr>
          <p:cNvPr id="3" name="Segnaposto contenuto 2"/>
          <p:cNvSpPr>
            <a:spLocks noGrp="1"/>
          </p:cNvSpPr>
          <p:nvPr>
            <p:ph idx="1"/>
          </p:nvPr>
        </p:nvSpPr>
        <p:spPr>
          <a:xfrm>
            <a:off x="1043608" y="1340768"/>
            <a:ext cx="7920880" cy="5184576"/>
          </a:xfrm>
        </p:spPr>
        <p:txBody>
          <a:bodyPr>
            <a:normAutofit fontScale="92500" lnSpcReduction="10000"/>
          </a:bodyPr>
          <a:lstStyle/>
          <a:p>
            <a:endParaRPr lang="it-IT" dirty="0" smtClean="0"/>
          </a:p>
          <a:p>
            <a:r>
              <a:rPr lang="it-IT" dirty="0" smtClean="0"/>
              <a:t>per correggere errori od omissioni, che hanno determinato l’indicazione: </a:t>
            </a:r>
          </a:p>
          <a:p>
            <a:r>
              <a:rPr lang="it-IT" dirty="0" smtClean="0"/>
              <a:t>di un maggior reddito; </a:t>
            </a:r>
            <a:r>
              <a:rPr lang="it-IT" i="1" dirty="0" smtClean="0"/>
              <a:t>o, comunque: </a:t>
            </a:r>
          </a:p>
          <a:p>
            <a:r>
              <a:rPr lang="it-IT" dirty="0" smtClean="0"/>
              <a:t>di un maggior debito d’imposta o di un minor credito; </a:t>
            </a:r>
          </a:p>
          <a:p>
            <a:r>
              <a:rPr lang="it-IT" dirty="0" smtClean="0"/>
              <a:t>per correggere errori od omissioni non rilevanti: </a:t>
            </a:r>
          </a:p>
          <a:p>
            <a:r>
              <a:rPr lang="it-IT" dirty="0" smtClean="0"/>
              <a:t>per la determinazione della base imponibile, dell’imposta; </a:t>
            </a:r>
          </a:p>
          <a:p>
            <a:r>
              <a:rPr lang="it-IT" dirty="0" smtClean="0"/>
              <a:t>per il versamento del tributo; </a:t>
            </a:r>
          </a:p>
          <a:p>
            <a:endParaRPr lang="it-IT" dirty="0"/>
          </a:p>
        </p:txBody>
      </p:sp>
      <p:sp>
        <p:nvSpPr>
          <p:cNvPr id="4" name="Segnaposto numero diapositiva 3"/>
          <p:cNvSpPr>
            <a:spLocks noGrp="1"/>
          </p:cNvSpPr>
          <p:nvPr>
            <p:ph type="sldNum" sz="quarter" idx="12"/>
          </p:nvPr>
        </p:nvSpPr>
        <p:spPr/>
        <p:txBody>
          <a:bodyPr/>
          <a:lstStyle/>
          <a:p>
            <a:fld id="{ADFAF776-3842-47B1-B797-4645E0EC7B3F}" type="slidenum">
              <a:rPr lang="it-IT" smtClean="0"/>
              <a:pPr/>
              <a:t>13</a:t>
            </a:fld>
            <a:endParaRPr lang="it-IT"/>
          </a:p>
        </p:txBody>
      </p:sp>
      <p:pic>
        <p:nvPicPr>
          <p:cNvPr id="5" name="Immagine 4" descr="commercialista.jpg"/>
          <p:cNvPicPr>
            <a:picLocks noChangeAspect="1"/>
          </p:cNvPicPr>
          <p:nvPr/>
        </p:nvPicPr>
        <p:blipFill>
          <a:blip r:embed="rId2" cstate="print"/>
          <a:stretch>
            <a:fillRect/>
          </a:stretch>
        </p:blipFill>
        <p:spPr>
          <a:xfrm>
            <a:off x="7569006" y="5434863"/>
            <a:ext cx="1395482" cy="13010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68760"/>
            <a:ext cx="8229600" cy="1143000"/>
          </a:xfrm>
        </p:spPr>
        <p:txBody>
          <a:bodyPr/>
          <a:lstStyle/>
          <a:p>
            <a:r>
              <a:rPr lang="it-IT" dirty="0" smtClean="0"/>
              <a:t>art 2, c. 8 DPR 322/98	</a:t>
            </a:r>
            <a:endParaRPr lang="it-IT" dirty="0"/>
          </a:p>
        </p:txBody>
      </p:sp>
      <p:sp>
        <p:nvSpPr>
          <p:cNvPr id="3" name="Segnaposto contenuto 2"/>
          <p:cNvSpPr>
            <a:spLocks noGrp="1"/>
          </p:cNvSpPr>
          <p:nvPr>
            <p:ph idx="1"/>
          </p:nvPr>
        </p:nvSpPr>
        <p:spPr>
          <a:xfrm>
            <a:off x="1102109" y="2060848"/>
            <a:ext cx="7643192" cy="3777283"/>
          </a:xfrm>
        </p:spPr>
        <p:txBody>
          <a:bodyPr/>
          <a:lstStyle/>
          <a:p>
            <a:endParaRPr lang="it-IT" dirty="0" smtClean="0"/>
          </a:p>
          <a:p>
            <a:r>
              <a:rPr lang="it-IT" dirty="0" smtClean="0"/>
              <a:t>E’ possibile integrare le dichiarazioni dei redditi entro i termini di accertamento per correggere:</a:t>
            </a:r>
          </a:p>
          <a:p>
            <a:r>
              <a:rPr lang="it-IT" dirty="0" smtClean="0"/>
              <a:t>Maggiore imponibile o maggiore imposta</a:t>
            </a:r>
          </a:p>
          <a:p>
            <a:endParaRPr lang="it-IT" dirty="0" smtClean="0"/>
          </a:p>
          <a:p>
            <a:r>
              <a:rPr lang="it-IT" dirty="0" smtClean="0"/>
              <a:t>Minore imponibile o minore imposta</a:t>
            </a:r>
            <a:endParaRPr lang="it-IT" dirty="0"/>
          </a:p>
        </p:txBody>
      </p:sp>
      <p:sp>
        <p:nvSpPr>
          <p:cNvPr id="4" name="Segnaposto numero diapositiva 3"/>
          <p:cNvSpPr>
            <a:spLocks noGrp="1"/>
          </p:cNvSpPr>
          <p:nvPr>
            <p:ph type="sldNum" sz="quarter" idx="12"/>
          </p:nvPr>
        </p:nvSpPr>
        <p:spPr/>
        <p:txBody>
          <a:bodyPr/>
          <a:lstStyle/>
          <a:p>
            <a:fld id="{ADFAF776-3842-47B1-B797-4645E0EC7B3F}"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268760"/>
            <a:ext cx="8229600" cy="864096"/>
          </a:xfrm>
        </p:spPr>
        <p:txBody>
          <a:bodyPr>
            <a:normAutofit/>
          </a:bodyPr>
          <a:lstStyle/>
          <a:p>
            <a:r>
              <a:rPr lang="it-IT" dirty="0" smtClean="0"/>
              <a:t>art 2, c. 8 bis DPR 322/98	</a:t>
            </a:r>
            <a:endParaRPr lang="it-IT" dirty="0"/>
          </a:p>
        </p:txBody>
      </p:sp>
      <p:sp>
        <p:nvSpPr>
          <p:cNvPr id="3" name="Segnaposto contenuto 2"/>
          <p:cNvSpPr>
            <a:spLocks noGrp="1"/>
          </p:cNvSpPr>
          <p:nvPr>
            <p:ph idx="1"/>
          </p:nvPr>
        </p:nvSpPr>
        <p:spPr>
          <a:xfrm>
            <a:off x="1043608" y="1988840"/>
            <a:ext cx="7776864" cy="4176464"/>
          </a:xfrm>
        </p:spPr>
        <p:txBody>
          <a:bodyPr/>
          <a:lstStyle/>
          <a:p>
            <a:endParaRPr lang="it-IT" dirty="0" smtClean="0"/>
          </a:p>
          <a:p>
            <a:r>
              <a:rPr lang="it-IT" dirty="0" smtClean="0"/>
              <a:t>L’eventuale credito può essere compensato</a:t>
            </a:r>
          </a:p>
          <a:p>
            <a:r>
              <a:rPr lang="it-IT" dirty="0" smtClean="0"/>
              <a:t>Se integro oltre termine di presentazione della dichiarazione successiva 		posso compensare il credito con debiti maturati a partire dal periodo d’imposta successivo a quello in cui è stata presentata la dichiarazione integrativa.</a:t>
            </a:r>
            <a:endParaRPr lang="it-IT"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15</a:t>
            </a:fld>
            <a:endParaRPr lang="it-IT"/>
          </a:p>
        </p:txBody>
      </p:sp>
      <p:sp>
        <p:nvSpPr>
          <p:cNvPr id="4" name="Freccia a destra 3"/>
          <p:cNvSpPr/>
          <p:nvPr/>
        </p:nvSpPr>
        <p:spPr>
          <a:xfrm flipV="1">
            <a:off x="6516216" y="3789040"/>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96752"/>
            <a:ext cx="8229600" cy="1012974"/>
          </a:xfrm>
        </p:spPr>
        <p:txBody>
          <a:bodyPr/>
          <a:lstStyle/>
          <a:p>
            <a:r>
              <a:rPr lang="it-IT" dirty="0" smtClean="0"/>
              <a:t>Posizione </a:t>
            </a:r>
            <a:r>
              <a:rPr lang="it-IT" dirty="0" err="1" smtClean="0"/>
              <a:t>AdE</a:t>
            </a:r>
            <a:endParaRPr lang="it-IT" dirty="0"/>
          </a:p>
        </p:txBody>
      </p:sp>
      <p:sp>
        <p:nvSpPr>
          <p:cNvPr id="3" name="Segnaposto contenuto 2"/>
          <p:cNvSpPr>
            <a:spLocks noGrp="1"/>
          </p:cNvSpPr>
          <p:nvPr>
            <p:ph idx="1"/>
          </p:nvPr>
        </p:nvSpPr>
        <p:spPr>
          <a:xfrm>
            <a:off x="457200" y="2276872"/>
            <a:ext cx="8229600" cy="3849291"/>
          </a:xfrm>
        </p:spPr>
        <p:txBody>
          <a:bodyPr/>
          <a:lstStyle/>
          <a:p>
            <a:pPr algn="just">
              <a:buNone/>
            </a:pPr>
            <a:r>
              <a:rPr lang="it-IT" dirty="0" smtClean="0"/>
              <a:t>	per le dichiarazioni integrative a favore, presentate prima del 24 ottobre 2016, </a:t>
            </a:r>
            <a:r>
              <a:rPr lang="it-IT" b="1" dirty="0" smtClean="0"/>
              <a:t>si applica la normativa all’epoca vigente</a:t>
            </a:r>
            <a:r>
              <a:rPr lang="it-IT" dirty="0" smtClean="0"/>
              <a:t>, ossia di quella in essere alla data di presentazione del modello integrativo, in applicazione al principio generale dell’irretroattività della legge (art. 11 delle </a:t>
            </a:r>
            <a:r>
              <a:rPr lang="it-IT" dirty="0" err="1" smtClean="0"/>
              <a:t>preleggi</a:t>
            </a:r>
            <a:r>
              <a:rPr lang="it-IT" dirty="0" smtClean="0"/>
              <a:t> al Codice civile).</a:t>
            </a:r>
            <a:endParaRPr lang="it-IT" dirty="0"/>
          </a:p>
        </p:txBody>
      </p:sp>
      <p:sp>
        <p:nvSpPr>
          <p:cNvPr id="4" name="Segnaposto numero diapositiva 3"/>
          <p:cNvSpPr>
            <a:spLocks noGrp="1"/>
          </p:cNvSpPr>
          <p:nvPr>
            <p:ph type="sldNum" sz="quarter" idx="12"/>
          </p:nvPr>
        </p:nvSpPr>
        <p:spPr/>
        <p:txBody>
          <a:bodyPr/>
          <a:lstStyle/>
          <a:p>
            <a:fld id="{ADFAF776-3842-47B1-B797-4645E0EC7B3F}" type="slidenum">
              <a:rPr lang="it-IT" smtClean="0"/>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196752"/>
            <a:ext cx="8229600" cy="854968"/>
          </a:xfrm>
        </p:spPr>
        <p:txBody>
          <a:bodyPr/>
          <a:lstStyle/>
          <a:p>
            <a:r>
              <a:rPr lang="it-IT" dirty="0" err="1" smtClean="0"/>
              <a:t>Question</a:t>
            </a:r>
            <a:r>
              <a:rPr lang="it-IT" dirty="0" smtClean="0"/>
              <a:t> </a:t>
            </a:r>
            <a:r>
              <a:rPr lang="it-IT" dirty="0" err="1" smtClean="0"/>
              <a:t>Time</a:t>
            </a:r>
            <a:r>
              <a:rPr lang="it-IT" dirty="0" smtClean="0"/>
              <a:t> Camera</a:t>
            </a:r>
            <a:endParaRPr lang="it-IT" dirty="0"/>
          </a:p>
        </p:txBody>
      </p:sp>
      <p:sp>
        <p:nvSpPr>
          <p:cNvPr id="3" name="Segnaposto contenuto 2"/>
          <p:cNvSpPr>
            <a:spLocks noGrp="1"/>
          </p:cNvSpPr>
          <p:nvPr>
            <p:ph idx="1"/>
          </p:nvPr>
        </p:nvSpPr>
        <p:spPr>
          <a:xfrm>
            <a:off x="457200" y="2204864"/>
            <a:ext cx="8229600" cy="3921299"/>
          </a:xfrm>
        </p:spPr>
        <p:txBody>
          <a:bodyPr/>
          <a:lstStyle/>
          <a:p>
            <a:pPr>
              <a:buNone/>
            </a:pPr>
            <a:r>
              <a:rPr lang="it-IT" sz="2400" dirty="0" smtClean="0"/>
              <a:t>	In una interrogazione parlamentare il sottosegretario del </a:t>
            </a:r>
            <a:r>
              <a:rPr lang="it-IT" sz="2400" dirty="0" err="1" smtClean="0"/>
              <a:t>Mef</a:t>
            </a:r>
            <a:r>
              <a:rPr lang="it-IT" sz="2400" dirty="0" smtClean="0"/>
              <a:t> Paola De Micheli, rispondendo ad un </a:t>
            </a:r>
            <a:r>
              <a:rPr lang="it-IT" sz="2400" i="1" dirty="0" err="1" smtClean="0"/>
              <a:t>question</a:t>
            </a:r>
            <a:r>
              <a:rPr lang="it-IT" sz="2400" i="1" dirty="0" smtClean="0"/>
              <a:t> time</a:t>
            </a:r>
            <a:r>
              <a:rPr lang="it-IT" sz="2400" dirty="0" smtClean="0"/>
              <a:t> in commissione Finanze alla Camera, ha chiarito alcuni dubbi riguardanti le novità introdotte dal Decreto fiscale </a:t>
            </a:r>
            <a:r>
              <a:rPr lang="it-IT" sz="2400" dirty="0" smtClean="0">
                <a:hlinkClick r:id="rId2"/>
              </a:rPr>
              <a:t>n. 193/2016</a:t>
            </a:r>
            <a:r>
              <a:rPr lang="it-IT" sz="2400" dirty="0" smtClean="0"/>
              <a:t>  in tema di dichiarazione integrativa a favore del contribuente, affermando che </a:t>
            </a:r>
            <a:r>
              <a:rPr lang="it-IT" sz="2400" u="sng" dirty="0" smtClean="0"/>
              <a:t>il termine lungo previsto per le integrative a favore dal predetto decreto non può trovare applicazione retroattiva</a:t>
            </a:r>
            <a:r>
              <a:rPr lang="it-IT" sz="2400" dirty="0" smtClean="0"/>
              <a:t> e si applica esclusivamente alle dichiarazioni integrative presentate a partire dal 24 ottobre 2016, data di entrata in vigore del </a:t>
            </a:r>
            <a:r>
              <a:rPr lang="it-IT" sz="2400" dirty="0" smtClean="0">
                <a:hlinkClick r:id="rId2"/>
              </a:rPr>
              <a:t>D.L. n. 193/2016</a:t>
            </a:r>
            <a:endParaRPr lang="it-IT" sz="2400"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17</a:t>
            </a:fld>
            <a:endParaRPr lang="it-IT"/>
          </a:p>
        </p:txBody>
      </p:sp>
      <p:pic>
        <p:nvPicPr>
          <p:cNvPr id="4" name="Immagine 3" descr="questiontime1.jpg"/>
          <p:cNvPicPr>
            <a:picLocks noChangeAspect="1"/>
          </p:cNvPicPr>
          <p:nvPr/>
        </p:nvPicPr>
        <p:blipFill>
          <a:blip r:embed="rId3" cstate="print"/>
          <a:stretch>
            <a:fillRect/>
          </a:stretch>
        </p:blipFill>
        <p:spPr>
          <a:xfrm>
            <a:off x="467544" y="1196752"/>
            <a:ext cx="1371600" cy="8747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784"/>
            <a:ext cx="8229600" cy="4641379"/>
          </a:xfrm>
        </p:spPr>
        <p:txBody>
          <a:bodyPr/>
          <a:lstStyle/>
          <a:p>
            <a:pPr>
              <a:buNone/>
            </a:pPr>
            <a:r>
              <a:rPr lang="it-IT" sz="3600" dirty="0" smtClean="0"/>
              <a:t>	Si segnala che, contrariamente a tale impostazione, la </a:t>
            </a:r>
            <a:r>
              <a:rPr lang="it-IT" sz="3600" dirty="0" err="1" smtClean="0"/>
              <a:t>Ctp</a:t>
            </a:r>
            <a:r>
              <a:rPr lang="it-IT" sz="3600" dirty="0" smtClean="0"/>
              <a:t> Lodi del 16 gennaio 2017 aveva dichiarato applicabile la nuova normativa alle dichiarazioni integrative a favore presentate prima del 24 ottobre 2016. </a:t>
            </a:r>
            <a:endParaRPr lang="it-IT" sz="3600" dirty="0"/>
          </a:p>
        </p:txBody>
      </p:sp>
      <p:sp>
        <p:nvSpPr>
          <p:cNvPr id="2" name="Segnaposto numero diapositiva 1"/>
          <p:cNvSpPr>
            <a:spLocks noGrp="1"/>
          </p:cNvSpPr>
          <p:nvPr>
            <p:ph type="sldNum" sz="quarter" idx="12"/>
          </p:nvPr>
        </p:nvSpPr>
        <p:spPr/>
        <p:txBody>
          <a:bodyPr/>
          <a:lstStyle/>
          <a:p>
            <a:fld id="{ADFAF776-3842-47B1-B797-4645E0EC7B3F}"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96752"/>
            <a:ext cx="8229600" cy="1143000"/>
          </a:xfrm>
        </p:spPr>
        <p:txBody>
          <a:bodyPr/>
          <a:lstStyle/>
          <a:p>
            <a:r>
              <a:rPr lang="it-IT" dirty="0" smtClean="0"/>
              <a:t>Art. 2, c. 8 </a:t>
            </a:r>
            <a:r>
              <a:rPr lang="it-IT" dirty="0" err="1" smtClean="0"/>
              <a:t>ter</a:t>
            </a:r>
            <a:r>
              <a:rPr lang="it-IT" dirty="0" smtClean="0"/>
              <a:t> </a:t>
            </a:r>
            <a:endParaRPr lang="it-IT" dirty="0"/>
          </a:p>
        </p:txBody>
      </p:sp>
      <p:sp>
        <p:nvSpPr>
          <p:cNvPr id="3" name="Segnaposto contenuto 2"/>
          <p:cNvSpPr>
            <a:spLocks noGrp="1"/>
          </p:cNvSpPr>
          <p:nvPr>
            <p:ph idx="1"/>
          </p:nvPr>
        </p:nvSpPr>
        <p:spPr>
          <a:xfrm>
            <a:off x="457200" y="2420888"/>
            <a:ext cx="8229600" cy="3705275"/>
          </a:xfrm>
        </p:spPr>
        <p:txBody>
          <a:bodyPr>
            <a:normAutofit fontScale="70000" lnSpcReduction="20000"/>
          </a:bodyPr>
          <a:lstStyle/>
          <a:p>
            <a:r>
              <a:rPr lang="it-IT" dirty="0" smtClean="0"/>
              <a:t>il comma 8-ter all'art. 2, D.P.R. n. 322/98, che prevede la possibilità di "trasformare" la richiesta di rimborso dei crediti delle imposte (IRPEF/IRES/IRAP), espressa nella relativa dichiarazione, in richiesta di utilizzo in compensazione degli stessi a condizione che: </a:t>
            </a:r>
          </a:p>
          <a:p>
            <a:r>
              <a:rPr lang="it-IT" i="1" dirty="0" smtClean="0"/>
              <a:t>il rimborso non sia stato già erogato, anche in parte; </a:t>
            </a:r>
          </a:p>
          <a:p>
            <a:r>
              <a:rPr lang="it-IT" i="1" dirty="0" smtClean="0"/>
              <a:t>venga presentata una nuova dichiarazione, entro 120 giorni dalla scadenza del termine ordinario di presentazione. </a:t>
            </a:r>
          </a:p>
          <a:p>
            <a:r>
              <a:rPr lang="it-IT" dirty="0" smtClean="0"/>
              <a:t>Attenzione -&gt; nell’ipotesi di dichiarazione integrativa che, oltre alla modifica prevista dal predetto comma 8-ter, provveda anche alla correzione di errori od omissioni, deve essere compilata solamente la casella </a:t>
            </a:r>
            <a:r>
              <a:rPr lang="it-IT" i="1" dirty="0" smtClean="0"/>
              <a:t>"Dichiarazione integrativa" oppure "Dichiarazione integrativa a favore", in relazione alle rettifiche apportate </a:t>
            </a:r>
            <a:endParaRPr lang="it-IT"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19</a:t>
            </a:fld>
            <a:endParaRPr lang="it-IT"/>
          </a:p>
        </p:txBody>
      </p:sp>
      <p:pic>
        <p:nvPicPr>
          <p:cNvPr id="4" name="Immagine 3" descr="CREDITO.jpe"/>
          <p:cNvPicPr>
            <a:picLocks noChangeAspect="1"/>
          </p:cNvPicPr>
          <p:nvPr/>
        </p:nvPicPr>
        <p:blipFill>
          <a:blip r:embed="rId2" cstate="print"/>
          <a:stretch>
            <a:fillRect/>
          </a:stretch>
        </p:blipFill>
        <p:spPr>
          <a:xfrm>
            <a:off x="6872411" y="836712"/>
            <a:ext cx="1905422" cy="16021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it-IT" altLang="it-IT" smtClean="0"/>
          </a:p>
        </p:txBody>
      </p:sp>
      <p:sp>
        <p:nvSpPr>
          <p:cNvPr id="3" name="Segnaposto contenuto 2"/>
          <p:cNvSpPr>
            <a:spLocks noGrp="1"/>
          </p:cNvSpPr>
          <p:nvPr>
            <p:ph idx="1"/>
          </p:nvPr>
        </p:nvSpPr>
        <p:spPr/>
        <p:txBody>
          <a:bodyPr/>
          <a:lstStyle/>
          <a:p>
            <a:pPr marL="0" indent="0" algn="ctr" eaLnBrk="1" hangingPunct="1">
              <a:buFont typeface="Arial" charset="0"/>
              <a:buNone/>
              <a:defRPr/>
            </a:pPr>
            <a:r>
              <a:rPr lang="it-IT" dirty="0"/>
              <a:t>D. P. R. 22 luglio 1998 n. 322</a:t>
            </a:r>
          </a:p>
          <a:p>
            <a:pPr eaLnBrk="1" hangingPunct="1">
              <a:buFont typeface="Arial" charset="0"/>
              <a:buChar char="•"/>
              <a:defRPr/>
            </a:pPr>
            <a:endParaRPr lang="it-IT" dirty="0" smtClean="0"/>
          </a:p>
          <a:p>
            <a:pPr eaLnBrk="1" hangingPunct="1">
              <a:buFont typeface="Arial" charset="0"/>
              <a:buChar char="•"/>
              <a:defRPr/>
            </a:pPr>
            <a:r>
              <a:rPr lang="it-IT" dirty="0" smtClean="0"/>
              <a:t>La dichiarazione è lo strumento per far conoscere ad AF i redditi del periodo</a:t>
            </a:r>
          </a:p>
          <a:p>
            <a:pPr marL="0" indent="0" eaLnBrk="1" hangingPunct="1">
              <a:buFont typeface="Arial" charset="0"/>
              <a:buNone/>
              <a:defRPr/>
            </a:pPr>
            <a:endParaRPr lang="it-IT" dirty="0" smtClean="0"/>
          </a:p>
          <a:p>
            <a:pPr eaLnBrk="1" hangingPunct="1">
              <a:buFont typeface="Arial" charset="0"/>
              <a:buChar char="•"/>
              <a:defRPr/>
            </a:pPr>
            <a:r>
              <a:rPr lang="it-IT" dirty="0" smtClean="0"/>
              <a:t>No definizione nella legge</a:t>
            </a:r>
            <a:endParaRPr lang="it-IT" dirty="0"/>
          </a:p>
        </p:txBody>
      </p:sp>
      <p:sp>
        <p:nvSpPr>
          <p:cNvPr id="4" name="Segnaposto data 3"/>
          <p:cNvSpPr>
            <a:spLocks noGrp="1"/>
          </p:cNvSpPr>
          <p:nvPr>
            <p:ph type="dt" sz="quarter" idx="10"/>
          </p:nvPr>
        </p:nvSpPr>
        <p:spPr/>
        <p:txBody>
          <a:bodyPr/>
          <a:lstStyle/>
          <a:p>
            <a:pPr>
              <a:defRPr/>
            </a:pPr>
            <a:fld id="{8B8B0A76-038E-495A-9B8A-4F2FD2C2D71B}"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DD3D46-EFE6-44AF-BC97-56996277F5D5}" type="slidenum">
              <a:rPr lang="it-IT" altLang="it-IT">
                <a:solidFill>
                  <a:srgbClr val="898989"/>
                </a:solidFill>
                <a:latin typeface="Calibri" panose="020F0502020204030204" pitchFamily="34" charset="0"/>
              </a:rPr>
              <a:pPr eaLnBrk="1" hangingPunct="1"/>
              <a:t>2</a:t>
            </a:fld>
            <a:endParaRPr lang="it-IT" altLang="it-IT">
              <a:solidFill>
                <a:srgbClr val="898989"/>
              </a:solidFill>
              <a:latin typeface="Calibri" panose="020F0502020204030204" pitchFamily="34" charset="0"/>
            </a:endParaRPr>
          </a:p>
        </p:txBody>
      </p:sp>
    </p:spTree>
    <p:extLst>
      <p:ext uri="{BB962C8B-B14F-4D97-AF65-F5344CB8AC3E}">
        <p14:creationId xmlns:p14="http://schemas.microsoft.com/office/powerpoint/2010/main" val="322216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980728"/>
            <a:ext cx="8229600" cy="1143000"/>
          </a:xfrm>
        </p:spPr>
        <p:txBody>
          <a:bodyPr>
            <a:normAutofit/>
          </a:bodyPr>
          <a:lstStyle/>
          <a:p>
            <a:r>
              <a:rPr lang="it-IT" b="1" dirty="0" smtClean="0"/>
              <a:t>Sentenza Corte di Cassazione 30 giugno 2016, n. 13378 </a:t>
            </a:r>
            <a:endParaRPr lang="it-IT" dirty="0"/>
          </a:p>
        </p:txBody>
      </p:sp>
      <p:sp>
        <p:nvSpPr>
          <p:cNvPr id="3" name="Segnaposto contenuto 2"/>
          <p:cNvSpPr>
            <a:spLocks noGrp="1"/>
          </p:cNvSpPr>
          <p:nvPr>
            <p:ph idx="1"/>
          </p:nvPr>
        </p:nvSpPr>
        <p:spPr>
          <a:xfrm>
            <a:off x="457200" y="1916832"/>
            <a:ext cx="8229600" cy="4209331"/>
          </a:xfrm>
        </p:spPr>
        <p:txBody>
          <a:bodyPr>
            <a:normAutofit fontScale="55000" lnSpcReduction="20000"/>
          </a:bodyPr>
          <a:lstStyle/>
          <a:p>
            <a:endParaRPr lang="it-IT" dirty="0" smtClean="0"/>
          </a:p>
          <a:p>
            <a:r>
              <a:rPr lang="it-IT" dirty="0" smtClean="0"/>
              <a:t>il </a:t>
            </a:r>
            <a:r>
              <a:rPr lang="it-IT" b="1" i="1" dirty="0" smtClean="0"/>
              <a:t>comma 8-bis dell’art. 2 del D.P.R. 322/1998, che consente la dichiarazione integrativa a favore con compensazione dell’eventuale credito con modello F24, non costituisce un «di cui» del precedente comma 8, riguardante esclusivamente la dichiarazione integrativa a sfavore, ma una norma del tutto autonoma e specifica. </a:t>
            </a:r>
          </a:p>
          <a:p>
            <a:r>
              <a:rPr lang="it-IT" dirty="0" smtClean="0"/>
              <a:t>Pertanto, </a:t>
            </a:r>
            <a:r>
              <a:rPr lang="it-IT" b="1" dirty="0" smtClean="0"/>
              <a:t>non sono operativi </a:t>
            </a:r>
            <a:r>
              <a:rPr lang="it-IT" b="1" i="1" dirty="0" smtClean="0"/>
              <a:t>due binari temporali per la dichiarazione integrativa, uno breve (con possibilità di compensazione del credito) ed uno lungo (entro il termine di decadenza dell’accertamento) senza tale possibilità. </a:t>
            </a:r>
          </a:p>
          <a:p>
            <a:r>
              <a:rPr lang="it-IT" dirty="0" smtClean="0"/>
              <a:t>Il limite </a:t>
            </a:r>
            <a:r>
              <a:rPr lang="it-IT" dirty="0" err="1" smtClean="0"/>
              <a:t>decadenziale</a:t>
            </a:r>
            <a:r>
              <a:rPr lang="it-IT" dirty="0" smtClean="0"/>
              <a:t>, indipendentemente dalle modalità e termini di cui alla </a:t>
            </a:r>
            <a:r>
              <a:rPr lang="it-IT" b="1" dirty="0" smtClean="0"/>
              <a:t>dichiarazione integrativa e dall’istanza di rimborso, si rende operativo anche alla possibilità per il contribuente di opporsi, in sede di contenzioso, alla maggiore pretesa tributaria. </a:t>
            </a:r>
          </a:p>
          <a:p>
            <a:r>
              <a:rPr lang="it-IT" dirty="0" smtClean="0"/>
              <a:t>Il contribuente ha sempre la possibilità di opporsi alla maggiore pretesa tributaria, </a:t>
            </a:r>
            <a:r>
              <a:rPr lang="it-IT" b="1" i="1" dirty="0" smtClean="0"/>
              <a:t>dimostrando errori, di fatto o di diritto, commessi nella redazione della dichiarazione incidente sull’obbligazione tributaria. </a:t>
            </a:r>
          </a:p>
          <a:p>
            <a:endParaRPr lang="it-IT"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20</a:t>
            </a:fld>
            <a:endParaRPr lang="it-IT"/>
          </a:p>
        </p:txBody>
      </p:sp>
      <p:pic>
        <p:nvPicPr>
          <p:cNvPr id="4" name="Immagine 3" descr="processo1.jpg"/>
          <p:cNvPicPr>
            <a:picLocks noChangeAspect="1"/>
          </p:cNvPicPr>
          <p:nvPr/>
        </p:nvPicPr>
        <p:blipFill>
          <a:blip r:embed="rId2" cstate="print"/>
          <a:stretch>
            <a:fillRect/>
          </a:stretch>
        </p:blipFill>
        <p:spPr>
          <a:xfrm>
            <a:off x="7429072" y="1052736"/>
            <a:ext cx="1714928" cy="10596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1988840"/>
            <a:ext cx="7920880" cy="2880319"/>
          </a:xfrm>
        </p:spPr>
        <p:txBody>
          <a:bodyPr>
            <a:normAutofit fontScale="70000" lnSpcReduction="20000"/>
          </a:bodyPr>
          <a:lstStyle/>
          <a:p>
            <a:r>
              <a:rPr lang="it-IT" dirty="0" smtClean="0"/>
              <a:t>l’attività accertativa degli uffici si esplica nei termini di decadenza di cui al articolo 43 del D.P.R. n. 600 del 1973, calcolati a partire dall’anno di presentazione della dichiarazione integrativa, in relazione e nei limiti degli elementi “rigenerati” in tale dichiarazione.</a:t>
            </a:r>
          </a:p>
          <a:p>
            <a:r>
              <a:rPr lang="it-IT" dirty="0" smtClean="0"/>
              <a:t>Il contribuente, tuttavia, esercita tale facoltà con la necessaria consapevolezza del pieno controllo da parte degli uffici delle annualità a cui è riferibile la sussistenza dei presupposti che fondano la richiesta e di quelle successivamente interessate.</a:t>
            </a:r>
            <a:endParaRPr lang="it-IT" dirty="0"/>
          </a:p>
        </p:txBody>
      </p:sp>
      <p:sp>
        <p:nvSpPr>
          <p:cNvPr id="2" name="Segnaposto numero diapositiva 1"/>
          <p:cNvSpPr>
            <a:spLocks noGrp="1"/>
          </p:cNvSpPr>
          <p:nvPr>
            <p:ph type="sldNum" sz="quarter" idx="12"/>
          </p:nvPr>
        </p:nvSpPr>
        <p:spPr/>
        <p:txBody>
          <a:bodyPr/>
          <a:lstStyle/>
          <a:p>
            <a:fld id="{ADFAF776-3842-47B1-B797-4645E0EC7B3F}"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4744"/>
            <a:ext cx="8229600" cy="864096"/>
          </a:xfrm>
        </p:spPr>
        <p:txBody>
          <a:bodyPr>
            <a:normAutofit/>
          </a:bodyPr>
          <a:lstStyle/>
          <a:p>
            <a:r>
              <a:rPr lang="it-IT" dirty="0" smtClean="0"/>
              <a:t>Dichiarazione integrativa a sfavore</a:t>
            </a:r>
            <a:endParaRPr lang="it-IT" dirty="0"/>
          </a:p>
        </p:txBody>
      </p:sp>
      <p:sp>
        <p:nvSpPr>
          <p:cNvPr id="3" name="Segnaposto contenuto 2"/>
          <p:cNvSpPr>
            <a:spLocks noGrp="1"/>
          </p:cNvSpPr>
          <p:nvPr>
            <p:ph idx="1"/>
          </p:nvPr>
        </p:nvSpPr>
        <p:spPr/>
        <p:txBody>
          <a:bodyPr/>
          <a:lstStyle/>
          <a:p>
            <a:endParaRPr lang="it-IT" dirty="0" smtClean="0"/>
          </a:p>
          <a:p>
            <a:endParaRPr lang="it-IT" dirty="0" smtClean="0"/>
          </a:p>
          <a:p>
            <a:endParaRPr lang="it-IT" dirty="0" smtClean="0"/>
          </a:p>
          <a:p>
            <a:endParaRPr lang="it-IT" dirty="0" smtClean="0"/>
          </a:p>
          <a:p>
            <a:r>
              <a:rPr lang="it-IT" dirty="0" smtClean="0"/>
              <a:t>Errori non rilevabili da controllo formale</a:t>
            </a:r>
          </a:p>
          <a:p>
            <a:endParaRPr lang="it-IT" dirty="0" smtClean="0"/>
          </a:p>
          <a:p>
            <a:r>
              <a:rPr lang="it-IT" dirty="0" smtClean="0"/>
              <a:t>Errori non rilevabili da controllo formale</a:t>
            </a:r>
            <a:endParaRPr lang="it-IT" dirty="0"/>
          </a:p>
        </p:txBody>
      </p:sp>
      <p:sp>
        <p:nvSpPr>
          <p:cNvPr id="4" name="Segnaposto numero diapositiva 3"/>
          <p:cNvSpPr>
            <a:spLocks noGrp="1"/>
          </p:cNvSpPr>
          <p:nvPr>
            <p:ph type="sldNum" sz="quarter" idx="12"/>
          </p:nvPr>
        </p:nvSpPr>
        <p:spPr/>
        <p:txBody>
          <a:bodyPr/>
          <a:lstStyle/>
          <a:p>
            <a:fld id="{ADFAF776-3842-47B1-B797-4645E0EC7B3F}" type="slidenum">
              <a:rPr lang="it-IT" smtClean="0"/>
              <a:pPr/>
              <a:t>22</a:t>
            </a:fld>
            <a:endParaRPr lang="it-IT"/>
          </a:p>
        </p:txBody>
      </p:sp>
      <p:pic>
        <p:nvPicPr>
          <p:cNvPr id="5" name="Immagine 4" descr="tax.jpe"/>
          <p:cNvPicPr>
            <a:picLocks noChangeAspect="1"/>
          </p:cNvPicPr>
          <p:nvPr/>
        </p:nvPicPr>
        <p:blipFill>
          <a:blip r:embed="rId2" cstate="print"/>
          <a:stretch>
            <a:fillRect/>
          </a:stretch>
        </p:blipFill>
        <p:spPr>
          <a:xfrm>
            <a:off x="5364087" y="2276872"/>
            <a:ext cx="2202956" cy="136815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12776"/>
            <a:ext cx="8229600" cy="792088"/>
          </a:xfrm>
        </p:spPr>
        <p:txBody>
          <a:bodyPr>
            <a:normAutofit/>
          </a:bodyPr>
          <a:lstStyle/>
          <a:p>
            <a:r>
              <a:rPr lang="it-IT" b="1" u="sng" dirty="0" smtClean="0"/>
              <a:t>Errori rilevabili da controllo formale</a:t>
            </a:r>
            <a:endParaRPr lang="it-IT" b="1" u="sng" dirty="0"/>
          </a:p>
        </p:txBody>
      </p:sp>
      <p:sp>
        <p:nvSpPr>
          <p:cNvPr id="3" name="Segnaposto contenuto 2"/>
          <p:cNvSpPr>
            <a:spLocks noGrp="1"/>
          </p:cNvSpPr>
          <p:nvPr>
            <p:ph idx="1"/>
          </p:nvPr>
        </p:nvSpPr>
        <p:spPr>
          <a:xfrm>
            <a:off x="251520" y="2060848"/>
            <a:ext cx="8229600" cy="3705275"/>
          </a:xfrm>
        </p:spPr>
        <p:txBody>
          <a:bodyPr/>
          <a:lstStyle/>
          <a:p>
            <a:endParaRPr lang="it-IT" dirty="0" smtClean="0"/>
          </a:p>
          <a:p>
            <a:r>
              <a:rPr lang="it-IT" sz="3200" dirty="0" smtClean="0"/>
              <a:t>Solo sanzione per omesso versamento</a:t>
            </a:r>
          </a:p>
          <a:p>
            <a:endParaRPr lang="it-IT" sz="3200" dirty="0" smtClean="0"/>
          </a:p>
          <a:p>
            <a:r>
              <a:rPr lang="it-IT" sz="3200" dirty="0" smtClean="0"/>
              <a:t>Ravvedimento art 13, </a:t>
            </a:r>
            <a:r>
              <a:rPr lang="it-IT" sz="3200" dirty="0" err="1" smtClean="0"/>
              <a:t>Dlgs</a:t>
            </a:r>
            <a:r>
              <a:rPr lang="it-IT" sz="3200" dirty="0" smtClean="0"/>
              <a:t> 472/97</a:t>
            </a:r>
          </a:p>
          <a:p>
            <a:endParaRPr lang="it-IT" sz="3200" dirty="0" smtClean="0"/>
          </a:p>
          <a:p>
            <a:r>
              <a:rPr lang="it-IT" sz="3200" dirty="0" smtClean="0"/>
              <a:t>Non trova applicazione sanzione € 250</a:t>
            </a:r>
            <a:endParaRPr lang="it-IT" sz="3200"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23</a:t>
            </a:fld>
            <a:endParaRPr lang="it-IT"/>
          </a:p>
        </p:txBody>
      </p:sp>
      <p:pic>
        <p:nvPicPr>
          <p:cNvPr id="4" name="Immagine 3" descr="68747470733a2f2f73332e616d617a6f6e6177732e636f6d2f776174747061642d6d656469612d736572766963652f53746f7279496d6167652f45547334576858425667536c30513d3d2d3237323637323137392e313435.png"/>
          <p:cNvPicPr>
            <a:picLocks noChangeAspect="1"/>
          </p:cNvPicPr>
          <p:nvPr/>
        </p:nvPicPr>
        <p:blipFill>
          <a:blip r:embed="rId2" cstate="print"/>
          <a:stretch>
            <a:fillRect/>
          </a:stretch>
        </p:blipFill>
        <p:spPr>
          <a:xfrm>
            <a:off x="6926660" y="2852935"/>
            <a:ext cx="1749796" cy="18101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196752"/>
            <a:ext cx="8229600" cy="1143000"/>
          </a:xfrm>
        </p:spPr>
        <p:txBody>
          <a:bodyPr>
            <a:normAutofit/>
          </a:bodyPr>
          <a:lstStyle/>
          <a:p>
            <a:r>
              <a:rPr lang="it-IT" sz="3600" b="1" u="sng" dirty="0" smtClean="0"/>
              <a:t>Errori </a:t>
            </a:r>
            <a:r>
              <a:rPr lang="it-IT" sz="3600" b="1" u="sng" dirty="0" smtClean="0">
                <a:solidFill>
                  <a:srgbClr val="FF0000"/>
                </a:solidFill>
              </a:rPr>
              <a:t>NON</a:t>
            </a:r>
            <a:r>
              <a:rPr lang="it-IT" sz="3600" b="1" u="sng" dirty="0" smtClean="0"/>
              <a:t> rilevabili da controllo formale</a:t>
            </a:r>
            <a:endParaRPr lang="it-IT" sz="3600" b="1" u="sng" dirty="0"/>
          </a:p>
        </p:txBody>
      </p:sp>
      <p:sp>
        <p:nvSpPr>
          <p:cNvPr id="3" name="Segnaposto contenuto 2"/>
          <p:cNvSpPr>
            <a:spLocks noGrp="1"/>
          </p:cNvSpPr>
          <p:nvPr>
            <p:ph idx="1"/>
          </p:nvPr>
        </p:nvSpPr>
        <p:spPr>
          <a:xfrm>
            <a:off x="395536" y="2564904"/>
            <a:ext cx="8229600" cy="3816424"/>
          </a:xfrm>
        </p:spPr>
        <p:txBody>
          <a:bodyPr/>
          <a:lstStyle/>
          <a:p>
            <a:r>
              <a:rPr lang="it-IT" sz="2400" dirty="0" err="1" smtClean="0"/>
              <a:t>Dich</a:t>
            </a:r>
            <a:r>
              <a:rPr lang="it-IT" sz="2400" dirty="0" smtClean="0"/>
              <a:t>. Presentata nei 90 </a:t>
            </a:r>
            <a:r>
              <a:rPr lang="it-IT" sz="2400" dirty="0" err="1" smtClean="0"/>
              <a:t>gg</a:t>
            </a:r>
            <a:r>
              <a:rPr lang="it-IT" sz="2400" dirty="0" smtClean="0"/>
              <a:t>			Non Infedele</a:t>
            </a:r>
          </a:p>
          <a:p>
            <a:r>
              <a:rPr lang="it-IT" sz="2400" dirty="0" smtClean="0"/>
              <a:t>Sanzione art. 8, </a:t>
            </a:r>
            <a:r>
              <a:rPr lang="it-IT" sz="2400" dirty="0" err="1" smtClean="0"/>
              <a:t>Dlgs</a:t>
            </a:r>
            <a:r>
              <a:rPr lang="it-IT" sz="2400" dirty="0" smtClean="0"/>
              <a:t> 471/97  (violazione relative al contenuto e alla documentazione della dichiarazione)</a:t>
            </a:r>
          </a:p>
          <a:p>
            <a:endParaRPr lang="it-IT" dirty="0" smtClean="0"/>
          </a:p>
          <a:p>
            <a:endParaRPr lang="it-IT" dirty="0" smtClean="0"/>
          </a:p>
          <a:p>
            <a:pPr lvl="4"/>
            <a:endParaRPr lang="it-IT" dirty="0" smtClean="0"/>
          </a:p>
          <a:p>
            <a:pPr lvl="4"/>
            <a:r>
              <a:rPr lang="it-IT" dirty="0" smtClean="0"/>
              <a:t>Sanzione amministrativa da € 250 a 2000</a:t>
            </a:r>
          </a:p>
          <a:p>
            <a:pPr lvl="4"/>
            <a:r>
              <a:rPr lang="it-IT" dirty="0" smtClean="0"/>
              <a:t>Possibilità di ravvedimento</a:t>
            </a:r>
          </a:p>
        </p:txBody>
      </p:sp>
      <p:sp>
        <p:nvSpPr>
          <p:cNvPr id="5" name="Segnaposto numero diapositiva 4"/>
          <p:cNvSpPr>
            <a:spLocks noGrp="1"/>
          </p:cNvSpPr>
          <p:nvPr>
            <p:ph type="sldNum" sz="quarter" idx="12"/>
          </p:nvPr>
        </p:nvSpPr>
        <p:spPr/>
        <p:txBody>
          <a:bodyPr/>
          <a:lstStyle/>
          <a:p>
            <a:fld id="{ADFAF776-3842-47B1-B797-4645E0EC7B3F}" type="slidenum">
              <a:rPr lang="it-IT" smtClean="0"/>
              <a:pPr/>
              <a:t>24</a:t>
            </a:fld>
            <a:endParaRPr lang="it-IT"/>
          </a:p>
        </p:txBody>
      </p:sp>
      <p:sp>
        <p:nvSpPr>
          <p:cNvPr id="4" name="Freccia a destra 3"/>
          <p:cNvSpPr/>
          <p:nvPr/>
        </p:nvSpPr>
        <p:spPr>
          <a:xfrm>
            <a:off x="4499992" y="25649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a:off x="3552037" y="36450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dubbioso.jpg"/>
          <p:cNvPicPr>
            <a:picLocks noChangeAspect="1"/>
          </p:cNvPicPr>
          <p:nvPr/>
        </p:nvPicPr>
        <p:blipFill>
          <a:blip r:embed="rId2" cstate="print"/>
          <a:stretch>
            <a:fillRect/>
          </a:stretch>
        </p:blipFill>
        <p:spPr>
          <a:xfrm>
            <a:off x="467544" y="3861048"/>
            <a:ext cx="1440160" cy="129652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412776"/>
            <a:ext cx="8229600" cy="1143000"/>
          </a:xfrm>
        </p:spPr>
        <p:txBody>
          <a:bodyPr>
            <a:normAutofit/>
          </a:bodyPr>
          <a:lstStyle/>
          <a:p>
            <a:r>
              <a:rPr lang="it-IT" sz="3600" b="1" u="sng" dirty="0" smtClean="0"/>
              <a:t>Errori </a:t>
            </a:r>
            <a:r>
              <a:rPr lang="it-IT" sz="3600" b="1" u="sng" dirty="0" smtClean="0">
                <a:solidFill>
                  <a:srgbClr val="FF0000"/>
                </a:solidFill>
              </a:rPr>
              <a:t>NON</a:t>
            </a:r>
            <a:r>
              <a:rPr lang="it-IT" sz="3600" b="1" u="sng" dirty="0" smtClean="0"/>
              <a:t> rilevabili da controllo formale</a:t>
            </a:r>
            <a:endParaRPr lang="it-IT" sz="3600" b="1" u="sng" dirty="0"/>
          </a:p>
        </p:txBody>
      </p:sp>
      <p:sp>
        <p:nvSpPr>
          <p:cNvPr id="3" name="Segnaposto contenuto 2"/>
          <p:cNvSpPr>
            <a:spLocks noGrp="1"/>
          </p:cNvSpPr>
          <p:nvPr>
            <p:ph idx="1"/>
          </p:nvPr>
        </p:nvSpPr>
        <p:spPr>
          <a:xfrm>
            <a:off x="323528" y="2996952"/>
            <a:ext cx="8229600" cy="3301827"/>
          </a:xfrm>
        </p:spPr>
        <p:txBody>
          <a:bodyPr>
            <a:normAutofit/>
          </a:bodyPr>
          <a:lstStyle/>
          <a:p>
            <a:r>
              <a:rPr lang="it-IT" sz="2000" dirty="0" err="1" smtClean="0"/>
              <a:t>Dich</a:t>
            </a:r>
            <a:r>
              <a:rPr lang="it-IT" sz="2000" dirty="0" smtClean="0"/>
              <a:t>. Presentata </a:t>
            </a:r>
            <a:r>
              <a:rPr lang="it-IT" sz="2000" b="1" dirty="0" smtClean="0">
                <a:solidFill>
                  <a:srgbClr val="FF0000"/>
                </a:solidFill>
              </a:rPr>
              <a:t>OLTRE 90 GG</a:t>
            </a:r>
            <a:r>
              <a:rPr lang="it-IT" sz="2000" dirty="0" smtClean="0"/>
              <a:t>			</a:t>
            </a:r>
            <a:r>
              <a:rPr lang="it-IT" sz="2000" b="1" dirty="0" smtClean="0">
                <a:solidFill>
                  <a:srgbClr val="FF0000"/>
                </a:solidFill>
              </a:rPr>
              <a:t>Dichiarazione Infedele</a:t>
            </a:r>
          </a:p>
          <a:p>
            <a:endParaRPr lang="it-IT" sz="2000" b="1" dirty="0" smtClean="0">
              <a:solidFill>
                <a:srgbClr val="FF0000"/>
              </a:solidFill>
            </a:endParaRPr>
          </a:p>
          <a:p>
            <a:r>
              <a:rPr lang="it-IT" sz="2000" b="1" dirty="0" smtClean="0">
                <a:solidFill>
                  <a:srgbClr val="FF0000"/>
                </a:solidFill>
              </a:rPr>
              <a:t>Sanzione tra 90% e 180%, </a:t>
            </a:r>
            <a:r>
              <a:rPr lang="it-IT" sz="2000" b="1" u="sng" dirty="0" smtClean="0"/>
              <a:t>assorbe quella per omesso versamento</a:t>
            </a:r>
          </a:p>
          <a:p>
            <a:endParaRPr lang="it-IT" sz="2000" b="1" u="sng" dirty="0" smtClean="0"/>
          </a:p>
          <a:p>
            <a:r>
              <a:rPr lang="it-IT" sz="2000" b="1" dirty="0" smtClean="0"/>
              <a:t>Art.1, c.2, </a:t>
            </a:r>
            <a:r>
              <a:rPr lang="it-IT" sz="2000" b="1" dirty="0" err="1" smtClean="0"/>
              <a:t>Dlgs</a:t>
            </a:r>
            <a:r>
              <a:rPr lang="it-IT" sz="2000" b="1" dirty="0" smtClean="0"/>
              <a:t> 471/97</a:t>
            </a:r>
          </a:p>
          <a:p>
            <a:endParaRPr lang="it-IT" sz="2000" b="1" dirty="0" smtClean="0"/>
          </a:p>
          <a:p>
            <a:r>
              <a:rPr lang="it-IT" sz="2000" b="1" dirty="0" smtClean="0"/>
              <a:t>Violazioni </a:t>
            </a:r>
            <a:r>
              <a:rPr lang="it-IT" sz="2000" b="1" dirty="0" err="1" smtClean="0"/>
              <a:t>prodromiche</a:t>
            </a:r>
            <a:r>
              <a:rPr lang="it-IT" sz="2000" b="1" dirty="0" smtClean="0"/>
              <a:t> (omessa fatturazione), no cumulo giuridico art 12 </a:t>
            </a:r>
            <a:r>
              <a:rPr lang="it-IT" sz="2000" b="1" dirty="0" err="1" smtClean="0"/>
              <a:t>Dlgs</a:t>
            </a:r>
            <a:r>
              <a:rPr lang="it-IT" sz="2000" b="1" dirty="0" smtClean="0"/>
              <a:t> 472/97</a:t>
            </a:r>
          </a:p>
          <a:p>
            <a:endParaRPr lang="it-IT" sz="2000" b="1" dirty="0" smtClean="0"/>
          </a:p>
          <a:p>
            <a:endParaRPr lang="it-IT" sz="2000" b="1" dirty="0" smtClean="0">
              <a:solidFill>
                <a:srgbClr val="C00000"/>
              </a:solidFill>
            </a:endParaRPr>
          </a:p>
          <a:p>
            <a:endParaRPr lang="it-IT" sz="2000" b="1" dirty="0">
              <a:solidFill>
                <a:srgbClr val="C00000"/>
              </a:solidFill>
            </a:endParaRPr>
          </a:p>
        </p:txBody>
      </p:sp>
      <p:sp>
        <p:nvSpPr>
          <p:cNvPr id="6" name="Segnaposto numero diapositiva 5"/>
          <p:cNvSpPr>
            <a:spLocks noGrp="1"/>
          </p:cNvSpPr>
          <p:nvPr>
            <p:ph type="sldNum" sz="quarter" idx="12"/>
          </p:nvPr>
        </p:nvSpPr>
        <p:spPr/>
        <p:txBody>
          <a:bodyPr/>
          <a:lstStyle/>
          <a:p>
            <a:fld id="{ADFAF776-3842-47B1-B797-4645E0EC7B3F}" type="slidenum">
              <a:rPr lang="it-IT" smtClean="0"/>
              <a:pPr/>
              <a:t>25</a:t>
            </a:fld>
            <a:endParaRPr lang="it-IT"/>
          </a:p>
        </p:txBody>
      </p:sp>
      <p:sp>
        <p:nvSpPr>
          <p:cNvPr id="4" name="Freccia a destra 3"/>
          <p:cNvSpPr/>
          <p:nvPr/>
        </p:nvSpPr>
        <p:spPr>
          <a:xfrm>
            <a:off x="4067944" y="29249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triste.jpg"/>
          <p:cNvPicPr>
            <a:picLocks noChangeAspect="1"/>
          </p:cNvPicPr>
          <p:nvPr/>
        </p:nvPicPr>
        <p:blipFill>
          <a:blip r:embed="rId2" cstate="print"/>
          <a:stretch>
            <a:fillRect/>
          </a:stretch>
        </p:blipFill>
        <p:spPr>
          <a:xfrm>
            <a:off x="7884368" y="2123016"/>
            <a:ext cx="658259" cy="72929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24744"/>
            <a:ext cx="8229600" cy="864096"/>
          </a:xfrm>
        </p:spPr>
        <p:txBody>
          <a:bodyPr/>
          <a:lstStyle/>
          <a:p>
            <a:r>
              <a:rPr lang="it-IT" dirty="0" smtClean="0"/>
              <a:t>Infedeltà dichiarativa</a:t>
            </a:r>
            <a:endParaRPr lang="it-IT" dirty="0"/>
          </a:p>
        </p:txBody>
      </p:sp>
      <p:sp>
        <p:nvSpPr>
          <p:cNvPr id="3" name="Segnaposto contenuto 2"/>
          <p:cNvSpPr>
            <a:spLocks noGrp="1"/>
          </p:cNvSpPr>
          <p:nvPr>
            <p:ph idx="1"/>
          </p:nvPr>
        </p:nvSpPr>
        <p:spPr>
          <a:xfrm>
            <a:off x="395536" y="2276872"/>
            <a:ext cx="8229600" cy="3949899"/>
          </a:xfrm>
        </p:spPr>
        <p:txBody>
          <a:bodyPr>
            <a:normAutofit lnSpcReduction="10000"/>
          </a:bodyPr>
          <a:lstStyle/>
          <a:p>
            <a:r>
              <a:rPr lang="it-IT" sz="2800" i="1" dirty="0" smtClean="0"/>
              <a:t>La sanzione di cui al comma precedente è </a:t>
            </a:r>
            <a:r>
              <a:rPr lang="it-IT" sz="2800" b="1" i="1" dirty="0" smtClean="0"/>
              <a:t>aumentata</a:t>
            </a:r>
            <a:r>
              <a:rPr lang="it-IT" sz="2800" i="1" dirty="0" smtClean="0"/>
              <a:t> della metà quando la violazione è realizzata mediante l'utilizzo di </a:t>
            </a:r>
            <a:r>
              <a:rPr lang="it-IT" sz="2800" b="1" i="1" dirty="0" smtClean="0"/>
              <a:t>documentazione falsa </a:t>
            </a:r>
            <a:r>
              <a:rPr lang="it-IT" sz="2800" i="1" dirty="0" smtClean="0"/>
              <a:t>o per operazioni inesistenti, mediante artifici o raggiri, condotte simulatorie o fraudolente</a:t>
            </a:r>
          </a:p>
          <a:p>
            <a:r>
              <a:rPr lang="it-IT" sz="2800" i="1" dirty="0" smtClean="0"/>
              <a:t>la sanzione è </a:t>
            </a:r>
            <a:r>
              <a:rPr lang="it-IT" sz="2800" b="1" i="1" dirty="0" smtClean="0"/>
              <a:t>ridotta</a:t>
            </a:r>
            <a:r>
              <a:rPr lang="it-IT" sz="2800" i="1" dirty="0" smtClean="0"/>
              <a:t> di un terzo quando la maggiore imposta o il minore credito accertati sono  inferiori al </a:t>
            </a:r>
            <a:r>
              <a:rPr lang="it-IT" sz="2800" b="1" i="1" dirty="0" smtClean="0"/>
              <a:t>3 % </a:t>
            </a:r>
            <a:r>
              <a:rPr lang="it-IT" sz="2800" i="1" dirty="0" smtClean="0"/>
              <a:t>dell'imposta e del credito dichiarati e comunque complessivamente inferiori a euro </a:t>
            </a:r>
            <a:r>
              <a:rPr lang="it-IT" sz="2800" b="1" i="1" dirty="0" smtClean="0"/>
              <a:t>30.000</a:t>
            </a:r>
            <a:endParaRPr lang="it-IT" sz="2800" b="1"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26</a:t>
            </a:fld>
            <a:endParaRPr lang="it-IT"/>
          </a:p>
        </p:txBody>
      </p:sp>
      <p:pic>
        <p:nvPicPr>
          <p:cNvPr id="4" name="Immagine 3" descr="commercialista-e-contabile-immagine-animata-0003.gif"/>
          <p:cNvPicPr>
            <a:picLocks noChangeAspect="1"/>
          </p:cNvPicPr>
          <p:nvPr/>
        </p:nvPicPr>
        <p:blipFill>
          <a:blip r:embed="rId2" cstate="print"/>
          <a:stretch>
            <a:fillRect/>
          </a:stretch>
        </p:blipFill>
        <p:spPr>
          <a:xfrm>
            <a:off x="5719390" y="764704"/>
            <a:ext cx="1422077" cy="144103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484784"/>
            <a:ext cx="8229600" cy="1143000"/>
          </a:xfrm>
        </p:spPr>
        <p:txBody>
          <a:bodyPr/>
          <a:lstStyle/>
          <a:p>
            <a:r>
              <a:rPr lang="it-IT" dirty="0" smtClean="0"/>
              <a:t>Infedeltà cedolare secca</a:t>
            </a:r>
            <a:endParaRPr lang="it-IT" dirty="0"/>
          </a:p>
        </p:txBody>
      </p:sp>
      <p:sp>
        <p:nvSpPr>
          <p:cNvPr id="3" name="Segnaposto contenuto 2"/>
          <p:cNvSpPr>
            <a:spLocks noGrp="1"/>
          </p:cNvSpPr>
          <p:nvPr>
            <p:ph idx="1"/>
          </p:nvPr>
        </p:nvSpPr>
        <p:spPr>
          <a:xfrm>
            <a:off x="395536" y="3212976"/>
            <a:ext cx="8229600" cy="3196952"/>
          </a:xfrm>
        </p:spPr>
        <p:txBody>
          <a:bodyPr/>
          <a:lstStyle/>
          <a:p>
            <a:r>
              <a:rPr lang="it-IT" sz="2800" i="1" dirty="0" smtClean="0"/>
              <a:t>Nelle ipotesi di cui all'articolo 3 del decreto legislativo 14 marzo 2011, n. 23, se nella dichiarazione dei redditi il canone derivante dalla locazione di immobili ad uso abitativo non è indicato o è indicato in misura inferiore a quella effettiva, si applicano in misura raddoppiata, rispettivamente, le sanzioni amministrative di infedeltà dichiarativa</a:t>
            </a:r>
            <a:endParaRPr lang="it-IT" sz="2800"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27</a:t>
            </a:fld>
            <a:endParaRPr lang="it-IT"/>
          </a:p>
        </p:txBody>
      </p:sp>
      <p:pic>
        <p:nvPicPr>
          <p:cNvPr id="4" name="Immagine 3" descr="cedolare-secca.jpg"/>
          <p:cNvPicPr>
            <a:picLocks noChangeAspect="1"/>
          </p:cNvPicPr>
          <p:nvPr/>
        </p:nvPicPr>
        <p:blipFill>
          <a:blip r:embed="rId2" cstate="print"/>
          <a:stretch>
            <a:fillRect/>
          </a:stretch>
        </p:blipFill>
        <p:spPr>
          <a:xfrm>
            <a:off x="7092280" y="1916832"/>
            <a:ext cx="1783463" cy="129078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340768"/>
            <a:ext cx="8229600" cy="710952"/>
          </a:xfrm>
        </p:spPr>
        <p:txBody>
          <a:bodyPr>
            <a:normAutofit/>
          </a:bodyPr>
          <a:lstStyle/>
          <a:p>
            <a:r>
              <a:rPr lang="it-IT" dirty="0" smtClean="0"/>
              <a:t>Acconti da dichiarazione integrativa</a:t>
            </a:r>
            <a:endParaRPr lang="it-IT" dirty="0"/>
          </a:p>
        </p:txBody>
      </p:sp>
      <p:sp>
        <p:nvSpPr>
          <p:cNvPr id="3" name="Segnaposto contenuto 2"/>
          <p:cNvSpPr>
            <a:spLocks noGrp="1"/>
          </p:cNvSpPr>
          <p:nvPr>
            <p:ph idx="1"/>
          </p:nvPr>
        </p:nvSpPr>
        <p:spPr>
          <a:xfrm>
            <a:off x="457200" y="2204864"/>
            <a:ext cx="8229600" cy="3921299"/>
          </a:xfrm>
        </p:spPr>
        <p:txBody>
          <a:bodyPr>
            <a:normAutofit fontScale="77500" lnSpcReduction="20000"/>
          </a:bodyPr>
          <a:lstStyle/>
          <a:p>
            <a:r>
              <a:rPr lang="it-IT" dirty="0" smtClean="0"/>
              <a:t>Nel caso in cui il contribuente presenti una dichiarazione integrativa da cui emerga una maggiore imposta dovuta, con conseguente determinazione </a:t>
            </a:r>
            <a:r>
              <a:rPr lang="it-IT" u="sng" dirty="0" smtClean="0"/>
              <a:t>di acconti dovuti per l’anno d’imposta successivo in misura superiore</a:t>
            </a:r>
            <a:r>
              <a:rPr lang="it-IT" dirty="0" smtClean="0"/>
              <a:t>, non potrà essere irrogata la sanzione per carente versamento dell’acconto se la dichiarazione integrativa è presentata successivamente al termine di versamento del secondo acconto. In ogni caso, anche quando l’integrazione avvenga prima del citato termine, il primo acconto non sarà sanzionabile quando con il secondo acconto sia versata la differenza dovuta calcolata con riferimento alla dichiarazione integrata. </a:t>
            </a:r>
            <a:endParaRPr lang="it-IT"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28</a:t>
            </a:fld>
            <a:endParaRPr lang="it-IT"/>
          </a:p>
        </p:txBody>
      </p:sp>
      <p:pic>
        <p:nvPicPr>
          <p:cNvPr id="4" name="Immagine 3" descr="30 novembre.jpe"/>
          <p:cNvPicPr>
            <a:picLocks noChangeAspect="1"/>
          </p:cNvPicPr>
          <p:nvPr/>
        </p:nvPicPr>
        <p:blipFill>
          <a:blip r:embed="rId2" cstate="print"/>
          <a:stretch>
            <a:fillRect/>
          </a:stretch>
        </p:blipFill>
        <p:spPr>
          <a:xfrm>
            <a:off x="7380312" y="5298653"/>
            <a:ext cx="1571625" cy="1447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752" y="-1529"/>
            <a:ext cx="8229600" cy="1143000"/>
          </a:xfrm>
        </p:spPr>
        <p:txBody>
          <a:bodyPr/>
          <a:lstStyle/>
          <a:p>
            <a:r>
              <a:rPr lang="it-IT" dirty="0" smtClean="0"/>
              <a:t>Quadro DI</a:t>
            </a:r>
            <a:endParaRPr lang="it-IT" dirty="0"/>
          </a:p>
        </p:txBody>
      </p:sp>
      <p:sp>
        <p:nvSpPr>
          <p:cNvPr id="3" name="Segnaposto contenuto 2"/>
          <p:cNvSpPr>
            <a:spLocks noGrp="1"/>
          </p:cNvSpPr>
          <p:nvPr>
            <p:ph idx="1"/>
          </p:nvPr>
        </p:nvSpPr>
        <p:spPr>
          <a:xfrm>
            <a:off x="971600" y="1340768"/>
            <a:ext cx="7920880" cy="5256584"/>
          </a:xfrm>
        </p:spPr>
        <p:txBody>
          <a:bodyPr/>
          <a:lstStyle/>
          <a:p>
            <a:pPr marL="0" indent="0">
              <a:buNone/>
            </a:pPr>
            <a:r>
              <a:rPr lang="it-IT" sz="2800" dirty="0"/>
              <a:t>Il quadro è utilizzato dai soggetti che, nel corso del 2020, hanno presentato una o più dichiarazioni </a:t>
            </a:r>
            <a:r>
              <a:rPr lang="it-IT" sz="2800" dirty="0" smtClean="0"/>
              <a:t>integrative, ai </a:t>
            </a:r>
            <a:r>
              <a:rPr lang="it-IT" sz="2800" dirty="0"/>
              <a:t>sensi dell’art. 2, comma </a:t>
            </a:r>
            <a:r>
              <a:rPr lang="it-IT" sz="2800" dirty="0" smtClean="0"/>
              <a:t>8-bis </a:t>
            </a:r>
            <a:r>
              <a:rPr lang="it-IT" sz="2800" dirty="0"/>
              <a:t>oltre il termine prescritto per la presentazione della dichiarazione relativa </a:t>
            </a:r>
            <a:r>
              <a:rPr lang="it-IT" sz="2800" dirty="0" smtClean="0"/>
              <a:t>al periodo </a:t>
            </a:r>
            <a:r>
              <a:rPr lang="it-IT" sz="2800" dirty="0"/>
              <a:t>d’imposta successivo a quello di riferimento della dichiarazione </a:t>
            </a:r>
            <a:r>
              <a:rPr lang="it-IT" sz="2800" dirty="0" smtClean="0"/>
              <a:t>integrativa</a:t>
            </a:r>
          </a:p>
          <a:p>
            <a:pPr marL="0" indent="0">
              <a:buNone/>
            </a:pPr>
            <a:r>
              <a:rPr lang="it-IT" sz="2800" dirty="0"/>
              <a:t>Nella dichiarazione relativa al periodo d’imposta in cui è presentata la dichiarazione integrativa è </a:t>
            </a:r>
            <a:r>
              <a:rPr lang="it-IT" sz="2800" dirty="0" smtClean="0"/>
              <a:t>indicato il </a:t>
            </a:r>
            <a:r>
              <a:rPr lang="it-IT" sz="2800" dirty="0"/>
              <a:t>credito derivante dal minor debito o dal maggiore credito risultante dalla dichiarazione integrativa.</a:t>
            </a:r>
          </a:p>
        </p:txBody>
      </p:sp>
      <p:sp>
        <p:nvSpPr>
          <p:cNvPr id="4" name="Segnaposto numero diapositiva 3"/>
          <p:cNvSpPr>
            <a:spLocks noGrp="1"/>
          </p:cNvSpPr>
          <p:nvPr>
            <p:ph type="sldNum" sz="quarter" idx="12"/>
          </p:nvPr>
        </p:nvSpPr>
        <p:spPr/>
        <p:txBody>
          <a:bodyPr/>
          <a:lstStyle/>
          <a:p>
            <a:fld id="{ADFAF776-3842-47B1-B797-4645E0EC7B3F}" type="slidenum">
              <a:rPr lang="it-IT" smtClean="0"/>
              <a:pPr/>
              <a:t>29</a:t>
            </a:fld>
            <a:endParaRPr lang="it-IT"/>
          </a:p>
        </p:txBody>
      </p:sp>
    </p:spTree>
    <p:extLst>
      <p:ext uri="{BB962C8B-B14F-4D97-AF65-F5344CB8AC3E}">
        <p14:creationId xmlns:p14="http://schemas.microsoft.com/office/powerpoint/2010/main" val="413521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it-IT" altLang="it-IT" smtClean="0"/>
          </a:p>
        </p:txBody>
      </p:sp>
      <p:sp>
        <p:nvSpPr>
          <p:cNvPr id="3" name="Segnaposto contenuto 2"/>
          <p:cNvSpPr>
            <a:spLocks noGrp="1"/>
          </p:cNvSpPr>
          <p:nvPr>
            <p:ph idx="1"/>
          </p:nvPr>
        </p:nvSpPr>
        <p:spPr/>
        <p:txBody>
          <a:bodyPr/>
          <a:lstStyle/>
          <a:p>
            <a:pPr marL="0" indent="0" algn="ctr" eaLnBrk="1" hangingPunct="1">
              <a:buFont typeface="Arial" charset="0"/>
              <a:buNone/>
              <a:defRPr/>
            </a:pPr>
            <a:r>
              <a:rPr lang="it-IT" dirty="0" smtClean="0"/>
              <a:t>Caratteristiche</a:t>
            </a:r>
          </a:p>
          <a:p>
            <a:pPr eaLnBrk="1" hangingPunct="1">
              <a:buFont typeface="Arial" charset="0"/>
              <a:buChar char="•"/>
              <a:defRPr/>
            </a:pPr>
            <a:r>
              <a:rPr lang="it-IT" sz="2000" dirty="0" smtClean="0"/>
              <a:t>Annuale 		Redditi dell’anno solare precedente</a:t>
            </a:r>
          </a:p>
          <a:p>
            <a:pPr eaLnBrk="1" hangingPunct="1">
              <a:buFont typeface="Arial" charset="0"/>
              <a:buChar char="•"/>
              <a:defRPr/>
            </a:pPr>
            <a:r>
              <a:rPr lang="it-IT" sz="2000" dirty="0" smtClean="0"/>
              <a:t>Unica 		Comprende tutti i redditi del contribuente</a:t>
            </a:r>
          </a:p>
          <a:p>
            <a:pPr eaLnBrk="1" hangingPunct="1">
              <a:buFont typeface="Arial" charset="0"/>
              <a:buChar char="•"/>
              <a:defRPr/>
            </a:pPr>
            <a:r>
              <a:rPr lang="it-IT" sz="2000" dirty="0" smtClean="0"/>
              <a:t>Atto formare		Redatto su appositi modelli</a:t>
            </a:r>
          </a:p>
          <a:p>
            <a:pPr eaLnBrk="1" hangingPunct="1">
              <a:buFont typeface="Arial" charset="0"/>
              <a:buChar char="•"/>
              <a:defRPr/>
            </a:pPr>
            <a:r>
              <a:rPr lang="it-IT" sz="2000" dirty="0" smtClean="0"/>
              <a:t>Atto non negoziale e non dispositivo : manifestazione di scienza e di giudizio</a:t>
            </a:r>
          </a:p>
          <a:p>
            <a:pPr eaLnBrk="1" hangingPunct="1">
              <a:buFont typeface="Arial" charset="0"/>
              <a:buChar char="•"/>
              <a:defRPr/>
            </a:pPr>
            <a:r>
              <a:rPr lang="it-IT" sz="2000" dirty="0" smtClean="0"/>
              <a:t>Opzioni 		regime di tassazione o destinazione 8/5/2 per mille</a:t>
            </a:r>
          </a:p>
          <a:p>
            <a:pPr eaLnBrk="1" hangingPunct="1">
              <a:buFont typeface="Arial" charset="0"/>
              <a:buChar char="•"/>
              <a:defRPr/>
            </a:pPr>
            <a:r>
              <a:rPr lang="it-IT" sz="2000" dirty="0" smtClean="0"/>
              <a:t>Valida per riscossione/rimborso </a:t>
            </a:r>
            <a:endParaRPr lang="it-IT" sz="2000" dirty="0"/>
          </a:p>
        </p:txBody>
      </p:sp>
      <p:sp>
        <p:nvSpPr>
          <p:cNvPr id="4" name="Segnaposto data 3"/>
          <p:cNvSpPr>
            <a:spLocks noGrp="1"/>
          </p:cNvSpPr>
          <p:nvPr>
            <p:ph type="dt" sz="quarter" idx="10"/>
          </p:nvPr>
        </p:nvSpPr>
        <p:spPr/>
        <p:txBody>
          <a:bodyPr/>
          <a:lstStyle/>
          <a:p>
            <a:pPr>
              <a:defRPr/>
            </a:pPr>
            <a:fld id="{8B8B0A76-038E-495A-9B8A-4F2FD2C2D71B}"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3BEA31-5ED5-4B7B-B492-E7C7D33DABE0}" type="slidenum">
              <a:rPr lang="it-IT" altLang="it-IT">
                <a:solidFill>
                  <a:srgbClr val="898989"/>
                </a:solidFill>
                <a:latin typeface="Calibri" panose="020F0502020204030204" pitchFamily="34" charset="0"/>
              </a:rPr>
              <a:pPr eaLnBrk="1" hangingPunct="1"/>
              <a:t>3</a:t>
            </a:fld>
            <a:endParaRPr lang="it-IT" altLang="it-IT">
              <a:solidFill>
                <a:srgbClr val="898989"/>
              </a:solidFill>
              <a:latin typeface="Calibri" panose="020F0502020204030204" pitchFamily="34" charset="0"/>
            </a:endParaRPr>
          </a:p>
        </p:txBody>
      </p:sp>
      <p:cxnSp>
        <p:nvCxnSpPr>
          <p:cNvPr id="8" name="Connettore 2 7"/>
          <p:cNvCxnSpPr/>
          <p:nvPr/>
        </p:nvCxnSpPr>
        <p:spPr>
          <a:xfrm>
            <a:off x="2555577" y="2060848"/>
            <a:ext cx="1152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267744" y="2492896"/>
            <a:ext cx="1439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2986882" y="2852936"/>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2518569" y="3789040"/>
            <a:ext cx="936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425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752" y="-1529"/>
            <a:ext cx="8229600" cy="1143000"/>
          </a:xfrm>
        </p:spPr>
        <p:txBody>
          <a:bodyPr/>
          <a:lstStyle/>
          <a:p>
            <a:r>
              <a:rPr lang="it-IT" dirty="0" smtClean="0"/>
              <a:t>Quadro DI</a:t>
            </a:r>
            <a:endParaRPr lang="it-IT" dirty="0"/>
          </a:p>
        </p:txBody>
      </p:sp>
      <p:pic>
        <p:nvPicPr>
          <p:cNvPr id="5" name="Segnaposto contenuto 4"/>
          <p:cNvPicPr>
            <a:picLocks noGrp="1" noChangeAspect="1"/>
          </p:cNvPicPr>
          <p:nvPr>
            <p:ph idx="1"/>
          </p:nvPr>
        </p:nvPicPr>
        <p:blipFill>
          <a:blip r:embed="rId2"/>
          <a:stretch>
            <a:fillRect/>
          </a:stretch>
        </p:blipFill>
        <p:spPr>
          <a:xfrm>
            <a:off x="1115616" y="1902140"/>
            <a:ext cx="7604581" cy="4119148"/>
          </a:xfrm>
          <a:prstGeom prst="rect">
            <a:avLst/>
          </a:prstGeom>
        </p:spPr>
      </p:pic>
      <p:sp>
        <p:nvSpPr>
          <p:cNvPr id="4" name="Segnaposto numero diapositiva 3"/>
          <p:cNvSpPr>
            <a:spLocks noGrp="1"/>
          </p:cNvSpPr>
          <p:nvPr>
            <p:ph type="sldNum" sz="quarter" idx="12"/>
          </p:nvPr>
        </p:nvSpPr>
        <p:spPr/>
        <p:txBody>
          <a:bodyPr/>
          <a:lstStyle/>
          <a:p>
            <a:fld id="{ADFAF776-3842-47B1-B797-4645E0EC7B3F}" type="slidenum">
              <a:rPr lang="it-IT" smtClean="0"/>
              <a:pPr/>
              <a:t>30</a:t>
            </a:fld>
            <a:endParaRPr lang="it-IT"/>
          </a:p>
        </p:txBody>
      </p:sp>
    </p:spTree>
    <p:extLst>
      <p:ext uri="{BB962C8B-B14F-4D97-AF65-F5344CB8AC3E}">
        <p14:creationId xmlns:p14="http://schemas.microsoft.com/office/powerpoint/2010/main" val="335670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752" y="-1529"/>
            <a:ext cx="8229600" cy="1143000"/>
          </a:xfrm>
        </p:spPr>
        <p:txBody>
          <a:bodyPr/>
          <a:lstStyle/>
          <a:p>
            <a:r>
              <a:rPr lang="it-IT" dirty="0" smtClean="0"/>
              <a:t>Quadro DI</a:t>
            </a:r>
            <a:endParaRPr lang="it-IT" dirty="0"/>
          </a:p>
        </p:txBody>
      </p:sp>
      <p:sp>
        <p:nvSpPr>
          <p:cNvPr id="3" name="Segnaposto contenuto 2"/>
          <p:cNvSpPr>
            <a:spLocks noGrp="1"/>
          </p:cNvSpPr>
          <p:nvPr>
            <p:ph idx="1"/>
          </p:nvPr>
        </p:nvSpPr>
        <p:spPr>
          <a:xfrm>
            <a:off x="971600" y="1340768"/>
            <a:ext cx="7920880" cy="5256584"/>
          </a:xfrm>
        </p:spPr>
        <p:txBody>
          <a:bodyPr/>
          <a:lstStyle/>
          <a:p>
            <a:r>
              <a:rPr lang="it-IT" sz="1600" dirty="0" smtClean="0"/>
              <a:t> </a:t>
            </a:r>
            <a:r>
              <a:rPr lang="it-IT" sz="1600" dirty="0"/>
              <a:t>in </a:t>
            </a:r>
            <a:r>
              <a:rPr lang="it-IT" sz="1600" b="1" dirty="0"/>
              <a:t>colonna 1</a:t>
            </a:r>
            <a:r>
              <a:rPr lang="it-IT" sz="1600" dirty="0"/>
              <a:t>, in caso di operazioni straordinarie, il codice fiscale del soggetto cui si riferisce la </a:t>
            </a:r>
            <a:r>
              <a:rPr lang="it-IT" sz="1600" dirty="0" smtClean="0"/>
              <a:t>dichiarazione integrativa </a:t>
            </a:r>
            <a:r>
              <a:rPr lang="it-IT" sz="1600" dirty="0"/>
              <a:t>se diverso dal dichiarante (ad esempio, in caso di incorporazione qualora la </a:t>
            </a:r>
            <a:r>
              <a:rPr lang="it-IT" sz="1600" dirty="0" smtClean="0"/>
              <a:t>dichiarazione integrativa </a:t>
            </a:r>
            <a:r>
              <a:rPr lang="it-IT" sz="1600" dirty="0"/>
              <a:t>dell’incorporata sia stata presentata dall’incorporante);</a:t>
            </a:r>
          </a:p>
          <a:p>
            <a:r>
              <a:rPr lang="it-IT" sz="1600" dirty="0" smtClean="0"/>
              <a:t> </a:t>
            </a:r>
            <a:r>
              <a:rPr lang="it-IT" sz="1600" dirty="0"/>
              <a:t>in </a:t>
            </a:r>
            <a:r>
              <a:rPr lang="it-IT" sz="1600" b="1" dirty="0"/>
              <a:t>colonna 2</a:t>
            </a:r>
            <a:r>
              <a:rPr lang="it-IT" sz="1600" dirty="0"/>
              <a:t>, il codice tributo relativo al credito derivante dalla dichiarazione integrativa;</a:t>
            </a:r>
          </a:p>
          <a:p>
            <a:r>
              <a:rPr lang="it-IT" sz="1600" dirty="0" smtClean="0"/>
              <a:t> </a:t>
            </a:r>
            <a:r>
              <a:rPr lang="it-IT" sz="1600" dirty="0"/>
              <a:t>in </a:t>
            </a:r>
            <a:r>
              <a:rPr lang="it-IT" sz="1600" b="1" dirty="0"/>
              <a:t>colonna 3</a:t>
            </a:r>
            <a:r>
              <a:rPr lang="it-IT" sz="1600" dirty="0"/>
              <a:t>, l’anno relativo al modello utilizzato per la dichiarazione integrativa (ad esempio, per la </a:t>
            </a:r>
            <a:r>
              <a:rPr lang="it-IT" sz="1600" dirty="0" smtClean="0"/>
              <a:t>dichiarazione integrativa </a:t>
            </a:r>
            <a:r>
              <a:rPr lang="it-IT" sz="1600" dirty="0"/>
              <a:t>Redditi 2018, indicare 2017);</a:t>
            </a:r>
          </a:p>
          <a:p>
            <a:r>
              <a:rPr lang="it-IT" sz="1600" dirty="0" smtClean="0"/>
              <a:t> </a:t>
            </a:r>
            <a:r>
              <a:rPr lang="it-IT" sz="1600" dirty="0"/>
              <a:t>in </a:t>
            </a:r>
            <a:r>
              <a:rPr lang="it-IT" sz="1600" b="1" dirty="0"/>
              <a:t>colonna 4</a:t>
            </a:r>
            <a:r>
              <a:rPr lang="it-IT" sz="1600" dirty="0"/>
              <a:t>, il credito derivante dal minor debito o dal maggior credito risultante dalla dichiarazione </a:t>
            </a:r>
            <a:r>
              <a:rPr lang="it-IT" sz="1600" dirty="0" smtClean="0"/>
              <a:t>integrativa </a:t>
            </a:r>
            <a:r>
              <a:rPr lang="it-IT" sz="1600" b="1" dirty="0" smtClean="0"/>
              <a:t>per </a:t>
            </a:r>
            <a:r>
              <a:rPr lang="it-IT" sz="1600" b="1" dirty="0"/>
              <a:t>i casi di correzione di errori contabili di competenza</a:t>
            </a:r>
            <a:r>
              <a:rPr lang="it-IT" sz="1600" dirty="0"/>
              <a:t>, per la quota non chiesta a </a:t>
            </a:r>
            <a:r>
              <a:rPr lang="it-IT" sz="1600" dirty="0" smtClean="0"/>
              <a:t>rimborso nella </a:t>
            </a:r>
            <a:r>
              <a:rPr lang="it-IT" sz="1600" dirty="0"/>
              <a:t>dichiarazione integrativa stessa</a:t>
            </a:r>
            <a:r>
              <a:rPr lang="it-IT" sz="1600" dirty="0" smtClean="0"/>
              <a:t>. </a:t>
            </a:r>
            <a:r>
              <a:rPr lang="it-IT" sz="1600" dirty="0"/>
              <a:t>Tale importo non deve essere ricompreso nel credito da indicare </a:t>
            </a:r>
            <a:r>
              <a:rPr lang="it-IT" sz="1600" dirty="0" smtClean="0"/>
              <a:t>in colonna </a:t>
            </a:r>
            <a:r>
              <a:rPr lang="it-IT" sz="1600" dirty="0"/>
              <a:t>5 e va sommato all’ammontare della eccedenza di imposta risultante dalla precedente dichiarazione</a:t>
            </a:r>
            <a:endParaRPr lang="it-IT" sz="1600" dirty="0" smtClean="0"/>
          </a:p>
          <a:p>
            <a:r>
              <a:rPr lang="it-IT" sz="1600" dirty="0" smtClean="0"/>
              <a:t>in </a:t>
            </a:r>
            <a:r>
              <a:rPr lang="it-IT" sz="1600" b="1" dirty="0"/>
              <a:t>colonna 5</a:t>
            </a:r>
            <a:r>
              <a:rPr lang="it-IT" sz="1600" dirty="0"/>
              <a:t>, il credito derivante dal minor debito o dal maggior credito risultante dalla dichiarazione </a:t>
            </a:r>
            <a:r>
              <a:rPr lang="it-IT" sz="1600" dirty="0" smtClean="0"/>
              <a:t>integrativa, per </a:t>
            </a:r>
            <a:r>
              <a:rPr lang="it-IT" sz="1600" dirty="0"/>
              <a:t>i casi </a:t>
            </a:r>
            <a:r>
              <a:rPr lang="it-IT" sz="1600" b="1" dirty="0"/>
              <a:t>diversi da quelli riguardanti la correzione di errori contabili </a:t>
            </a:r>
            <a:r>
              <a:rPr lang="it-IT" sz="1600" dirty="0"/>
              <a:t>di competenza, per la </a:t>
            </a:r>
            <a:r>
              <a:rPr lang="it-IT" sz="1600" dirty="0" smtClean="0"/>
              <a:t>quota non </a:t>
            </a:r>
            <a:r>
              <a:rPr lang="it-IT" sz="1600" dirty="0"/>
              <a:t>chiesta a rimborso nella dichiarazione integrativa stessa. Tale importo concorre alla liquidazione </a:t>
            </a:r>
            <a:r>
              <a:rPr lang="it-IT" sz="1600" dirty="0" smtClean="0"/>
              <a:t>della corrispondente </a:t>
            </a:r>
            <a:r>
              <a:rPr lang="it-IT" sz="1600" dirty="0"/>
              <a:t>imposta, a debito o a credito, risultante dalla presente dichiarazione. Il risultato di tale </a:t>
            </a:r>
            <a:r>
              <a:rPr lang="it-IT" sz="1600" dirty="0" smtClean="0"/>
              <a:t>liquidazione va </a:t>
            </a:r>
            <a:r>
              <a:rPr lang="it-IT" sz="1600" dirty="0"/>
              <a:t>riportato nella colonna 1 (se a debito) o 2 (se a credito) del relativo rigo della sezione I del </a:t>
            </a:r>
            <a:r>
              <a:rPr lang="it-IT" sz="1600" dirty="0" smtClean="0"/>
              <a:t>quadro RX</a:t>
            </a:r>
            <a:r>
              <a:rPr lang="it-IT" sz="1600" dirty="0"/>
              <a:t>. </a:t>
            </a:r>
          </a:p>
        </p:txBody>
      </p:sp>
      <p:sp>
        <p:nvSpPr>
          <p:cNvPr id="4" name="Segnaposto numero diapositiva 3"/>
          <p:cNvSpPr>
            <a:spLocks noGrp="1"/>
          </p:cNvSpPr>
          <p:nvPr>
            <p:ph type="sldNum" sz="quarter" idx="12"/>
          </p:nvPr>
        </p:nvSpPr>
        <p:spPr/>
        <p:txBody>
          <a:bodyPr/>
          <a:lstStyle/>
          <a:p>
            <a:fld id="{ADFAF776-3842-47B1-B797-4645E0EC7B3F}" type="slidenum">
              <a:rPr lang="it-IT" smtClean="0"/>
              <a:pPr/>
              <a:t>31</a:t>
            </a:fld>
            <a:endParaRPr lang="it-IT"/>
          </a:p>
        </p:txBody>
      </p:sp>
    </p:spTree>
    <p:extLst>
      <p:ext uri="{BB962C8B-B14F-4D97-AF65-F5344CB8AC3E}">
        <p14:creationId xmlns:p14="http://schemas.microsoft.com/office/powerpoint/2010/main" val="944318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8720" y="908720"/>
            <a:ext cx="8229600" cy="1143000"/>
          </a:xfrm>
        </p:spPr>
        <p:txBody>
          <a:bodyPr/>
          <a:lstStyle/>
          <a:p>
            <a:r>
              <a:rPr lang="it-IT" dirty="0" smtClean="0">
                <a:solidFill>
                  <a:srgbClr val="FF0000"/>
                </a:solidFill>
              </a:rPr>
              <a:t>Dichiarazione tardiva</a:t>
            </a:r>
            <a:endParaRPr lang="it-IT" dirty="0">
              <a:solidFill>
                <a:srgbClr val="FF0000"/>
              </a:solidFill>
            </a:endParaRPr>
          </a:p>
        </p:txBody>
      </p:sp>
      <p:sp>
        <p:nvSpPr>
          <p:cNvPr id="3" name="Segnaposto contenuto 2"/>
          <p:cNvSpPr>
            <a:spLocks noGrp="1"/>
          </p:cNvSpPr>
          <p:nvPr>
            <p:ph idx="1"/>
          </p:nvPr>
        </p:nvSpPr>
        <p:spPr>
          <a:xfrm>
            <a:off x="693912" y="1825960"/>
            <a:ext cx="8229600" cy="4781128"/>
          </a:xfrm>
        </p:spPr>
        <p:txBody>
          <a:bodyPr>
            <a:normAutofit fontScale="77500" lnSpcReduction="20000"/>
          </a:bodyPr>
          <a:lstStyle/>
          <a:p>
            <a:r>
              <a:rPr lang="it-IT" dirty="0" smtClean="0"/>
              <a:t>La dichiarazione presentata entro 90 giorni dalla scadenza del termine (tardiva presentazione), a norma dell'art. 2, comma 7, del D.P.R. 22.7.1998, n. 322, si </a:t>
            </a:r>
            <a:r>
              <a:rPr lang="it-IT" b="1" dirty="0" smtClean="0"/>
              <a:t>deve considerare valida </a:t>
            </a:r>
            <a:r>
              <a:rPr lang="it-IT" dirty="0" smtClean="0"/>
              <a:t>(con applicazione delle sanzioni predette).</a:t>
            </a:r>
          </a:p>
          <a:p>
            <a:endParaRPr lang="it-IT" dirty="0"/>
          </a:p>
          <a:p>
            <a:endParaRPr lang="it-IT" dirty="0" smtClean="0"/>
          </a:p>
          <a:p>
            <a:endParaRPr lang="it-IT" dirty="0" smtClean="0"/>
          </a:p>
          <a:p>
            <a:r>
              <a:rPr lang="it-IT" i="1" dirty="0" smtClean="0"/>
              <a:t>non può risultare un'imposta dovuta ma, eventualmente, un'imposta dichiarata e non versata (da assoggettare alla sanzione del 30% - art. 13 del </a:t>
            </a:r>
            <a:r>
              <a:rPr lang="it-IT" i="1" dirty="0" err="1" smtClean="0"/>
              <a:t>D.Lgs.</a:t>
            </a:r>
            <a:r>
              <a:rPr lang="it-IT" i="1" dirty="0" smtClean="0"/>
              <a:t> 471/1997).</a:t>
            </a:r>
          </a:p>
          <a:p>
            <a:r>
              <a:rPr lang="it-IT" i="1" dirty="0" smtClean="0"/>
              <a:t>Sanzione € 250 Art 1,c.1, </a:t>
            </a:r>
            <a:r>
              <a:rPr lang="it-IT" i="1" dirty="0" err="1" smtClean="0"/>
              <a:t>Dlgs</a:t>
            </a:r>
            <a:r>
              <a:rPr lang="it-IT" i="1" dirty="0" smtClean="0"/>
              <a:t> 471/97</a:t>
            </a:r>
          </a:p>
          <a:p>
            <a:endParaRPr lang="it-IT" i="1" dirty="0" smtClean="0"/>
          </a:p>
          <a:p>
            <a:endParaRPr lang="it-IT"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32</a:t>
            </a:fld>
            <a:endParaRPr lang="it-IT"/>
          </a:p>
        </p:txBody>
      </p:sp>
      <p:sp>
        <p:nvSpPr>
          <p:cNvPr id="4" name="Freccia in giù 3"/>
          <p:cNvSpPr/>
          <p:nvPr/>
        </p:nvSpPr>
        <p:spPr>
          <a:xfrm>
            <a:off x="3923928" y="335242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24744"/>
            <a:ext cx="8229600" cy="1143000"/>
          </a:xfrm>
        </p:spPr>
        <p:txBody>
          <a:bodyPr/>
          <a:lstStyle/>
          <a:p>
            <a:r>
              <a:rPr lang="it-IT" dirty="0" smtClean="0"/>
              <a:t>Dichiarazione omessa</a:t>
            </a:r>
            <a:endParaRPr lang="it-IT" dirty="0"/>
          </a:p>
        </p:txBody>
      </p:sp>
      <p:sp>
        <p:nvSpPr>
          <p:cNvPr id="3" name="Segnaposto contenuto 2"/>
          <p:cNvSpPr>
            <a:spLocks noGrp="1"/>
          </p:cNvSpPr>
          <p:nvPr>
            <p:ph idx="1"/>
          </p:nvPr>
        </p:nvSpPr>
        <p:spPr>
          <a:xfrm>
            <a:off x="693912" y="3145366"/>
            <a:ext cx="8229600" cy="2985195"/>
          </a:xfrm>
        </p:spPr>
        <p:txBody>
          <a:bodyPr>
            <a:normAutofit lnSpcReduction="10000"/>
          </a:bodyPr>
          <a:lstStyle/>
          <a:p>
            <a:r>
              <a:rPr lang="it-IT" dirty="0" smtClean="0"/>
              <a:t>Dichiarazione non presentata nei termini o </a:t>
            </a:r>
          </a:p>
          <a:p>
            <a:r>
              <a:rPr lang="it-IT" dirty="0" smtClean="0"/>
              <a:t>è stato presentata con ritardo superiore a 90 giorni </a:t>
            </a:r>
            <a:r>
              <a:rPr lang="it-IT" i="1" dirty="0" smtClean="0"/>
              <a:t>oppure senza la sottoscrizione del contribuente e non sia stata regolarizzata entro 30 giorni dall'invito dell'Ufficio </a:t>
            </a:r>
          </a:p>
          <a:p>
            <a:pPr>
              <a:buNone/>
            </a:pPr>
            <a:r>
              <a:rPr lang="it-IT" b="1" i="1" dirty="0" smtClean="0"/>
              <a:t> </a:t>
            </a:r>
          </a:p>
          <a:p>
            <a:endParaRPr lang="it-IT" dirty="0"/>
          </a:p>
        </p:txBody>
      </p:sp>
      <p:sp>
        <p:nvSpPr>
          <p:cNvPr id="5" name="Segnaposto numero diapositiva 4"/>
          <p:cNvSpPr>
            <a:spLocks noGrp="1"/>
          </p:cNvSpPr>
          <p:nvPr>
            <p:ph type="sldNum" sz="quarter" idx="12"/>
          </p:nvPr>
        </p:nvSpPr>
        <p:spPr/>
        <p:txBody>
          <a:bodyPr/>
          <a:lstStyle/>
          <a:p>
            <a:fld id="{ADFAF776-3842-47B1-B797-4645E0EC7B3F}" type="slidenum">
              <a:rPr lang="it-IT" smtClean="0"/>
              <a:pPr/>
              <a:t>33</a:t>
            </a:fld>
            <a:endParaRPr lang="it-IT"/>
          </a:p>
        </p:txBody>
      </p:sp>
      <p:pic>
        <p:nvPicPr>
          <p:cNvPr id="4" name="Immagine 3" descr="omessa.jpg"/>
          <p:cNvPicPr>
            <a:picLocks noChangeAspect="1"/>
          </p:cNvPicPr>
          <p:nvPr/>
        </p:nvPicPr>
        <p:blipFill>
          <a:blip r:embed="rId2" cstate="print"/>
          <a:stretch>
            <a:fillRect/>
          </a:stretch>
        </p:blipFill>
        <p:spPr>
          <a:xfrm>
            <a:off x="6444208" y="1988840"/>
            <a:ext cx="1838322" cy="8640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Sanzione art 1, </a:t>
            </a:r>
            <a:r>
              <a:rPr lang="it-IT" dirty="0" err="1" smtClean="0"/>
              <a:t>Dlgs</a:t>
            </a:r>
            <a:r>
              <a:rPr lang="it-IT" dirty="0" smtClean="0"/>
              <a:t> 471/97: </a:t>
            </a:r>
          </a:p>
          <a:p>
            <a:r>
              <a:rPr lang="it-IT" b="1" dirty="0" smtClean="0"/>
              <a:t>€ 250,00 e € 1.000,00, se non è dovuta imposta </a:t>
            </a:r>
            <a:r>
              <a:rPr lang="it-IT" b="1" i="1" dirty="0" smtClean="0"/>
              <a:t>(possibile aumento fino al doppio per i soggetti obbligati alla tenuta delle scritture contabili); </a:t>
            </a:r>
          </a:p>
          <a:p>
            <a:r>
              <a:rPr lang="it-IT" b="1" dirty="0" smtClean="0"/>
              <a:t>tra il 120% ed il 240%, se è dovuta imposta </a:t>
            </a:r>
            <a:r>
              <a:rPr lang="it-IT" b="1" i="1" dirty="0" smtClean="0"/>
              <a:t>(con un minimo di € 250,00).</a:t>
            </a:r>
            <a:endParaRPr lang="it-IT" dirty="0"/>
          </a:p>
        </p:txBody>
      </p:sp>
      <p:sp>
        <p:nvSpPr>
          <p:cNvPr id="2" name="Segnaposto numero diapositiva 1"/>
          <p:cNvSpPr>
            <a:spLocks noGrp="1"/>
          </p:cNvSpPr>
          <p:nvPr>
            <p:ph type="sldNum" sz="quarter" idx="12"/>
          </p:nvPr>
        </p:nvSpPr>
        <p:spPr/>
        <p:txBody>
          <a:bodyPr/>
          <a:lstStyle/>
          <a:p>
            <a:fld id="{ADFAF776-3842-47B1-B797-4645E0EC7B3F}" type="slidenum">
              <a:rPr lang="it-IT" smtClean="0"/>
              <a:pPr/>
              <a:t>34</a:t>
            </a:fld>
            <a:endParaRPr lang="it-IT"/>
          </a:p>
        </p:txBody>
      </p:sp>
      <p:pic>
        <p:nvPicPr>
          <p:cNvPr id="4" name="Immagine 3" descr="90 giorni.jpg"/>
          <p:cNvPicPr>
            <a:picLocks noChangeAspect="1"/>
          </p:cNvPicPr>
          <p:nvPr/>
        </p:nvPicPr>
        <p:blipFill>
          <a:blip r:embed="rId2" cstate="print"/>
          <a:stretch>
            <a:fillRect/>
          </a:stretch>
        </p:blipFill>
        <p:spPr>
          <a:xfrm>
            <a:off x="6588223" y="692696"/>
            <a:ext cx="2421113" cy="128392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idx="1"/>
          </p:nvPr>
        </p:nvSpPr>
        <p:spPr>
          <a:xfrm>
            <a:off x="954490" y="614207"/>
            <a:ext cx="7467600" cy="5924550"/>
          </a:xfrm>
        </p:spPr>
        <p:txBody>
          <a:bodyPr>
            <a:normAutofit fontScale="92500" lnSpcReduction="20000"/>
          </a:bodyPr>
          <a:lstStyle/>
          <a:p>
            <a:endParaRPr lang="it-IT" dirty="0" smtClean="0"/>
          </a:p>
          <a:p>
            <a:endParaRPr lang="it-IT" dirty="0" smtClean="0"/>
          </a:p>
          <a:p>
            <a:endParaRPr lang="it-IT" dirty="0" smtClean="0"/>
          </a:p>
          <a:p>
            <a:r>
              <a:rPr lang="it-IT" dirty="0" smtClean="0"/>
              <a:t>Se la </a:t>
            </a:r>
            <a:r>
              <a:rPr lang="it-IT" b="1" dirty="0" smtClean="0"/>
              <a:t>dichiarazione dei redditi omessa viene presentata entro il termine di presentazione della dichiarazione inerente al periodo di imposta successivo, la sanzione base si riduce del 50% (dal 60% al 120%) con un minimo di € 200,00.  </a:t>
            </a:r>
          </a:p>
          <a:p>
            <a:r>
              <a:rPr lang="it-IT" b="1" dirty="0" smtClean="0"/>
              <a:t>sanzione in misura fissa -&gt; da un minimo di € 150,00 ad un massimo di € 500,00, se non è dovuta imposta </a:t>
            </a:r>
            <a:r>
              <a:rPr lang="it-IT" b="1" i="1" dirty="0" smtClean="0"/>
              <a:t>(possibile aumento fino al doppio per i soggetti obbligati alla tenuta delle scritture contabili); </a:t>
            </a:r>
          </a:p>
        </p:txBody>
      </p:sp>
      <p:sp>
        <p:nvSpPr>
          <p:cNvPr id="2" name="Segnaposto numero diapositiva 1"/>
          <p:cNvSpPr>
            <a:spLocks noGrp="1"/>
          </p:cNvSpPr>
          <p:nvPr>
            <p:ph type="sldNum" sz="quarter" idx="12"/>
          </p:nvPr>
        </p:nvSpPr>
        <p:spPr/>
        <p:txBody>
          <a:bodyPr/>
          <a:lstStyle/>
          <a:p>
            <a:fld id="{ADFAF776-3842-47B1-B797-4645E0EC7B3F}" type="slidenum">
              <a:rPr lang="it-IT" smtClean="0"/>
              <a:pPr/>
              <a:t>35</a:t>
            </a:fld>
            <a:endParaRPr lang="it-IT"/>
          </a:p>
        </p:txBody>
      </p:sp>
      <p:pic>
        <p:nvPicPr>
          <p:cNvPr id="3" name="Immagine 2" descr="veloce.jpg"/>
          <p:cNvPicPr>
            <a:picLocks noChangeAspect="1"/>
          </p:cNvPicPr>
          <p:nvPr/>
        </p:nvPicPr>
        <p:blipFill>
          <a:blip r:embed="rId2" cstate="print"/>
          <a:stretch>
            <a:fillRect/>
          </a:stretch>
        </p:blipFill>
        <p:spPr>
          <a:xfrm>
            <a:off x="5580112" y="276647"/>
            <a:ext cx="2812571" cy="131839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b="1" dirty="0" smtClean="0"/>
          </a:p>
          <a:p>
            <a:endParaRPr lang="it-IT" b="1" dirty="0" smtClean="0"/>
          </a:p>
          <a:p>
            <a:r>
              <a:rPr lang="it-IT" dirty="0" smtClean="0"/>
              <a:t>Attenzione -&gt; La riduzione della sanzione si rende operativa solamente se il soggetto interessato non è stato interessato da attività amministrativa di accertamento (compresa la formale conoscenza del medesimo). </a:t>
            </a:r>
          </a:p>
          <a:p>
            <a:endParaRPr lang="it-IT" dirty="0"/>
          </a:p>
        </p:txBody>
      </p:sp>
      <p:sp>
        <p:nvSpPr>
          <p:cNvPr id="2" name="Segnaposto numero diapositiva 1"/>
          <p:cNvSpPr>
            <a:spLocks noGrp="1"/>
          </p:cNvSpPr>
          <p:nvPr>
            <p:ph type="sldNum" sz="quarter" idx="12"/>
          </p:nvPr>
        </p:nvSpPr>
        <p:spPr/>
        <p:txBody>
          <a:bodyPr/>
          <a:lstStyle/>
          <a:p>
            <a:fld id="{ADFAF776-3842-47B1-B797-4645E0EC7B3F}" type="slidenum">
              <a:rPr lang="it-IT" smtClean="0"/>
              <a:pPr/>
              <a:t>36</a:t>
            </a:fld>
            <a:endParaRPr lang="it-IT"/>
          </a:p>
        </p:txBody>
      </p:sp>
      <p:pic>
        <p:nvPicPr>
          <p:cNvPr id="4" name="Immagine 3" descr="riduzione.jpg"/>
          <p:cNvPicPr>
            <a:picLocks noChangeAspect="1"/>
          </p:cNvPicPr>
          <p:nvPr/>
        </p:nvPicPr>
        <p:blipFill>
          <a:blip r:embed="rId2" cstate="print"/>
          <a:stretch>
            <a:fillRect/>
          </a:stretch>
        </p:blipFill>
        <p:spPr>
          <a:xfrm>
            <a:off x="5580112" y="0"/>
            <a:ext cx="3238872" cy="220886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3912" y="1412776"/>
            <a:ext cx="8229600" cy="1143000"/>
          </a:xfrm>
        </p:spPr>
        <p:txBody>
          <a:bodyPr/>
          <a:lstStyle/>
          <a:p>
            <a:r>
              <a:rPr lang="it-IT" dirty="0" smtClean="0"/>
              <a:t>Monitoraggio fiscale</a:t>
            </a:r>
            <a:endParaRPr lang="it-IT" dirty="0"/>
          </a:p>
        </p:txBody>
      </p:sp>
      <p:sp>
        <p:nvSpPr>
          <p:cNvPr id="3" name="Segnaposto contenuto 2"/>
          <p:cNvSpPr>
            <a:spLocks noGrp="1"/>
          </p:cNvSpPr>
          <p:nvPr>
            <p:ph idx="1"/>
          </p:nvPr>
        </p:nvSpPr>
        <p:spPr>
          <a:xfrm>
            <a:off x="971600" y="2924944"/>
            <a:ext cx="7920880" cy="2880319"/>
          </a:xfrm>
        </p:spPr>
        <p:txBody>
          <a:bodyPr>
            <a:normAutofit fontScale="77500" lnSpcReduction="20000"/>
          </a:bodyPr>
          <a:lstStyle/>
          <a:p>
            <a:r>
              <a:rPr lang="it-IT" dirty="0" smtClean="0"/>
              <a:t>Art 5 D.L. 167/1990 (modificato da L.97/2013)</a:t>
            </a:r>
          </a:p>
          <a:p>
            <a:endParaRPr lang="it-IT" dirty="0" smtClean="0"/>
          </a:p>
          <a:p>
            <a:r>
              <a:rPr lang="it-IT" b="1" dirty="0" smtClean="0"/>
              <a:t>dal 3% al 15% di quanto non dichiarato e detenuto in Stati non </a:t>
            </a:r>
            <a:r>
              <a:rPr lang="it-IT" b="1" dirty="0" err="1" smtClean="0"/>
              <a:t>black</a:t>
            </a:r>
            <a:r>
              <a:rPr lang="it-IT" b="1" dirty="0" smtClean="0"/>
              <a:t> </a:t>
            </a:r>
            <a:r>
              <a:rPr lang="it-IT" b="1" dirty="0" err="1" smtClean="0"/>
              <a:t>list</a:t>
            </a:r>
            <a:r>
              <a:rPr lang="it-IT" b="1" dirty="0" smtClean="0"/>
              <a:t>; </a:t>
            </a:r>
          </a:p>
          <a:p>
            <a:r>
              <a:rPr lang="it-IT" b="1" dirty="0" smtClean="0"/>
              <a:t>dal 6% al 30% di quanto non dichiarato e detenuto in Stati </a:t>
            </a:r>
            <a:r>
              <a:rPr lang="it-IT" b="1" dirty="0" err="1" smtClean="0"/>
              <a:t>black</a:t>
            </a:r>
            <a:r>
              <a:rPr lang="it-IT" b="1" dirty="0" smtClean="0"/>
              <a:t> </a:t>
            </a:r>
            <a:r>
              <a:rPr lang="it-IT" b="1" dirty="0" err="1" smtClean="0"/>
              <a:t>list</a:t>
            </a:r>
            <a:r>
              <a:rPr lang="it-IT" b="1" dirty="0" smtClean="0"/>
              <a:t>; </a:t>
            </a:r>
          </a:p>
          <a:p>
            <a:r>
              <a:rPr lang="it-IT" b="1" dirty="0" smtClean="0"/>
              <a:t>€ 250, in caso di presentazione del quadro RW tardivo, ossia entro 90 giorni dal termine ordinario. </a:t>
            </a:r>
          </a:p>
          <a:p>
            <a:endParaRPr lang="it-IT" dirty="0"/>
          </a:p>
        </p:txBody>
      </p:sp>
      <p:sp>
        <p:nvSpPr>
          <p:cNvPr id="4" name="Segnaposto numero diapositiva 3"/>
          <p:cNvSpPr>
            <a:spLocks noGrp="1"/>
          </p:cNvSpPr>
          <p:nvPr>
            <p:ph type="sldNum" sz="quarter" idx="12"/>
          </p:nvPr>
        </p:nvSpPr>
        <p:spPr/>
        <p:txBody>
          <a:bodyPr/>
          <a:lstStyle/>
          <a:p>
            <a:fld id="{ADFAF776-3842-47B1-B797-4645E0EC7B3F}" type="slidenum">
              <a:rPr lang="it-IT" smtClean="0"/>
              <a:pPr/>
              <a:t>37</a:t>
            </a:fld>
            <a:endParaRPr lang="it-IT"/>
          </a:p>
        </p:txBody>
      </p:sp>
      <p:pic>
        <p:nvPicPr>
          <p:cNvPr id="5" name="Immagine 4" descr="monitoraggi.jpg"/>
          <p:cNvPicPr>
            <a:picLocks noChangeAspect="1"/>
          </p:cNvPicPr>
          <p:nvPr/>
        </p:nvPicPr>
        <p:blipFill>
          <a:blip r:embed="rId2" cstate="print"/>
          <a:stretch>
            <a:fillRect/>
          </a:stretch>
        </p:blipFill>
        <p:spPr>
          <a:xfrm>
            <a:off x="7452320" y="652128"/>
            <a:ext cx="1152128" cy="115212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00665" y="1808460"/>
            <a:ext cx="8229600" cy="4605144"/>
          </a:xfrm>
        </p:spPr>
        <p:txBody>
          <a:bodyPr/>
          <a:lstStyle/>
          <a:p>
            <a:r>
              <a:rPr lang="it-IT" sz="2400" dirty="0" smtClean="0"/>
              <a:t>Sanzioni di natura tributaria (Circ. 38/e 2013)</a:t>
            </a:r>
          </a:p>
          <a:p>
            <a:r>
              <a:rPr lang="it-IT" sz="2400" dirty="0" smtClean="0"/>
              <a:t>Applicabile ravvedimento operoso</a:t>
            </a:r>
          </a:p>
          <a:p>
            <a:pPr lvl="7"/>
            <a:endParaRPr lang="it-IT" sz="2400" dirty="0" smtClean="0"/>
          </a:p>
          <a:p>
            <a:pPr lvl="7"/>
            <a:r>
              <a:rPr lang="it-IT" sz="2400" dirty="0" smtClean="0"/>
              <a:t>Art . 3 </a:t>
            </a:r>
            <a:r>
              <a:rPr lang="it-IT" sz="2400" dirty="0" err="1" smtClean="0"/>
              <a:t>Dlgs</a:t>
            </a:r>
            <a:r>
              <a:rPr lang="it-IT" sz="2400" dirty="0" smtClean="0"/>
              <a:t> 472/1997</a:t>
            </a:r>
          </a:p>
          <a:p>
            <a:r>
              <a:rPr lang="it-IT" sz="2400" dirty="0" smtClean="0"/>
              <a:t>Principio di legalità : sanzioni delle vecchie sezioni I e </a:t>
            </a:r>
            <a:r>
              <a:rPr lang="it-IT" sz="2400" dirty="0" err="1" smtClean="0"/>
              <a:t>III</a:t>
            </a:r>
            <a:r>
              <a:rPr lang="it-IT" sz="2400" dirty="0" smtClean="0"/>
              <a:t> non comminabili</a:t>
            </a:r>
          </a:p>
          <a:p>
            <a:r>
              <a:rPr lang="it-IT" sz="2400" dirty="0" smtClean="0"/>
              <a:t>Principio favor rei : sanzione più favorevole per vecchie violazioni</a:t>
            </a:r>
            <a:endParaRPr lang="it-IT" sz="2400" dirty="0"/>
          </a:p>
        </p:txBody>
      </p:sp>
      <p:sp>
        <p:nvSpPr>
          <p:cNvPr id="2" name="Segnaposto numero diapositiva 1"/>
          <p:cNvSpPr>
            <a:spLocks noGrp="1"/>
          </p:cNvSpPr>
          <p:nvPr>
            <p:ph type="sldNum" sz="quarter" idx="12"/>
          </p:nvPr>
        </p:nvSpPr>
        <p:spPr/>
        <p:txBody>
          <a:bodyPr/>
          <a:lstStyle/>
          <a:p>
            <a:fld id="{ADFAF776-3842-47B1-B797-4645E0EC7B3F}"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043608" y="1340769"/>
            <a:ext cx="7920880" cy="576064"/>
          </a:xfrm>
        </p:spPr>
        <p:txBody>
          <a:bodyPr/>
          <a:lstStyle/>
          <a:p>
            <a:pPr marL="0" indent="0" algn="ctr">
              <a:buNone/>
            </a:pPr>
            <a:r>
              <a:rPr lang="it-IT" dirty="0" smtClean="0"/>
              <a:t>AIUTI DI STATO SC2021 pag. 166</a:t>
            </a:r>
            <a:endParaRPr lang="it-IT" dirty="0"/>
          </a:p>
        </p:txBody>
      </p:sp>
      <p:sp>
        <p:nvSpPr>
          <p:cNvPr id="4" name="Segnaposto numero diapositiva 3"/>
          <p:cNvSpPr>
            <a:spLocks noGrp="1"/>
          </p:cNvSpPr>
          <p:nvPr>
            <p:ph type="sldNum" sz="quarter" idx="12"/>
          </p:nvPr>
        </p:nvSpPr>
        <p:spPr/>
        <p:txBody>
          <a:bodyPr/>
          <a:lstStyle/>
          <a:p>
            <a:fld id="{ADFAF776-3842-47B1-B797-4645E0EC7B3F}" type="slidenum">
              <a:rPr lang="it-IT" smtClean="0"/>
              <a:pPr/>
              <a:t>39</a:t>
            </a:fld>
            <a:endParaRPr lang="it-IT"/>
          </a:p>
        </p:txBody>
      </p:sp>
      <p:pic>
        <p:nvPicPr>
          <p:cNvPr id="5" name="Immagine 4"/>
          <p:cNvPicPr>
            <a:picLocks noChangeAspect="1"/>
          </p:cNvPicPr>
          <p:nvPr/>
        </p:nvPicPr>
        <p:blipFill>
          <a:blip r:embed="rId2"/>
          <a:stretch>
            <a:fillRect/>
          </a:stretch>
        </p:blipFill>
        <p:spPr>
          <a:xfrm>
            <a:off x="539551" y="2276872"/>
            <a:ext cx="7821365" cy="3159832"/>
          </a:xfrm>
          <a:prstGeom prst="rect">
            <a:avLst/>
          </a:prstGeom>
        </p:spPr>
      </p:pic>
    </p:spTree>
    <p:extLst>
      <p:ext uri="{BB962C8B-B14F-4D97-AF65-F5344CB8AC3E}">
        <p14:creationId xmlns:p14="http://schemas.microsoft.com/office/powerpoint/2010/main" val="57015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it-IT" altLang="it-IT" smtClean="0"/>
          </a:p>
        </p:txBody>
      </p:sp>
      <p:sp>
        <p:nvSpPr>
          <p:cNvPr id="3" name="Segnaposto contenuto 2"/>
          <p:cNvSpPr>
            <a:spLocks noGrp="1"/>
          </p:cNvSpPr>
          <p:nvPr>
            <p:ph idx="1"/>
          </p:nvPr>
        </p:nvSpPr>
        <p:spPr/>
        <p:txBody>
          <a:bodyPr/>
          <a:lstStyle/>
          <a:p>
            <a:pPr marL="0" indent="0" algn="ctr" eaLnBrk="1" hangingPunct="1">
              <a:buFont typeface="Arial" charset="0"/>
              <a:buNone/>
              <a:defRPr/>
            </a:pPr>
            <a:r>
              <a:rPr lang="it-IT" dirty="0" smtClean="0"/>
              <a:t>Soggetti obbligati</a:t>
            </a:r>
          </a:p>
          <a:p>
            <a:pPr eaLnBrk="1" hangingPunct="1">
              <a:buFont typeface="Arial" charset="0"/>
              <a:buChar char="•"/>
              <a:defRPr/>
            </a:pPr>
            <a:r>
              <a:rPr lang="it-IT" sz="2000" dirty="0" smtClean="0"/>
              <a:t>Titolari di redditi imponibili</a:t>
            </a:r>
          </a:p>
          <a:p>
            <a:pPr eaLnBrk="1" hangingPunct="1">
              <a:buFont typeface="Arial" charset="0"/>
              <a:buChar char="•"/>
              <a:defRPr/>
            </a:pPr>
            <a:endParaRPr lang="it-IT" sz="2000" dirty="0" smtClean="0"/>
          </a:p>
          <a:p>
            <a:pPr marL="1828800" lvl="4" indent="0" eaLnBrk="1" hangingPunct="1">
              <a:buFont typeface="Arial" charset="0"/>
              <a:buNone/>
              <a:defRPr/>
            </a:pPr>
            <a:r>
              <a:rPr lang="it-IT" dirty="0"/>
              <a:t>	</a:t>
            </a:r>
            <a:r>
              <a:rPr lang="it-IT" dirty="0" smtClean="0"/>
              <a:t>PF obbligate alla tenute delle scritture contabili</a:t>
            </a:r>
            <a:r>
              <a:rPr lang="it-IT" sz="800" dirty="0" smtClean="0"/>
              <a:t>                                             </a:t>
            </a:r>
          </a:p>
          <a:p>
            <a:pPr lvl="4" eaLnBrk="1" hangingPunct="1">
              <a:buFont typeface="Arial" charset="0"/>
              <a:buChar char="»"/>
              <a:defRPr/>
            </a:pPr>
            <a:endParaRPr lang="it-IT" sz="800" dirty="0"/>
          </a:p>
          <a:p>
            <a:pPr lvl="4" eaLnBrk="1" hangingPunct="1">
              <a:buFont typeface="Arial" charset="0"/>
              <a:buChar char="»"/>
              <a:defRPr/>
            </a:pPr>
            <a:endParaRPr lang="it-IT" sz="800" dirty="0" smtClean="0"/>
          </a:p>
          <a:p>
            <a:pPr eaLnBrk="1" hangingPunct="1">
              <a:buFont typeface="Arial" charset="0"/>
              <a:buChar char="•"/>
              <a:defRPr/>
            </a:pPr>
            <a:r>
              <a:rPr lang="it-IT" sz="2000" dirty="0" smtClean="0"/>
              <a:t>Art 1 DPR 600</a:t>
            </a:r>
          </a:p>
          <a:p>
            <a:pPr lvl="4" eaLnBrk="1" hangingPunct="1">
              <a:buFont typeface="Arial" charset="0"/>
              <a:buChar char="»"/>
              <a:defRPr/>
            </a:pPr>
            <a:endParaRPr lang="it-IT" sz="800" dirty="0"/>
          </a:p>
          <a:p>
            <a:pPr marL="1828800" lvl="4" indent="0" eaLnBrk="1" hangingPunct="1">
              <a:buFont typeface="Arial" charset="0"/>
              <a:buNone/>
              <a:defRPr/>
            </a:pPr>
            <a:r>
              <a:rPr lang="it-IT" dirty="0" smtClean="0"/>
              <a:t>            PF non obbligate alla tenuta delle scritture contabili</a:t>
            </a:r>
            <a:endParaRPr lang="it-IT" dirty="0"/>
          </a:p>
        </p:txBody>
      </p:sp>
      <p:sp>
        <p:nvSpPr>
          <p:cNvPr id="4" name="Segnaposto data 3"/>
          <p:cNvSpPr>
            <a:spLocks noGrp="1"/>
          </p:cNvSpPr>
          <p:nvPr>
            <p:ph type="dt" sz="quarter" idx="10"/>
          </p:nvPr>
        </p:nvSpPr>
        <p:spPr/>
        <p:txBody>
          <a:bodyPr/>
          <a:lstStyle/>
          <a:p>
            <a:pPr>
              <a:defRPr/>
            </a:pPr>
            <a:fld id="{8B8B0A76-038E-495A-9B8A-4F2FD2C2D71B}"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868C37-BC15-4A4D-9306-8D49FE107360}" type="slidenum">
              <a:rPr lang="it-IT" altLang="it-IT">
                <a:solidFill>
                  <a:srgbClr val="898989"/>
                </a:solidFill>
                <a:latin typeface="Calibri" panose="020F0502020204030204" pitchFamily="34" charset="0"/>
              </a:rPr>
              <a:pPr eaLnBrk="1" hangingPunct="1"/>
              <a:t>4</a:t>
            </a:fld>
            <a:endParaRPr lang="it-IT" altLang="it-IT">
              <a:solidFill>
                <a:srgbClr val="898989"/>
              </a:solidFill>
              <a:latin typeface="Calibri" panose="020F0502020204030204" pitchFamily="34" charset="0"/>
            </a:endParaRPr>
          </a:p>
        </p:txBody>
      </p:sp>
      <p:cxnSp>
        <p:nvCxnSpPr>
          <p:cNvPr id="8" name="Connettore 2 7"/>
          <p:cNvCxnSpPr/>
          <p:nvPr/>
        </p:nvCxnSpPr>
        <p:spPr>
          <a:xfrm flipV="1">
            <a:off x="2987675" y="2772495"/>
            <a:ext cx="719137"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041569" y="3490418"/>
            <a:ext cx="503237"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991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1556792"/>
            <a:ext cx="7920880" cy="4824536"/>
          </a:xfrm>
        </p:spPr>
        <p:txBody>
          <a:bodyPr/>
          <a:lstStyle/>
          <a:p>
            <a:pPr marL="0" indent="0" algn="ctr">
              <a:buNone/>
            </a:pPr>
            <a:r>
              <a:rPr lang="it-IT" dirty="0"/>
              <a:t>Articolo 8 Dl 471/97- Violazioni relative al contenuto e alla documentazione delle dichiarazioni</a:t>
            </a:r>
          </a:p>
          <a:p>
            <a:r>
              <a:rPr lang="it-IT" dirty="0"/>
              <a:t>si applica la sanzione amministrativa da euro 250 a euro 2.000</a:t>
            </a:r>
          </a:p>
        </p:txBody>
      </p:sp>
      <p:sp>
        <p:nvSpPr>
          <p:cNvPr id="4" name="Segnaposto numero diapositiva 3"/>
          <p:cNvSpPr>
            <a:spLocks noGrp="1"/>
          </p:cNvSpPr>
          <p:nvPr>
            <p:ph type="sldNum" sz="quarter" idx="12"/>
          </p:nvPr>
        </p:nvSpPr>
        <p:spPr/>
        <p:txBody>
          <a:bodyPr/>
          <a:lstStyle/>
          <a:p>
            <a:fld id="{ADFAF776-3842-47B1-B797-4645E0EC7B3F}" type="slidenum">
              <a:rPr lang="it-IT" smtClean="0"/>
              <a:pPr/>
              <a:t>40</a:t>
            </a:fld>
            <a:endParaRPr lang="it-IT"/>
          </a:p>
        </p:txBody>
      </p:sp>
    </p:spTree>
    <p:extLst>
      <p:ext uri="{BB962C8B-B14F-4D97-AF65-F5344CB8AC3E}">
        <p14:creationId xmlns:p14="http://schemas.microsoft.com/office/powerpoint/2010/main" val="3075582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smtClean="0"/>
          </a:p>
          <a:p>
            <a:endParaRPr lang="it-IT" dirty="0" smtClean="0"/>
          </a:p>
          <a:p>
            <a:endParaRPr lang="it-IT" dirty="0" smtClean="0"/>
          </a:p>
        </p:txBody>
      </p:sp>
      <p:sp>
        <p:nvSpPr>
          <p:cNvPr id="2" name="Segnaposto numero diapositiva 1"/>
          <p:cNvSpPr>
            <a:spLocks noGrp="1"/>
          </p:cNvSpPr>
          <p:nvPr>
            <p:ph type="sldNum" sz="quarter" idx="12"/>
          </p:nvPr>
        </p:nvSpPr>
        <p:spPr/>
        <p:txBody>
          <a:bodyPr/>
          <a:lstStyle/>
          <a:p>
            <a:fld id="{ADFAF776-3842-47B1-B797-4645E0EC7B3F}" type="slidenum">
              <a:rPr lang="it-IT" smtClean="0"/>
              <a:pPr/>
              <a:t>41</a:t>
            </a:fld>
            <a:endParaRPr lang="it-IT"/>
          </a:p>
        </p:txBody>
      </p:sp>
      <p:pic>
        <p:nvPicPr>
          <p:cNvPr id="4" name="Immagine 3" descr="GRAZIE.jpg"/>
          <p:cNvPicPr>
            <a:picLocks noChangeAspect="1"/>
          </p:cNvPicPr>
          <p:nvPr/>
        </p:nvPicPr>
        <p:blipFill>
          <a:blip r:embed="rId2" cstate="print"/>
          <a:stretch>
            <a:fillRect/>
          </a:stretch>
        </p:blipFill>
        <p:spPr>
          <a:xfrm>
            <a:off x="1547665" y="1491445"/>
            <a:ext cx="6408712" cy="48095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it-IT" altLang="it-IT" smtClean="0"/>
          </a:p>
        </p:txBody>
      </p:sp>
      <p:sp>
        <p:nvSpPr>
          <p:cNvPr id="3" name="Segnaposto contenuto 2"/>
          <p:cNvSpPr>
            <a:spLocks noGrp="1"/>
          </p:cNvSpPr>
          <p:nvPr>
            <p:ph idx="1"/>
          </p:nvPr>
        </p:nvSpPr>
        <p:spPr>
          <a:xfrm>
            <a:off x="914400" y="1600200"/>
            <a:ext cx="7978775" cy="4525963"/>
          </a:xfrm>
        </p:spPr>
        <p:txBody>
          <a:bodyPr/>
          <a:lstStyle/>
          <a:p>
            <a:pPr marL="0" indent="0" eaLnBrk="1" hangingPunct="1">
              <a:buFont typeface="Arial" charset="0"/>
              <a:buNone/>
              <a:defRPr/>
            </a:pPr>
            <a:r>
              <a:rPr lang="it-IT" sz="2800" dirty="0"/>
              <a:t>Redazione e sottoscrizione delle </a:t>
            </a:r>
            <a:r>
              <a:rPr lang="it-IT" sz="2800" dirty="0" smtClean="0"/>
              <a:t>dichiarazioni art 8</a:t>
            </a:r>
            <a:endParaRPr lang="it-IT" sz="2800" dirty="0"/>
          </a:p>
          <a:p>
            <a:pPr eaLnBrk="1" hangingPunct="1">
              <a:buFont typeface="Arial" charset="0"/>
              <a:buChar char="•"/>
              <a:defRPr/>
            </a:pPr>
            <a:r>
              <a:rPr lang="it-IT" sz="2000" dirty="0"/>
              <a:t>Le dichiarazioni devono essere redatte, a pena di nullità, su stampati conformi ai modelli approvati con decreto del Ministro delle finanze, da pubblicare nella Gazzetta Ufficiale entro il 15 febbraio dell'anno in cui devono essere </a:t>
            </a:r>
            <a:r>
              <a:rPr lang="it-IT" sz="2000" dirty="0" smtClean="0"/>
              <a:t>utilizzati</a:t>
            </a:r>
          </a:p>
          <a:p>
            <a:pPr eaLnBrk="1" hangingPunct="1">
              <a:buFont typeface="Arial" charset="0"/>
              <a:buChar char="•"/>
              <a:defRPr/>
            </a:pPr>
            <a:r>
              <a:rPr lang="it-IT" sz="2000" b="1" dirty="0"/>
              <a:t> </a:t>
            </a:r>
            <a:r>
              <a:rPr lang="it-IT" sz="2000" dirty="0"/>
              <a:t>La dichiarazione deve essere sottoscritta, a pena di nullità, dal contribuente o da chi ne ha la rappresentanza legale o negoziale. La nullità è sanata se il contribuente provvede alla sottoscrizione entro trenta giorni dal ricevimento dell'invito da parte dell'ufficio delle entrate territorialmente </a:t>
            </a:r>
            <a:r>
              <a:rPr lang="it-IT" sz="2000" dirty="0" smtClean="0"/>
              <a:t>competente</a:t>
            </a:r>
          </a:p>
          <a:p>
            <a:pPr eaLnBrk="1" hangingPunct="1">
              <a:buFont typeface="Arial" charset="0"/>
              <a:buChar char="•"/>
              <a:defRPr/>
            </a:pPr>
            <a:r>
              <a:rPr lang="it-IT" sz="2000" dirty="0"/>
              <a:t>La dichiarazione dei soggetti diversi dalle persone fisiche deve essere sottoscritta, a pena di nullità, dal rappresentante legale, e in mancanza da chi ne ha l'amministrazione anche di fatto, o da un rappresentante negoziale</a:t>
            </a:r>
          </a:p>
        </p:txBody>
      </p:sp>
      <p:sp>
        <p:nvSpPr>
          <p:cNvPr id="4" name="Segnaposto data 3"/>
          <p:cNvSpPr>
            <a:spLocks noGrp="1"/>
          </p:cNvSpPr>
          <p:nvPr>
            <p:ph type="dt" sz="quarter" idx="10"/>
          </p:nvPr>
        </p:nvSpPr>
        <p:spPr/>
        <p:txBody>
          <a:bodyPr/>
          <a:lstStyle/>
          <a:p>
            <a:pPr>
              <a:defRPr/>
            </a:pPr>
            <a:fld id="{8B8B0A76-038E-495A-9B8A-4F2FD2C2D71B}"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B510B7-C9F9-42C4-B0F2-09D833DD813E}" type="slidenum">
              <a:rPr lang="it-IT" altLang="it-IT">
                <a:solidFill>
                  <a:srgbClr val="898989"/>
                </a:solidFill>
                <a:latin typeface="Calibri" panose="020F0502020204030204" pitchFamily="34" charset="0"/>
              </a:rPr>
              <a:pPr eaLnBrk="1" hangingPunct="1"/>
              <a:t>5</a:t>
            </a:fld>
            <a:endParaRPr lang="it-IT" altLang="it-IT">
              <a:solidFill>
                <a:srgbClr val="898989"/>
              </a:solidFill>
              <a:latin typeface="Calibri" panose="020F0502020204030204" pitchFamily="34" charset="0"/>
            </a:endParaRPr>
          </a:p>
        </p:txBody>
      </p:sp>
    </p:spTree>
    <p:extLst>
      <p:ext uri="{BB962C8B-B14F-4D97-AF65-F5344CB8AC3E}">
        <p14:creationId xmlns:p14="http://schemas.microsoft.com/office/powerpoint/2010/main" val="113951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contenuto 2"/>
          <p:cNvSpPr>
            <a:spLocks noGrp="1"/>
          </p:cNvSpPr>
          <p:nvPr>
            <p:ph idx="1"/>
          </p:nvPr>
        </p:nvSpPr>
        <p:spPr/>
        <p:txBody>
          <a:bodyPr/>
          <a:lstStyle/>
          <a:p>
            <a:r>
              <a:rPr lang="it-IT" altLang="it-IT" sz="2000" dirty="0" smtClean="0"/>
              <a:t>la dichiarazione dei redditi </a:t>
            </a:r>
            <a:r>
              <a:rPr lang="it-IT" altLang="it-IT" sz="2000" b="1" dirty="0" smtClean="0"/>
              <a:t>non ha di per sé natura di atto negoziale </a:t>
            </a:r>
            <a:r>
              <a:rPr lang="it-IT" altLang="it-IT" sz="2000" dirty="0" smtClean="0"/>
              <a:t>e dispositivo, ma integra una </a:t>
            </a:r>
            <a:r>
              <a:rPr lang="it-IT" altLang="it-IT" sz="2000" b="1" dirty="0" smtClean="0"/>
              <a:t>dichiarazione di scienza</a:t>
            </a:r>
            <a:r>
              <a:rPr lang="it-IT" altLang="it-IT" sz="2000" dirty="0" smtClean="0"/>
              <a:t>, o di giudizio, come tale modificabile in ragione dell’acquisizione di nuovi elementi di conoscenza, o di valutazione (</a:t>
            </a:r>
            <a:r>
              <a:rPr lang="it-IT" altLang="it-IT" sz="2000" dirty="0" err="1" smtClean="0"/>
              <a:t>Cass</a:t>
            </a:r>
            <a:r>
              <a:rPr lang="it-IT" altLang="it-IT" sz="2000" dirty="0" smtClean="0"/>
              <a:t>. n. 3001 del 2015).</a:t>
            </a:r>
          </a:p>
          <a:p>
            <a:r>
              <a:rPr lang="it-IT" altLang="it-IT" sz="2000" dirty="0" smtClean="0"/>
              <a:t>Al suddetto principio fa, quindi, eccezione l’ipotesi in cui il legislatore abbia subordinato la concessione di un beneficio fiscale a una precisa manifestazione di volontà (od opzione) del contribuente mediante la compilazione di un modulo predisposto dall’erario</a:t>
            </a:r>
          </a:p>
          <a:p>
            <a:endParaRPr lang="it-IT" altLang="it-IT" sz="2000" dirty="0" smtClean="0"/>
          </a:p>
          <a:p>
            <a:endParaRPr lang="it-IT" altLang="it-IT" sz="2000" dirty="0" smtClean="0"/>
          </a:p>
          <a:p>
            <a:endParaRPr lang="it-IT" altLang="it-IT" sz="2000" dirty="0" smtClean="0"/>
          </a:p>
          <a:p>
            <a:r>
              <a:rPr lang="it-IT" altLang="it-IT" sz="2000" dirty="0" smtClean="0"/>
              <a:t>atto negoziale, irretrattabile anche in caso di errore, salvo che il contribuente dimostri che questo fosse conosciuto o conoscibile dall’amministrazione (</a:t>
            </a:r>
            <a:r>
              <a:rPr lang="it-IT" altLang="it-IT" sz="2000" i="1" dirty="0" smtClean="0"/>
              <a:t>ex </a:t>
            </a:r>
            <a:r>
              <a:rPr lang="it-IT" altLang="it-IT" sz="2000" i="1" dirty="0" err="1" smtClean="0"/>
              <a:t>multis</a:t>
            </a:r>
            <a:r>
              <a:rPr lang="it-IT" altLang="it-IT" sz="2000" dirty="0" smtClean="0"/>
              <a:t>, </a:t>
            </a:r>
            <a:r>
              <a:rPr lang="it-IT" altLang="it-IT" sz="2000" dirty="0" err="1" smtClean="0"/>
              <a:t>Cass</a:t>
            </a:r>
            <a:r>
              <a:rPr lang="it-IT" altLang="it-IT" sz="2000" dirty="0" smtClean="0"/>
              <a:t>. n. 13454 del 2015).</a:t>
            </a:r>
          </a:p>
        </p:txBody>
      </p:sp>
      <p:sp>
        <p:nvSpPr>
          <p:cNvPr id="4" name="Segnaposto data 3"/>
          <p:cNvSpPr>
            <a:spLocks noGrp="1"/>
          </p:cNvSpPr>
          <p:nvPr>
            <p:ph type="dt" sz="quarter" idx="10"/>
          </p:nvPr>
        </p:nvSpPr>
        <p:spPr/>
        <p:txBody>
          <a:bodyPr/>
          <a:lstStyle/>
          <a:p>
            <a:pPr>
              <a:defRPr/>
            </a:pPr>
            <a:fld id="{6F7075C7-68A6-42B7-9942-D02F60688FDE}"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C9A4FC-ED64-4C93-BEEA-A7BC4EB94086}" type="slidenum">
              <a:rPr lang="it-IT" altLang="it-IT">
                <a:solidFill>
                  <a:srgbClr val="898989"/>
                </a:solidFill>
                <a:latin typeface="Calibri" panose="020F0502020204030204" pitchFamily="34" charset="0"/>
              </a:rPr>
              <a:pPr eaLnBrk="1" hangingPunct="1"/>
              <a:t>6</a:t>
            </a:fld>
            <a:endParaRPr lang="it-IT" altLang="it-IT">
              <a:solidFill>
                <a:srgbClr val="898989"/>
              </a:solidFill>
              <a:latin typeface="Calibri" panose="020F0502020204030204" pitchFamily="34" charset="0"/>
            </a:endParaRPr>
          </a:p>
        </p:txBody>
      </p:sp>
      <p:sp>
        <p:nvSpPr>
          <p:cNvPr id="7" name="Freccia in giù 6"/>
          <p:cNvSpPr/>
          <p:nvPr/>
        </p:nvSpPr>
        <p:spPr>
          <a:xfrm>
            <a:off x="4337546" y="4005064"/>
            <a:ext cx="484187"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42080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ltLang="it-IT" smtClean="0"/>
          </a:p>
        </p:txBody>
      </p:sp>
      <p:sp>
        <p:nvSpPr>
          <p:cNvPr id="10243" name="Segnaposto contenuto 2"/>
          <p:cNvSpPr>
            <a:spLocks noGrp="1"/>
          </p:cNvSpPr>
          <p:nvPr>
            <p:ph idx="1"/>
          </p:nvPr>
        </p:nvSpPr>
        <p:spPr/>
        <p:txBody>
          <a:bodyPr/>
          <a:lstStyle/>
          <a:p>
            <a:pPr marL="0" indent="0">
              <a:buFont typeface="Arial" panose="020B0604020202020204" pitchFamily="34" charset="0"/>
              <a:buNone/>
            </a:pPr>
            <a:r>
              <a:rPr lang="it-IT" altLang="it-IT" sz="2000" smtClean="0"/>
              <a:t>Esulano, infatti, dalla disciplina generale gli errori parimenti commessi nella dichiarazione fiscale, ma relativi alla indicazione di dati riferibili a manifestazioni di volontà negoziale (Cass. n. 7294 del 2012).</a:t>
            </a:r>
          </a:p>
          <a:p>
            <a:pPr marL="0" indent="0">
              <a:buFont typeface="Arial" panose="020B0604020202020204" pitchFamily="34" charset="0"/>
              <a:buNone/>
            </a:pPr>
            <a:r>
              <a:rPr lang="it-IT" altLang="it-IT" sz="2000" smtClean="0"/>
              <a:t>Es. opzione (ex art. 84 T.U.I.R.) di utilizzare le perdite di esercizio verificatesi negli anni pregressi</a:t>
            </a:r>
          </a:p>
          <a:p>
            <a:pPr marL="0" indent="0">
              <a:buFont typeface="Arial" panose="020B0604020202020204" pitchFamily="34" charset="0"/>
              <a:buNone/>
            </a:pPr>
            <a:endParaRPr lang="it-IT" altLang="it-IT" sz="2000" smtClean="0"/>
          </a:p>
          <a:p>
            <a:pPr marL="0" indent="0">
              <a:buFont typeface="Arial" panose="020B0604020202020204" pitchFamily="34" charset="0"/>
              <a:buNone/>
            </a:pPr>
            <a:r>
              <a:rPr lang="it-IT" altLang="it-IT" sz="2000" smtClean="0"/>
              <a:t>Il contribuente che intenda contestare l’atto impositivo per far valere l’errore commesso, deve fornire la prova della rilevanza dell’errore, con riguardo ai requisiti della sua essenzialità ed obiettiva riconoscibilità da parte dell’amministrazione finanziaria. (1427 c.c.)</a:t>
            </a:r>
          </a:p>
        </p:txBody>
      </p:sp>
      <p:sp>
        <p:nvSpPr>
          <p:cNvPr id="4" name="Segnaposto data 3"/>
          <p:cNvSpPr>
            <a:spLocks noGrp="1"/>
          </p:cNvSpPr>
          <p:nvPr>
            <p:ph type="dt" sz="quarter" idx="10"/>
          </p:nvPr>
        </p:nvSpPr>
        <p:spPr/>
        <p:txBody>
          <a:bodyPr/>
          <a:lstStyle/>
          <a:p>
            <a:pPr>
              <a:defRPr/>
            </a:pPr>
            <a:fld id="{6F7075C7-68A6-42B7-9942-D02F60688FDE}"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BEB55-92A8-463C-94DC-C4120A22AFC8}" type="slidenum">
              <a:rPr lang="it-IT" altLang="it-IT">
                <a:solidFill>
                  <a:srgbClr val="898989"/>
                </a:solidFill>
                <a:latin typeface="Calibri" panose="020F0502020204030204" pitchFamily="34" charset="0"/>
              </a:rPr>
              <a:pPr eaLnBrk="1" hangingPunct="1"/>
              <a:t>7</a:t>
            </a:fld>
            <a:endParaRPr lang="it-IT" altLang="it-IT">
              <a:solidFill>
                <a:srgbClr val="898989"/>
              </a:solidFill>
              <a:latin typeface="Calibri" panose="020F0502020204030204" pitchFamily="34" charset="0"/>
            </a:endParaRPr>
          </a:p>
        </p:txBody>
      </p:sp>
    </p:spTree>
    <p:extLst>
      <p:ext uri="{BB962C8B-B14F-4D97-AF65-F5344CB8AC3E}">
        <p14:creationId xmlns:p14="http://schemas.microsoft.com/office/powerpoint/2010/main" val="96587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1124744"/>
            <a:ext cx="7643192" cy="4852988"/>
          </a:xfrm>
        </p:spPr>
        <p:txBody>
          <a:bodyPr/>
          <a:lstStyle/>
          <a:p>
            <a:pPr marL="0" indent="0">
              <a:buFont typeface="Arial" charset="0"/>
              <a:buNone/>
              <a:defRPr/>
            </a:pPr>
            <a:r>
              <a:rPr lang="it-IT" sz="2000" dirty="0"/>
              <a:t>Credito di imposta non fruibile se non </a:t>
            </a:r>
            <a:r>
              <a:rPr lang="it-IT" sz="2000" dirty="0" smtClean="0"/>
              <a:t>è inserito </a:t>
            </a:r>
            <a:r>
              <a:rPr lang="it-IT" sz="2000" dirty="0"/>
              <a:t>in </a:t>
            </a:r>
            <a:r>
              <a:rPr lang="it-IT" sz="2000" dirty="0" smtClean="0"/>
              <a:t>dichiarazione</a:t>
            </a:r>
          </a:p>
          <a:p>
            <a:pPr marL="0" indent="0">
              <a:buFont typeface="Arial" charset="0"/>
              <a:buNone/>
              <a:defRPr/>
            </a:pPr>
            <a:r>
              <a:rPr lang="it-IT" sz="2000" dirty="0"/>
              <a:t>Corte di </a:t>
            </a:r>
            <a:r>
              <a:rPr lang="it-IT" sz="2000" dirty="0" smtClean="0"/>
              <a:t>Cassazione Ordinanza </a:t>
            </a:r>
            <a:r>
              <a:rPr lang="it-IT" sz="2000" dirty="0"/>
              <a:t>n. 30172 del 15 dicembre </a:t>
            </a:r>
            <a:r>
              <a:rPr lang="it-IT" sz="2000" dirty="0" smtClean="0"/>
              <a:t>2017</a:t>
            </a:r>
          </a:p>
          <a:p>
            <a:pPr>
              <a:buFont typeface="Arial" charset="0"/>
              <a:buChar char="•"/>
              <a:defRPr/>
            </a:pPr>
            <a:r>
              <a:rPr lang="it-IT" sz="2000" dirty="0"/>
              <a:t>non </a:t>
            </a:r>
            <a:r>
              <a:rPr lang="it-IT" sz="2000" dirty="0" smtClean="0"/>
              <a:t>sia emendabile </a:t>
            </a:r>
            <a:r>
              <a:rPr lang="it-IT" sz="2000" dirty="0"/>
              <a:t>l’omessa indicazione in dichiarazione di un credito d'imposta nello </a:t>
            </a:r>
            <a:r>
              <a:rPr lang="it-IT" sz="2000" dirty="0" smtClean="0"/>
              <a:t>specifico quadro </a:t>
            </a:r>
            <a:r>
              <a:rPr lang="it-IT" sz="2000" dirty="0"/>
              <a:t>allorché tale indicazione sia prevista a pena di decadenza del credito stesso. </a:t>
            </a:r>
            <a:r>
              <a:rPr lang="it-IT" sz="2000" dirty="0" smtClean="0"/>
              <a:t>Si tratta </a:t>
            </a:r>
            <a:r>
              <a:rPr lang="it-IT" sz="2000" dirty="0"/>
              <a:t>infatti di una </a:t>
            </a:r>
            <a:r>
              <a:rPr lang="it-IT" sz="2000" b="1" dirty="0"/>
              <a:t>dichiarazione negoziale e non di scienza</a:t>
            </a:r>
            <a:r>
              <a:rPr lang="it-IT" sz="2000" dirty="0" smtClean="0"/>
              <a:t>.</a:t>
            </a:r>
          </a:p>
          <a:p>
            <a:pPr>
              <a:buFont typeface="Arial" charset="0"/>
              <a:buChar char="•"/>
              <a:defRPr/>
            </a:pPr>
            <a:r>
              <a:rPr lang="it-IT" sz="2000" dirty="0"/>
              <a:t>credito di imposta per </a:t>
            </a:r>
            <a:r>
              <a:rPr lang="it-IT" sz="2000" dirty="0" smtClean="0"/>
              <a:t>la ricerca scientifica: </a:t>
            </a:r>
            <a:r>
              <a:rPr lang="it-IT" sz="2000" dirty="0"/>
              <a:t>la normativa di riferimento </a:t>
            </a:r>
            <a:r>
              <a:rPr lang="it-IT" sz="2000" dirty="0" smtClean="0"/>
              <a:t>prevede </a:t>
            </a:r>
            <a:r>
              <a:rPr lang="it-IT" sz="2000" dirty="0"/>
              <a:t>che il credito di imposta fosse indicato in </a:t>
            </a:r>
            <a:r>
              <a:rPr lang="it-IT" sz="2000" dirty="0" smtClean="0"/>
              <a:t>uno specifico </a:t>
            </a:r>
            <a:r>
              <a:rPr lang="it-IT" sz="2000" dirty="0"/>
              <a:t>quadro della dichiarazione a pena di </a:t>
            </a:r>
            <a:r>
              <a:rPr lang="it-IT" sz="2000" dirty="0" smtClean="0"/>
              <a:t>decadenza</a:t>
            </a:r>
          </a:p>
          <a:p>
            <a:pPr>
              <a:buFont typeface="Arial" charset="0"/>
              <a:buChar char="•"/>
              <a:defRPr/>
            </a:pPr>
            <a:r>
              <a:rPr lang="it-IT" sz="2000" dirty="0"/>
              <a:t>il quadro in questione </a:t>
            </a:r>
            <a:r>
              <a:rPr lang="it-IT" sz="2000" dirty="0" smtClean="0"/>
              <a:t>integra </a:t>
            </a:r>
            <a:r>
              <a:rPr lang="it-IT" sz="2000" dirty="0"/>
              <a:t>un atto negoziale </a:t>
            </a:r>
            <a:r>
              <a:rPr lang="it-IT" sz="2000" dirty="0" smtClean="0"/>
              <a:t>in quanto </a:t>
            </a:r>
            <a:r>
              <a:rPr lang="it-IT" sz="2000" dirty="0"/>
              <a:t>diretto a manifestare la volontà di avvalersi del beneficio fiscale non </a:t>
            </a:r>
            <a:r>
              <a:rPr lang="it-IT" sz="2000" dirty="0" smtClean="0"/>
              <a:t>emendabile</a:t>
            </a:r>
          </a:p>
          <a:p>
            <a:pPr>
              <a:buFont typeface="Arial" charset="0"/>
              <a:buChar char="•"/>
              <a:defRPr/>
            </a:pPr>
            <a:r>
              <a:rPr lang="it-IT" sz="2000" dirty="0"/>
              <a:t>La previsione dell’indicazione del credito “a pena di decadenza” nello specifico quadro </a:t>
            </a:r>
            <a:r>
              <a:rPr lang="it-IT" sz="2000" dirty="0" smtClean="0"/>
              <a:t>della dichiarazione </a:t>
            </a:r>
            <a:r>
              <a:rPr lang="it-IT" sz="2000" dirty="0"/>
              <a:t>comporta che </a:t>
            </a:r>
            <a:r>
              <a:rPr lang="it-IT" sz="2000" b="1" dirty="0"/>
              <a:t>non si è nella specie in presenza di una dichiarazione di scienza </a:t>
            </a:r>
            <a:r>
              <a:rPr lang="it-IT" sz="2000" b="1" dirty="0" smtClean="0"/>
              <a:t>ma negoziale </a:t>
            </a:r>
            <a:r>
              <a:rPr lang="it-IT" sz="2000" dirty="0"/>
              <a:t>e pertanto il principio generale dell’emendabilità non può trovare applicazione</a:t>
            </a:r>
          </a:p>
        </p:txBody>
      </p:sp>
      <p:sp>
        <p:nvSpPr>
          <p:cNvPr id="4" name="Segnaposto data 3"/>
          <p:cNvSpPr>
            <a:spLocks noGrp="1"/>
          </p:cNvSpPr>
          <p:nvPr>
            <p:ph type="dt" sz="quarter" idx="10"/>
          </p:nvPr>
        </p:nvSpPr>
        <p:spPr/>
        <p:txBody>
          <a:bodyPr/>
          <a:lstStyle/>
          <a:p>
            <a:pPr>
              <a:defRPr/>
            </a:pPr>
            <a:fld id="{6F7075C7-68A6-42B7-9942-D02F60688FDE}"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972736-A4EB-4089-AD07-CC3FFD2F0C7D}" type="slidenum">
              <a:rPr lang="it-IT" altLang="it-IT">
                <a:solidFill>
                  <a:srgbClr val="898989"/>
                </a:solidFill>
                <a:latin typeface="Calibri" panose="020F0502020204030204" pitchFamily="34" charset="0"/>
              </a:rPr>
              <a:pPr eaLnBrk="1" hangingPunct="1"/>
              <a:t>8</a:t>
            </a:fld>
            <a:endParaRPr lang="it-IT" altLang="it-IT">
              <a:solidFill>
                <a:srgbClr val="898989"/>
              </a:solidFill>
              <a:latin typeface="Calibri" panose="020F0502020204030204" pitchFamily="34" charset="0"/>
            </a:endParaRPr>
          </a:p>
        </p:txBody>
      </p:sp>
    </p:spTree>
    <p:extLst>
      <p:ext uri="{BB962C8B-B14F-4D97-AF65-F5344CB8AC3E}">
        <p14:creationId xmlns:p14="http://schemas.microsoft.com/office/powerpoint/2010/main" val="34627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412875"/>
            <a:ext cx="7859216" cy="4713288"/>
          </a:xfrm>
        </p:spPr>
        <p:txBody>
          <a:bodyPr/>
          <a:lstStyle/>
          <a:p>
            <a:pPr marL="0" indent="0">
              <a:buFont typeface="Arial" charset="0"/>
              <a:buNone/>
              <a:defRPr/>
            </a:pPr>
            <a:r>
              <a:rPr lang="it-IT" sz="2000" b="1" dirty="0" smtClean="0"/>
              <a:t>CTP Reggio </a:t>
            </a:r>
            <a:r>
              <a:rPr lang="it-IT" sz="2000" b="1" dirty="0"/>
              <a:t>Emilia – Sentenza n. 160 sez. 2  del 16 giugno </a:t>
            </a:r>
            <a:r>
              <a:rPr lang="it-IT" sz="2000" b="1" dirty="0" smtClean="0"/>
              <a:t>2017</a:t>
            </a:r>
          </a:p>
          <a:p>
            <a:pPr>
              <a:buFont typeface="Arial" charset="0"/>
              <a:buChar char="•"/>
              <a:defRPr/>
            </a:pPr>
            <a:r>
              <a:rPr lang="it-IT" sz="2000" dirty="0" smtClean="0"/>
              <a:t>Caso: Società presenta dichiarazione integrativa per modificare l’opzione della tassazione rateizzata della plusvalenza (ex art 86, c.4 TUIR)</a:t>
            </a:r>
          </a:p>
          <a:p>
            <a:pPr>
              <a:buFont typeface="Arial" charset="0"/>
              <a:buChar char="•"/>
              <a:defRPr/>
            </a:pPr>
            <a:r>
              <a:rPr lang="it-IT" sz="2000" dirty="0" smtClean="0"/>
              <a:t>Dichiarazione integrativa a sfavore: si opta per tassazione integrale</a:t>
            </a:r>
          </a:p>
          <a:p>
            <a:pPr>
              <a:buFont typeface="Arial" charset="0"/>
              <a:buChar char="•"/>
              <a:defRPr/>
            </a:pPr>
            <a:r>
              <a:rPr lang="it-IT" sz="2000" dirty="0"/>
              <a:t>L’Agenzia delle entrate aveva </a:t>
            </a:r>
            <a:r>
              <a:rPr lang="it-IT" sz="2000" dirty="0" smtClean="0"/>
              <a:t>effettuato </a:t>
            </a:r>
            <a:r>
              <a:rPr lang="it-IT" sz="2000" dirty="0"/>
              <a:t>l’accertamento nei confronti delle dichiarazioni </a:t>
            </a:r>
            <a:r>
              <a:rPr lang="it-IT" sz="2000" dirty="0" smtClean="0"/>
              <a:t>originariamente presentate </a:t>
            </a:r>
            <a:r>
              <a:rPr lang="it-IT" sz="2000" dirty="0"/>
              <a:t>e non di quelle </a:t>
            </a:r>
            <a:r>
              <a:rPr lang="it-IT" sz="2000" dirty="0" smtClean="0"/>
              <a:t>integrative per </a:t>
            </a:r>
            <a:r>
              <a:rPr lang="it-IT" sz="2000" u="sng" dirty="0"/>
              <a:t>un’opzione </a:t>
            </a:r>
            <a:r>
              <a:rPr lang="it-IT" sz="2000" u="sng" dirty="0" smtClean="0"/>
              <a:t>non emendabile</a:t>
            </a:r>
          </a:p>
          <a:p>
            <a:pPr>
              <a:buFont typeface="Arial" charset="0"/>
              <a:buChar char="•"/>
              <a:defRPr/>
            </a:pPr>
            <a:r>
              <a:rPr lang="it-IT" sz="2000" dirty="0"/>
              <a:t>La CTP ha accolto il ricorso del </a:t>
            </a:r>
            <a:r>
              <a:rPr lang="it-IT" sz="2000" dirty="0" smtClean="0"/>
              <a:t>contribuente </a:t>
            </a:r>
            <a:r>
              <a:rPr lang="it-IT" sz="2000" dirty="0"/>
              <a:t>erano evidenti, nel caso di specie, gli </a:t>
            </a:r>
            <a:r>
              <a:rPr lang="it-IT" sz="2000" b="1" dirty="0"/>
              <a:t>errori </a:t>
            </a:r>
            <a:r>
              <a:rPr lang="it-IT" sz="2000" b="1" dirty="0" smtClean="0"/>
              <a:t>di diritto</a:t>
            </a:r>
            <a:r>
              <a:rPr lang="it-IT" sz="2000" dirty="0" smtClean="0"/>
              <a:t>(l’impossibilità </a:t>
            </a:r>
            <a:r>
              <a:rPr lang="it-IT" sz="2000" dirty="0"/>
              <a:t>di usufruire del </a:t>
            </a:r>
            <a:r>
              <a:rPr lang="it-IT" sz="2000" dirty="0" smtClean="0"/>
              <a:t>rateizzo)</a:t>
            </a:r>
          </a:p>
          <a:p>
            <a:pPr>
              <a:buFont typeface="Arial" charset="0"/>
              <a:buChar char="•"/>
              <a:defRPr/>
            </a:pPr>
            <a:r>
              <a:rPr lang="it-IT" sz="2000" dirty="0"/>
              <a:t>Pertanto, l’utilizzo della dichiarazione integrativa (sia da parte della società, che da parte del socio), </a:t>
            </a:r>
            <a:r>
              <a:rPr lang="it-IT" sz="2000" dirty="0" smtClean="0"/>
              <a:t>pur concernente </a:t>
            </a:r>
            <a:r>
              <a:rPr lang="it-IT" sz="2000" dirty="0"/>
              <a:t>la </a:t>
            </a:r>
            <a:r>
              <a:rPr lang="it-IT" sz="2000" b="1" dirty="0" smtClean="0"/>
              <a:t>modifica </a:t>
            </a:r>
            <a:r>
              <a:rPr lang="it-IT" sz="2000" b="1" dirty="0"/>
              <a:t>di un’opzione esercitata in origine, è stato ritenuto legittimo </a:t>
            </a:r>
            <a:r>
              <a:rPr lang="it-IT" sz="2000" dirty="0"/>
              <a:t>dalla CTP </a:t>
            </a:r>
            <a:r>
              <a:rPr lang="it-IT" sz="2000" dirty="0" smtClean="0"/>
              <a:t>di Reggio </a:t>
            </a:r>
            <a:r>
              <a:rPr lang="it-IT" sz="2000" dirty="0"/>
              <a:t>Emilia, proprio per la </a:t>
            </a:r>
            <a:r>
              <a:rPr lang="it-IT" sz="2000" b="1" dirty="0"/>
              <a:t>presenza e l’evidenza dell’errore (di diritto) </a:t>
            </a:r>
            <a:r>
              <a:rPr lang="it-IT" sz="2000" dirty="0"/>
              <a:t>compiuto dal contribuente</a:t>
            </a:r>
            <a:endParaRPr lang="it-IT" sz="2000" u="sng" dirty="0" smtClean="0"/>
          </a:p>
          <a:p>
            <a:pPr>
              <a:buFont typeface="Arial" charset="0"/>
              <a:buChar char="•"/>
              <a:defRPr/>
            </a:pPr>
            <a:endParaRPr lang="it-IT" sz="2000" dirty="0"/>
          </a:p>
          <a:p>
            <a:pPr>
              <a:buFont typeface="Arial" charset="0"/>
              <a:buChar char="•"/>
              <a:defRPr/>
            </a:pPr>
            <a:endParaRPr lang="it-IT" dirty="0"/>
          </a:p>
        </p:txBody>
      </p:sp>
      <p:sp>
        <p:nvSpPr>
          <p:cNvPr id="4" name="Segnaposto data 3"/>
          <p:cNvSpPr>
            <a:spLocks noGrp="1"/>
          </p:cNvSpPr>
          <p:nvPr>
            <p:ph type="dt" sz="quarter" idx="10"/>
          </p:nvPr>
        </p:nvSpPr>
        <p:spPr/>
        <p:txBody>
          <a:bodyPr/>
          <a:lstStyle/>
          <a:p>
            <a:pPr>
              <a:defRPr/>
            </a:pPr>
            <a:fld id="{8020E6B0-5A21-4754-89D1-C69D43C3D416}" type="datetime1">
              <a:rPr lang="it-IT" smtClean="0"/>
              <a:pPr>
                <a:defRPr/>
              </a:pPr>
              <a:t>19/07/2021</a:t>
            </a:fld>
            <a:endParaRPr lang="it-IT"/>
          </a:p>
        </p:txBody>
      </p:sp>
      <p:sp>
        <p:nvSpPr>
          <p:cNvPr id="5" name="Segnaposto piè di pagina 4"/>
          <p:cNvSpPr>
            <a:spLocks noGrp="1"/>
          </p:cNvSpPr>
          <p:nvPr>
            <p:ph type="ftr" sz="quarter" idx="11"/>
          </p:nvPr>
        </p:nvSpPr>
        <p:spPr/>
        <p:txBody>
          <a:bodyPr/>
          <a:lstStyle/>
          <a:p>
            <a:pPr>
              <a:defRPr/>
            </a:pPr>
            <a:r>
              <a:rPr lang="it-IT" smtClean="0"/>
              <a:t>Titolo documento</a:t>
            </a:r>
            <a:endParaRPr lang="it-IT"/>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292341-3020-43C2-BAE8-F165A817216F}" type="slidenum">
              <a:rPr lang="it-IT" altLang="it-IT">
                <a:solidFill>
                  <a:srgbClr val="898989"/>
                </a:solidFill>
                <a:latin typeface="Calibri" panose="020F0502020204030204" pitchFamily="34" charset="0"/>
              </a:rPr>
              <a:pPr eaLnBrk="1" hangingPunct="1"/>
              <a:t>9</a:t>
            </a:fld>
            <a:endParaRPr lang="it-IT" altLang="it-IT">
              <a:solidFill>
                <a:srgbClr val="898989"/>
              </a:solidFill>
              <a:latin typeface="Calibri" panose="020F0502020204030204" pitchFamily="34" charset="0"/>
            </a:endParaRPr>
          </a:p>
        </p:txBody>
      </p:sp>
    </p:spTree>
    <p:extLst>
      <p:ext uri="{BB962C8B-B14F-4D97-AF65-F5344CB8AC3E}">
        <p14:creationId xmlns:p14="http://schemas.microsoft.com/office/powerpoint/2010/main" val="127576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vuote_modello_cone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vuote_modello_conepro</Template>
  <TotalTime>1004</TotalTime>
  <Words>2802</Words>
  <Application>Microsoft Office PowerPoint</Application>
  <PresentationFormat>Presentazione su schermo (4:3)</PresentationFormat>
  <Paragraphs>251</Paragraphs>
  <Slides>41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41</vt:i4>
      </vt:variant>
    </vt:vector>
  </HeadingPairs>
  <TitlesOfParts>
    <vt:vector size="44" baseType="lpstr">
      <vt:lpstr>Arial</vt:lpstr>
      <vt:lpstr>Calibri</vt:lpstr>
      <vt:lpstr>slide vuote_modello_conepro</vt:lpstr>
      <vt:lpstr>Il Ravvedimento delle dichiarazioni dei redditi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Termini di presentazione</vt:lpstr>
      <vt:lpstr>Correttiva nei termini</vt:lpstr>
      <vt:lpstr>Integrazione della dichiarazione </vt:lpstr>
      <vt:lpstr>Integrativa a favore del contribuente </vt:lpstr>
      <vt:lpstr>art 2, c. 8 DPR 322/98 </vt:lpstr>
      <vt:lpstr>art 2, c. 8 bis DPR 322/98 </vt:lpstr>
      <vt:lpstr>Posizione AdE</vt:lpstr>
      <vt:lpstr>Question Time Camera</vt:lpstr>
      <vt:lpstr>Presentazione standard di PowerPoint</vt:lpstr>
      <vt:lpstr>Art. 2, c. 8 ter </vt:lpstr>
      <vt:lpstr>Sentenza Corte di Cassazione 30 giugno 2016, n. 13378 </vt:lpstr>
      <vt:lpstr>Presentazione standard di PowerPoint</vt:lpstr>
      <vt:lpstr>Dichiarazione integrativa a sfavore</vt:lpstr>
      <vt:lpstr>Errori rilevabili da controllo formale</vt:lpstr>
      <vt:lpstr>Errori NON rilevabili da controllo formale</vt:lpstr>
      <vt:lpstr>Errori NON rilevabili da controllo formale</vt:lpstr>
      <vt:lpstr>Infedeltà dichiarativa</vt:lpstr>
      <vt:lpstr>Infedeltà cedolare secca</vt:lpstr>
      <vt:lpstr>Acconti da dichiarazione integrativa</vt:lpstr>
      <vt:lpstr>Quadro DI</vt:lpstr>
      <vt:lpstr>Quadro DI</vt:lpstr>
      <vt:lpstr>Quadro DI</vt:lpstr>
      <vt:lpstr>Dichiarazione tardiva</vt:lpstr>
      <vt:lpstr>Dichiarazione omessa</vt:lpstr>
      <vt:lpstr>Presentazione standard di PowerPoint</vt:lpstr>
      <vt:lpstr>Presentazione standard di PowerPoint</vt:lpstr>
      <vt:lpstr>Presentazione standard di PowerPoint</vt:lpstr>
      <vt:lpstr>Monitoraggio fiscale</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Pc-EdoSofy</dc:creator>
  <cp:lastModifiedBy>Stefano</cp:lastModifiedBy>
  <cp:revision>141</cp:revision>
  <dcterms:created xsi:type="dcterms:W3CDTF">2016-12-28T14:28:15Z</dcterms:created>
  <dcterms:modified xsi:type="dcterms:W3CDTF">2021-07-19T18:59:49Z</dcterms:modified>
</cp:coreProperties>
</file>