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48"/>
  </p:notesMasterIdLst>
  <p:sldIdLst>
    <p:sldId id="256" r:id="rId2"/>
    <p:sldId id="258" r:id="rId3"/>
    <p:sldId id="296" r:id="rId4"/>
    <p:sldId id="311" r:id="rId5"/>
    <p:sldId id="312" r:id="rId6"/>
    <p:sldId id="297" r:id="rId7"/>
    <p:sldId id="298" r:id="rId8"/>
    <p:sldId id="299" r:id="rId9"/>
    <p:sldId id="300" r:id="rId10"/>
    <p:sldId id="310" r:id="rId11"/>
    <p:sldId id="301" r:id="rId12"/>
    <p:sldId id="273" r:id="rId13"/>
    <p:sldId id="295" r:id="rId14"/>
    <p:sldId id="257" r:id="rId15"/>
    <p:sldId id="259" r:id="rId16"/>
    <p:sldId id="263" r:id="rId17"/>
    <p:sldId id="302" r:id="rId18"/>
    <p:sldId id="262" r:id="rId19"/>
    <p:sldId id="261" r:id="rId20"/>
    <p:sldId id="260" r:id="rId21"/>
    <p:sldId id="303" r:id="rId22"/>
    <p:sldId id="309" r:id="rId23"/>
    <p:sldId id="266" r:id="rId24"/>
    <p:sldId id="267" r:id="rId25"/>
    <p:sldId id="288" r:id="rId26"/>
    <p:sldId id="289" r:id="rId27"/>
    <p:sldId id="290" r:id="rId28"/>
    <p:sldId id="291" r:id="rId29"/>
    <p:sldId id="292" r:id="rId30"/>
    <p:sldId id="293" r:id="rId31"/>
    <p:sldId id="264" r:id="rId32"/>
    <p:sldId id="265" r:id="rId33"/>
    <p:sldId id="286" r:id="rId34"/>
    <p:sldId id="313" r:id="rId35"/>
    <p:sldId id="294" r:id="rId36"/>
    <p:sldId id="268" r:id="rId37"/>
    <p:sldId id="275" r:id="rId38"/>
    <p:sldId id="278" r:id="rId39"/>
    <p:sldId id="269" r:id="rId40"/>
    <p:sldId id="285" r:id="rId41"/>
    <p:sldId id="271" r:id="rId42"/>
    <p:sldId id="270" r:id="rId43"/>
    <p:sldId id="272" r:id="rId44"/>
    <p:sldId id="274" r:id="rId45"/>
    <p:sldId id="277" r:id="rId46"/>
    <p:sldId id="276" r:id="rId47"/>
  </p:sldIdLst>
  <p:sldSz cx="9144000" cy="6858000" type="screen4x3"/>
  <p:notesSz cx="7099300" cy="10234613"/>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ile medio 2 - Color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Stile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294" autoAdjust="0"/>
    <p:restoredTop sz="94624" autoAdjust="0"/>
  </p:normalViewPr>
  <p:slideViewPr>
    <p:cSldViewPr>
      <p:cViewPr varScale="1">
        <p:scale>
          <a:sx n="109" d="100"/>
          <a:sy n="109" d="100"/>
        </p:scale>
        <p:origin x="163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s>
</file>

<file path=ppt/diagrams/_rels/data2.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image" Target="../media/image7.png"/><Relationship Id="rId1" Type="http://schemas.openxmlformats.org/officeDocument/2006/relationships/image" Target="../media/image6.png"/></Relationships>
</file>

<file path=ppt/diagrams/_rels/data3.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image" Target="../media/image10.gif"/><Relationship Id="rId1" Type="http://schemas.openxmlformats.org/officeDocument/2006/relationships/image" Target="../media/image9.gif"/></Relationships>
</file>

<file path=ppt/diagrams/_rels/drawing2.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image" Target="../media/image7.png"/><Relationship Id="rId1" Type="http://schemas.openxmlformats.org/officeDocument/2006/relationships/image" Target="../media/image6.png"/></Relationships>
</file>

<file path=ppt/diagrams/_rels/drawing3.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image" Target="../media/image10.gif"/><Relationship Id="rId1" Type="http://schemas.openxmlformats.org/officeDocument/2006/relationships/image" Target="../media/image9.gif"/></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C58CEB1-6BD1-4189-86DD-E1B85FDFAD22}"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it-IT"/>
        </a:p>
      </dgm:t>
    </dgm:pt>
    <dgm:pt modelId="{E65F700B-F4F4-4215-A43D-4F4370CDB598}">
      <dgm:prSet phldrT="[Testo]"/>
      <dgm:spPr/>
      <dgm:t>
        <a:bodyPr/>
        <a:lstStyle/>
        <a:p>
          <a:r>
            <a:rPr lang="it-IT" dirty="0" err="1" smtClean="0"/>
            <a:t>Compliance</a:t>
          </a:r>
          <a:r>
            <a:rPr lang="it-IT" dirty="0" smtClean="0"/>
            <a:t> fiscale</a:t>
          </a:r>
          <a:endParaRPr lang="it-IT" dirty="0"/>
        </a:p>
      </dgm:t>
    </dgm:pt>
    <dgm:pt modelId="{13B7359C-B234-4D92-B011-F9C5D53665BF}" type="parTrans" cxnId="{B1572B51-FD6A-46F8-BEF6-AF1FB7EA52B6}">
      <dgm:prSet/>
      <dgm:spPr/>
      <dgm:t>
        <a:bodyPr/>
        <a:lstStyle/>
        <a:p>
          <a:endParaRPr lang="it-IT"/>
        </a:p>
      </dgm:t>
    </dgm:pt>
    <dgm:pt modelId="{052FEB3B-8DBC-46C5-A384-519E96A0C8FA}" type="sibTrans" cxnId="{B1572B51-FD6A-46F8-BEF6-AF1FB7EA52B6}">
      <dgm:prSet/>
      <dgm:spPr/>
      <dgm:t>
        <a:bodyPr/>
        <a:lstStyle/>
        <a:p>
          <a:endParaRPr lang="it-IT"/>
        </a:p>
      </dgm:t>
    </dgm:pt>
    <dgm:pt modelId="{11220020-B5E0-47C0-990E-42BF541ABCA9}">
      <dgm:prSet phldrT="[Testo]"/>
      <dgm:spPr/>
      <dgm:t>
        <a:bodyPr/>
        <a:lstStyle/>
        <a:p>
          <a:r>
            <a:rPr lang="it-IT" dirty="0" smtClean="0"/>
            <a:t>Adempimento spontaneo </a:t>
          </a:r>
          <a:endParaRPr lang="it-IT" dirty="0"/>
        </a:p>
      </dgm:t>
    </dgm:pt>
    <dgm:pt modelId="{996ED760-47A3-4CA2-AE9B-0B29181CE2B2}" type="parTrans" cxnId="{C5D9BFB1-902F-4924-BD3B-D634BCFA0283}">
      <dgm:prSet/>
      <dgm:spPr/>
      <dgm:t>
        <a:bodyPr/>
        <a:lstStyle/>
        <a:p>
          <a:endParaRPr lang="it-IT"/>
        </a:p>
      </dgm:t>
    </dgm:pt>
    <dgm:pt modelId="{4731FC4F-CA64-4844-BC24-2F274F5B42EA}" type="sibTrans" cxnId="{C5D9BFB1-902F-4924-BD3B-D634BCFA0283}">
      <dgm:prSet/>
      <dgm:spPr/>
      <dgm:t>
        <a:bodyPr/>
        <a:lstStyle/>
        <a:p>
          <a:endParaRPr lang="it-IT"/>
        </a:p>
      </dgm:t>
    </dgm:pt>
    <dgm:pt modelId="{1536C1B2-C38E-42EA-8CEE-71A99864164C}" type="pres">
      <dgm:prSet presAssocID="{AC58CEB1-6BD1-4189-86DD-E1B85FDFAD22}" presName="outerComposite" presStyleCnt="0">
        <dgm:presLayoutVars>
          <dgm:chMax val="5"/>
          <dgm:dir/>
          <dgm:resizeHandles val="exact"/>
        </dgm:presLayoutVars>
      </dgm:prSet>
      <dgm:spPr/>
      <dgm:t>
        <a:bodyPr/>
        <a:lstStyle/>
        <a:p>
          <a:endParaRPr lang="it-IT"/>
        </a:p>
      </dgm:t>
    </dgm:pt>
    <dgm:pt modelId="{DBE78D68-7A4F-46CC-B8F5-EBF3BE82AA23}" type="pres">
      <dgm:prSet presAssocID="{AC58CEB1-6BD1-4189-86DD-E1B85FDFAD22}" presName="dummyMaxCanvas" presStyleCnt="0">
        <dgm:presLayoutVars/>
      </dgm:prSet>
      <dgm:spPr/>
    </dgm:pt>
    <dgm:pt modelId="{C8DBD1BC-BB97-44EA-97EF-FC4338001690}" type="pres">
      <dgm:prSet presAssocID="{AC58CEB1-6BD1-4189-86DD-E1B85FDFAD22}" presName="TwoNodes_1" presStyleLbl="node1" presStyleIdx="0" presStyleCnt="2">
        <dgm:presLayoutVars>
          <dgm:bulletEnabled val="1"/>
        </dgm:presLayoutVars>
      </dgm:prSet>
      <dgm:spPr/>
      <dgm:t>
        <a:bodyPr/>
        <a:lstStyle/>
        <a:p>
          <a:endParaRPr lang="it-IT"/>
        </a:p>
      </dgm:t>
    </dgm:pt>
    <dgm:pt modelId="{7C71891C-FF43-4CF1-9897-9C343081EFA4}" type="pres">
      <dgm:prSet presAssocID="{AC58CEB1-6BD1-4189-86DD-E1B85FDFAD22}" presName="TwoNodes_2" presStyleLbl="node1" presStyleIdx="1" presStyleCnt="2">
        <dgm:presLayoutVars>
          <dgm:bulletEnabled val="1"/>
        </dgm:presLayoutVars>
      </dgm:prSet>
      <dgm:spPr/>
      <dgm:t>
        <a:bodyPr/>
        <a:lstStyle/>
        <a:p>
          <a:endParaRPr lang="it-IT"/>
        </a:p>
      </dgm:t>
    </dgm:pt>
    <dgm:pt modelId="{803C5D7F-E448-48D7-9DC4-D4AABD295F5C}" type="pres">
      <dgm:prSet presAssocID="{AC58CEB1-6BD1-4189-86DD-E1B85FDFAD22}" presName="TwoConn_1-2" presStyleLbl="fgAccFollowNode1" presStyleIdx="0" presStyleCnt="1">
        <dgm:presLayoutVars>
          <dgm:bulletEnabled val="1"/>
        </dgm:presLayoutVars>
      </dgm:prSet>
      <dgm:spPr/>
      <dgm:t>
        <a:bodyPr/>
        <a:lstStyle/>
        <a:p>
          <a:endParaRPr lang="it-IT"/>
        </a:p>
      </dgm:t>
    </dgm:pt>
    <dgm:pt modelId="{0A35F54B-E6C9-4967-875E-90A9BD385E45}" type="pres">
      <dgm:prSet presAssocID="{AC58CEB1-6BD1-4189-86DD-E1B85FDFAD22}" presName="TwoNodes_1_text" presStyleLbl="node1" presStyleIdx="1" presStyleCnt="2">
        <dgm:presLayoutVars>
          <dgm:bulletEnabled val="1"/>
        </dgm:presLayoutVars>
      </dgm:prSet>
      <dgm:spPr/>
      <dgm:t>
        <a:bodyPr/>
        <a:lstStyle/>
        <a:p>
          <a:endParaRPr lang="it-IT"/>
        </a:p>
      </dgm:t>
    </dgm:pt>
    <dgm:pt modelId="{C60EE1BE-C990-466F-81EC-C60F8926A7A8}" type="pres">
      <dgm:prSet presAssocID="{AC58CEB1-6BD1-4189-86DD-E1B85FDFAD22}" presName="TwoNodes_2_text" presStyleLbl="node1" presStyleIdx="1" presStyleCnt="2">
        <dgm:presLayoutVars>
          <dgm:bulletEnabled val="1"/>
        </dgm:presLayoutVars>
      </dgm:prSet>
      <dgm:spPr/>
      <dgm:t>
        <a:bodyPr/>
        <a:lstStyle/>
        <a:p>
          <a:endParaRPr lang="it-IT"/>
        </a:p>
      </dgm:t>
    </dgm:pt>
  </dgm:ptLst>
  <dgm:cxnLst>
    <dgm:cxn modelId="{C5D9BFB1-902F-4924-BD3B-D634BCFA0283}" srcId="{AC58CEB1-6BD1-4189-86DD-E1B85FDFAD22}" destId="{11220020-B5E0-47C0-990E-42BF541ABCA9}" srcOrd="1" destOrd="0" parTransId="{996ED760-47A3-4CA2-AE9B-0B29181CE2B2}" sibTransId="{4731FC4F-CA64-4844-BC24-2F274F5B42EA}"/>
    <dgm:cxn modelId="{E04108AE-57D6-4339-B5C7-6E8D1A327F7B}" type="presOf" srcId="{E65F700B-F4F4-4215-A43D-4F4370CDB598}" destId="{0A35F54B-E6C9-4967-875E-90A9BD385E45}" srcOrd="1" destOrd="0" presId="urn:microsoft.com/office/officeart/2005/8/layout/vProcess5"/>
    <dgm:cxn modelId="{67A6C3E1-1B31-440E-B953-F808220D4C9D}" type="presOf" srcId="{AC58CEB1-6BD1-4189-86DD-E1B85FDFAD22}" destId="{1536C1B2-C38E-42EA-8CEE-71A99864164C}" srcOrd="0" destOrd="0" presId="urn:microsoft.com/office/officeart/2005/8/layout/vProcess5"/>
    <dgm:cxn modelId="{B9705555-B818-47F7-83FF-B5B3421C586D}" type="presOf" srcId="{11220020-B5E0-47C0-990E-42BF541ABCA9}" destId="{C60EE1BE-C990-466F-81EC-C60F8926A7A8}" srcOrd="1" destOrd="0" presId="urn:microsoft.com/office/officeart/2005/8/layout/vProcess5"/>
    <dgm:cxn modelId="{B1572B51-FD6A-46F8-BEF6-AF1FB7EA52B6}" srcId="{AC58CEB1-6BD1-4189-86DD-E1B85FDFAD22}" destId="{E65F700B-F4F4-4215-A43D-4F4370CDB598}" srcOrd="0" destOrd="0" parTransId="{13B7359C-B234-4D92-B011-F9C5D53665BF}" sibTransId="{052FEB3B-8DBC-46C5-A384-519E96A0C8FA}"/>
    <dgm:cxn modelId="{5E6EE4EE-4AA9-49A4-8398-368B449965BE}" type="presOf" srcId="{11220020-B5E0-47C0-990E-42BF541ABCA9}" destId="{7C71891C-FF43-4CF1-9897-9C343081EFA4}" srcOrd="0" destOrd="0" presId="urn:microsoft.com/office/officeart/2005/8/layout/vProcess5"/>
    <dgm:cxn modelId="{9AC7F182-F0DC-4E29-93C1-6EABD6CFD72F}" type="presOf" srcId="{052FEB3B-8DBC-46C5-A384-519E96A0C8FA}" destId="{803C5D7F-E448-48D7-9DC4-D4AABD295F5C}" srcOrd="0" destOrd="0" presId="urn:microsoft.com/office/officeart/2005/8/layout/vProcess5"/>
    <dgm:cxn modelId="{7FD63161-1774-4956-85DE-E7896ACF0381}" type="presOf" srcId="{E65F700B-F4F4-4215-A43D-4F4370CDB598}" destId="{C8DBD1BC-BB97-44EA-97EF-FC4338001690}" srcOrd="0" destOrd="0" presId="urn:microsoft.com/office/officeart/2005/8/layout/vProcess5"/>
    <dgm:cxn modelId="{02C1F7F8-64D9-426D-A200-AE400CC65451}" type="presParOf" srcId="{1536C1B2-C38E-42EA-8CEE-71A99864164C}" destId="{DBE78D68-7A4F-46CC-B8F5-EBF3BE82AA23}" srcOrd="0" destOrd="0" presId="urn:microsoft.com/office/officeart/2005/8/layout/vProcess5"/>
    <dgm:cxn modelId="{5435C115-FA9C-4CA5-BD13-E0FDF35EEC21}" type="presParOf" srcId="{1536C1B2-C38E-42EA-8CEE-71A99864164C}" destId="{C8DBD1BC-BB97-44EA-97EF-FC4338001690}" srcOrd="1" destOrd="0" presId="urn:microsoft.com/office/officeart/2005/8/layout/vProcess5"/>
    <dgm:cxn modelId="{3343DEE7-568C-4FE2-BBF5-D1383D1DD285}" type="presParOf" srcId="{1536C1B2-C38E-42EA-8CEE-71A99864164C}" destId="{7C71891C-FF43-4CF1-9897-9C343081EFA4}" srcOrd="2" destOrd="0" presId="urn:microsoft.com/office/officeart/2005/8/layout/vProcess5"/>
    <dgm:cxn modelId="{BE2FCF3B-3A80-4136-A28B-4C660025F538}" type="presParOf" srcId="{1536C1B2-C38E-42EA-8CEE-71A99864164C}" destId="{803C5D7F-E448-48D7-9DC4-D4AABD295F5C}" srcOrd="3" destOrd="0" presId="urn:microsoft.com/office/officeart/2005/8/layout/vProcess5"/>
    <dgm:cxn modelId="{07C49D42-7F14-4497-B5E9-1E8903AF9929}" type="presParOf" srcId="{1536C1B2-C38E-42EA-8CEE-71A99864164C}" destId="{0A35F54B-E6C9-4967-875E-90A9BD385E45}" srcOrd="4" destOrd="0" presId="urn:microsoft.com/office/officeart/2005/8/layout/vProcess5"/>
    <dgm:cxn modelId="{9F8A9A4A-479E-47B9-A227-340DA666EE98}" type="presParOf" srcId="{1536C1B2-C38E-42EA-8CEE-71A99864164C}" destId="{C60EE1BE-C990-466F-81EC-C60F8926A7A8}" srcOrd="5"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71C5FFB-189D-4C98-BC0A-78F0B555D9A5}" type="doc">
      <dgm:prSet loTypeId="urn:microsoft.com/office/officeart/2005/8/layout/vList4#3" loCatId="list" qsTypeId="urn:microsoft.com/office/officeart/2005/8/quickstyle/simple1" qsCatId="simple" csTypeId="urn:microsoft.com/office/officeart/2005/8/colors/accent1_2" csCatId="accent1" phldr="1"/>
      <dgm:spPr/>
      <dgm:t>
        <a:bodyPr/>
        <a:lstStyle/>
        <a:p>
          <a:endParaRPr lang="it-IT"/>
        </a:p>
      </dgm:t>
    </dgm:pt>
    <dgm:pt modelId="{C4FE132C-5FC2-4CC6-84BD-D55D6AD18A4C}">
      <dgm:prSet phldrT="[Testo]"/>
      <dgm:spPr/>
      <dgm:t>
        <a:bodyPr/>
        <a:lstStyle/>
        <a:p>
          <a:r>
            <a:rPr lang="it-IT" dirty="0" smtClean="0"/>
            <a:t>Lettera a </a:t>
          </a:r>
          <a:endParaRPr lang="it-IT" dirty="0"/>
        </a:p>
      </dgm:t>
    </dgm:pt>
    <dgm:pt modelId="{F12614DC-EF89-4F72-88CE-BC07A3DD160A}" type="parTrans" cxnId="{090D1911-A76F-4755-8924-B91F02B251DB}">
      <dgm:prSet/>
      <dgm:spPr/>
      <dgm:t>
        <a:bodyPr/>
        <a:lstStyle/>
        <a:p>
          <a:endParaRPr lang="it-IT"/>
        </a:p>
      </dgm:t>
    </dgm:pt>
    <dgm:pt modelId="{2C9532D8-EA90-4589-A15E-A1DDD94FAF8C}" type="sibTrans" cxnId="{090D1911-A76F-4755-8924-B91F02B251DB}">
      <dgm:prSet/>
      <dgm:spPr/>
      <dgm:t>
        <a:bodyPr/>
        <a:lstStyle/>
        <a:p>
          <a:endParaRPr lang="it-IT"/>
        </a:p>
      </dgm:t>
    </dgm:pt>
    <dgm:pt modelId="{7FBD5F21-E0A0-4183-8444-6707ECE1A9F7}">
      <dgm:prSet phldrT="[Testo]"/>
      <dgm:spPr/>
      <dgm:t>
        <a:bodyPr/>
        <a:lstStyle/>
        <a:p>
          <a:r>
            <a:rPr lang="it-IT" dirty="0" smtClean="0"/>
            <a:t>Omesso o carente </a:t>
          </a:r>
          <a:r>
            <a:rPr lang="it-IT" b="1" dirty="0" smtClean="0"/>
            <a:t>VERSAMENTO</a:t>
          </a:r>
          <a:r>
            <a:rPr lang="it-IT" dirty="0" smtClean="0"/>
            <a:t> ravveduto entro 30 </a:t>
          </a:r>
          <a:r>
            <a:rPr lang="it-IT" dirty="0" err="1" smtClean="0"/>
            <a:t>gg</a:t>
          </a:r>
          <a:endParaRPr lang="it-IT" dirty="0"/>
        </a:p>
      </dgm:t>
    </dgm:pt>
    <dgm:pt modelId="{C1957338-A2F9-401F-B523-FE086CABAD27}" type="parTrans" cxnId="{3A071E9C-F38B-44E3-B0BA-065C1A63C32E}">
      <dgm:prSet/>
      <dgm:spPr/>
      <dgm:t>
        <a:bodyPr/>
        <a:lstStyle/>
        <a:p>
          <a:endParaRPr lang="it-IT"/>
        </a:p>
      </dgm:t>
    </dgm:pt>
    <dgm:pt modelId="{97316486-5288-43BA-B539-27DEB8C1C7AE}" type="sibTrans" cxnId="{3A071E9C-F38B-44E3-B0BA-065C1A63C32E}">
      <dgm:prSet/>
      <dgm:spPr/>
      <dgm:t>
        <a:bodyPr/>
        <a:lstStyle/>
        <a:p>
          <a:endParaRPr lang="it-IT"/>
        </a:p>
      </dgm:t>
    </dgm:pt>
    <dgm:pt modelId="{EF76140F-80D9-4A06-BB88-A9F3FE8248E6}">
      <dgm:prSet phldrT="[Testo]"/>
      <dgm:spPr/>
      <dgm:t>
        <a:bodyPr/>
        <a:lstStyle/>
        <a:p>
          <a:r>
            <a:rPr lang="it-IT" dirty="0" smtClean="0"/>
            <a:t>1/10 del minimo</a:t>
          </a:r>
          <a:endParaRPr lang="it-IT" dirty="0"/>
        </a:p>
      </dgm:t>
    </dgm:pt>
    <dgm:pt modelId="{CDD5DB2A-1418-4270-98AE-A48E4C78E5EF}" type="parTrans" cxnId="{74760B4F-208A-401C-96C6-2AE7ED65C3E1}">
      <dgm:prSet/>
      <dgm:spPr/>
      <dgm:t>
        <a:bodyPr/>
        <a:lstStyle/>
        <a:p>
          <a:endParaRPr lang="it-IT"/>
        </a:p>
      </dgm:t>
    </dgm:pt>
    <dgm:pt modelId="{BD1A4BDB-5285-403C-92E2-152BE97B0F45}" type="sibTrans" cxnId="{74760B4F-208A-401C-96C6-2AE7ED65C3E1}">
      <dgm:prSet/>
      <dgm:spPr/>
      <dgm:t>
        <a:bodyPr/>
        <a:lstStyle/>
        <a:p>
          <a:endParaRPr lang="it-IT"/>
        </a:p>
      </dgm:t>
    </dgm:pt>
    <dgm:pt modelId="{5B482D86-CED4-4067-AD58-A07E45CF3D5C}">
      <dgm:prSet phldrT="[Testo]"/>
      <dgm:spPr/>
      <dgm:t>
        <a:bodyPr/>
        <a:lstStyle/>
        <a:p>
          <a:r>
            <a:rPr lang="it-IT" dirty="0" smtClean="0"/>
            <a:t>Lettera a bis</a:t>
          </a:r>
          <a:endParaRPr lang="it-IT" dirty="0"/>
        </a:p>
      </dgm:t>
    </dgm:pt>
    <dgm:pt modelId="{4560877D-D44F-4363-B1C9-87688D61D50F}" type="parTrans" cxnId="{026C7FF8-3733-4F41-8A6E-F570E5016636}">
      <dgm:prSet/>
      <dgm:spPr/>
      <dgm:t>
        <a:bodyPr/>
        <a:lstStyle/>
        <a:p>
          <a:endParaRPr lang="it-IT"/>
        </a:p>
      </dgm:t>
    </dgm:pt>
    <dgm:pt modelId="{C97DA7EE-F108-4E63-85AC-BDD583560C7F}" type="sibTrans" cxnId="{026C7FF8-3733-4F41-8A6E-F570E5016636}">
      <dgm:prSet/>
      <dgm:spPr/>
      <dgm:t>
        <a:bodyPr/>
        <a:lstStyle/>
        <a:p>
          <a:endParaRPr lang="it-IT"/>
        </a:p>
      </dgm:t>
    </dgm:pt>
    <dgm:pt modelId="{63CC28D1-0014-4E50-9594-CF1FFD800D56}">
      <dgm:prSet phldrT="[Testo]"/>
      <dgm:spPr/>
      <dgm:t>
        <a:bodyPr/>
        <a:lstStyle/>
        <a:p>
          <a:r>
            <a:rPr lang="it-IT" dirty="0" smtClean="0"/>
            <a:t>Errore o omissione ravveduto  entro 90  </a:t>
          </a:r>
          <a:r>
            <a:rPr lang="it-IT" dirty="0" err="1" smtClean="0"/>
            <a:t>gg</a:t>
          </a:r>
          <a:r>
            <a:rPr lang="it-IT" dirty="0" smtClean="0"/>
            <a:t> </a:t>
          </a:r>
          <a:endParaRPr lang="it-IT" dirty="0"/>
        </a:p>
      </dgm:t>
    </dgm:pt>
    <dgm:pt modelId="{26669C66-6AF8-413D-9A8D-ADB133112747}" type="parTrans" cxnId="{89152EF5-174F-4A2B-8348-81F8B2C78405}">
      <dgm:prSet/>
      <dgm:spPr/>
      <dgm:t>
        <a:bodyPr/>
        <a:lstStyle/>
        <a:p>
          <a:endParaRPr lang="it-IT"/>
        </a:p>
      </dgm:t>
    </dgm:pt>
    <dgm:pt modelId="{DFD49966-CDC1-4320-95A9-A3F745A7CB8A}" type="sibTrans" cxnId="{89152EF5-174F-4A2B-8348-81F8B2C78405}">
      <dgm:prSet/>
      <dgm:spPr/>
      <dgm:t>
        <a:bodyPr/>
        <a:lstStyle/>
        <a:p>
          <a:endParaRPr lang="it-IT"/>
        </a:p>
      </dgm:t>
    </dgm:pt>
    <dgm:pt modelId="{66AEEAD3-2B04-4437-8D87-A5F5E6888B54}">
      <dgm:prSet phldrT="[Testo]"/>
      <dgm:spPr/>
      <dgm:t>
        <a:bodyPr/>
        <a:lstStyle/>
        <a:p>
          <a:r>
            <a:rPr lang="it-IT" dirty="0" smtClean="0"/>
            <a:t>1/9 del minimo</a:t>
          </a:r>
          <a:endParaRPr lang="it-IT" dirty="0"/>
        </a:p>
      </dgm:t>
    </dgm:pt>
    <dgm:pt modelId="{5A0C97C7-A452-4078-9745-287FD0BA0274}" type="parTrans" cxnId="{7529D98B-ACD3-4589-A7F2-83BA4E3DE478}">
      <dgm:prSet/>
      <dgm:spPr/>
      <dgm:t>
        <a:bodyPr/>
        <a:lstStyle/>
        <a:p>
          <a:endParaRPr lang="it-IT"/>
        </a:p>
      </dgm:t>
    </dgm:pt>
    <dgm:pt modelId="{81B0BEFF-CA50-4851-B5A7-AF9138470E52}" type="sibTrans" cxnId="{7529D98B-ACD3-4589-A7F2-83BA4E3DE478}">
      <dgm:prSet/>
      <dgm:spPr/>
      <dgm:t>
        <a:bodyPr/>
        <a:lstStyle/>
        <a:p>
          <a:endParaRPr lang="it-IT"/>
        </a:p>
      </dgm:t>
    </dgm:pt>
    <dgm:pt modelId="{09D13605-7247-4B19-9657-87440B56A66B}">
      <dgm:prSet phldrT="[Testo]"/>
      <dgm:spPr/>
      <dgm:t>
        <a:bodyPr/>
        <a:lstStyle/>
        <a:p>
          <a:r>
            <a:rPr lang="it-IT" dirty="0" smtClean="0"/>
            <a:t>Lettera b</a:t>
          </a:r>
          <a:endParaRPr lang="it-IT" dirty="0"/>
        </a:p>
      </dgm:t>
    </dgm:pt>
    <dgm:pt modelId="{CD83808C-CBE2-4439-BE3D-A59A88848C64}" type="parTrans" cxnId="{B8957C74-2B26-48D6-B599-9363CC7BE5BA}">
      <dgm:prSet/>
      <dgm:spPr/>
      <dgm:t>
        <a:bodyPr/>
        <a:lstStyle/>
        <a:p>
          <a:endParaRPr lang="it-IT"/>
        </a:p>
      </dgm:t>
    </dgm:pt>
    <dgm:pt modelId="{22B526D6-F587-4F8F-BAE9-909AE89E0A9C}" type="sibTrans" cxnId="{B8957C74-2B26-48D6-B599-9363CC7BE5BA}">
      <dgm:prSet/>
      <dgm:spPr/>
      <dgm:t>
        <a:bodyPr/>
        <a:lstStyle/>
        <a:p>
          <a:endParaRPr lang="it-IT"/>
        </a:p>
      </dgm:t>
    </dgm:pt>
    <dgm:pt modelId="{DB93FF37-2289-47AC-8940-9FE3BAFCFABE}">
      <dgm:prSet phldrT="[Testo]"/>
      <dgm:spPr/>
      <dgm:t>
        <a:bodyPr/>
        <a:lstStyle/>
        <a:p>
          <a:r>
            <a:rPr lang="it-IT" dirty="0" smtClean="0"/>
            <a:t>Errore o omissione ravveduto entro il termine di presentazione della </a:t>
          </a:r>
          <a:r>
            <a:rPr lang="it-IT" dirty="0" err="1" smtClean="0"/>
            <a:t>dich</a:t>
          </a:r>
          <a:r>
            <a:rPr lang="it-IT" dirty="0" smtClean="0"/>
            <a:t>. relativa all’anno in cui è stata commessa la violazione</a:t>
          </a:r>
          <a:endParaRPr lang="it-IT" dirty="0"/>
        </a:p>
      </dgm:t>
    </dgm:pt>
    <dgm:pt modelId="{A643E1F8-F105-4D2F-8D03-1FFAEE2F6A9C}" type="parTrans" cxnId="{5DAB9624-34EF-48C5-8880-588C16D66707}">
      <dgm:prSet/>
      <dgm:spPr/>
      <dgm:t>
        <a:bodyPr/>
        <a:lstStyle/>
        <a:p>
          <a:endParaRPr lang="it-IT"/>
        </a:p>
      </dgm:t>
    </dgm:pt>
    <dgm:pt modelId="{81A7BD63-1E68-42D7-9223-81C439FBB120}" type="sibTrans" cxnId="{5DAB9624-34EF-48C5-8880-588C16D66707}">
      <dgm:prSet/>
      <dgm:spPr/>
      <dgm:t>
        <a:bodyPr/>
        <a:lstStyle/>
        <a:p>
          <a:endParaRPr lang="it-IT"/>
        </a:p>
      </dgm:t>
    </dgm:pt>
    <dgm:pt modelId="{EC4EB1FF-25BC-4785-8282-3643B09F95EE}">
      <dgm:prSet phldrT="[Testo]"/>
      <dgm:spPr/>
      <dgm:t>
        <a:bodyPr/>
        <a:lstStyle/>
        <a:p>
          <a:r>
            <a:rPr lang="it-IT" dirty="0" smtClean="0"/>
            <a:t>1/8 del minimo</a:t>
          </a:r>
          <a:endParaRPr lang="it-IT" dirty="0"/>
        </a:p>
      </dgm:t>
    </dgm:pt>
    <dgm:pt modelId="{EADF8EF3-2DC8-499C-A91A-528937CF8B4E}" type="parTrans" cxnId="{868E68EB-3480-4DED-9C6F-6B1A5AE76ABB}">
      <dgm:prSet/>
      <dgm:spPr/>
      <dgm:t>
        <a:bodyPr/>
        <a:lstStyle/>
        <a:p>
          <a:endParaRPr lang="it-IT"/>
        </a:p>
      </dgm:t>
    </dgm:pt>
    <dgm:pt modelId="{3BFF234B-8EF2-4749-96FE-F191A90B02B6}" type="sibTrans" cxnId="{868E68EB-3480-4DED-9C6F-6B1A5AE76ABB}">
      <dgm:prSet/>
      <dgm:spPr/>
      <dgm:t>
        <a:bodyPr/>
        <a:lstStyle/>
        <a:p>
          <a:endParaRPr lang="it-IT"/>
        </a:p>
      </dgm:t>
    </dgm:pt>
    <dgm:pt modelId="{8E0E9EDB-1FCF-434A-9D65-BC1BC8058FBE}" type="pres">
      <dgm:prSet presAssocID="{B71C5FFB-189D-4C98-BC0A-78F0B555D9A5}" presName="linear" presStyleCnt="0">
        <dgm:presLayoutVars>
          <dgm:dir/>
          <dgm:resizeHandles val="exact"/>
        </dgm:presLayoutVars>
      </dgm:prSet>
      <dgm:spPr/>
      <dgm:t>
        <a:bodyPr/>
        <a:lstStyle/>
        <a:p>
          <a:endParaRPr lang="it-IT"/>
        </a:p>
      </dgm:t>
    </dgm:pt>
    <dgm:pt modelId="{2246E3A2-D7DE-4371-ACC9-E19D65ADE9C9}" type="pres">
      <dgm:prSet presAssocID="{C4FE132C-5FC2-4CC6-84BD-D55D6AD18A4C}" presName="comp" presStyleCnt="0"/>
      <dgm:spPr/>
    </dgm:pt>
    <dgm:pt modelId="{A6D305C0-CB58-4001-9E92-2B5A12B929D0}" type="pres">
      <dgm:prSet presAssocID="{C4FE132C-5FC2-4CC6-84BD-D55D6AD18A4C}" presName="box" presStyleLbl="node1" presStyleIdx="0" presStyleCnt="3" custLinFactNeighborX="-749" custLinFactNeighborY="2022"/>
      <dgm:spPr/>
      <dgm:t>
        <a:bodyPr/>
        <a:lstStyle/>
        <a:p>
          <a:endParaRPr lang="it-IT"/>
        </a:p>
      </dgm:t>
    </dgm:pt>
    <dgm:pt modelId="{01B136A4-3E73-4BA5-A341-79971CD29C36}" type="pres">
      <dgm:prSet presAssocID="{C4FE132C-5FC2-4CC6-84BD-D55D6AD18A4C}" presName="img" presStyleLbl="fgImgPlace1" presStyleIdx="0" presStyleCnt="3" custScaleX="50837" custScaleY="107889"/>
      <dgm:spPr>
        <a:blipFill rotWithShape="0">
          <a:blip xmlns:r="http://schemas.openxmlformats.org/officeDocument/2006/relationships" r:embed="rId1"/>
          <a:stretch>
            <a:fillRect/>
          </a:stretch>
        </a:blipFill>
      </dgm:spPr>
      <dgm:t>
        <a:bodyPr/>
        <a:lstStyle/>
        <a:p>
          <a:endParaRPr lang="it-IT"/>
        </a:p>
      </dgm:t>
    </dgm:pt>
    <dgm:pt modelId="{163F1297-6EA7-448D-9E90-31B9CB4D4D5D}" type="pres">
      <dgm:prSet presAssocID="{C4FE132C-5FC2-4CC6-84BD-D55D6AD18A4C}" presName="text" presStyleLbl="node1" presStyleIdx="0" presStyleCnt="3">
        <dgm:presLayoutVars>
          <dgm:bulletEnabled val="1"/>
        </dgm:presLayoutVars>
      </dgm:prSet>
      <dgm:spPr/>
      <dgm:t>
        <a:bodyPr/>
        <a:lstStyle/>
        <a:p>
          <a:endParaRPr lang="it-IT"/>
        </a:p>
      </dgm:t>
    </dgm:pt>
    <dgm:pt modelId="{A28C6869-2532-4D71-A141-EC5B532BCDA5}" type="pres">
      <dgm:prSet presAssocID="{2C9532D8-EA90-4589-A15E-A1DDD94FAF8C}" presName="spacer" presStyleCnt="0"/>
      <dgm:spPr/>
    </dgm:pt>
    <dgm:pt modelId="{61F77800-9CB6-48B1-9C3F-00736FA7E970}" type="pres">
      <dgm:prSet presAssocID="{5B482D86-CED4-4067-AD58-A07E45CF3D5C}" presName="comp" presStyleCnt="0"/>
      <dgm:spPr/>
    </dgm:pt>
    <dgm:pt modelId="{4CA7A19C-B02F-4DDF-AF1B-6098AE92877C}" type="pres">
      <dgm:prSet presAssocID="{5B482D86-CED4-4067-AD58-A07E45CF3D5C}" presName="box" presStyleLbl="node1" presStyleIdx="1" presStyleCnt="3"/>
      <dgm:spPr/>
      <dgm:t>
        <a:bodyPr/>
        <a:lstStyle/>
        <a:p>
          <a:endParaRPr lang="it-IT"/>
        </a:p>
      </dgm:t>
    </dgm:pt>
    <dgm:pt modelId="{9AC8E887-72C2-4A56-BE5E-3576810803CD}" type="pres">
      <dgm:prSet presAssocID="{5B482D86-CED4-4067-AD58-A07E45CF3D5C}" presName="img" presStyleLbl="fgImgPlace1" presStyleIdx="1" presStyleCnt="3" custScaleX="50837"/>
      <dgm:spPr>
        <a:blipFill rotWithShape="0">
          <a:blip xmlns:r="http://schemas.openxmlformats.org/officeDocument/2006/relationships" r:embed="rId2"/>
          <a:stretch>
            <a:fillRect/>
          </a:stretch>
        </a:blipFill>
      </dgm:spPr>
      <dgm:t>
        <a:bodyPr/>
        <a:lstStyle/>
        <a:p>
          <a:endParaRPr lang="it-IT"/>
        </a:p>
      </dgm:t>
    </dgm:pt>
    <dgm:pt modelId="{237B748B-4E46-4ED3-86F8-C2D519B738AD}" type="pres">
      <dgm:prSet presAssocID="{5B482D86-CED4-4067-AD58-A07E45CF3D5C}" presName="text" presStyleLbl="node1" presStyleIdx="1" presStyleCnt="3">
        <dgm:presLayoutVars>
          <dgm:bulletEnabled val="1"/>
        </dgm:presLayoutVars>
      </dgm:prSet>
      <dgm:spPr/>
      <dgm:t>
        <a:bodyPr/>
        <a:lstStyle/>
        <a:p>
          <a:endParaRPr lang="it-IT"/>
        </a:p>
      </dgm:t>
    </dgm:pt>
    <dgm:pt modelId="{CAB0460B-B7E5-48C6-B23B-F1587520A1B9}" type="pres">
      <dgm:prSet presAssocID="{C97DA7EE-F108-4E63-85AC-BDD583560C7F}" presName="spacer" presStyleCnt="0"/>
      <dgm:spPr/>
    </dgm:pt>
    <dgm:pt modelId="{7A0C9ECE-DDE1-49E8-BC51-348113E70962}" type="pres">
      <dgm:prSet presAssocID="{09D13605-7247-4B19-9657-87440B56A66B}" presName="comp" presStyleCnt="0"/>
      <dgm:spPr/>
    </dgm:pt>
    <dgm:pt modelId="{5C11EE56-89F6-43CC-9850-7131405B9C78}" type="pres">
      <dgm:prSet presAssocID="{09D13605-7247-4B19-9657-87440B56A66B}" presName="box" presStyleLbl="node1" presStyleIdx="2" presStyleCnt="3" custLinFactNeighborY="4136"/>
      <dgm:spPr/>
      <dgm:t>
        <a:bodyPr/>
        <a:lstStyle/>
        <a:p>
          <a:endParaRPr lang="it-IT"/>
        </a:p>
      </dgm:t>
    </dgm:pt>
    <dgm:pt modelId="{26DAD12D-C5B5-426B-A014-DC3DE761E628}" type="pres">
      <dgm:prSet presAssocID="{09D13605-7247-4B19-9657-87440B56A66B}" presName="img" presStyleLbl="fgImgPlace1" presStyleIdx="2" presStyleCnt="3" custScaleX="50837"/>
      <dgm:spPr>
        <a:blipFill rotWithShape="0">
          <a:blip xmlns:r="http://schemas.openxmlformats.org/officeDocument/2006/relationships" r:embed="rId3"/>
          <a:stretch>
            <a:fillRect/>
          </a:stretch>
        </a:blipFill>
      </dgm:spPr>
      <dgm:t>
        <a:bodyPr/>
        <a:lstStyle/>
        <a:p>
          <a:endParaRPr lang="it-IT"/>
        </a:p>
      </dgm:t>
    </dgm:pt>
    <dgm:pt modelId="{A7B37DF6-0D16-411B-8EF5-5138959C0F02}" type="pres">
      <dgm:prSet presAssocID="{09D13605-7247-4B19-9657-87440B56A66B}" presName="text" presStyleLbl="node1" presStyleIdx="2" presStyleCnt="3">
        <dgm:presLayoutVars>
          <dgm:bulletEnabled val="1"/>
        </dgm:presLayoutVars>
      </dgm:prSet>
      <dgm:spPr/>
      <dgm:t>
        <a:bodyPr/>
        <a:lstStyle/>
        <a:p>
          <a:endParaRPr lang="it-IT"/>
        </a:p>
      </dgm:t>
    </dgm:pt>
  </dgm:ptLst>
  <dgm:cxnLst>
    <dgm:cxn modelId="{89152EF5-174F-4A2B-8348-81F8B2C78405}" srcId="{5B482D86-CED4-4067-AD58-A07E45CF3D5C}" destId="{63CC28D1-0014-4E50-9594-CF1FFD800D56}" srcOrd="0" destOrd="0" parTransId="{26669C66-6AF8-413D-9A8D-ADB133112747}" sibTransId="{DFD49966-CDC1-4320-95A9-A3F745A7CB8A}"/>
    <dgm:cxn modelId="{DDEB92DB-0572-4CFE-9750-9083B25B3720}" type="presOf" srcId="{5B482D86-CED4-4067-AD58-A07E45CF3D5C}" destId="{4CA7A19C-B02F-4DDF-AF1B-6098AE92877C}" srcOrd="0" destOrd="0" presId="urn:microsoft.com/office/officeart/2005/8/layout/vList4#3"/>
    <dgm:cxn modelId="{08605ED6-105E-4632-94DD-CDC561FCD6C5}" type="presOf" srcId="{09D13605-7247-4B19-9657-87440B56A66B}" destId="{5C11EE56-89F6-43CC-9850-7131405B9C78}" srcOrd="0" destOrd="0" presId="urn:microsoft.com/office/officeart/2005/8/layout/vList4#3"/>
    <dgm:cxn modelId="{3A071E9C-F38B-44E3-B0BA-065C1A63C32E}" srcId="{C4FE132C-5FC2-4CC6-84BD-D55D6AD18A4C}" destId="{7FBD5F21-E0A0-4183-8444-6707ECE1A9F7}" srcOrd="0" destOrd="0" parTransId="{C1957338-A2F9-401F-B523-FE086CABAD27}" sibTransId="{97316486-5288-43BA-B539-27DEB8C1C7AE}"/>
    <dgm:cxn modelId="{77F7C0E2-ACC6-494D-8F5E-18F42A93AC9E}" type="presOf" srcId="{EF76140F-80D9-4A06-BB88-A9F3FE8248E6}" destId="{163F1297-6EA7-448D-9E90-31B9CB4D4D5D}" srcOrd="1" destOrd="2" presId="urn:microsoft.com/office/officeart/2005/8/layout/vList4#3"/>
    <dgm:cxn modelId="{BB55952B-828A-45EF-89B1-C0AC7B2FB59D}" type="presOf" srcId="{66AEEAD3-2B04-4437-8D87-A5F5E6888B54}" destId="{4CA7A19C-B02F-4DDF-AF1B-6098AE92877C}" srcOrd="0" destOrd="2" presId="urn:microsoft.com/office/officeart/2005/8/layout/vList4#3"/>
    <dgm:cxn modelId="{E010C975-D9C1-4C45-884F-5E9036999D64}" type="presOf" srcId="{DB93FF37-2289-47AC-8940-9FE3BAFCFABE}" destId="{5C11EE56-89F6-43CC-9850-7131405B9C78}" srcOrd="0" destOrd="1" presId="urn:microsoft.com/office/officeart/2005/8/layout/vList4#3"/>
    <dgm:cxn modelId="{36F59795-2CC0-41FF-AE59-0B493A1B44E6}" type="presOf" srcId="{EC4EB1FF-25BC-4785-8282-3643B09F95EE}" destId="{5C11EE56-89F6-43CC-9850-7131405B9C78}" srcOrd="0" destOrd="2" presId="urn:microsoft.com/office/officeart/2005/8/layout/vList4#3"/>
    <dgm:cxn modelId="{7529D98B-ACD3-4589-A7F2-83BA4E3DE478}" srcId="{5B482D86-CED4-4067-AD58-A07E45CF3D5C}" destId="{66AEEAD3-2B04-4437-8D87-A5F5E6888B54}" srcOrd="1" destOrd="0" parTransId="{5A0C97C7-A452-4078-9745-287FD0BA0274}" sibTransId="{81B0BEFF-CA50-4851-B5A7-AF9138470E52}"/>
    <dgm:cxn modelId="{625012AC-F3E7-4427-B2B6-647251661788}" type="presOf" srcId="{EC4EB1FF-25BC-4785-8282-3643B09F95EE}" destId="{A7B37DF6-0D16-411B-8EF5-5138959C0F02}" srcOrd="1" destOrd="2" presId="urn:microsoft.com/office/officeart/2005/8/layout/vList4#3"/>
    <dgm:cxn modelId="{AEA7A906-DB3A-4106-B397-8B645C4314BE}" type="presOf" srcId="{5B482D86-CED4-4067-AD58-A07E45CF3D5C}" destId="{237B748B-4E46-4ED3-86F8-C2D519B738AD}" srcOrd="1" destOrd="0" presId="urn:microsoft.com/office/officeart/2005/8/layout/vList4#3"/>
    <dgm:cxn modelId="{5DAB9624-34EF-48C5-8880-588C16D66707}" srcId="{09D13605-7247-4B19-9657-87440B56A66B}" destId="{DB93FF37-2289-47AC-8940-9FE3BAFCFABE}" srcOrd="0" destOrd="0" parTransId="{A643E1F8-F105-4D2F-8D03-1FFAEE2F6A9C}" sibTransId="{81A7BD63-1E68-42D7-9223-81C439FBB120}"/>
    <dgm:cxn modelId="{F6D1393F-9640-4DBD-9AAC-FEBC6698BF80}" type="presOf" srcId="{09D13605-7247-4B19-9657-87440B56A66B}" destId="{A7B37DF6-0D16-411B-8EF5-5138959C0F02}" srcOrd="1" destOrd="0" presId="urn:microsoft.com/office/officeart/2005/8/layout/vList4#3"/>
    <dgm:cxn modelId="{D3000784-BC42-4615-A204-CCB97B663489}" type="presOf" srcId="{63CC28D1-0014-4E50-9594-CF1FFD800D56}" destId="{237B748B-4E46-4ED3-86F8-C2D519B738AD}" srcOrd="1" destOrd="1" presId="urn:microsoft.com/office/officeart/2005/8/layout/vList4#3"/>
    <dgm:cxn modelId="{B8E05DE1-1C94-4898-A172-BE2AA331259C}" type="presOf" srcId="{66AEEAD3-2B04-4437-8D87-A5F5E6888B54}" destId="{237B748B-4E46-4ED3-86F8-C2D519B738AD}" srcOrd="1" destOrd="2" presId="urn:microsoft.com/office/officeart/2005/8/layout/vList4#3"/>
    <dgm:cxn modelId="{026C7FF8-3733-4F41-8A6E-F570E5016636}" srcId="{B71C5FFB-189D-4C98-BC0A-78F0B555D9A5}" destId="{5B482D86-CED4-4067-AD58-A07E45CF3D5C}" srcOrd="1" destOrd="0" parTransId="{4560877D-D44F-4363-B1C9-87688D61D50F}" sibTransId="{C97DA7EE-F108-4E63-85AC-BDD583560C7F}"/>
    <dgm:cxn modelId="{B8957C74-2B26-48D6-B599-9363CC7BE5BA}" srcId="{B71C5FFB-189D-4C98-BC0A-78F0B555D9A5}" destId="{09D13605-7247-4B19-9657-87440B56A66B}" srcOrd="2" destOrd="0" parTransId="{CD83808C-CBE2-4439-BE3D-A59A88848C64}" sibTransId="{22B526D6-F587-4F8F-BAE9-909AE89E0A9C}"/>
    <dgm:cxn modelId="{F21E21BC-C6BB-4148-873D-3882C41ED154}" type="presOf" srcId="{C4FE132C-5FC2-4CC6-84BD-D55D6AD18A4C}" destId="{163F1297-6EA7-448D-9E90-31B9CB4D4D5D}" srcOrd="1" destOrd="0" presId="urn:microsoft.com/office/officeart/2005/8/layout/vList4#3"/>
    <dgm:cxn modelId="{DE93B219-64E7-4C37-9D2E-A6244F8915F7}" type="presOf" srcId="{7FBD5F21-E0A0-4183-8444-6707ECE1A9F7}" destId="{A6D305C0-CB58-4001-9E92-2B5A12B929D0}" srcOrd="0" destOrd="1" presId="urn:microsoft.com/office/officeart/2005/8/layout/vList4#3"/>
    <dgm:cxn modelId="{C57D63E4-80A0-408A-AED9-F6E29550F1CB}" type="presOf" srcId="{DB93FF37-2289-47AC-8940-9FE3BAFCFABE}" destId="{A7B37DF6-0D16-411B-8EF5-5138959C0F02}" srcOrd="1" destOrd="1" presId="urn:microsoft.com/office/officeart/2005/8/layout/vList4#3"/>
    <dgm:cxn modelId="{E845B2CB-6F57-47CD-9047-75F330EC9992}" type="presOf" srcId="{63CC28D1-0014-4E50-9594-CF1FFD800D56}" destId="{4CA7A19C-B02F-4DDF-AF1B-6098AE92877C}" srcOrd="0" destOrd="1" presId="urn:microsoft.com/office/officeart/2005/8/layout/vList4#3"/>
    <dgm:cxn modelId="{74760B4F-208A-401C-96C6-2AE7ED65C3E1}" srcId="{C4FE132C-5FC2-4CC6-84BD-D55D6AD18A4C}" destId="{EF76140F-80D9-4A06-BB88-A9F3FE8248E6}" srcOrd="1" destOrd="0" parTransId="{CDD5DB2A-1418-4270-98AE-A48E4C78E5EF}" sibTransId="{BD1A4BDB-5285-403C-92E2-152BE97B0F45}"/>
    <dgm:cxn modelId="{090D1911-A76F-4755-8924-B91F02B251DB}" srcId="{B71C5FFB-189D-4C98-BC0A-78F0B555D9A5}" destId="{C4FE132C-5FC2-4CC6-84BD-D55D6AD18A4C}" srcOrd="0" destOrd="0" parTransId="{F12614DC-EF89-4F72-88CE-BC07A3DD160A}" sibTransId="{2C9532D8-EA90-4589-A15E-A1DDD94FAF8C}"/>
    <dgm:cxn modelId="{91B5340F-7867-466B-A037-28B4775C2A36}" type="presOf" srcId="{7FBD5F21-E0A0-4183-8444-6707ECE1A9F7}" destId="{163F1297-6EA7-448D-9E90-31B9CB4D4D5D}" srcOrd="1" destOrd="1" presId="urn:microsoft.com/office/officeart/2005/8/layout/vList4#3"/>
    <dgm:cxn modelId="{CB306F62-D7DC-4240-87F9-939A120E6DD5}" type="presOf" srcId="{B71C5FFB-189D-4C98-BC0A-78F0B555D9A5}" destId="{8E0E9EDB-1FCF-434A-9D65-BC1BC8058FBE}" srcOrd="0" destOrd="0" presId="urn:microsoft.com/office/officeart/2005/8/layout/vList4#3"/>
    <dgm:cxn modelId="{868E68EB-3480-4DED-9C6F-6B1A5AE76ABB}" srcId="{09D13605-7247-4B19-9657-87440B56A66B}" destId="{EC4EB1FF-25BC-4785-8282-3643B09F95EE}" srcOrd="1" destOrd="0" parTransId="{EADF8EF3-2DC8-499C-A91A-528937CF8B4E}" sibTransId="{3BFF234B-8EF2-4749-96FE-F191A90B02B6}"/>
    <dgm:cxn modelId="{4A0B2FA6-4E74-422E-B1C3-D2A1C3B4B667}" type="presOf" srcId="{C4FE132C-5FC2-4CC6-84BD-D55D6AD18A4C}" destId="{A6D305C0-CB58-4001-9E92-2B5A12B929D0}" srcOrd="0" destOrd="0" presId="urn:microsoft.com/office/officeart/2005/8/layout/vList4#3"/>
    <dgm:cxn modelId="{8AB94AFD-ABF3-431B-A8D2-4857711BC0E0}" type="presOf" srcId="{EF76140F-80D9-4A06-BB88-A9F3FE8248E6}" destId="{A6D305C0-CB58-4001-9E92-2B5A12B929D0}" srcOrd="0" destOrd="2" presId="urn:microsoft.com/office/officeart/2005/8/layout/vList4#3"/>
    <dgm:cxn modelId="{364A55F5-3291-4B60-B1DA-04BA7C7CC1E3}" type="presParOf" srcId="{8E0E9EDB-1FCF-434A-9D65-BC1BC8058FBE}" destId="{2246E3A2-D7DE-4371-ACC9-E19D65ADE9C9}" srcOrd="0" destOrd="0" presId="urn:microsoft.com/office/officeart/2005/8/layout/vList4#3"/>
    <dgm:cxn modelId="{521EA979-A2F1-47B8-A913-C782EC20D5D9}" type="presParOf" srcId="{2246E3A2-D7DE-4371-ACC9-E19D65ADE9C9}" destId="{A6D305C0-CB58-4001-9E92-2B5A12B929D0}" srcOrd="0" destOrd="0" presId="urn:microsoft.com/office/officeart/2005/8/layout/vList4#3"/>
    <dgm:cxn modelId="{FFD68990-419D-4580-B0D5-BC3DD5252DFD}" type="presParOf" srcId="{2246E3A2-D7DE-4371-ACC9-E19D65ADE9C9}" destId="{01B136A4-3E73-4BA5-A341-79971CD29C36}" srcOrd="1" destOrd="0" presId="urn:microsoft.com/office/officeart/2005/8/layout/vList4#3"/>
    <dgm:cxn modelId="{CDB6616E-C7A3-4D6F-8FB7-337BCE7B06F9}" type="presParOf" srcId="{2246E3A2-D7DE-4371-ACC9-E19D65ADE9C9}" destId="{163F1297-6EA7-448D-9E90-31B9CB4D4D5D}" srcOrd="2" destOrd="0" presId="urn:microsoft.com/office/officeart/2005/8/layout/vList4#3"/>
    <dgm:cxn modelId="{83A58E64-93A6-4A64-AE87-E97AF60E64F0}" type="presParOf" srcId="{8E0E9EDB-1FCF-434A-9D65-BC1BC8058FBE}" destId="{A28C6869-2532-4D71-A141-EC5B532BCDA5}" srcOrd="1" destOrd="0" presId="urn:microsoft.com/office/officeart/2005/8/layout/vList4#3"/>
    <dgm:cxn modelId="{DD3F8C1B-F9A2-48A9-84CD-DF01DCE64249}" type="presParOf" srcId="{8E0E9EDB-1FCF-434A-9D65-BC1BC8058FBE}" destId="{61F77800-9CB6-48B1-9C3F-00736FA7E970}" srcOrd="2" destOrd="0" presId="urn:microsoft.com/office/officeart/2005/8/layout/vList4#3"/>
    <dgm:cxn modelId="{0CA742C2-F6B9-4DA4-A996-046E370E576C}" type="presParOf" srcId="{61F77800-9CB6-48B1-9C3F-00736FA7E970}" destId="{4CA7A19C-B02F-4DDF-AF1B-6098AE92877C}" srcOrd="0" destOrd="0" presId="urn:microsoft.com/office/officeart/2005/8/layout/vList4#3"/>
    <dgm:cxn modelId="{25F177BA-C792-4C5F-B6D3-2371D82A5CAF}" type="presParOf" srcId="{61F77800-9CB6-48B1-9C3F-00736FA7E970}" destId="{9AC8E887-72C2-4A56-BE5E-3576810803CD}" srcOrd="1" destOrd="0" presId="urn:microsoft.com/office/officeart/2005/8/layout/vList4#3"/>
    <dgm:cxn modelId="{A02AC50A-2E69-40E4-BAA9-34716B11B45C}" type="presParOf" srcId="{61F77800-9CB6-48B1-9C3F-00736FA7E970}" destId="{237B748B-4E46-4ED3-86F8-C2D519B738AD}" srcOrd="2" destOrd="0" presId="urn:microsoft.com/office/officeart/2005/8/layout/vList4#3"/>
    <dgm:cxn modelId="{443B390A-2995-44D4-8FFA-25273F1459B2}" type="presParOf" srcId="{8E0E9EDB-1FCF-434A-9D65-BC1BC8058FBE}" destId="{CAB0460B-B7E5-48C6-B23B-F1587520A1B9}" srcOrd="3" destOrd="0" presId="urn:microsoft.com/office/officeart/2005/8/layout/vList4#3"/>
    <dgm:cxn modelId="{3C4B7B20-B34D-4FF0-BD83-47A281A85C46}" type="presParOf" srcId="{8E0E9EDB-1FCF-434A-9D65-BC1BC8058FBE}" destId="{7A0C9ECE-DDE1-49E8-BC51-348113E70962}" srcOrd="4" destOrd="0" presId="urn:microsoft.com/office/officeart/2005/8/layout/vList4#3"/>
    <dgm:cxn modelId="{F7950EBC-FA8A-4466-B1C7-CD8EF55A3F50}" type="presParOf" srcId="{7A0C9ECE-DDE1-49E8-BC51-348113E70962}" destId="{5C11EE56-89F6-43CC-9850-7131405B9C78}" srcOrd="0" destOrd="0" presId="urn:microsoft.com/office/officeart/2005/8/layout/vList4#3"/>
    <dgm:cxn modelId="{5BFD54EF-BAFD-4BFD-8BBC-8BD2F6BC0B92}" type="presParOf" srcId="{7A0C9ECE-DDE1-49E8-BC51-348113E70962}" destId="{26DAD12D-C5B5-426B-A014-DC3DE761E628}" srcOrd="1" destOrd="0" presId="urn:microsoft.com/office/officeart/2005/8/layout/vList4#3"/>
    <dgm:cxn modelId="{858FD568-7E07-44AB-97D4-96ABECC35225}" type="presParOf" srcId="{7A0C9ECE-DDE1-49E8-BC51-348113E70962}" destId="{A7B37DF6-0D16-411B-8EF5-5138959C0F02}" srcOrd="2" destOrd="0" presId="urn:microsoft.com/office/officeart/2005/8/layout/vList4#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AFA1070-A456-450D-8FC4-F27D2E14233D}" type="doc">
      <dgm:prSet loTypeId="urn:microsoft.com/office/officeart/2005/8/layout/vList4#4" loCatId="list" qsTypeId="urn:microsoft.com/office/officeart/2005/8/quickstyle/simple1" qsCatId="simple" csTypeId="urn:microsoft.com/office/officeart/2005/8/colors/accent1_2" csCatId="accent1" phldr="1"/>
      <dgm:spPr/>
      <dgm:t>
        <a:bodyPr/>
        <a:lstStyle/>
        <a:p>
          <a:endParaRPr lang="it-IT"/>
        </a:p>
      </dgm:t>
    </dgm:pt>
    <dgm:pt modelId="{D6F1B54C-19C9-4613-BD40-8F6733D1B1C3}">
      <dgm:prSet phldrT="[Testo]"/>
      <dgm:spPr/>
      <dgm:t>
        <a:bodyPr/>
        <a:lstStyle/>
        <a:p>
          <a:r>
            <a:rPr lang="it-IT" dirty="0" smtClean="0"/>
            <a:t>Lettera b bis</a:t>
          </a:r>
          <a:endParaRPr lang="it-IT" dirty="0"/>
        </a:p>
      </dgm:t>
    </dgm:pt>
    <dgm:pt modelId="{E7FEC10C-6CED-48BC-9CA1-21CAD9B17EA3}" type="parTrans" cxnId="{AA90FF09-F288-4146-ADB2-3E91EFC59885}">
      <dgm:prSet/>
      <dgm:spPr/>
      <dgm:t>
        <a:bodyPr/>
        <a:lstStyle/>
        <a:p>
          <a:endParaRPr lang="it-IT"/>
        </a:p>
      </dgm:t>
    </dgm:pt>
    <dgm:pt modelId="{78D2565D-C4E1-4857-BB23-2CB80DDE05C3}" type="sibTrans" cxnId="{AA90FF09-F288-4146-ADB2-3E91EFC59885}">
      <dgm:prSet/>
      <dgm:spPr/>
      <dgm:t>
        <a:bodyPr/>
        <a:lstStyle/>
        <a:p>
          <a:endParaRPr lang="it-IT"/>
        </a:p>
      </dgm:t>
    </dgm:pt>
    <dgm:pt modelId="{7D38546E-A606-4864-8AF9-43E5EA5141A3}">
      <dgm:prSet phldrT="[Testo]"/>
      <dgm:spPr/>
      <dgm:t>
        <a:bodyPr/>
        <a:lstStyle/>
        <a:p>
          <a:r>
            <a:rPr lang="it-IT" dirty="0" smtClean="0"/>
            <a:t>Errore o omissione ravveduto entro il termine di presentazione della </a:t>
          </a:r>
          <a:r>
            <a:rPr lang="it-IT" dirty="0" err="1" smtClean="0"/>
            <a:t>dich</a:t>
          </a:r>
          <a:r>
            <a:rPr lang="it-IT" dirty="0" smtClean="0"/>
            <a:t>. relativa all’anno successivo a quello in cui è stata commessa la violazione</a:t>
          </a:r>
          <a:endParaRPr lang="it-IT" dirty="0"/>
        </a:p>
      </dgm:t>
    </dgm:pt>
    <dgm:pt modelId="{1E660A2C-3D17-48D0-B184-52E6ADB147A1}" type="parTrans" cxnId="{6A587144-4B32-4270-8EC9-8D9AAF3DF8DA}">
      <dgm:prSet/>
      <dgm:spPr/>
      <dgm:t>
        <a:bodyPr/>
        <a:lstStyle/>
        <a:p>
          <a:endParaRPr lang="it-IT"/>
        </a:p>
      </dgm:t>
    </dgm:pt>
    <dgm:pt modelId="{07D493A3-5809-4957-9D41-8EAB37D38ECE}" type="sibTrans" cxnId="{6A587144-4B32-4270-8EC9-8D9AAF3DF8DA}">
      <dgm:prSet/>
      <dgm:spPr/>
      <dgm:t>
        <a:bodyPr/>
        <a:lstStyle/>
        <a:p>
          <a:endParaRPr lang="it-IT"/>
        </a:p>
      </dgm:t>
    </dgm:pt>
    <dgm:pt modelId="{B1D3F251-4FE4-4552-AF85-794AA6ABD02B}">
      <dgm:prSet phldrT="[Testo]"/>
      <dgm:spPr/>
      <dgm:t>
        <a:bodyPr/>
        <a:lstStyle/>
        <a:p>
          <a:r>
            <a:rPr lang="it-IT" dirty="0" smtClean="0"/>
            <a:t>Lettera b </a:t>
          </a:r>
          <a:r>
            <a:rPr lang="it-IT" dirty="0" err="1" smtClean="0"/>
            <a:t>ter</a:t>
          </a:r>
          <a:endParaRPr lang="it-IT" dirty="0"/>
        </a:p>
      </dgm:t>
    </dgm:pt>
    <dgm:pt modelId="{E5C00B33-ABE3-4B1D-9504-2014575FBB4C}" type="parTrans" cxnId="{E9395564-DFF5-47F7-AF3B-D9225EB31D47}">
      <dgm:prSet/>
      <dgm:spPr/>
      <dgm:t>
        <a:bodyPr/>
        <a:lstStyle/>
        <a:p>
          <a:endParaRPr lang="it-IT"/>
        </a:p>
      </dgm:t>
    </dgm:pt>
    <dgm:pt modelId="{02EF1849-4D40-4517-B8BE-6090CD778ED7}" type="sibTrans" cxnId="{E9395564-DFF5-47F7-AF3B-D9225EB31D47}">
      <dgm:prSet/>
      <dgm:spPr/>
      <dgm:t>
        <a:bodyPr/>
        <a:lstStyle/>
        <a:p>
          <a:endParaRPr lang="it-IT"/>
        </a:p>
      </dgm:t>
    </dgm:pt>
    <dgm:pt modelId="{2A19C44F-F885-4DD5-90F0-7A23B1CBFBF4}">
      <dgm:prSet phldrT="[Testo]"/>
      <dgm:spPr/>
      <dgm:t>
        <a:bodyPr/>
        <a:lstStyle/>
        <a:p>
          <a:r>
            <a:rPr lang="it-IT" dirty="0" smtClean="0"/>
            <a:t>Errore o omissione ravveduto oltre il termine di presentazione della </a:t>
          </a:r>
          <a:r>
            <a:rPr lang="it-IT" dirty="0" err="1" smtClean="0"/>
            <a:t>dich</a:t>
          </a:r>
          <a:r>
            <a:rPr lang="it-IT" dirty="0" smtClean="0"/>
            <a:t>. relativa all’anno successivo a quello in cui è stata commessa la violazione</a:t>
          </a:r>
          <a:endParaRPr lang="it-IT" dirty="0"/>
        </a:p>
      </dgm:t>
    </dgm:pt>
    <dgm:pt modelId="{D074D2D9-D2C2-462E-9486-02054EA0BAE6}" type="parTrans" cxnId="{30E76279-2104-4771-967B-2041E3440CD8}">
      <dgm:prSet/>
      <dgm:spPr/>
      <dgm:t>
        <a:bodyPr/>
        <a:lstStyle/>
        <a:p>
          <a:endParaRPr lang="it-IT"/>
        </a:p>
      </dgm:t>
    </dgm:pt>
    <dgm:pt modelId="{7DC973A0-D870-46E8-983F-662FCECEFDC8}" type="sibTrans" cxnId="{30E76279-2104-4771-967B-2041E3440CD8}">
      <dgm:prSet/>
      <dgm:spPr/>
      <dgm:t>
        <a:bodyPr/>
        <a:lstStyle/>
        <a:p>
          <a:endParaRPr lang="it-IT"/>
        </a:p>
      </dgm:t>
    </dgm:pt>
    <dgm:pt modelId="{F2F6A9F4-0269-4888-A1E2-CAD1E1B89A5A}">
      <dgm:prSet phldrT="[Testo]"/>
      <dgm:spPr/>
      <dgm:t>
        <a:bodyPr/>
        <a:lstStyle/>
        <a:p>
          <a:r>
            <a:rPr lang="it-IT" dirty="0" smtClean="0"/>
            <a:t>1/6 del minimo</a:t>
          </a:r>
          <a:endParaRPr lang="it-IT" dirty="0"/>
        </a:p>
      </dgm:t>
    </dgm:pt>
    <dgm:pt modelId="{98058760-B603-40C7-AAB8-41652B3496EF}" type="parTrans" cxnId="{8DA2CD09-9CC7-487E-9C19-D8F14BF271DC}">
      <dgm:prSet/>
      <dgm:spPr/>
      <dgm:t>
        <a:bodyPr/>
        <a:lstStyle/>
        <a:p>
          <a:endParaRPr lang="it-IT"/>
        </a:p>
      </dgm:t>
    </dgm:pt>
    <dgm:pt modelId="{A5E24F20-0C77-4F81-B4DF-777C6137D88A}" type="sibTrans" cxnId="{8DA2CD09-9CC7-487E-9C19-D8F14BF271DC}">
      <dgm:prSet/>
      <dgm:spPr/>
      <dgm:t>
        <a:bodyPr/>
        <a:lstStyle/>
        <a:p>
          <a:endParaRPr lang="it-IT"/>
        </a:p>
      </dgm:t>
    </dgm:pt>
    <dgm:pt modelId="{EBFE078E-7796-4AB4-ACC2-75EA5B8CD491}">
      <dgm:prSet phldrT="[Testo]"/>
      <dgm:spPr/>
      <dgm:t>
        <a:bodyPr/>
        <a:lstStyle/>
        <a:p>
          <a:r>
            <a:rPr lang="it-IT" dirty="0" smtClean="0"/>
            <a:t>Lettera b </a:t>
          </a:r>
          <a:r>
            <a:rPr lang="it-IT" dirty="0" err="1" smtClean="0"/>
            <a:t>quater</a:t>
          </a:r>
          <a:endParaRPr lang="it-IT" dirty="0"/>
        </a:p>
      </dgm:t>
    </dgm:pt>
    <dgm:pt modelId="{8F703B01-4927-4276-A8A3-5E08183D26FB}" type="parTrans" cxnId="{B2F8088B-3F7B-4747-934F-A651A450712D}">
      <dgm:prSet/>
      <dgm:spPr/>
      <dgm:t>
        <a:bodyPr/>
        <a:lstStyle/>
        <a:p>
          <a:endParaRPr lang="it-IT"/>
        </a:p>
      </dgm:t>
    </dgm:pt>
    <dgm:pt modelId="{6EA19E17-8B66-48DC-8A89-4F3B0CAE68B1}" type="sibTrans" cxnId="{B2F8088B-3F7B-4747-934F-A651A450712D}">
      <dgm:prSet/>
      <dgm:spPr/>
      <dgm:t>
        <a:bodyPr/>
        <a:lstStyle/>
        <a:p>
          <a:endParaRPr lang="it-IT"/>
        </a:p>
      </dgm:t>
    </dgm:pt>
    <dgm:pt modelId="{6B90480D-5834-46AE-A949-129371B73E26}">
      <dgm:prSet phldrT="[Testo]"/>
      <dgm:spPr/>
      <dgm:t>
        <a:bodyPr/>
        <a:lstStyle/>
        <a:p>
          <a:r>
            <a:rPr lang="it-IT" dirty="0" smtClean="0"/>
            <a:t>Ravvedimento di errore o omissione in caso di avvenuta notifica di un </a:t>
          </a:r>
          <a:r>
            <a:rPr lang="it-IT" dirty="0" err="1" smtClean="0"/>
            <a:t>pvc</a:t>
          </a:r>
          <a:endParaRPr lang="it-IT" dirty="0"/>
        </a:p>
      </dgm:t>
    </dgm:pt>
    <dgm:pt modelId="{C0363F9F-8CA1-49F9-8BF7-B6123D86F7CC}" type="parTrans" cxnId="{0470F008-8891-49A9-A52F-03522D63C49E}">
      <dgm:prSet/>
      <dgm:spPr/>
      <dgm:t>
        <a:bodyPr/>
        <a:lstStyle/>
        <a:p>
          <a:endParaRPr lang="it-IT"/>
        </a:p>
      </dgm:t>
    </dgm:pt>
    <dgm:pt modelId="{B7C687CB-72CA-4CA2-B4AF-D41AC0E8DF29}" type="sibTrans" cxnId="{0470F008-8891-49A9-A52F-03522D63C49E}">
      <dgm:prSet/>
      <dgm:spPr/>
      <dgm:t>
        <a:bodyPr/>
        <a:lstStyle/>
        <a:p>
          <a:endParaRPr lang="it-IT"/>
        </a:p>
      </dgm:t>
    </dgm:pt>
    <dgm:pt modelId="{4D31802D-D4C5-4118-9B5F-0AA00DBA7D85}">
      <dgm:prSet phldrT="[Testo]"/>
      <dgm:spPr/>
      <dgm:t>
        <a:bodyPr/>
        <a:lstStyle/>
        <a:p>
          <a:r>
            <a:rPr lang="it-IT" dirty="0" smtClean="0"/>
            <a:t>1/5 del minimo</a:t>
          </a:r>
          <a:endParaRPr lang="it-IT" dirty="0"/>
        </a:p>
      </dgm:t>
    </dgm:pt>
    <dgm:pt modelId="{25F8C20A-B395-47CB-83F5-685211EE8881}" type="parTrans" cxnId="{0D4B7A70-BBD3-4915-9A78-5727EC6ED502}">
      <dgm:prSet/>
      <dgm:spPr/>
      <dgm:t>
        <a:bodyPr/>
        <a:lstStyle/>
        <a:p>
          <a:endParaRPr lang="it-IT"/>
        </a:p>
      </dgm:t>
    </dgm:pt>
    <dgm:pt modelId="{6B84C74E-AF3E-403A-A68B-C9CC047546AC}" type="sibTrans" cxnId="{0D4B7A70-BBD3-4915-9A78-5727EC6ED502}">
      <dgm:prSet/>
      <dgm:spPr/>
      <dgm:t>
        <a:bodyPr/>
        <a:lstStyle/>
        <a:p>
          <a:endParaRPr lang="it-IT"/>
        </a:p>
      </dgm:t>
    </dgm:pt>
    <dgm:pt modelId="{F385622E-8B51-40A8-AAF6-45C3D0F54CDE}">
      <dgm:prSet/>
      <dgm:spPr/>
      <dgm:t>
        <a:bodyPr/>
        <a:lstStyle/>
        <a:p>
          <a:r>
            <a:rPr lang="it-IT" dirty="0" smtClean="0"/>
            <a:t>1/7 del minimo</a:t>
          </a:r>
          <a:endParaRPr lang="it-IT" dirty="0"/>
        </a:p>
      </dgm:t>
    </dgm:pt>
    <dgm:pt modelId="{22F817EB-703A-4132-8C27-DBCAEAA16A82}" type="parTrans" cxnId="{7120CE83-8B2F-47AC-9CBE-C75A24FB7FD8}">
      <dgm:prSet/>
      <dgm:spPr/>
      <dgm:t>
        <a:bodyPr/>
        <a:lstStyle/>
        <a:p>
          <a:endParaRPr lang="it-IT"/>
        </a:p>
      </dgm:t>
    </dgm:pt>
    <dgm:pt modelId="{950CA478-D61F-4221-A446-E24CE8323A04}" type="sibTrans" cxnId="{7120CE83-8B2F-47AC-9CBE-C75A24FB7FD8}">
      <dgm:prSet/>
      <dgm:spPr/>
      <dgm:t>
        <a:bodyPr/>
        <a:lstStyle/>
        <a:p>
          <a:endParaRPr lang="it-IT"/>
        </a:p>
      </dgm:t>
    </dgm:pt>
    <dgm:pt modelId="{1A56D8B0-CA3E-4CF1-8BA5-69D1C9E551E4}" type="pres">
      <dgm:prSet presAssocID="{2AFA1070-A456-450D-8FC4-F27D2E14233D}" presName="linear" presStyleCnt="0">
        <dgm:presLayoutVars>
          <dgm:dir/>
          <dgm:resizeHandles val="exact"/>
        </dgm:presLayoutVars>
      </dgm:prSet>
      <dgm:spPr/>
      <dgm:t>
        <a:bodyPr/>
        <a:lstStyle/>
        <a:p>
          <a:endParaRPr lang="it-IT"/>
        </a:p>
      </dgm:t>
    </dgm:pt>
    <dgm:pt modelId="{C4990FC1-951B-4987-97AD-110C020E23BD}" type="pres">
      <dgm:prSet presAssocID="{D6F1B54C-19C9-4613-BD40-8F6733D1B1C3}" presName="comp" presStyleCnt="0"/>
      <dgm:spPr/>
    </dgm:pt>
    <dgm:pt modelId="{B4BA010D-0A2E-44D3-BA96-A2BD7DFC0DE3}" type="pres">
      <dgm:prSet presAssocID="{D6F1B54C-19C9-4613-BD40-8F6733D1B1C3}" presName="box" presStyleLbl="node1" presStyleIdx="0" presStyleCnt="3"/>
      <dgm:spPr/>
      <dgm:t>
        <a:bodyPr/>
        <a:lstStyle/>
        <a:p>
          <a:endParaRPr lang="it-IT"/>
        </a:p>
      </dgm:t>
    </dgm:pt>
    <dgm:pt modelId="{B78CCC95-1C7C-492F-88DE-F7639F7EAED0}" type="pres">
      <dgm:prSet presAssocID="{D6F1B54C-19C9-4613-BD40-8F6733D1B1C3}" presName="img" presStyleLbl="fgImgPlace1" presStyleIdx="0" presStyleCnt="3" custScaleX="53114"/>
      <dgm:spPr>
        <a:blipFill rotWithShape="0">
          <a:blip xmlns:r="http://schemas.openxmlformats.org/officeDocument/2006/relationships" r:embed="rId1"/>
          <a:stretch>
            <a:fillRect/>
          </a:stretch>
        </a:blipFill>
      </dgm:spPr>
      <dgm:t>
        <a:bodyPr/>
        <a:lstStyle/>
        <a:p>
          <a:endParaRPr lang="it-IT"/>
        </a:p>
      </dgm:t>
    </dgm:pt>
    <dgm:pt modelId="{DE6595B0-B744-4480-8D40-01BD9A636321}" type="pres">
      <dgm:prSet presAssocID="{D6F1B54C-19C9-4613-BD40-8F6733D1B1C3}" presName="text" presStyleLbl="node1" presStyleIdx="0" presStyleCnt="3">
        <dgm:presLayoutVars>
          <dgm:bulletEnabled val="1"/>
        </dgm:presLayoutVars>
      </dgm:prSet>
      <dgm:spPr/>
      <dgm:t>
        <a:bodyPr/>
        <a:lstStyle/>
        <a:p>
          <a:endParaRPr lang="it-IT"/>
        </a:p>
      </dgm:t>
    </dgm:pt>
    <dgm:pt modelId="{98E65D89-C56E-4952-90B8-CC2D9BCEEB4F}" type="pres">
      <dgm:prSet presAssocID="{78D2565D-C4E1-4857-BB23-2CB80DDE05C3}" presName="spacer" presStyleCnt="0"/>
      <dgm:spPr/>
    </dgm:pt>
    <dgm:pt modelId="{7B33D710-872E-4746-B020-E5713CBC836A}" type="pres">
      <dgm:prSet presAssocID="{B1D3F251-4FE4-4552-AF85-794AA6ABD02B}" presName="comp" presStyleCnt="0"/>
      <dgm:spPr/>
    </dgm:pt>
    <dgm:pt modelId="{B6E4D9A5-E6C7-43E6-9744-63DCC3C8BFDB}" type="pres">
      <dgm:prSet presAssocID="{B1D3F251-4FE4-4552-AF85-794AA6ABD02B}" presName="box" presStyleLbl="node1" presStyleIdx="1" presStyleCnt="3"/>
      <dgm:spPr/>
      <dgm:t>
        <a:bodyPr/>
        <a:lstStyle/>
        <a:p>
          <a:endParaRPr lang="it-IT"/>
        </a:p>
      </dgm:t>
    </dgm:pt>
    <dgm:pt modelId="{0FF3D2F6-B0B9-4C37-BB28-7D69F1481562}" type="pres">
      <dgm:prSet presAssocID="{B1D3F251-4FE4-4552-AF85-794AA6ABD02B}" presName="img" presStyleLbl="fgImgPlace1" presStyleIdx="1" presStyleCnt="3" custScaleX="53114"/>
      <dgm:spPr>
        <a:blipFill rotWithShape="0">
          <a:blip xmlns:r="http://schemas.openxmlformats.org/officeDocument/2006/relationships" r:embed="rId2"/>
          <a:stretch>
            <a:fillRect/>
          </a:stretch>
        </a:blipFill>
      </dgm:spPr>
      <dgm:t>
        <a:bodyPr/>
        <a:lstStyle/>
        <a:p>
          <a:endParaRPr lang="it-IT"/>
        </a:p>
      </dgm:t>
    </dgm:pt>
    <dgm:pt modelId="{D57A49DA-3BBF-4154-A804-53B84033C34C}" type="pres">
      <dgm:prSet presAssocID="{B1D3F251-4FE4-4552-AF85-794AA6ABD02B}" presName="text" presStyleLbl="node1" presStyleIdx="1" presStyleCnt="3">
        <dgm:presLayoutVars>
          <dgm:bulletEnabled val="1"/>
        </dgm:presLayoutVars>
      </dgm:prSet>
      <dgm:spPr/>
      <dgm:t>
        <a:bodyPr/>
        <a:lstStyle/>
        <a:p>
          <a:endParaRPr lang="it-IT"/>
        </a:p>
      </dgm:t>
    </dgm:pt>
    <dgm:pt modelId="{92A42010-0C00-418F-B863-8182B775F219}" type="pres">
      <dgm:prSet presAssocID="{02EF1849-4D40-4517-B8BE-6090CD778ED7}" presName="spacer" presStyleCnt="0"/>
      <dgm:spPr/>
    </dgm:pt>
    <dgm:pt modelId="{752D0F6F-914B-4F68-B363-A9B72A15FF86}" type="pres">
      <dgm:prSet presAssocID="{EBFE078E-7796-4AB4-ACC2-75EA5B8CD491}" presName="comp" presStyleCnt="0"/>
      <dgm:spPr/>
    </dgm:pt>
    <dgm:pt modelId="{4FAA537C-03CF-4146-BA05-B78D412FFBA8}" type="pres">
      <dgm:prSet presAssocID="{EBFE078E-7796-4AB4-ACC2-75EA5B8CD491}" presName="box" presStyleLbl="node1" presStyleIdx="2" presStyleCnt="3"/>
      <dgm:spPr/>
      <dgm:t>
        <a:bodyPr/>
        <a:lstStyle/>
        <a:p>
          <a:endParaRPr lang="it-IT"/>
        </a:p>
      </dgm:t>
    </dgm:pt>
    <dgm:pt modelId="{AF283AD0-17C2-4135-A64D-84388909FB6A}" type="pres">
      <dgm:prSet presAssocID="{EBFE078E-7796-4AB4-ACC2-75EA5B8CD491}" presName="img" presStyleLbl="fgImgPlace1" presStyleIdx="2" presStyleCnt="3" custScaleX="53114"/>
      <dgm:spPr>
        <a:blipFill rotWithShape="0">
          <a:blip xmlns:r="http://schemas.openxmlformats.org/officeDocument/2006/relationships" r:embed="rId3"/>
          <a:stretch>
            <a:fillRect/>
          </a:stretch>
        </a:blipFill>
      </dgm:spPr>
      <dgm:t>
        <a:bodyPr/>
        <a:lstStyle/>
        <a:p>
          <a:endParaRPr lang="it-IT"/>
        </a:p>
      </dgm:t>
    </dgm:pt>
    <dgm:pt modelId="{4E2A3A2E-9685-456B-85CA-7282425A6E82}" type="pres">
      <dgm:prSet presAssocID="{EBFE078E-7796-4AB4-ACC2-75EA5B8CD491}" presName="text" presStyleLbl="node1" presStyleIdx="2" presStyleCnt="3">
        <dgm:presLayoutVars>
          <dgm:bulletEnabled val="1"/>
        </dgm:presLayoutVars>
      </dgm:prSet>
      <dgm:spPr/>
      <dgm:t>
        <a:bodyPr/>
        <a:lstStyle/>
        <a:p>
          <a:endParaRPr lang="it-IT"/>
        </a:p>
      </dgm:t>
    </dgm:pt>
  </dgm:ptLst>
  <dgm:cxnLst>
    <dgm:cxn modelId="{F1EE4BBC-3840-43E6-B919-FC3C1380E3AE}" type="presOf" srcId="{EBFE078E-7796-4AB4-ACC2-75EA5B8CD491}" destId="{4E2A3A2E-9685-456B-85CA-7282425A6E82}" srcOrd="1" destOrd="0" presId="urn:microsoft.com/office/officeart/2005/8/layout/vList4#4"/>
    <dgm:cxn modelId="{BD9CF71E-8644-45C3-B53D-DE1FC4C4C3C8}" type="presOf" srcId="{6B90480D-5834-46AE-A949-129371B73E26}" destId="{4E2A3A2E-9685-456B-85CA-7282425A6E82}" srcOrd="1" destOrd="1" presId="urn:microsoft.com/office/officeart/2005/8/layout/vList4#4"/>
    <dgm:cxn modelId="{30E76279-2104-4771-967B-2041E3440CD8}" srcId="{B1D3F251-4FE4-4552-AF85-794AA6ABD02B}" destId="{2A19C44F-F885-4DD5-90F0-7A23B1CBFBF4}" srcOrd="0" destOrd="0" parTransId="{D074D2D9-D2C2-462E-9486-02054EA0BAE6}" sibTransId="{7DC973A0-D870-46E8-983F-662FCECEFDC8}"/>
    <dgm:cxn modelId="{C60D8248-52D4-499A-ABC5-A5FDE03389EA}" type="presOf" srcId="{6B90480D-5834-46AE-A949-129371B73E26}" destId="{4FAA537C-03CF-4146-BA05-B78D412FFBA8}" srcOrd="0" destOrd="1" presId="urn:microsoft.com/office/officeart/2005/8/layout/vList4#4"/>
    <dgm:cxn modelId="{0ACD23D6-185B-4021-83FF-6FFEFC543A43}" type="presOf" srcId="{EBFE078E-7796-4AB4-ACC2-75EA5B8CD491}" destId="{4FAA537C-03CF-4146-BA05-B78D412FFBA8}" srcOrd="0" destOrd="0" presId="urn:microsoft.com/office/officeart/2005/8/layout/vList4#4"/>
    <dgm:cxn modelId="{1F5A2CF0-83E2-4E46-A0E2-6B3AB2E5006F}" type="presOf" srcId="{4D31802D-D4C5-4118-9B5F-0AA00DBA7D85}" destId="{4FAA537C-03CF-4146-BA05-B78D412FFBA8}" srcOrd="0" destOrd="2" presId="urn:microsoft.com/office/officeart/2005/8/layout/vList4#4"/>
    <dgm:cxn modelId="{7139EC25-0F7A-43F2-87D8-4D043EF84C83}" type="presOf" srcId="{D6F1B54C-19C9-4613-BD40-8F6733D1B1C3}" destId="{DE6595B0-B744-4480-8D40-01BD9A636321}" srcOrd="1" destOrd="0" presId="urn:microsoft.com/office/officeart/2005/8/layout/vList4#4"/>
    <dgm:cxn modelId="{9265E9B6-FB60-4442-A9B5-3212DD9DD296}" type="presOf" srcId="{B1D3F251-4FE4-4552-AF85-794AA6ABD02B}" destId="{B6E4D9A5-E6C7-43E6-9744-63DCC3C8BFDB}" srcOrd="0" destOrd="0" presId="urn:microsoft.com/office/officeart/2005/8/layout/vList4#4"/>
    <dgm:cxn modelId="{0D4B7A70-BBD3-4915-9A78-5727EC6ED502}" srcId="{EBFE078E-7796-4AB4-ACC2-75EA5B8CD491}" destId="{4D31802D-D4C5-4118-9B5F-0AA00DBA7D85}" srcOrd="1" destOrd="0" parTransId="{25F8C20A-B395-47CB-83F5-685211EE8881}" sibTransId="{6B84C74E-AF3E-403A-A68B-C9CC047546AC}"/>
    <dgm:cxn modelId="{7120CE83-8B2F-47AC-9CBE-C75A24FB7FD8}" srcId="{D6F1B54C-19C9-4613-BD40-8F6733D1B1C3}" destId="{F385622E-8B51-40A8-AAF6-45C3D0F54CDE}" srcOrd="1" destOrd="0" parTransId="{22F817EB-703A-4132-8C27-DBCAEAA16A82}" sibTransId="{950CA478-D61F-4221-A446-E24CE8323A04}"/>
    <dgm:cxn modelId="{7B71CD86-BEAE-41D8-880F-065FD6DB34DA}" type="presOf" srcId="{D6F1B54C-19C9-4613-BD40-8F6733D1B1C3}" destId="{B4BA010D-0A2E-44D3-BA96-A2BD7DFC0DE3}" srcOrd="0" destOrd="0" presId="urn:microsoft.com/office/officeart/2005/8/layout/vList4#4"/>
    <dgm:cxn modelId="{8DA2CD09-9CC7-487E-9C19-D8F14BF271DC}" srcId="{B1D3F251-4FE4-4552-AF85-794AA6ABD02B}" destId="{F2F6A9F4-0269-4888-A1E2-CAD1E1B89A5A}" srcOrd="1" destOrd="0" parTransId="{98058760-B603-40C7-AAB8-41652B3496EF}" sibTransId="{A5E24F20-0C77-4F81-B4DF-777C6137D88A}"/>
    <dgm:cxn modelId="{A961C231-04FB-43F6-B1EA-0A8C0E02F06A}" type="presOf" srcId="{F385622E-8B51-40A8-AAF6-45C3D0F54CDE}" destId="{DE6595B0-B744-4480-8D40-01BD9A636321}" srcOrd="1" destOrd="2" presId="urn:microsoft.com/office/officeart/2005/8/layout/vList4#4"/>
    <dgm:cxn modelId="{8B32B625-2E1B-4B8F-AA84-39AE06C9F614}" type="presOf" srcId="{2A19C44F-F885-4DD5-90F0-7A23B1CBFBF4}" destId="{B6E4D9A5-E6C7-43E6-9744-63DCC3C8BFDB}" srcOrd="0" destOrd="1" presId="urn:microsoft.com/office/officeart/2005/8/layout/vList4#4"/>
    <dgm:cxn modelId="{87B62B1D-B3B7-42D3-BF2A-CDC664D779BA}" type="presOf" srcId="{B1D3F251-4FE4-4552-AF85-794AA6ABD02B}" destId="{D57A49DA-3BBF-4154-A804-53B84033C34C}" srcOrd="1" destOrd="0" presId="urn:microsoft.com/office/officeart/2005/8/layout/vList4#4"/>
    <dgm:cxn modelId="{C498EEC6-7796-4F13-95F0-CA435C0FECA0}" type="presOf" srcId="{F2F6A9F4-0269-4888-A1E2-CAD1E1B89A5A}" destId="{B6E4D9A5-E6C7-43E6-9744-63DCC3C8BFDB}" srcOrd="0" destOrd="2" presId="urn:microsoft.com/office/officeart/2005/8/layout/vList4#4"/>
    <dgm:cxn modelId="{BC7A0723-630E-4A99-957B-0D279A7B14C1}" type="presOf" srcId="{F2F6A9F4-0269-4888-A1E2-CAD1E1B89A5A}" destId="{D57A49DA-3BBF-4154-A804-53B84033C34C}" srcOrd="1" destOrd="2" presId="urn:microsoft.com/office/officeart/2005/8/layout/vList4#4"/>
    <dgm:cxn modelId="{0470F008-8891-49A9-A52F-03522D63C49E}" srcId="{EBFE078E-7796-4AB4-ACC2-75EA5B8CD491}" destId="{6B90480D-5834-46AE-A949-129371B73E26}" srcOrd="0" destOrd="0" parTransId="{C0363F9F-8CA1-49F9-8BF7-B6123D86F7CC}" sibTransId="{B7C687CB-72CA-4CA2-B4AF-D41AC0E8DF29}"/>
    <dgm:cxn modelId="{AA90FF09-F288-4146-ADB2-3E91EFC59885}" srcId="{2AFA1070-A456-450D-8FC4-F27D2E14233D}" destId="{D6F1B54C-19C9-4613-BD40-8F6733D1B1C3}" srcOrd="0" destOrd="0" parTransId="{E7FEC10C-6CED-48BC-9CA1-21CAD9B17EA3}" sibTransId="{78D2565D-C4E1-4857-BB23-2CB80DDE05C3}"/>
    <dgm:cxn modelId="{5F3145DE-5ABD-499B-B21A-988C2700FAB3}" type="presOf" srcId="{2A19C44F-F885-4DD5-90F0-7A23B1CBFBF4}" destId="{D57A49DA-3BBF-4154-A804-53B84033C34C}" srcOrd="1" destOrd="1" presId="urn:microsoft.com/office/officeart/2005/8/layout/vList4#4"/>
    <dgm:cxn modelId="{E9395564-DFF5-47F7-AF3B-D9225EB31D47}" srcId="{2AFA1070-A456-450D-8FC4-F27D2E14233D}" destId="{B1D3F251-4FE4-4552-AF85-794AA6ABD02B}" srcOrd="1" destOrd="0" parTransId="{E5C00B33-ABE3-4B1D-9504-2014575FBB4C}" sibTransId="{02EF1849-4D40-4517-B8BE-6090CD778ED7}"/>
    <dgm:cxn modelId="{B2F8088B-3F7B-4747-934F-A651A450712D}" srcId="{2AFA1070-A456-450D-8FC4-F27D2E14233D}" destId="{EBFE078E-7796-4AB4-ACC2-75EA5B8CD491}" srcOrd="2" destOrd="0" parTransId="{8F703B01-4927-4276-A8A3-5E08183D26FB}" sibTransId="{6EA19E17-8B66-48DC-8A89-4F3B0CAE68B1}"/>
    <dgm:cxn modelId="{6A587144-4B32-4270-8EC9-8D9AAF3DF8DA}" srcId="{D6F1B54C-19C9-4613-BD40-8F6733D1B1C3}" destId="{7D38546E-A606-4864-8AF9-43E5EA5141A3}" srcOrd="0" destOrd="0" parTransId="{1E660A2C-3D17-48D0-B184-52E6ADB147A1}" sibTransId="{07D493A3-5809-4957-9D41-8EAB37D38ECE}"/>
    <dgm:cxn modelId="{3EEBE904-C44F-4EA2-9217-1834169525A7}" type="presOf" srcId="{4D31802D-D4C5-4118-9B5F-0AA00DBA7D85}" destId="{4E2A3A2E-9685-456B-85CA-7282425A6E82}" srcOrd="1" destOrd="2" presId="urn:microsoft.com/office/officeart/2005/8/layout/vList4#4"/>
    <dgm:cxn modelId="{E61EBE26-B726-4B19-B569-965D6B4A9E26}" type="presOf" srcId="{7D38546E-A606-4864-8AF9-43E5EA5141A3}" destId="{DE6595B0-B744-4480-8D40-01BD9A636321}" srcOrd="1" destOrd="1" presId="urn:microsoft.com/office/officeart/2005/8/layout/vList4#4"/>
    <dgm:cxn modelId="{3384E15B-3CE1-4AC6-B4A1-5503B280A603}" type="presOf" srcId="{7D38546E-A606-4864-8AF9-43E5EA5141A3}" destId="{B4BA010D-0A2E-44D3-BA96-A2BD7DFC0DE3}" srcOrd="0" destOrd="1" presId="urn:microsoft.com/office/officeart/2005/8/layout/vList4#4"/>
    <dgm:cxn modelId="{964969FE-EC0A-4ACC-96FC-9D093D058191}" type="presOf" srcId="{2AFA1070-A456-450D-8FC4-F27D2E14233D}" destId="{1A56D8B0-CA3E-4CF1-8BA5-69D1C9E551E4}" srcOrd="0" destOrd="0" presId="urn:microsoft.com/office/officeart/2005/8/layout/vList4#4"/>
    <dgm:cxn modelId="{D75B08F7-0456-4A50-BE8D-51B1D93D7723}" type="presOf" srcId="{F385622E-8B51-40A8-AAF6-45C3D0F54CDE}" destId="{B4BA010D-0A2E-44D3-BA96-A2BD7DFC0DE3}" srcOrd="0" destOrd="2" presId="urn:microsoft.com/office/officeart/2005/8/layout/vList4#4"/>
    <dgm:cxn modelId="{3EFB153D-0070-4BB1-8ECB-24C89ADB079D}" type="presParOf" srcId="{1A56D8B0-CA3E-4CF1-8BA5-69D1C9E551E4}" destId="{C4990FC1-951B-4987-97AD-110C020E23BD}" srcOrd="0" destOrd="0" presId="urn:microsoft.com/office/officeart/2005/8/layout/vList4#4"/>
    <dgm:cxn modelId="{AFC647FA-5610-4C07-95F7-4D9295FDB8EA}" type="presParOf" srcId="{C4990FC1-951B-4987-97AD-110C020E23BD}" destId="{B4BA010D-0A2E-44D3-BA96-A2BD7DFC0DE3}" srcOrd="0" destOrd="0" presId="urn:microsoft.com/office/officeart/2005/8/layout/vList4#4"/>
    <dgm:cxn modelId="{CD830A9A-E40B-4C25-ACA5-CB6F1C54C63F}" type="presParOf" srcId="{C4990FC1-951B-4987-97AD-110C020E23BD}" destId="{B78CCC95-1C7C-492F-88DE-F7639F7EAED0}" srcOrd="1" destOrd="0" presId="urn:microsoft.com/office/officeart/2005/8/layout/vList4#4"/>
    <dgm:cxn modelId="{7EDF2B14-B3D1-46C3-893F-E7AC99DBF441}" type="presParOf" srcId="{C4990FC1-951B-4987-97AD-110C020E23BD}" destId="{DE6595B0-B744-4480-8D40-01BD9A636321}" srcOrd="2" destOrd="0" presId="urn:microsoft.com/office/officeart/2005/8/layout/vList4#4"/>
    <dgm:cxn modelId="{97379A0B-D91B-4141-93AC-17AB70FC4C41}" type="presParOf" srcId="{1A56D8B0-CA3E-4CF1-8BA5-69D1C9E551E4}" destId="{98E65D89-C56E-4952-90B8-CC2D9BCEEB4F}" srcOrd="1" destOrd="0" presId="urn:microsoft.com/office/officeart/2005/8/layout/vList4#4"/>
    <dgm:cxn modelId="{38C95B16-7B0C-418A-8200-6E25EA1F4E42}" type="presParOf" srcId="{1A56D8B0-CA3E-4CF1-8BA5-69D1C9E551E4}" destId="{7B33D710-872E-4746-B020-E5713CBC836A}" srcOrd="2" destOrd="0" presId="urn:microsoft.com/office/officeart/2005/8/layout/vList4#4"/>
    <dgm:cxn modelId="{9BE779B0-91B3-4952-87CD-15D84EF37CEA}" type="presParOf" srcId="{7B33D710-872E-4746-B020-E5713CBC836A}" destId="{B6E4D9A5-E6C7-43E6-9744-63DCC3C8BFDB}" srcOrd="0" destOrd="0" presId="urn:microsoft.com/office/officeart/2005/8/layout/vList4#4"/>
    <dgm:cxn modelId="{73ACB87B-F3BF-46D2-AF37-984797E2FCA3}" type="presParOf" srcId="{7B33D710-872E-4746-B020-E5713CBC836A}" destId="{0FF3D2F6-B0B9-4C37-BB28-7D69F1481562}" srcOrd="1" destOrd="0" presId="urn:microsoft.com/office/officeart/2005/8/layout/vList4#4"/>
    <dgm:cxn modelId="{418781C3-DABC-4A35-8D7C-355EE7F8C7FB}" type="presParOf" srcId="{7B33D710-872E-4746-B020-E5713CBC836A}" destId="{D57A49DA-3BBF-4154-A804-53B84033C34C}" srcOrd="2" destOrd="0" presId="urn:microsoft.com/office/officeart/2005/8/layout/vList4#4"/>
    <dgm:cxn modelId="{E1D98B4E-904B-410F-827D-2454F185D186}" type="presParOf" srcId="{1A56D8B0-CA3E-4CF1-8BA5-69D1C9E551E4}" destId="{92A42010-0C00-418F-B863-8182B775F219}" srcOrd="3" destOrd="0" presId="urn:microsoft.com/office/officeart/2005/8/layout/vList4#4"/>
    <dgm:cxn modelId="{08A91250-5747-4124-AD25-6F95FB0C9336}" type="presParOf" srcId="{1A56D8B0-CA3E-4CF1-8BA5-69D1C9E551E4}" destId="{752D0F6F-914B-4F68-B363-A9B72A15FF86}" srcOrd="4" destOrd="0" presId="urn:microsoft.com/office/officeart/2005/8/layout/vList4#4"/>
    <dgm:cxn modelId="{0A992EBF-E9CD-4DBA-BD3B-1717543FFF84}" type="presParOf" srcId="{752D0F6F-914B-4F68-B363-A9B72A15FF86}" destId="{4FAA537C-03CF-4146-BA05-B78D412FFBA8}" srcOrd="0" destOrd="0" presId="urn:microsoft.com/office/officeart/2005/8/layout/vList4#4"/>
    <dgm:cxn modelId="{50E0B1B4-4BD5-404C-B260-4D9A99E16564}" type="presParOf" srcId="{752D0F6F-914B-4F68-B363-A9B72A15FF86}" destId="{AF283AD0-17C2-4135-A64D-84388909FB6A}" srcOrd="1" destOrd="0" presId="urn:microsoft.com/office/officeart/2005/8/layout/vList4#4"/>
    <dgm:cxn modelId="{E3561783-1E77-4286-947B-04A659B9BC65}" type="presParOf" srcId="{752D0F6F-914B-4F68-B363-A9B72A15FF86}" destId="{4E2A3A2E-9685-456B-85CA-7282425A6E82}" srcOrd="2" destOrd="0" presId="urn:microsoft.com/office/officeart/2005/8/layout/vList4#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DBD1BC-BB97-44EA-97EF-FC4338001690}">
      <dsp:nvSpPr>
        <dsp:cNvPr id="0" name=""/>
        <dsp:cNvSpPr/>
      </dsp:nvSpPr>
      <dsp:spPr>
        <a:xfrm>
          <a:off x="0" y="0"/>
          <a:ext cx="6733381" cy="129587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l" defTabSz="1511300">
            <a:lnSpc>
              <a:spcPct val="90000"/>
            </a:lnSpc>
            <a:spcBef>
              <a:spcPct val="0"/>
            </a:spcBef>
            <a:spcAft>
              <a:spcPct val="35000"/>
            </a:spcAft>
          </a:pPr>
          <a:r>
            <a:rPr lang="it-IT" sz="3400" kern="1200" dirty="0" err="1" smtClean="0"/>
            <a:t>Compliance</a:t>
          </a:r>
          <a:r>
            <a:rPr lang="it-IT" sz="3400" kern="1200" dirty="0" smtClean="0"/>
            <a:t> fiscale</a:t>
          </a:r>
          <a:endParaRPr lang="it-IT" sz="3400" kern="1200" dirty="0"/>
        </a:p>
      </dsp:txBody>
      <dsp:txXfrm>
        <a:off x="37955" y="37955"/>
        <a:ext cx="5393991" cy="1219966"/>
      </dsp:txXfrm>
    </dsp:sp>
    <dsp:sp modelId="{7C71891C-FF43-4CF1-9897-9C343081EFA4}">
      <dsp:nvSpPr>
        <dsp:cNvPr id="0" name=""/>
        <dsp:cNvSpPr/>
      </dsp:nvSpPr>
      <dsp:spPr>
        <a:xfrm>
          <a:off x="1188243" y="1583848"/>
          <a:ext cx="6733381" cy="129587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l" defTabSz="1511300">
            <a:lnSpc>
              <a:spcPct val="90000"/>
            </a:lnSpc>
            <a:spcBef>
              <a:spcPct val="0"/>
            </a:spcBef>
            <a:spcAft>
              <a:spcPct val="35000"/>
            </a:spcAft>
          </a:pPr>
          <a:r>
            <a:rPr lang="it-IT" sz="3400" kern="1200" dirty="0" smtClean="0"/>
            <a:t>Adempimento spontaneo </a:t>
          </a:r>
          <a:endParaRPr lang="it-IT" sz="3400" kern="1200" dirty="0"/>
        </a:p>
      </dsp:txBody>
      <dsp:txXfrm>
        <a:off x="1226198" y="1621803"/>
        <a:ext cx="4626907" cy="1219966"/>
      </dsp:txXfrm>
    </dsp:sp>
    <dsp:sp modelId="{803C5D7F-E448-48D7-9DC4-D4AABD295F5C}">
      <dsp:nvSpPr>
        <dsp:cNvPr id="0" name=""/>
        <dsp:cNvSpPr/>
      </dsp:nvSpPr>
      <dsp:spPr>
        <a:xfrm>
          <a:off x="5891061" y="1018702"/>
          <a:ext cx="842319" cy="842319"/>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it-IT" sz="3600" kern="1200"/>
        </a:p>
      </dsp:txBody>
      <dsp:txXfrm>
        <a:off x="6080583" y="1018702"/>
        <a:ext cx="463275" cy="63384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D305C0-CB58-4001-9E92-2B5A12B929D0}">
      <dsp:nvSpPr>
        <dsp:cNvPr id="0" name=""/>
        <dsp:cNvSpPr/>
      </dsp:nvSpPr>
      <dsp:spPr>
        <a:xfrm>
          <a:off x="0" y="18196"/>
          <a:ext cx="7921625" cy="89991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it-IT" sz="1400" kern="1200" dirty="0" smtClean="0"/>
            <a:t>Lettera a </a:t>
          </a:r>
          <a:endParaRPr lang="it-IT" sz="1400" kern="1200" dirty="0"/>
        </a:p>
        <a:p>
          <a:pPr marL="57150" lvl="1" indent="-57150" algn="l" defTabSz="488950">
            <a:lnSpc>
              <a:spcPct val="90000"/>
            </a:lnSpc>
            <a:spcBef>
              <a:spcPct val="0"/>
            </a:spcBef>
            <a:spcAft>
              <a:spcPct val="15000"/>
            </a:spcAft>
            <a:buChar char="••"/>
          </a:pPr>
          <a:r>
            <a:rPr lang="it-IT" sz="1100" kern="1200" dirty="0" smtClean="0"/>
            <a:t>Omesso o carente </a:t>
          </a:r>
          <a:r>
            <a:rPr lang="it-IT" sz="1100" b="1" kern="1200" dirty="0" smtClean="0"/>
            <a:t>VERSAMENTO</a:t>
          </a:r>
          <a:r>
            <a:rPr lang="it-IT" sz="1100" kern="1200" dirty="0" smtClean="0"/>
            <a:t> ravveduto entro 30 </a:t>
          </a:r>
          <a:r>
            <a:rPr lang="it-IT" sz="1100" kern="1200" dirty="0" err="1" smtClean="0"/>
            <a:t>gg</a:t>
          </a:r>
          <a:endParaRPr lang="it-IT" sz="1100" kern="1200" dirty="0"/>
        </a:p>
        <a:p>
          <a:pPr marL="57150" lvl="1" indent="-57150" algn="l" defTabSz="488950">
            <a:lnSpc>
              <a:spcPct val="90000"/>
            </a:lnSpc>
            <a:spcBef>
              <a:spcPct val="0"/>
            </a:spcBef>
            <a:spcAft>
              <a:spcPct val="15000"/>
            </a:spcAft>
            <a:buChar char="••"/>
          </a:pPr>
          <a:r>
            <a:rPr lang="it-IT" sz="1100" kern="1200" dirty="0" smtClean="0"/>
            <a:t>1/10 del minimo</a:t>
          </a:r>
          <a:endParaRPr lang="it-IT" sz="1100" kern="1200" dirty="0"/>
        </a:p>
      </dsp:txBody>
      <dsp:txXfrm>
        <a:off x="1674316" y="18196"/>
        <a:ext cx="6247308" cy="899914"/>
      </dsp:txXfrm>
    </dsp:sp>
    <dsp:sp modelId="{01B136A4-3E73-4BA5-A341-79971CD29C36}">
      <dsp:nvSpPr>
        <dsp:cNvPr id="0" name=""/>
        <dsp:cNvSpPr/>
      </dsp:nvSpPr>
      <dsp:spPr>
        <a:xfrm>
          <a:off x="479442" y="61593"/>
          <a:ext cx="805423" cy="776726"/>
        </a:xfrm>
        <a:prstGeom prst="roundRect">
          <a:avLst>
            <a:gd name="adj" fmla="val 10000"/>
          </a:avLst>
        </a:prstGeom>
        <a:blipFill rotWithShape="0">
          <a:blip xmlns:r="http://schemas.openxmlformats.org/officeDocument/2006/relationships" r:embed="rId1"/>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CA7A19C-B02F-4DDF-AF1B-6098AE92877C}">
      <dsp:nvSpPr>
        <dsp:cNvPr id="0" name=""/>
        <dsp:cNvSpPr/>
      </dsp:nvSpPr>
      <dsp:spPr>
        <a:xfrm>
          <a:off x="0" y="989905"/>
          <a:ext cx="7921625" cy="89991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it-IT" sz="1400" kern="1200" dirty="0" smtClean="0"/>
            <a:t>Lettera a bis</a:t>
          </a:r>
          <a:endParaRPr lang="it-IT" sz="1400" kern="1200" dirty="0"/>
        </a:p>
        <a:p>
          <a:pPr marL="57150" lvl="1" indent="-57150" algn="l" defTabSz="488950">
            <a:lnSpc>
              <a:spcPct val="90000"/>
            </a:lnSpc>
            <a:spcBef>
              <a:spcPct val="0"/>
            </a:spcBef>
            <a:spcAft>
              <a:spcPct val="15000"/>
            </a:spcAft>
            <a:buChar char="••"/>
          </a:pPr>
          <a:r>
            <a:rPr lang="it-IT" sz="1100" kern="1200" dirty="0" smtClean="0"/>
            <a:t>Errore o omissione ravveduto  entro 90  </a:t>
          </a:r>
          <a:r>
            <a:rPr lang="it-IT" sz="1100" kern="1200" dirty="0" err="1" smtClean="0"/>
            <a:t>gg</a:t>
          </a:r>
          <a:r>
            <a:rPr lang="it-IT" sz="1100" kern="1200" dirty="0" smtClean="0"/>
            <a:t> </a:t>
          </a:r>
          <a:endParaRPr lang="it-IT" sz="1100" kern="1200" dirty="0"/>
        </a:p>
        <a:p>
          <a:pPr marL="57150" lvl="1" indent="-57150" algn="l" defTabSz="488950">
            <a:lnSpc>
              <a:spcPct val="90000"/>
            </a:lnSpc>
            <a:spcBef>
              <a:spcPct val="0"/>
            </a:spcBef>
            <a:spcAft>
              <a:spcPct val="15000"/>
            </a:spcAft>
            <a:buChar char="••"/>
          </a:pPr>
          <a:r>
            <a:rPr lang="it-IT" sz="1100" kern="1200" dirty="0" smtClean="0"/>
            <a:t>1/9 del minimo</a:t>
          </a:r>
          <a:endParaRPr lang="it-IT" sz="1100" kern="1200" dirty="0"/>
        </a:p>
      </dsp:txBody>
      <dsp:txXfrm>
        <a:off x="1674316" y="989905"/>
        <a:ext cx="6247308" cy="899914"/>
      </dsp:txXfrm>
    </dsp:sp>
    <dsp:sp modelId="{9AC8E887-72C2-4A56-BE5E-3576810803CD}">
      <dsp:nvSpPr>
        <dsp:cNvPr id="0" name=""/>
        <dsp:cNvSpPr/>
      </dsp:nvSpPr>
      <dsp:spPr>
        <a:xfrm>
          <a:off x="479442" y="1079896"/>
          <a:ext cx="805423" cy="719931"/>
        </a:xfrm>
        <a:prstGeom prst="roundRect">
          <a:avLst>
            <a:gd name="adj" fmla="val 10000"/>
          </a:avLst>
        </a:prstGeom>
        <a:blipFill rotWithShape="0">
          <a:blip xmlns:r="http://schemas.openxmlformats.org/officeDocument/2006/relationships" r:embed="rId2"/>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C11EE56-89F6-43CC-9850-7131405B9C78}">
      <dsp:nvSpPr>
        <dsp:cNvPr id="0" name=""/>
        <dsp:cNvSpPr/>
      </dsp:nvSpPr>
      <dsp:spPr>
        <a:xfrm>
          <a:off x="0" y="1979810"/>
          <a:ext cx="7921625" cy="89991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it-IT" sz="1400" kern="1200" dirty="0" smtClean="0"/>
            <a:t>Lettera b</a:t>
          </a:r>
          <a:endParaRPr lang="it-IT" sz="1400" kern="1200" dirty="0"/>
        </a:p>
        <a:p>
          <a:pPr marL="57150" lvl="1" indent="-57150" algn="l" defTabSz="488950">
            <a:lnSpc>
              <a:spcPct val="90000"/>
            </a:lnSpc>
            <a:spcBef>
              <a:spcPct val="0"/>
            </a:spcBef>
            <a:spcAft>
              <a:spcPct val="15000"/>
            </a:spcAft>
            <a:buChar char="••"/>
          </a:pPr>
          <a:r>
            <a:rPr lang="it-IT" sz="1100" kern="1200" dirty="0" smtClean="0"/>
            <a:t>Errore o omissione ravveduto entro il termine di presentazione della </a:t>
          </a:r>
          <a:r>
            <a:rPr lang="it-IT" sz="1100" kern="1200" dirty="0" err="1" smtClean="0"/>
            <a:t>dich</a:t>
          </a:r>
          <a:r>
            <a:rPr lang="it-IT" sz="1100" kern="1200" dirty="0" smtClean="0"/>
            <a:t>. relativa all’anno in cui è stata commessa la violazione</a:t>
          </a:r>
          <a:endParaRPr lang="it-IT" sz="1100" kern="1200" dirty="0"/>
        </a:p>
        <a:p>
          <a:pPr marL="57150" lvl="1" indent="-57150" algn="l" defTabSz="488950">
            <a:lnSpc>
              <a:spcPct val="90000"/>
            </a:lnSpc>
            <a:spcBef>
              <a:spcPct val="0"/>
            </a:spcBef>
            <a:spcAft>
              <a:spcPct val="15000"/>
            </a:spcAft>
            <a:buChar char="••"/>
          </a:pPr>
          <a:r>
            <a:rPr lang="it-IT" sz="1100" kern="1200" dirty="0" smtClean="0"/>
            <a:t>1/8 del minimo</a:t>
          </a:r>
          <a:endParaRPr lang="it-IT" sz="1100" kern="1200" dirty="0"/>
        </a:p>
      </dsp:txBody>
      <dsp:txXfrm>
        <a:off x="1674316" y="1979810"/>
        <a:ext cx="6247308" cy="899914"/>
      </dsp:txXfrm>
    </dsp:sp>
    <dsp:sp modelId="{26DAD12D-C5B5-426B-A014-DC3DE761E628}">
      <dsp:nvSpPr>
        <dsp:cNvPr id="0" name=""/>
        <dsp:cNvSpPr/>
      </dsp:nvSpPr>
      <dsp:spPr>
        <a:xfrm>
          <a:off x="479442" y="2069802"/>
          <a:ext cx="805423" cy="719931"/>
        </a:xfrm>
        <a:prstGeom prst="roundRect">
          <a:avLst>
            <a:gd name="adj" fmla="val 10000"/>
          </a:avLst>
        </a:prstGeom>
        <a:blipFill rotWithShape="0">
          <a:blip xmlns:r="http://schemas.openxmlformats.org/officeDocument/2006/relationships" r:embed="rId3"/>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BA010D-0A2E-44D3-BA96-A2BD7DFC0DE3}">
      <dsp:nvSpPr>
        <dsp:cNvPr id="0" name=""/>
        <dsp:cNvSpPr/>
      </dsp:nvSpPr>
      <dsp:spPr>
        <a:xfrm>
          <a:off x="0" y="0"/>
          <a:ext cx="8280151" cy="151793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t" anchorCtr="0">
          <a:noAutofit/>
        </a:bodyPr>
        <a:lstStyle/>
        <a:p>
          <a:pPr lvl="0" algn="l" defTabSz="933450">
            <a:lnSpc>
              <a:spcPct val="90000"/>
            </a:lnSpc>
            <a:spcBef>
              <a:spcPct val="0"/>
            </a:spcBef>
            <a:spcAft>
              <a:spcPct val="35000"/>
            </a:spcAft>
          </a:pPr>
          <a:r>
            <a:rPr lang="it-IT" sz="2100" kern="1200" dirty="0" smtClean="0"/>
            <a:t>Lettera b bis</a:t>
          </a:r>
          <a:endParaRPr lang="it-IT" sz="2100" kern="1200" dirty="0"/>
        </a:p>
        <a:p>
          <a:pPr marL="171450" lvl="1" indent="-171450" algn="l" defTabSz="711200">
            <a:lnSpc>
              <a:spcPct val="90000"/>
            </a:lnSpc>
            <a:spcBef>
              <a:spcPct val="0"/>
            </a:spcBef>
            <a:spcAft>
              <a:spcPct val="15000"/>
            </a:spcAft>
            <a:buChar char="••"/>
          </a:pPr>
          <a:r>
            <a:rPr lang="it-IT" sz="1600" kern="1200" dirty="0" smtClean="0"/>
            <a:t>Errore o omissione ravveduto entro il termine di presentazione della </a:t>
          </a:r>
          <a:r>
            <a:rPr lang="it-IT" sz="1600" kern="1200" dirty="0" err="1" smtClean="0"/>
            <a:t>dich</a:t>
          </a:r>
          <a:r>
            <a:rPr lang="it-IT" sz="1600" kern="1200" dirty="0" smtClean="0"/>
            <a:t>. relativa all’anno successivo a quello in cui è stata commessa la violazione</a:t>
          </a:r>
          <a:endParaRPr lang="it-IT" sz="1600" kern="1200" dirty="0"/>
        </a:p>
        <a:p>
          <a:pPr marL="171450" lvl="1" indent="-171450" algn="l" defTabSz="711200">
            <a:lnSpc>
              <a:spcPct val="90000"/>
            </a:lnSpc>
            <a:spcBef>
              <a:spcPct val="0"/>
            </a:spcBef>
            <a:spcAft>
              <a:spcPct val="15000"/>
            </a:spcAft>
            <a:buChar char="••"/>
          </a:pPr>
          <a:r>
            <a:rPr lang="it-IT" sz="1600" kern="1200" dirty="0" smtClean="0"/>
            <a:t>1/7 del minimo</a:t>
          </a:r>
          <a:endParaRPr lang="it-IT" sz="1600" kern="1200" dirty="0"/>
        </a:p>
      </dsp:txBody>
      <dsp:txXfrm>
        <a:off x="1807824" y="0"/>
        <a:ext cx="6472326" cy="1517938"/>
      </dsp:txXfrm>
    </dsp:sp>
    <dsp:sp modelId="{B78CCC95-1C7C-492F-88DE-F7639F7EAED0}">
      <dsp:nvSpPr>
        <dsp:cNvPr id="0" name=""/>
        <dsp:cNvSpPr/>
      </dsp:nvSpPr>
      <dsp:spPr>
        <a:xfrm>
          <a:off x="540017" y="151793"/>
          <a:ext cx="879583" cy="1214350"/>
        </a:xfrm>
        <a:prstGeom prst="roundRect">
          <a:avLst>
            <a:gd name="adj" fmla="val 10000"/>
          </a:avLst>
        </a:prstGeom>
        <a:blipFill rotWithShape="0">
          <a:blip xmlns:r="http://schemas.openxmlformats.org/officeDocument/2006/relationships" r:embed="rId1"/>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6E4D9A5-E6C7-43E6-9744-63DCC3C8BFDB}">
      <dsp:nvSpPr>
        <dsp:cNvPr id="0" name=""/>
        <dsp:cNvSpPr/>
      </dsp:nvSpPr>
      <dsp:spPr>
        <a:xfrm>
          <a:off x="0" y="1669732"/>
          <a:ext cx="8280151" cy="151793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t" anchorCtr="0">
          <a:noAutofit/>
        </a:bodyPr>
        <a:lstStyle/>
        <a:p>
          <a:pPr lvl="0" algn="l" defTabSz="933450">
            <a:lnSpc>
              <a:spcPct val="90000"/>
            </a:lnSpc>
            <a:spcBef>
              <a:spcPct val="0"/>
            </a:spcBef>
            <a:spcAft>
              <a:spcPct val="35000"/>
            </a:spcAft>
          </a:pPr>
          <a:r>
            <a:rPr lang="it-IT" sz="2100" kern="1200" dirty="0" smtClean="0"/>
            <a:t>Lettera b </a:t>
          </a:r>
          <a:r>
            <a:rPr lang="it-IT" sz="2100" kern="1200" dirty="0" err="1" smtClean="0"/>
            <a:t>ter</a:t>
          </a:r>
          <a:endParaRPr lang="it-IT" sz="2100" kern="1200" dirty="0"/>
        </a:p>
        <a:p>
          <a:pPr marL="171450" lvl="1" indent="-171450" algn="l" defTabSz="711200">
            <a:lnSpc>
              <a:spcPct val="90000"/>
            </a:lnSpc>
            <a:spcBef>
              <a:spcPct val="0"/>
            </a:spcBef>
            <a:spcAft>
              <a:spcPct val="15000"/>
            </a:spcAft>
            <a:buChar char="••"/>
          </a:pPr>
          <a:r>
            <a:rPr lang="it-IT" sz="1600" kern="1200" dirty="0" smtClean="0"/>
            <a:t>Errore o omissione ravveduto oltre il termine di presentazione della </a:t>
          </a:r>
          <a:r>
            <a:rPr lang="it-IT" sz="1600" kern="1200" dirty="0" err="1" smtClean="0"/>
            <a:t>dich</a:t>
          </a:r>
          <a:r>
            <a:rPr lang="it-IT" sz="1600" kern="1200" dirty="0" smtClean="0"/>
            <a:t>. relativa all’anno successivo a quello in cui è stata commessa la violazione</a:t>
          </a:r>
          <a:endParaRPr lang="it-IT" sz="1600" kern="1200" dirty="0"/>
        </a:p>
        <a:p>
          <a:pPr marL="171450" lvl="1" indent="-171450" algn="l" defTabSz="711200">
            <a:lnSpc>
              <a:spcPct val="90000"/>
            </a:lnSpc>
            <a:spcBef>
              <a:spcPct val="0"/>
            </a:spcBef>
            <a:spcAft>
              <a:spcPct val="15000"/>
            </a:spcAft>
            <a:buChar char="••"/>
          </a:pPr>
          <a:r>
            <a:rPr lang="it-IT" sz="1600" kern="1200" dirty="0" smtClean="0"/>
            <a:t>1/6 del minimo</a:t>
          </a:r>
          <a:endParaRPr lang="it-IT" sz="1600" kern="1200" dirty="0"/>
        </a:p>
      </dsp:txBody>
      <dsp:txXfrm>
        <a:off x="1807824" y="1669732"/>
        <a:ext cx="6472326" cy="1517938"/>
      </dsp:txXfrm>
    </dsp:sp>
    <dsp:sp modelId="{0FF3D2F6-B0B9-4C37-BB28-7D69F1481562}">
      <dsp:nvSpPr>
        <dsp:cNvPr id="0" name=""/>
        <dsp:cNvSpPr/>
      </dsp:nvSpPr>
      <dsp:spPr>
        <a:xfrm>
          <a:off x="540017" y="1821526"/>
          <a:ext cx="879583" cy="1214350"/>
        </a:xfrm>
        <a:prstGeom prst="roundRect">
          <a:avLst>
            <a:gd name="adj" fmla="val 10000"/>
          </a:avLst>
        </a:prstGeom>
        <a:blipFill rotWithShape="0">
          <a:blip xmlns:r="http://schemas.openxmlformats.org/officeDocument/2006/relationships" r:embed="rId2"/>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FAA537C-03CF-4146-BA05-B78D412FFBA8}">
      <dsp:nvSpPr>
        <dsp:cNvPr id="0" name=""/>
        <dsp:cNvSpPr/>
      </dsp:nvSpPr>
      <dsp:spPr>
        <a:xfrm>
          <a:off x="0" y="3339464"/>
          <a:ext cx="8280151" cy="151793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t" anchorCtr="0">
          <a:noAutofit/>
        </a:bodyPr>
        <a:lstStyle/>
        <a:p>
          <a:pPr lvl="0" algn="l" defTabSz="933450">
            <a:lnSpc>
              <a:spcPct val="90000"/>
            </a:lnSpc>
            <a:spcBef>
              <a:spcPct val="0"/>
            </a:spcBef>
            <a:spcAft>
              <a:spcPct val="35000"/>
            </a:spcAft>
          </a:pPr>
          <a:r>
            <a:rPr lang="it-IT" sz="2100" kern="1200" dirty="0" smtClean="0"/>
            <a:t>Lettera b </a:t>
          </a:r>
          <a:r>
            <a:rPr lang="it-IT" sz="2100" kern="1200" dirty="0" err="1" smtClean="0"/>
            <a:t>quater</a:t>
          </a:r>
          <a:endParaRPr lang="it-IT" sz="2100" kern="1200" dirty="0"/>
        </a:p>
        <a:p>
          <a:pPr marL="171450" lvl="1" indent="-171450" algn="l" defTabSz="711200">
            <a:lnSpc>
              <a:spcPct val="90000"/>
            </a:lnSpc>
            <a:spcBef>
              <a:spcPct val="0"/>
            </a:spcBef>
            <a:spcAft>
              <a:spcPct val="15000"/>
            </a:spcAft>
            <a:buChar char="••"/>
          </a:pPr>
          <a:r>
            <a:rPr lang="it-IT" sz="1600" kern="1200" dirty="0" smtClean="0"/>
            <a:t>Ravvedimento di errore o omissione in caso di avvenuta notifica di un </a:t>
          </a:r>
          <a:r>
            <a:rPr lang="it-IT" sz="1600" kern="1200" dirty="0" err="1" smtClean="0"/>
            <a:t>pvc</a:t>
          </a:r>
          <a:endParaRPr lang="it-IT" sz="1600" kern="1200" dirty="0"/>
        </a:p>
        <a:p>
          <a:pPr marL="171450" lvl="1" indent="-171450" algn="l" defTabSz="711200">
            <a:lnSpc>
              <a:spcPct val="90000"/>
            </a:lnSpc>
            <a:spcBef>
              <a:spcPct val="0"/>
            </a:spcBef>
            <a:spcAft>
              <a:spcPct val="15000"/>
            </a:spcAft>
            <a:buChar char="••"/>
          </a:pPr>
          <a:r>
            <a:rPr lang="it-IT" sz="1600" kern="1200" dirty="0" smtClean="0"/>
            <a:t>1/5 del minimo</a:t>
          </a:r>
          <a:endParaRPr lang="it-IT" sz="1600" kern="1200" dirty="0"/>
        </a:p>
      </dsp:txBody>
      <dsp:txXfrm>
        <a:off x="1807824" y="3339464"/>
        <a:ext cx="6472326" cy="1517938"/>
      </dsp:txXfrm>
    </dsp:sp>
    <dsp:sp modelId="{AF283AD0-17C2-4135-A64D-84388909FB6A}">
      <dsp:nvSpPr>
        <dsp:cNvPr id="0" name=""/>
        <dsp:cNvSpPr/>
      </dsp:nvSpPr>
      <dsp:spPr>
        <a:xfrm>
          <a:off x="540017" y="3491258"/>
          <a:ext cx="879583" cy="1214350"/>
        </a:xfrm>
        <a:prstGeom prst="roundRect">
          <a:avLst>
            <a:gd name="adj" fmla="val 10000"/>
          </a:avLst>
        </a:prstGeom>
        <a:blipFill rotWithShape="0">
          <a:blip xmlns:r="http://schemas.openxmlformats.org/officeDocument/2006/relationships" r:embed="rId3"/>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vList4#3">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4#4">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3076575" cy="511175"/>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4021138" y="0"/>
            <a:ext cx="3076575" cy="511175"/>
          </a:xfrm>
          <a:prstGeom prst="rect">
            <a:avLst/>
          </a:prstGeom>
        </p:spPr>
        <p:txBody>
          <a:bodyPr vert="horz" lIns="91440" tIns="45720" rIns="91440" bIns="45720" rtlCol="0"/>
          <a:lstStyle>
            <a:lvl1pPr algn="r">
              <a:defRPr sz="1200"/>
            </a:lvl1pPr>
          </a:lstStyle>
          <a:p>
            <a:fld id="{EDCD874C-5122-4AB7-B680-DCCD4C537B21}" type="datetimeFigureOut">
              <a:rPr lang="it-IT" smtClean="0"/>
              <a:t>14/07/2021</a:t>
            </a:fld>
            <a:endParaRPr lang="it-IT"/>
          </a:p>
        </p:txBody>
      </p:sp>
      <p:sp>
        <p:nvSpPr>
          <p:cNvPr id="4" name="Segnaposto immagine diapositiva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709613" y="4860925"/>
            <a:ext cx="5680075" cy="4605338"/>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9721850"/>
            <a:ext cx="3076575" cy="511175"/>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4021138" y="9721850"/>
            <a:ext cx="3076575" cy="511175"/>
          </a:xfrm>
          <a:prstGeom prst="rect">
            <a:avLst/>
          </a:prstGeom>
        </p:spPr>
        <p:txBody>
          <a:bodyPr vert="horz" lIns="91440" tIns="45720" rIns="91440" bIns="45720" rtlCol="0" anchor="b"/>
          <a:lstStyle>
            <a:lvl1pPr algn="r">
              <a:defRPr sz="1200"/>
            </a:lvl1pPr>
          </a:lstStyle>
          <a:p>
            <a:fld id="{233D61B8-0462-4E66-A69F-8A76E7D4E35C}" type="slidenum">
              <a:rPr lang="it-IT" smtClean="0"/>
              <a:t>‹N›</a:t>
            </a:fld>
            <a:endParaRPr lang="it-IT"/>
          </a:p>
        </p:txBody>
      </p:sp>
    </p:spTree>
    <p:extLst>
      <p:ext uri="{BB962C8B-B14F-4D97-AF65-F5344CB8AC3E}">
        <p14:creationId xmlns:p14="http://schemas.microsoft.com/office/powerpoint/2010/main" val="37917899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a:prstGeom prst="rect">
            <a:avLst/>
          </a:prstGeo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50184838-A280-4C84-9854-A5489DFB0C7B}" type="datetime1">
              <a:rPr lang="it-IT" smtClean="0"/>
              <a:t>14/07/2021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2F51607-82F8-4C7A-B6B3-63E7EDB45F31}"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93989B6-DA53-4B56-9397-876B88CDF408}"/>
              </a:ext>
            </a:extLst>
          </p:cNvPr>
          <p:cNvSpPr>
            <a:spLocks noGrp="1"/>
          </p:cNvSpPr>
          <p:nvPr>
            <p:ph type="title"/>
          </p:nvPr>
        </p:nvSpPr>
        <p:spPr/>
        <p:txBody>
          <a:bodyPr/>
          <a:lstStyle/>
          <a:p>
            <a:r>
              <a:rPr lang="it-IT" smtClean="0"/>
              <a:t>Fare clic per modificare lo stile del titolo</a:t>
            </a:r>
            <a:endParaRPr lang="it-IT"/>
          </a:p>
        </p:txBody>
      </p:sp>
      <p:sp>
        <p:nvSpPr>
          <p:cNvPr id="3" name="Segnaposto contenuto 2">
            <a:extLst>
              <a:ext uri="{FF2B5EF4-FFF2-40B4-BE49-F238E27FC236}">
                <a16:creationId xmlns:a16="http://schemas.microsoft.com/office/drawing/2014/main" id="{E5C184ED-8294-4C63-B4E5-859075EB1F4D}"/>
              </a:ext>
            </a:extLst>
          </p:cNvPr>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a:extLst>
              <a:ext uri="{FF2B5EF4-FFF2-40B4-BE49-F238E27FC236}">
                <a16:creationId xmlns:a16="http://schemas.microsoft.com/office/drawing/2014/main" id="{19C9E677-3C54-424D-A0A1-FC17D09D026E}"/>
              </a:ext>
            </a:extLst>
          </p:cNvPr>
          <p:cNvSpPr>
            <a:spLocks noGrp="1"/>
          </p:cNvSpPr>
          <p:nvPr>
            <p:ph type="dt" sz="half" idx="10"/>
          </p:nvPr>
        </p:nvSpPr>
        <p:spPr/>
        <p:txBody>
          <a:bodyPr/>
          <a:lstStyle/>
          <a:p>
            <a:fld id="{E1429D21-04D2-4966-87EA-A8ECE8D48EA3}" type="datetime1">
              <a:rPr lang="it-IT" smtClean="0"/>
              <a:t>14/07/2021</a:t>
            </a:fld>
            <a:endParaRPr lang="it-IT"/>
          </a:p>
        </p:txBody>
      </p:sp>
      <p:sp>
        <p:nvSpPr>
          <p:cNvPr id="5" name="Segnaposto piè di pagina 4">
            <a:extLst>
              <a:ext uri="{FF2B5EF4-FFF2-40B4-BE49-F238E27FC236}">
                <a16:creationId xmlns:a16="http://schemas.microsoft.com/office/drawing/2014/main" id="{731D431F-7650-4A2D-9668-FFD51D0B1BB3}"/>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E78A59E-A45B-41C0-9DC3-A3FD9886FE68}"/>
              </a:ext>
            </a:extLst>
          </p:cNvPr>
          <p:cNvSpPr>
            <a:spLocks noGrp="1"/>
          </p:cNvSpPr>
          <p:nvPr>
            <p:ph type="sldNum" sz="quarter" idx="12"/>
          </p:nvPr>
        </p:nvSpPr>
        <p:spPr/>
        <p:txBody>
          <a:bodyPr/>
          <a:lstStyle/>
          <a:p>
            <a:fld id="{D2F51607-82F8-4C7A-B6B3-63E7EDB45F31}" type="slidenum">
              <a:rPr lang="it-IT" smtClean="0"/>
              <a:pPr/>
              <a:t>‹N›</a:t>
            </a:fld>
            <a:endParaRPr lang="it-IT"/>
          </a:p>
        </p:txBody>
      </p:sp>
    </p:spTree>
    <p:extLst>
      <p:ext uri="{BB962C8B-B14F-4D97-AF65-F5344CB8AC3E}">
        <p14:creationId xmlns:p14="http://schemas.microsoft.com/office/powerpoint/2010/main" val="297708622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egnaposto data 3"/>
          <p:cNvSpPr>
            <a:spLocks noGrp="1"/>
          </p:cNvSpPr>
          <p:nvPr>
            <p:ph type="dt" sz="half" idx="2"/>
          </p:nvPr>
        </p:nvSpPr>
        <p:spPr>
          <a:xfrm>
            <a:off x="1043608" y="6381328"/>
            <a:ext cx="1224136" cy="365125"/>
          </a:xfrm>
          <a:prstGeom prst="rect">
            <a:avLst/>
          </a:prstGeom>
        </p:spPr>
        <p:txBody>
          <a:bodyPr vert="horz" lIns="91440" tIns="45720" rIns="91440" bIns="45720" rtlCol="0" anchor="ctr"/>
          <a:lstStyle>
            <a:lvl1pPr algn="l">
              <a:defRPr sz="1200" b="1">
                <a:solidFill>
                  <a:srgbClr val="A02020"/>
                </a:solidFill>
              </a:defRPr>
            </a:lvl1pPr>
          </a:lstStyle>
          <a:p>
            <a:fld id="{902DB360-8FF5-425E-933F-EA7510762E07}" type="datetime1">
              <a:rPr lang="it-IT" smtClean="0"/>
              <a:t>14/07/2021</a:t>
            </a:fld>
            <a:endParaRPr lang="it-IT"/>
          </a:p>
        </p:txBody>
      </p:sp>
      <p:sp>
        <p:nvSpPr>
          <p:cNvPr id="5" name="Segnaposto piè di pagina 4"/>
          <p:cNvSpPr>
            <a:spLocks noGrp="1"/>
          </p:cNvSpPr>
          <p:nvPr>
            <p:ph type="ftr" sz="quarter" idx="3"/>
          </p:nvPr>
        </p:nvSpPr>
        <p:spPr>
          <a:xfrm>
            <a:off x="3131840" y="6381328"/>
            <a:ext cx="2895600" cy="365125"/>
          </a:xfrm>
          <a:prstGeom prst="rect">
            <a:avLst/>
          </a:prstGeom>
        </p:spPr>
        <p:txBody>
          <a:bodyPr vert="horz" lIns="91440" tIns="45720" rIns="91440" bIns="45720" rtlCol="0" anchor="ctr"/>
          <a:lstStyle>
            <a:lvl1pPr algn="ctr">
              <a:defRPr sz="1200" b="1">
                <a:solidFill>
                  <a:srgbClr val="A02020"/>
                </a:solidFill>
              </a:defRPr>
            </a:lvl1pPr>
          </a:lstStyle>
          <a:p>
            <a:endParaRPr lang="it-IT"/>
          </a:p>
        </p:txBody>
      </p:sp>
      <p:sp>
        <p:nvSpPr>
          <p:cNvPr id="6" name="Segnaposto numero diapositiva 5"/>
          <p:cNvSpPr>
            <a:spLocks noGrp="1"/>
          </p:cNvSpPr>
          <p:nvPr>
            <p:ph type="sldNum" sz="quarter" idx="4"/>
          </p:nvPr>
        </p:nvSpPr>
        <p:spPr>
          <a:xfrm>
            <a:off x="323528" y="6381328"/>
            <a:ext cx="370384" cy="365125"/>
          </a:xfrm>
          <a:prstGeom prst="rect">
            <a:avLst/>
          </a:prstGeom>
        </p:spPr>
        <p:txBody>
          <a:bodyPr vert="horz" lIns="91440" tIns="45720" rIns="91440" bIns="45720" rtlCol="0" anchor="ctr"/>
          <a:lstStyle>
            <a:lvl1pPr algn="r">
              <a:defRPr sz="1200" b="1">
                <a:solidFill>
                  <a:srgbClr val="A02020"/>
                </a:solidFill>
              </a:defRPr>
            </a:lvl1pPr>
          </a:lstStyle>
          <a:p>
            <a:fld id="{D2F51607-82F8-4C7A-B6B3-63E7EDB45F31}" type="slidenum">
              <a:rPr lang="it-IT" smtClean="0"/>
              <a:pPr/>
              <a:t>‹N›</a:t>
            </a:fld>
            <a:endParaRPr lang="it-IT"/>
          </a:p>
        </p:txBody>
      </p:sp>
      <p:cxnSp>
        <p:nvCxnSpPr>
          <p:cNvPr id="8" name="Connettore 1 7"/>
          <p:cNvCxnSpPr/>
          <p:nvPr/>
        </p:nvCxnSpPr>
        <p:spPr>
          <a:xfrm>
            <a:off x="971600" y="0"/>
            <a:ext cx="0" cy="6858000"/>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10" name="Connettore 1 9"/>
          <p:cNvCxnSpPr/>
          <p:nvPr/>
        </p:nvCxnSpPr>
        <p:spPr>
          <a:xfrm>
            <a:off x="0" y="1268760"/>
            <a:ext cx="9144000" cy="0"/>
          </a:xfrm>
          <a:prstGeom prst="line">
            <a:avLst/>
          </a:prstGeom>
          <a:ln w="76200"/>
        </p:spPr>
        <p:style>
          <a:lnRef idx="1">
            <a:schemeClr val="accent1"/>
          </a:lnRef>
          <a:fillRef idx="0">
            <a:schemeClr val="accent1"/>
          </a:fillRef>
          <a:effectRef idx="0">
            <a:schemeClr val="accent1"/>
          </a:effectRef>
          <a:fontRef idx="minor">
            <a:schemeClr val="tx1"/>
          </a:fontRef>
        </p:style>
      </p:cxnSp>
      <p:pic>
        <p:nvPicPr>
          <p:cNvPr id="11" name="Immagine 10" descr="image1 (1).JPG"/>
          <p:cNvPicPr>
            <a:picLocks noChangeAspect="1"/>
          </p:cNvPicPr>
          <p:nvPr/>
        </p:nvPicPr>
        <p:blipFill>
          <a:blip r:embed="rId4" cstate="print"/>
          <a:srcRect t="18500" r="9360" b="59450"/>
          <a:stretch>
            <a:fillRect/>
          </a:stretch>
        </p:blipFill>
        <p:spPr>
          <a:xfrm>
            <a:off x="1043608" y="0"/>
            <a:ext cx="3744416" cy="1203563"/>
          </a:xfrm>
          <a:prstGeom prst="rect">
            <a:avLst/>
          </a:prstGeom>
        </p:spPr>
      </p:pic>
      <p:sp>
        <p:nvSpPr>
          <p:cNvPr id="13" name="CasellaDiTesto 12"/>
          <p:cNvSpPr txBox="1"/>
          <p:nvPr/>
        </p:nvSpPr>
        <p:spPr>
          <a:xfrm>
            <a:off x="6551712" y="6381328"/>
            <a:ext cx="2592288" cy="307777"/>
          </a:xfrm>
          <a:prstGeom prst="rect">
            <a:avLst/>
          </a:prstGeom>
          <a:noFill/>
        </p:spPr>
        <p:txBody>
          <a:bodyPr wrap="square" rtlCol="0">
            <a:spAutoFit/>
          </a:bodyPr>
          <a:lstStyle/>
          <a:p>
            <a:r>
              <a:rPr lang="it-IT" sz="1400" b="1" baseline="0" dirty="0" smtClean="0">
                <a:solidFill>
                  <a:srgbClr val="A02020"/>
                </a:solidFill>
              </a:rPr>
              <a:t> </a:t>
            </a:r>
            <a:endParaRPr lang="it-IT" sz="1400" b="1" dirty="0">
              <a:solidFill>
                <a:srgbClr val="A02020"/>
              </a:solidFill>
            </a:endParaRPr>
          </a:p>
        </p:txBody>
      </p:sp>
      <p:sp>
        <p:nvSpPr>
          <p:cNvPr id="14" name="Segnaposto titolo 13"/>
          <p:cNvSpPr>
            <a:spLocks noGrp="1"/>
          </p:cNvSpPr>
          <p:nvPr>
            <p:ph type="title"/>
          </p:nvPr>
        </p:nvSpPr>
        <p:spPr>
          <a:xfrm>
            <a:off x="914400" y="4869160"/>
            <a:ext cx="8229600" cy="1143000"/>
          </a:xfrm>
          <a:prstGeom prst="rect">
            <a:avLst/>
          </a:prstGeom>
        </p:spPr>
        <p:txBody>
          <a:bodyPr vert="horz" lIns="91440" tIns="45720" rIns="91440" bIns="45720" rtlCol="0" anchor="ctr">
            <a:noAutofit/>
          </a:bodyPr>
          <a:lstStyle/>
          <a:p>
            <a:endParaRPr lang="it-IT" dirty="0"/>
          </a:p>
        </p:txBody>
      </p:sp>
      <p:sp>
        <p:nvSpPr>
          <p:cNvPr id="15" name="Segnaposto testo 14"/>
          <p:cNvSpPr>
            <a:spLocks noGrp="1"/>
          </p:cNvSpPr>
          <p:nvPr>
            <p:ph type="body" idx="1"/>
          </p:nvPr>
        </p:nvSpPr>
        <p:spPr>
          <a:xfrm>
            <a:off x="1043608" y="1340768"/>
            <a:ext cx="7920880" cy="2880319"/>
          </a:xfrm>
          <a:prstGeom prst="rect">
            <a:avLst/>
          </a:prstGeom>
        </p:spPr>
        <p:txBody>
          <a:bodyPr vert="horz" lIns="91440" tIns="45720" rIns="91440" bIns="45720" rtlCol="0">
            <a:noAutofit/>
          </a:bodyPr>
          <a:lstStyle/>
          <a:p>
            <a:pPr lvl="1"/>
            <a:endParaRPr lang="it-IT" dirty="0"/>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Lst>
  <p:hf hdr="0" ftr="0" dt="0"/>
  <p:txStyles>
    <p:titleStyle>
      <a:lvl1pPr algn="ctr" defTabSz="914400" rtl="0" eaLnBrk="1" latinLnBrk="0" hangingPunct="1">
        <a:spcBef>
          <a:spcPct val="0"/>
        </a:spcBef>
        <a:buNone/>
        <a:defRPr sz="2800" kern="1200" baseline="0">
          <a:solidFill>
            <a:srgbClr val="A02020"/>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None/>
        <a:defRPr sz="4400" kern="1200" baseline="0">
          <a:solidFill>
            <a:srgbClr val="A02020"/>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federico@studiofederico.net"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diagramLayout" Target="../diagrams/layout1.xml"/><Relationship Id="rId7" Type="http://schemas.openxmlformats.org/officeDocument/2006/relationships/image" Target="../media/image2.jpe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r>
              <a:rPr lang="it-IT" dirty="0"/>
              <a:t>Ravvedimento </a:t>
            </a:r>
            <a:r>
              <a:rPr lang="it-IT" dirty="0" smtClean="0"/>
              <a:t>operoso Imposte</a:t>
            </a:r>
            <a:r>
              <a:rPr lang="it-IT" dirty="0"/>
              <a:t/>
            </a:r>
            <a:br>
              <a:rPr lang="it-IT" dirty="0"/>
            </a:br>
            <a:endParaRPr lang="it-IT" dirty="0"/>
          </a:p>
        </p:txBody>
      </p:sp>
      <p:sp>
        <p:nvSpPr>
          <p:cNvPr id="3" name="Sottotitolo 2"/>
          <p:cNvSpPr>
            <a:spLocks noGrp="1"/>
          </p:cNvSpPr>
          <p:nvPr>
            <p:ph type="subTitle" idx="1"/>
          </p:nvPr>
        </p:nvSpPr>
        <p:spPr>
          <a:xfrm>
            <a:off x="533400" y="3228536"/>
            <a:ext cx="7854696" cy="2792752"/>
          </a:xfrm>
        </p:spPr>
        <p:txBody>
          <a:bodyPr>
            <a:normAutofit/>
          </a:bodyPr>
          <a:lstStyle/>
          <a:p>
            <a:endParaRPr lang="it-IT" dirty="0" smtClean="0"/>
          </a:p>
          <a:p>
            <a:pPr algn="r">
              <a:defRPr/>
            </a:pPr>
            <a:r>
              <a:rPr lang="it-IT" sz="1600" b="1" dirty="0"/>
              <a:t>Stefano Federico</a:t>
            </a:r>
          </a:p>
          <a:p>
            <a:pPr algn="r">
              <a:defRPr/>
            </a:pPr>
            <a:r>
              <a:rPr lang="it-IT" sz="1600" dirty="0"/>
              <a:t>Dottore Commercialista</a:t>
            </a:r>
          </a:p>
          <a:p>
            <a:pPr algn="r">
              <a:defRPr/>
            </a:pPr>
            <a:r>
              <a:rPr lang="it-IT" sz="1600" dirty="0"/>
              <a:t>Revisore Legale</a:t>
            </a:r>
          </a:p>
          <a:p>
            <a:pPr algn="r">
              <a:defRPr/>
            </a:pPr>
            <a:r>
              <a:rPr lang="it-IT" sz="1600" dirty="0"/>
              <a:t> </a:t>
            </a:r>
            <a:r>
              <a:rPr lang="it-IT" sz="1600" dirty="0">
                <a:hlinkClick r:id="rId2"/>
              </a:rPr>
              <a:t>federico@studiofederico.net</a:t>
            </a:r>
            <a:endParaRPr lang="it-IT" sz="1600" dirty="0"/>
          </a:p>
          <a:p>
            <a:pPr algn="r">
              <a:defRPr/>
            </a:pPr>
            <a:r>
              <a:rPr lang="it-IT" sz="1600" dirty="0">
                <a:solidFill>
                  <a:srgbClr val="FF0000"/>
                </a:solidFill>
              </a:rPr>
              <a:t>www.studiofederico.net</a:t>
            </a:r>
          </a:p>
          <a:p>
            <a:pPr algn="r"/>
            <a:r>
              <a:rPr lang="it-IT" dirty="0" smtClean="0"/>
              <a:t>	</a:t>
            </a:r>
            <a:endParaRPr lang="it-IT" dirty="0"/>
          </a:p>
        </p:txBody>
      </p:sp>
      <p:sp>
        <p:nvSpPr>
          <p:cNvPr id="4" name="Segnaposto numero diapositiva 3"/>
          <p:cNvSpPr>
            <a:spLocks noGrp="1"/>
          </p:cNvSpPr>
          <p:nvPr>
            <p:ph type="sldNum" sz="quarter" idx="12"/>
          </p:nvPr>
        </p:nvSpPr>
        <p:spPr/>
        <p:txBody>
          <a:bodyPr/>
          <a:lstStyle/>
          <a:p>
            <a:fld id="{D2F51607-82F8-4C7A-B6B3-63E7EDB45F31}" type="slidenum">
              <a:rPr lang="it-IT" smtClean="0"/>
              <a:pPr/>
              <a:t>1</a:t>
            </a:fld>
            <a:endParaRPr lang="it-IT"/>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marL="0" indent="0">
              <a:buNone/>
            </a:pPr>
            <a:r>
              <a:rPr lang="it-IT" sz="1600" b="1" dirty="0"/>
              <a:t>GLI ESEMPI</a:t>
            </a:r>
            <a:r>
              <a:rPr lang="it-IT" sz="1600" dirty="0"/>
              <a:t/>
            </a:r>
            <a:br>
              <a:rPr lang="it-IT" sz="1600" dirty="0"/>
            </a:br>
            <a:r>
              <a:rPr lang="it-IT" sz="1600" dirty="0"/>
              <a:t>Il ravvedimento va eseguito “guardando” la sanzione edittale e pagando la penalità ridotta riferita al momento in cui la stessa viene versata</a:t>
            </a:r>
          </a:p>
          <a:p>
            <a:r>
              <a:rPr lang="it-IT" sz="1600" b="1" dirty="0"/>
              <a:t>1. 10 giorni di ritardo</a:t>
            </a:r>
            <a:r>
              <a:rPr lang="it-IT" sz="1600" dirty="0"/>
              <a:t/>
            </a:r>
            <a:br>
              <a:rPr lang="it-IT" sz="1600" dirty="0"/>
            </a:br>
            <a:r>
              <a:rPr lang="it-IT" sz="1600" dirty="0"/>
              <a:t>il tributo viene versato con 10 giorni di ritardo. La sanzione è pari al 10% (1% per ogni giorno di ritardo fino al quindicesimo, articolo 13 del </a:t>
            </a:r>
            <a:r>
              <a:rPr lang="it-IT" sz="1600" dirty="0" err="1"/>
              <a:t>Dlgs</a:t>
            </a:r>
            <a:r>
              <a:rPr lang="it-IT" sz="1600" dirty="0"/>
              <a:t> 471/1997). Se il contribuente si ravvede 100 giorni dopo rispetto al termine ordinario di versamento del tributo, dovrà corrispondere la sanzione ridotta di 1/8 sulla sanzione edittale del 10 per cento.</a:t>
            </a:r>
          </a:p>
          <a:p>
            <a:r>
              <a:rPr lang="it-IT" sz="1600" b="1" dirty="0"/>
              <a:t>2. 20 giorni di ritardo</a:t>
            </a:r>
            <a:r>
              <a:rPr lang="it-IT" sz="1600" dirty="0"/>
              <a:t/>
            </a:r>
            <a:br>
              <a:rPr lang="it-IT" sz="1600" dirty="0"/>
            </a:br>
            <a:r>
              <a:rPr lang="it-IT" sz="1600" dirty="0"/>
              <a:t>Il tributo viene versato con 20 giorni di ritardo. La sanzione risulta pari al 15% (articolo 13 del </a:t>
            </a:r>
            <a:r>
              <a:rPr lang="it-IT" sz="1600" dirty="0" err="1"/>
              <a:t>Dlgs</a:t>
            </a:r>
            <a:r>
              <a:rPr lang="it-IT" sz="1600" dirty="0"/>
              <a:t> 471/1997). Se il contribuente esegue il ravvedimento 80 giorni dopo rispetto al termine originario di versamento del tributo, dovrà corrispondere la sanzione ridotta di 1/9 sulla sanzione edittale del 15 per cento.</a:t>
            </a:r>
          </a:p>
          <a:p>
            <a:r>
              <a:rPr lang="it-IT" sz="1600" b="1" dirty="0"/>
              <a:t>3. Un anno dopo</a:t>
            </a:r>
            <a:r>
              <a:rPr lang="it-IT" sz="1600" dirty="0"/>
              <a:t/>
            </a:r>
            <a:br>
              <a:rPr lang="it-IT" sz="1600" dirty="0"/>
            </a:br>
            <a:r>
              <a:rPr lang="it-IT" sz="1600" dirty="0"/>
              <a:t>Il tributo viene versato un anno dopo. La sanzione edittale risulta pari al 30 per cento. Se il contribuente esegue il ravvedimento due anni dopo rispetto al termine originario del versamento del tributo, la sanzione sarà ridotta a 1/7 del 30 per cento.</a:t>
            </a:r>
          </a:p>
          <a:p>
            <a:endParaRPr lang="it-IT" sz="1600" dirty="0"/>
          </a:p>
        </p:txBody>
      </p:sp>
      <p:sp>
        <p:nvSpPr>
          <p:cNvPr id="4" name="Segnaposto numero diapositiva 3"/>
          <p:cNvSpPr>
            <a:spLocks noGrp="1"/>
          </p:cNvSpPr>
          <p:nvPr>
            <p:ph type="sldNum" sz="quarter" idx="12"/>
          </p:nvPr>
        </p:nvSpPr>
        <p:spPr/>
        <p:txBody>
          <a:bodyPr/>
          <a:lstStyle/>
          <a:p>
            <a:fld id="{D2F51607-82F8-4C7A-B6B3-63E7EDB45F31}" type="slidenum">
              <a:rPr lang="it-IT" smtClean="0"/>
              <a:pPr/>
              <a:t>10</a:t>
            </a:fld>
            <a:endParaRPr lang="it-IT"/>
          </a:p>
        </p:txBody>
      </p:sp>
    </p:spTree>
    <p:extLst>
      <p:ext uri="{BB962C8B-B14F-4D97-AF65-F5344CB8AC3E}">
        <p14:creationId xmlns:p14="http://schemas.microsoft.com/office/powerpoint/2010/main" val="42823534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pPr marL="0" indent="0">
              <a:buNone/>
            </a:pPr>
            <a:r>
              <a:rPr lang="it-IT" sz="2000" dirty="0"/>
              <a:t>Infine, con il decreto fiscale collegato alla manovra di bilancio 2020 è stata </a:t>
            </a:r>
            <a:r>
              <a:rPr lang="it-IT" sz="2000" b="1" dirty="0"/>
              <a:t>abrogata </a:t>
            </a:r>
            <a:r>
              <a:rPr lang="it-IT" sz="2000" dirty="0"/>
              <a:t>la norma </a:t>
            </a:r>
            <a:r>
              <a:rPr lang="it-IT" sz="2000" dirty="0" smtClean="0"/>
              <a:t>che consentiva </a:t>
            </a:r>
            <a:r>
              <a:rPr lang="it-IT" sz="2000" dirty="0"/>
              <a:t>l’applicazione del ravvedimento operoso in versione “estesa” </a:t>
            </a:r>
            <a:r>
              <a:rPr lang="it-IT" sz="2000" b="1" dirty="0"/>
              <a:t>solo ai tributi </a:t>
            </a:r>
            <a:r>
              <a:rPr lang="it-IT" sz="2000" b="1" dirty="0" smtClean="0"/>
              <a:t>amministrati dall’Agenzia </a:t>
            </a:r>
            <a:r>
              <a:rPr lang="it-IT" sz="2000" b="1" dirty="0"/>
              <a:t>delle entrate</a:t>
            </a:r>
            <a:r>
              <a:rPr lang="it-IT" sz="2000" dirty="0"/>
              <a:t>, da quella delle Dogane e Monopoli (art. 13, comma 1-bis </a:t>
            </a:r>
            <a:r>
              <a:rPr lang="it-IT" sz="2000" dirty="0" err="1"/>
              <a:t>D.Lgs.</a:t>
            </a:r>
            <a:r>
              <a:rPr lang="it-IT" sz="2000" dirty="0"/>
              <a:t> </a:t>
            </a:r>
            <a:r>
              <a:rPr lang="it-IT" sz="2000" dirty="0" smtClean="0"/>
              <a:t>n. 472/1997</a:t>
            </a:r>
            <a:r>
              <a:rPr lang="it-IT" sz="2000" dirty="0"/>
              <a:t>).</a:t>
            </a:r>
          </a:p>
          <a:p>
            <a:pPr marL="0" indent="0">
              <a:buNone/>
            </a:pPr>
            <a:endParaRPr lang="it-IT" sz="2000" dirty="0" smtClean="0"/>
          </a:p>
          <a:p>
            <a:pPr marL="0" indent="0">
              <a:buNone/>
            </a:pPr>
            <a:endParaRPr lang="it-IT" sz="2000" dirty="0"/>
          </a:p>
          <a:p>
            <a:pPr marL="0" indent="0">
              <a:buNone/>
            </a:pPr>
            <a:r>
              <a:rPr lang="it-IT" sz="2800" b="1" dirty="0" smtClean="0"/>
              <a:t>Pertanto</a:t>
            </a:r>
            <a:r>
              <a:rPr lang="it-IT" sz="2800" b="1" dirty="0"/>
              <a:t>, tutte le riduzioni sulle sanzioni previste dal ravvedimento valgono anche per i tributi </a:t>
            </a:r>
            <a:r>
              <a:rPr lang="it-IT" sz="2800" b="1" dirty="0" smtClean="0"/>
              <a:t>locali (in </a:t>
            </a:r>
            <a:r>
              <a:rPr lang="it-IT" sz="2800" b="1" dirty="0"/>
              <a:t>particolare, IMU e TASI).</a:t>
            </a:r>
          </a:p>
        </p:txBody>
      </p:sp>
      <p:sp>
        <p:nvSpPr>
          <p:cNvPr id="4" name="Segnaposto numero diapositiva 3"/>
          <p:cNvSpPr>
            <a:spLocks noGrp="1"/>
          </p:cNvSpPr>
          <p:nvPr>
            <p:ph type="sldNum" sz="quarter" idx="12"/>
          </p:nvPr>
        </p:nvSpPr>
        <p:spPr/>
        <p:txBody>
          <a:bodyPr/>
          <a:lstStyle/>
          <a:p>
            <a:fld id="{D2F51607-82F8-4C7A-B6B3-63E7EDB45F31}" type="slidenum">
              <a:rPr lang="it-IT" smtClean="0"/>
              <a:pPr/>
              <a:t>11</a:t>
            </a:fld>
            <a:endParaRPr lang="it-IT"/>
          </a:p>
        </p:txBody>
      </p:sp>
    </p:spTree>
    <p:extLst>
      <p:ext uri="{BB962C8B-B14F-4D97-AF65-F5344CB8AC3E}">
        <p14:creationId xmlns:p14="http://schemas.microsoft.com/office/powerpoint/2010/main" val="4261314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39552" y="1340768"/>
            <a:ext cx="8229600" cy="648072"/>
          </a:xfrm>
        </p:spPr>
        <p:txBody>
          <a:bodyPr/>
          <a:lstStyle/>
          <a:p>
            <a:r>
              <a:rPr lang="it-IT" dirty="0" smtClean="0"/>
              <a:t>art 13 </a:t>
            </a:r>
            <a:r>
              <a:rPr lang="it-IT" dirty="0" err="1" smtClean="0"/>
              <a:t>Dlgs</a:t>
            </a:r>
            <a:r>
              <a:rPr lang="it-IT" dirty="0" smtClean="0"/>
              <a:t> 472/97</a:t>
            </a:r>
            <a:endParaRPr lang="it-IT" dirty="0"/>
          </a:p>
        </p:txBody>
      </p:sp>
      <p:sp>
        <p:nvSpPr>
          <p:cNvPr id="3" name="Segnaposto contenuto 2"/>
          <p:cNvSpPr>
            <a:spLocks noGrp="1"/>
          </p:cNvSpPr>
          <p:nvPr>
            <p:ph idx="1"/>
          </p:nvPr>
        </p:nvSpPr>
        <p:spPr>
          <a:xfrm>
            <a:off x="457200" y="2348880"/>
            <a:ext cx="8229600" cy="3777283"/>
          </a:xfrm>
        </p:spPr>
        <p:txBody>
          <a:bodyPr/>
          <a:lstStyle/>
          <a:p>
            <a:r>
              <a:rPr lang="it-IT" dirty="0" smtClean="0"/>
              <a:t>Ampliamento temporale entro il quale è possibile intervenire spontaneamente </a:t>
            </a:r>
          </a:p>
          <a:p>
            <a:endParaRPr lang="it-IT" dirty="0" smtClean="0"/>
          </a:p>
          <a:p>
            <a:endParaRPr lang="it-IT" dirty="0" smtClean="0"/>
          </a:p>
          <a:p>
            <a:endParaRPr lang="it-IT" dirty="0" smtClean="0"/>
          </a:p>
          <a:p>
            <a:r>
              <a:rPr lang="it-IT" dirty="0" smtClean="0"/>
              <a:t>Eliminata la preclusione in caso di accessi, ispezioni e verifiche </a:t>
            </a:r>
            <a:r>
              <a:rPr lang="it-IT" dirty="0"/>
              <a:t>per i </a:t>
            </a:r>
            <a:r>
              <a:rPr lang="it-IT" dirty="0" smtClean="0"/>
              <a:t>tributi amministrati </a:t>
            </a:r>
            <a:r>
              <a:rPr lang="it-IT" dirty="0"/>
              <a:t>dall’Agenzia delle entrate</a:t>
            </a:r>
            <a:endParaRPr lang="it-IT" dirty="0" smtClean="0"/>
          </a:p>
          <a:p>
            <a:endParaRPr lang="it-IT" dirty="0"/>
          </a:p>
        </p:txBody>
      </p:sp>
      <p:sp>
        <p:nvSpPr>
          <p:cNvPr id="4" name="Segnaposto numero diapositiva 3"/>
          <p:cNvSpPr>
            <a:spLocks noGrp="1"/>
          </p:cNvSpPr>
          <p:nvPr>
            <p:ph type="sldNum" sz="quarter" idx="12"/>
          </p:nvPr>
        </p:nvSpPr>
        <p:spPr/>
        <p:txBody>
          <a:bodyPr/>
          <a:lstStyle/>
          <a:p>
            <a:fld id="{D2F51607-82F8-4C7A-B6B3-63E7EDB45F31}" type="slidenum">
              <a:rPr lang="it-IT" smtClean="0"/>
              <a:pPr/>
              <a:t>12</a:t>
            </a:fld>
            <a:endParaRPr lang="it-IT"/>
          </a:p>
        </p:txBody>
      </p:sp>
      <p:pic>
        <p:nvPicPr>
          <p:cNvPr id="5" name="Immagine 4" descr="preciso.jpg"/>
          <p:cNvPicPr>
            <a:picLocks noChangeAspect="1"/>
          </p:cNvPicPr>
          <p:nvPr/>
        </p:nvPicPr>
        <p:blipFill>
          <a:blip r:embed="rId2" cstate="print"/>
          <a:stretch>
            <a:fillRect/>
          </a:stretch>
        </p:blipFill>
        <p:spPr>
          <a:xfrm>
            <a:off x="5580112" y="4581128"/>
            <a:ext cx="2270512" cy="1460352"/>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11560" y="1268760"/>
            <a:ext cx="8229600" cy="1143000"/>
          </a:xfrm>
        </p:spPr>
        <p:txBody>
          <a:bodyPr/>
          <a:lstStyle/>
          <a:p>
            <a:r>
              <a:rPr lang="it-IT" dirty="0" smtClean="0"/>
              <a:t>Art 13, comma 1 </a:t>
            </a:r>
            <a:r>
              <a:rPr lang="it-IT" dirty="0" err="1" smtClean="0"/>
              <a:t>Dlgs</a:t>
            </a:r>
            <a:r>
              <a:rPr lang="it-IT" dirty="0" smtClean="0"/>
              <a:t> 472/1997</a:t>
            </a:r>
            <a:endParaRPr lang="it-IT" dirty="0"/>
          </a:p>
        </p:txBody>
      </p:sp>
      <p:sp>
        <p:nvSpPr>
          <p:cNvPr id="3" name="Segnaposto contenuto 2"/>
          <p:cNvSpPr>
            <a:spLocks noGrp="1"/>
          </p:cNvSpPr>
          <p:nvPr>
            <p:ph idx="1"/>
          </p:nvPr>
        </p:nvSpPr>
        <p:spPr>
          <a:xfrm>
            <a:off x="457200" y="2276872"/>
            <a:ext cx="8229600" cy="3849291"/>
          </a:xfrm>
        </p:spPr>
        <p:txBody>
          <a:bodyPr/>
          <a:lstStyle/>
          <a:p>
            <a:pPr>
              <a:buNone/>
            </a:pPr>
            <a:r>
              <a:rPr lang="it-IT" dirty="0" smtClean="0"/>
              <a:t>	La sanzione e' </a:t>
            </a:r>
            <a:r>
              <a:rPr lang="it-IT" b="1" dirty="0" smtClean="0"/>
              <a:t>ridotta</a:t>
            </a:r>
            <a:r>
              <a:rPr lang="it-IT" dirty="0" smtClean="0"/>
              <a:t>, sempreché la violazione non sia stata già </a:t>
            </a:r>
            <a:r>
              <a:rPr lang="it-IT" u="sng" dirty="0" smtClean="0"/>
              <a:t>constatata</a:t>
            </a:r>
            <a:r>
              <a:rPr lang="it-IT" dirty="0" smtClean="0"/>
              <a:t> e comunque </a:t>
            </a:r>
            <a:r>
              <a:rPr lang="it-IT" u="sng" dirty="0" smtClean="0"/>
              <a:t>non siano iniziati </a:t>
            </a:r>
            <a:r>
              <a:rPr lang="it-IT" dirty="0" smtClean="0"/>
              <a:t>accessi, ispezioni, verifiche o altre attività amministrative di accertamento delle quali l'autore o i soggetti solidalmente obbligati, abbiano avuto formale conoscenza</a:t>
            </a:r>
          </a:p>
          <a:p>
            <a:endParaRPr lang="it-IT" dirty="0"/>
          </a:p>
        </p:txBody>
      </p:sp>
      <p:sp>
        <p:nvSpPr>
          <p:cNvPr id="4" name="Segnaposto numero diapositiva 3"/>
          <p:cNvSpPr>
            <a:spLocks noGrp="1"/>
          </p:cNvSpPr>
          <p:nvPr>
            <p:ph type="sldNum" sz="quarter" idx="12"/>
          </p:nvPr>
        </p:nvSpPr>
        <p:spPr/>
        <p:txBody>
          <a:bodyPr/>
          <a:lstStyle/>
          <a:p>
            <a:fld id="{D2F51607-82F8-4C7A-B6B3-63E7EDB45F31}" type="slidenum">
              <a:rPr lang="it-IT" smtClean="0"/>
              <a:pPr/>
              <a:t>13</a:t>
            </a:fld>
            <a:endParaRPr lang="it-IT"/>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764704"/>
            <a:ext cx="8229600" cy="652934"/>
          </a:xfrm>
        </p:spPr>
        <p:txBody>
          <a:bodyPr/>
          <a:lstStyle/>
          <a:p>
            <a:endParaRPr lang="it-IT" dirty="0"/>
          </a:p>
        </p:txBody>
      </p:sp>
      <p:graphicFrame>
        <p:nvGraphicFramePr>
          <p:cNvPr id="7" name="Segnaposto contenuto 6"/>
          <p:cNvGraphicFramePr>
            <a:graphicFrameLocks noGrp="1"/>
          </p:cNvGraphicFramePr>
          <p:nvPr>
            <p:ph idx="1"/>
          </p:nvPr>
        </p:nvGraphicFramePr>
        <p:xfrm>
          <a:off x="1042988" y="1341438"/>
          <a:ext cx="7921625" cy="2879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egnaposto numero diapositiva 2"/>
          <p:cNvSpPr>
            <a:spLocks noGrp="1"/>
          </p:cNvSpPr>
          <p:nvPr>
            <p:ph type="sldNum" sz="quarter" idx="12"/>
          </p:nvPr>
        </p:nvSpPr>
        <p:spPr/>
        <p:txBody>
          <a:bodyPr/>
          <a:lstStyle/>
          <a:p>
            <a:fld id="{D2F51607-82F8-4C7A-B6B3-63E7EDB45F31}" type="slidenum">
              <a:rPr lang="it-IT" smtClean="0"/>
              <a:pPr/>
              <a:t>14</a:t>
            </a:fld>
            <a:endParaRPr lang="it-IT"/>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egnaposto contenuto 3"/>
          <p:cNvGraphicFramePr>
            <a:graphicFrameLocks noGrp="1"/>
          </p:cNvGraphicFramePr>
          <p:nvPr>
            <p:ph idx="1"/>
          </p:nvPr>
        </p:nvGraphicFramePr>
        <p:xfrm>
          <a:off x="468313" y="1268759"/>
          <a:ext cx="8280151" cy="48574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Segnaposto numero diapositiva 1"/>
          <p:cNvSpPr>
            <a:spLocks noGrp="1"/>
          </p:cNvSpPr>
          <p:nvPr>
            <p:ph type="sldNum" sz="quarter" idx="12"/>
          </p:nvPr>
        </p:nvSpPr>
        <p:spPr/>
        <p:txBody>
          <a:bodyPr/>
          <a:lstStyle/>
          <a:p>
            <a:fld id="{D2F51607-82F8-4C7A-B6B3-63E7EDB45F31}" type="slidenum">
              <a:rPr lang="it-IT" smtClean="0"/>
              <a:pPr/>
              <a:t>15</a:t>
            </a:fld>
            <a:endParaRPr lang="it-IT"/>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1196752"/>
            <a:ext cx="8229600" cy="1143000"/>
          </a:xfrm>
        </p:spPr>
        <p:txBody>
          <a:bodyPr>
            <a:normAutofit/>
          </a:bodyPr>
          <a:lstStyle/>
          <a:p>
            <a:r>
              <a:rPr lang="it-IT" dirty="0" smtClean="0"/>
              <a:t>Art 13 c.1 bis post D.L. 193/2016</a:t>
            </a:r>
            <a:br>
              <a:rPr lang="it-IT" dirty="0" smtClean="0"/>
            </a:br>
            <a:r>
              <a:rPr lang="it-IT" dirty="0" smtClean="0"/>
              <a:t>ABROGATO</a:t>
            </a:r>
            <a:endParaRPr lang="it-IT" dirty="0"/>
          </a:p>
        </p:txBody>
      </p:sp>
      <p:sp>
        <p:nvSpPr>
          <p:cNvPr id="3" name="Segnaposto contenuto 2"/>
          <p:cNvSpPr>
            <a:spLocks noGrp="1"/>
          </p:cNvSpPr>
          <p:nvPr>
            <p:ph idx="1"/>
          </p:nvPr>
        </p:nvSpPr>
        <p:spPr>
          <a:xfrm>
            <a:off x="395536" y="2204864"/>
            <a:ext cx="8424936" cy="4237931"/>
          </a:xfrm>
        </p:spPr>
        <p:txBody>
          <a:bodyPr/>
          <a:lstStyle/>
          <a:p>
            <a:r>
              <a:rPr lang="it-IT" sz="2400" dirty="0" smtClean="0"/>
              <a:t>Le disposizioni di cui al c.1, lettere b-bis, b-ter, e </a:t>
            </a:r>
            <a:r>
              <a:rPr lang="it-IT" sz="2400" u="sng" dirty="0" smtClean="0"/>
              <a:t>b-quater </a:t>
            </a:r>
            <a:r>
              <a:rPr lang="it-IT" sz="2400" dirty="0" smtClean="0"/>
              <a:t>si applicano ai tributi amministrati dall’Agenzia delle Entrate e limitatamente alle lettere b-bis e b-ter ai tributi doganali e alle accise amministrati dall’Agenzia delle dogane e dai monopoli.</a:t>
            </a:r>
          </a:p>
          <a:p>
            <a:endParaRPr lang="it-IT" sz="2400" dirty="0"/>
          </a:p>
          <a:p>
            <a:endParaRPr lang="it-IT" sz="2400" dirty="0" smtClean="0"/>
          </a:p>
          <a:p>
            <a:r>
              <a:rPr lang="it-IT" sz="2400" dirty="0" smtClean="0"/>
              <a:t>La riduzione delle sanzioni nella misura di 1/5 (PVC), è possibile esclusivamente nel caso di contestazione su tributi amministrati dall’Agenzia delle Entrate.</a:t>
            </a:r>
          </a:p>
          <a:p>
            <a:endParaRPr lang="it-IT" sz="2400" dirty="0"/>
          </a:p>
        </p:txBody>
      </p:sp>
      <p:sp>
        <p:nvSpPr>
          <p:cNvPr id="5" name="Segnaposto numero diapositiva 4"/>
          <p:cNvSpPr>
            <a:spLocks noGrp="1"/>
          </p:cNvSpPr>
          <p:nvPr>
            <p:ph type="sldNum" sz="quarter" idx="12"/>
          </p:nvPr>
        </p:nvSpPr>
        <p:spPr/>
        <p:txBody>
          <a:bodyPr/>
          <a:lstStyle/>
          <a:p>
            <a:fld id="{D2F51607-82F8-4C7A-B6B3-63E7EDB45F31}" type="slidenum">
              <a:rPr lang="it-IT" smtClean="0"/>
              <a:pPr/>
              <a:t>16</a:t>
            </a:fld>
            <a:endParaRPr lang="it-IT"/>
          </a:p>
        </p:txBody>
      </p:sp>
      <p:pic>
        <p:nvPicPr>
          <p:cNvPr id="4" name="Immagine 3" descr="ravvedimento.jpg"/>
          <p:cNvPicPr>
            <a:picLocks noChangeAspect="1"/>
          </p:cNvPicPr>
          <p:nvPr/>
        </p:nvPicPr>
        <p:blipFill>
          <a:blip r:embed="rId2" cstate="print"/>
          <a:stretch>
            <a:fillRect/>
          </a:stretch>
        </p:blipFill>
        <p:spPr>
          <a:xfrm>
            <a:off x="6278280" y="5373216"/>
            <a:ext cx="1390064" cy="864093"/>
          </a:xfrm>
          <a:prstGeom prst="rect">
            <a:avLst/>
          </a:prstGeo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pPr marL="0" indent="0">
              <a:buNone/>
            </a:pPr>
            <a:r>
              <a:rPr lang="it-IT" sz="2000" dirty="0"/>
              <a:t>In </a:t>
            </a:r>
            <a:r>
              <a:rPr lang="it-IT" sz="2000" dirty="0" smtClean="0"/>
              <a:t>pratica </a:t>
            </a:r>
            <a:r>
              <a:rPr lang="it-IT" sz="2000" dirty="0"/>
              <a:t>ci si può ravvedere in qualsiasi </a:t>
            </a:r>
            <a:r>
              <a:rPr lang="it-IT" sz="2000" dirty="0" smtClean="0"/>
              <a:t>momento, </a:t>
            </a:r>
            <a:r>
              <a:rPr lang="it-IT" sz="2000" b="1" dirty="0" smtClean="0"/>
              <a:t>a </a:t>
            </a:r>
            <a:r>
              <a:rPr lang="it-IT" sz="2000" b="1" dirty="0"/>
              <a:t>meno che non sia stato notificato un atto di liquidazione e di accertamento, comprese </a:t>
            </a:r>
            <a:r>
              <a:rPr lang="it-IT" sz="2000" b="1" dirty="0" smtClean="0"/>
              <a:t>le comunicazioni </a:t>
            </a:r>
            <a:r>
              <a:rPr lang="it-IT" sz="2000" b="1" dirty="0"/>
              <a:t>“automatiche” di controllo delle dichiarazioni </a:t>
            </a:r>
            <a:r>
              <a:rPr lang="it-IT" sz="2000" dirty="0"/>
              <a:t>emesse ai sensi degli artt. 36-bis </a:t>
            </a:r>
            <a:r>
              <a:rPr lang="it-IT" sz="2000" dirty="0" smtClean="0"/>
              <a:t>e 36-ter </a:t>
            </a:r>
            <a:r>
              <a:rPr lang="it-IT" sz="2000" dirty="0"/>
              <a:t>del D.P.R. n. 600/1973 e 54-bis del D.P.R. n. 633/1972.</a:t>
            </a:r>
          </a:p>
          <a:p>
            <a:pPr marL="0" indent="0">
              <a:buNone/>
            </a:pPr>
            <a:endParaRPr lang="it-IT" sz="2000" dirty="0" smtClean="0"/>
          </a:p>
          <a:p>
            <a:pPr marL="0" indent="0">
              <a:buNone/>
            </a:pPr>
            <a:r>
              <a:rPr lang="it-IT" sz="2000" dirty="0" smtClean="0"/>
              <a:t>Per </a:t>
            </a:r>
            <a:r>
              <a:rPr lang="it-IT" sz="2000" dirty="0"/>
              <a:t>tutti gli </a:t>
            </a:r>
            <a:r>
              <a:rPr lang="it-IT" sz="2000" b="1" dirty="0"/>
              <a:t>altri tributi </a:t>
            </a:r>
            <a:r>
              <a:rPr lang="it-IT" sz="2000" dirty="0"/>
              <a:t>(ad esempio, l’IMU o la TASI), è possibile ricorrere al ravvedimento solo se </a:t>
            </a:r>
            <a:r>
              <a:rPr lang="it-IT" sz="2000" dirty="0" smtClean="0"/>
              <a:t>la violazione </a:t>
            </a:r>
            <a:r>
              <a:rPr lang="it-IT" sz="2000" dirty="0"/>
              <a:t>non è stata già constatata e comunque </a:t>
            </a:r>
            <a:r>
              <a:rPr lang="it-IT" sz="2000" b="1" dirty="0"/>
              <a:t>non</a:t>
            </a:r>
            <a:r>
              <a:rPr lang="it-IT" sz="2000" dirty="0"/>
              <a:t> sono iniziati accessi, ispezioni, verifiche o </a:t>
            </a:r>
            <a:r>
              <a:rPr lang="it-IT" sz="2000" dirty="0" smtClean="0"/>
              <a:t>altre attività </a:t>
            </a:r>
            <a:r>
              <a:rPr lang="it-IT" sz="2000" dirty="0"/>
              <a:t>amministrative di accertamento, delle quali l’autore o i soggetti solidalmente obbligati, </a:t>
            </a:r>
            <a:r>
              <a:rPr lang="it-IT" sz="2000" dirty="0" smtClean="0"/>
              <a:t>abbiano avuto </a:t>
            </a:r>
            <a:r>
              <a:rPr lang="it-IT" sz="2000" dirty="0"/>
              <a:t>formale conoscenza.</a:t>
            </a:r>
          </a:p>
        </p:txBody>
      </p:sp>
      <p:sp>
        <p:nvSpPr>
          <p:cNvPr id="4" name="Segnaposto numero diapositiva 3"/>
          <p:cNvSpPr>
            <a:spLocks noGrp="1"/>
          </p:cNvSpPr>
          <p:nvPr>
            <p:ph type="sldNum" sz="quarter" idx="12"/>
          </p:nvPr>
        </p:nvSpPr>
        <p:spPr/>
        <p:txBody>
          <a:bodyPr/>
          <a:lstStyle/>
          <a:p>
            <a:fld id="{D2F51607-82F8-4C7A-B6B3-63E7EDB45F31}" type="slidenum">
              <a:rPr lang="it-IT" smtClean="0"/>
              <a:pPr/>
              <a:t>17</a:t>
            </a:fld>
            <a:endParaRPr lang="it-IT"/>
          </a:p>
        </p:txBody>
      </p:sp>
    </p:spTree>
    <p:extLst>
      <p:ext uri="{BB962C8B-B14F-4D97-AF65-F5344CB8AC3E}">
        <p14:creationId xmlns:p14="http://schemas.microsoft.com/office/powerpoint/2010/main" val="355793154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1124744"/>
            <a:ext cx="8229600" cy="1143000"/>
          </a:xfrm>
        </p:spPr>
        <p:txBody>
          <a:bodyPr/>
          <a:lstStyle/>
          <a:p>
            <a:r>
              <a:rPr lang="it-IT" dirty="0" smtClean="0"/>
              <a:t>Tributi </a:t>
            </a:r>
            <a:r>
              <a:rPr lang="it-IT" dirty="0" err="1" smtClean="0"/>
              <a:t>ravvedibili</a:t>
            </a:r>
            <a:endParaRPr lang="it-IT" dirty="0"/>
          </a:p>
        </p:txBody>
      </p:sp>
      <p:sp>
        <p:nvSpPr>
          <p:cNvPr id="3" name="Segnaposto contenuto 2"/>
          <p:cNvSpPr>
            <a:spLocks noGrp="1"/>
          </p:cNvSpPr>
          <p:nvPr>
            <p:ph idx="1"/>
          </p:nvPr>
        </p:nvSpPr>
        <p:spPr>
          <a:xfrm>
            <a:off x="395536" y="1988840"/>
            <a:ext cx="8229600" cy="4525963"/>
          </a:xfrm>
        </p:spPr>
        <p:txBody>
          <a:bodyPr>
            <a:normAutofit/>
          </a:bodyPr>
          <a:lstStyle/>
          <a:p>
            <a:pPr>
              <a:buNone/>
            </a:pPr>
            <a:r>
              <a:rPr lang="it-IT" dirty="0" smtClean="0"/>
              <a:t>	</a:t>
            </a:r>
            <a:r>
              <a:rPr lang="it-IT" dirty="0" err="1" smtClean="0"/>
              <a:t>CM</a:t>
            </a:r>
            <a:r>
              <a:rPr lang="it-IT" dirty="0" smtClean="0"/>
              <a:t> 23/E del  9/06/2015: Tra i tributi amministrati dall’Agenzia rientrano, oltre alle imposte dirette, l’IVA, le imposte erariali, anche l’IRAP e le addizionali comunale e regionale all’IRPEF.</a:t>
            </a:r>
          </a:p>
        </p:txBody>
      </p:sp>
      <p:sp>
        <p:nvSpPr>
          <p:cNvPr id="5" name="Segnaposto numero diapositiva 4"/>
          <p:cNvSpPr>
            <a:spLocks noGrp="1"/>
          </p:cNvSpPr>
          <p:nvPr>
            <p:ph type="sldNum" sz="quarter" idx="12"/>
          </p:nvPr>
        </p:nvSpPr>
        <p:spPr/>
        <p:txBody>
          <a:bodyPr/>
          <a:lstStyle/>
          <a:p>
            <a:fld id="{D2F51607-82F8-4C7A-B6B3-63E7EDB45F31}" type="slidenum">
              <a:rPr lang="it-IT" smtClean="0"/>
              <a:pPr/>
              <a:t>18</a:t>
            </a:fld>
            <a:endParaRPr lang="it-IT"/>
          </a:p>
        </p:txBody>
      </p:sp>
      <p:pic>
        <p:nvPicPr>
          <p:cNvPr id="4" name="Immagine 3" descr="Collaborazione-occasionale-limiti-e-adempimenti-fiscali-370x230.jpg"/>
          <p:cNvPicPr>
            <a:picLocks noChangeAspect="1"/>
          </p:cNvPicPr>
          <p:nvPr/>
        </p:nvPicPr>
        <p:blipFill>
          <a:blip r:embed="rId2" cstate="print"/>
          <a:stretch>
            <a:fillRect/>
          </a:stretch>
        </p:blipFill>
        <p:spPr>
          <a:xfrm>
            <a:off x="4067944" y="3429000"/>
            <a:ext cx="3524250" cy="2190750"/>
          </a:xfrm>
          <a:prstGeom prst="rect">
            <a:avLst/>
          </a:prstGeo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1340768"/>
            <a:ext cx="8229600" cy="4983832"/>
          </a:xfrm>
        </p:spPr>
        <p:txBody>
          <a:bodyPr/>
          <a:lstStyle/>
          <a:p>
            <a:pPr>
              <a:buNone/>
            </a:pPr>
            <a:r>
              <a:rPr lang="it-IT" sz="2800" b="1" u="sng" dirty="0" smtClean="0"/>
              <a:t>Non sono cause ostative</a:t>
            </a:r>
            <a:r>
              <a:rPr lang="it-IT" sz="2800" dirty="0" smtClean="0"/>
              <a:t>: Accessi, ispezioni, verifiche, art 13, comma 1 </a:t>
            </a:r>
            <a:r>
              <a:rPr lang="it-IT" sz="2800" dirty="0" err="1" smtClean="0"/>
              <a:t>ter</a:t>
            </a:r>
            <a:endParaRPr lang="it-IT" sz="2800" dirty="0" smtClean="0"/>
          </a:p>
          <a:p>
            <a:pPr>
              <a:buNone/>
            </a:pPr>
            <a:r>
              <a:rPr lang="it-IT" sz="2800" dirty="0" smtClean="0"/>
              <a:t>per i tributi amministrati dall’ADE</a:t>
            </a:r>
          </a:p>
          <a:p>
            <a:pPr>
              <a:buNone/>
            </a:pPr>
            <a:r>
              <a:rPr lang="it-IT" sz="2800" dirty="0" smtClean="0"/>
              <a:t>per i tributi doganali e per le accise amministrati dall'Agenzia delle dogane e dei monopoli </a:t>
            </a:r>
            <a:r>
              <a:rPr lang="it-IT" sz="2800" dirty="0"/>
              <a:t>salva la notifica di avvisi di pagamento e atti di accertamento</a:t>
            </a:r>
            <a:endParaRPr lang="it-IT" sz="2800" dirty="0" smtClean="0"/>
          </a:p>
          <a:p>
            <a:pPr>
              <a:buNone/>
            </a:pPr>
            <a:endParaRPr lang="it-IT" sz="2800" dirty="0" smtClean="0"/>
          </a:p>
          <a:p>
            <a:pPr>
              <a:buNone/>
            </a:pPr>
            <a:r>
              <a:rPr lang="it-IT" sz="2800" b="1" u="sng" dirty="0" smtClean="0"/>
              <a:t>Cause ostative</a:t>
            </a:r>
            <a:r>
              <a:rPr lang="it-IT" sz="2800" dirty="0" smtClean="0"/>
              <a:t>: notifica di avviso di accertamento; liquidazione 36 bis dpr 600, 54 bis dpr 633; controllo formale 36 </a:t>
            </a:r>
            <a:r>
              <a:rPr lang="it-IT" sz="2800" dirty="0" err="1" smtClean="0"/>
              <a:t>ter</a:t>
            </a:r>
            <a:r>
              <a:rPr lang="it-IT" sz="2800" dirty="0" smtClean="0"/>
              <a:t> dpr 600</a:t>
            </a:r>
          </a:p>
          <a:p>
            <a:pPr>
              <a:buNone/>
            </a:pPr>
            <a:endParaRPr lang="it-IT" dirty="0"/>
          </a:p>
        </p:txBody>
      </p:sp>
      <p:sp>
        <p:nvSpPr>
          <p:cNvPr id="2" name="Segnaposto numero diapositiva 1"/>
          <p:cNvSpPr>
            <a:spLocks noGrp="1"/>
          </p:cNvSpPr>
          <p:nvPr>
            <p:ph type="sldNum" sz="quarter" idx="12"/>
          </p:nvPr>
        </p:nvSpPr>
        <p:spPr/>
        <p:txBody>
          <a:bodyPr/>
          <a:lstStyle/>
          <a:p>
            <a:fld id="{D2F51607-82F8-4C7A-B6B3-63E7EDB45F31}" type="slidenum">
              <a:rPr lang="it-IT" smtClean="0"/>
              <a:pPr/>
              <a:t>19</a:t>
            </a:fld>
            <a:endParaRPr lang="it-IT"/>
          </a:p>
        </p:txBody>
      </p:sp>
      <p:pic>
        <p:nvPicPr>
          <p:cNvPr id="4" name="Immagine 3" descr="36 bis.jpe"/>
          <p:cNvPicPr>
            <a:picLocks noChangeAspect="1"/>
          </p:cNvPicPr>
          <p:nvPr/>
        </p:nvPicPr>
        <p:blipFill>
          <a:blip r:embed="rId2" cstate="print"/>
          <a:stretch>
            <a:fillRect/>
          </a:stretch>
        </p:blipFill>
        <p:spPr>
          <a:xfrm>
            <a:off x="6012160" y="5157192"/>
            <a:ext cx="2592288" cy="1224136"/>
          </a:xfrm>
          <a:prstGeom prst="rect">
            <a:avLst/>
          </a:prstGeom>
        </p:spPr>
      </p:pic>
      <p:pic>
        <p:nvPicPr>
          <p:cNvPr id="5" name="Immagine 4" descr="Verifiche-del-Ministero-.jpg"/>
          <p:cNvPicPr>
            <a:picLocks noChangeAspect="1"/>
          </p:cNvPicPr>
          <p:nvPr/>
        </p:nvPicPr>
        <p:blipFill>
          <a:blip r:embed="rId3" cstate="print"/>
          <a:stretch>
            <a:fillRect/>
          </a:stretch>
        </p:blipFill>
        <p:spPr>
          <a:xfrm>
            <a:off x="7740352" y="1968034"/>
            <a:ext cx="1307792" cy="1202567"/>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764704"/>
            <a:ext cx="8229600" cy="652934"/>
          </a:xfrm>
        </p:spPr>
        <p:txBody>
          <a:bodyPr/>
          <a:lstStyle/>
          <a:p>
            <a:r>
              <a:rPr lang="it-IT" dirty="0" smtClean="0"/>
              <a:t>Obiettivi</a:t>
            </a:r>
            <a:endParaRPr lang="it-IT" dirty="0"/>
          </a:p>
        </p:txBody>
      </p:sp>
      <p:graphicFrame>
        <p:nvGraphicFramePr>
          <p:cNvPr id="4" name="Segnaposto contenuto 3"/>
          <p:cNvGraphicFramePr>
            <a:graphicFrameLocks noGrp="1"/>
          </p:cNvGraphicFramePr>
          <p:nvPr>
            <p:ph idx="1"/>
          </p:nvPr>
        </p:nvGraphicFramePr>
        <p:xfrm>
          <a:off x="1042988" y="1341438"/>
          <a:ext cx="7921625" cy="2879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egnaposto numero diapositiva 2"/>
          <p:cNvSpPr>
            <a:spLocks noGrp="1"/>
          </p:cNvSpPr>
          <p:nvPr>
            <p:ph type="sldNum" sz="quarter" idx="12"/>
          </p:nvPr>
        </p:nvSpPr>
        <p:spPr/>
        <p:txBody>
          <a:bodyPr/>
          <a:lstStyle/>
          <a:p>
            <a:fld id="{D2F51607-82F8-4C7A-B6B3-63E7EDB45F31}" type="slidenum">
              <a:rPr lang="it-IT" smtClean="0"/>
              <a:pPr/>
              <a:t>2</a:t>
            </a:fld>
            <a:endParaRPr lang="it-IT"/>
          </a:p>
        </p:txBody>
      </p:sp>
      <p:pic>
        <p:nvPicPr>
          <p:cNvPr id="5" name="Immagine 4" descr="collaborazione-.jpg"/>
          <p:cNvPicPr>
            <a:picLocks noChangeAspect="1"/>
          </p:cNvPicPr>
          <p:nvPr/>
        </p:nvPicPr>
        <p:blipFill>
          <a:blip r:embed="rId7" cstate="print"/>
          <a:stretch>
            <a:fillRect/>
          </a:stretch>
        </p:blipFill>
        <p:spPr>
          <a:xfrm>
            <a:off x="4788024" y="1454312"/>
            <a:ext cx="2520280" cy="1080120"/>
          </a:xfrm>
          <a:prstGeom prst="rect">
            <a:avLst/>
          </a:prstGeom>
        </p:spPr>
      </p:pic>
      <p:pic>
        <p:nvPicPr>
          <p:cNvPr id="6" name="Immagine 5" descr="spingere-14094.jpg"/>
          <p:cNvPicPr>
            <a:picLocks noChangeAspect="1"/>
          </p:cNvPicPr>
          <p:nvPr/>
        </p:nvPicPr>
        <p:blipFill>
          <a:blip r:embed="rId8" cstate="print"/>
          <a:stretch>
            <a:fillRect/>
          </a:stretch>
        </p:blipFill>
        <p:spPr>
          <a:xfrm>
            <a:off x="7524328" y="2893891"/>
            <a:ext cx="1327272" cy="1327272"/>
          </a:xfrm>
          <a:prstGeom prst="rect">
            <a:avLst/>
          </a:prstGeo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1124744"/>
            <a:ext cx="8229600" cy="926976"/>
          </a:xfrm>
        </p:spPr>
        <p:txBody>
          <a:bodyPr/>
          <a:lstStyle/>
          <a:p>
            <a:r>
              <a:rPr lang="it-IT" dirty="0" smtClean="0"/>
              <a:t>Lettera c</a:t>
            </a:r>
            <a:endParaRPr lang="it-IT" dirty="0"/>
          </a:p>
        </p:txBody>
      </p:sp>
      <p:sp>
        <p:nvSpPr>
          <p:cNvPr id="3" name="Segnaposto contenuto 2"/>
          <p:cNvSpPr>
            <a:spLocks noGrp="1"/>
          </p:cNvSpPr>
          <p:nvPr>
            <p:ph idx="1"/>
          </p:nvPr>
        </p:nvSpPr>
        <p:spPr>
          <a:xfrm>
            <a:off x="457200" y="2276872"/>
            <a:ext cx="8229600" cy="3849291"/>
          </a:xfrm>
        </p:spPr>
        <p:txBody>
          <a:bodyPr/>
          <a:lstStyle/>
          <a:p>
            <a:r>
              <a:rPr lang="it-IT" dirty="0" smtClean="0"/>
              <a:t>Causa di ravvedimento specifica</a:t>
            </a:r>
          </a:p>
          <a:p>
            <a:endParaRPr lang="it-IT" dirty="0" smtClean="0"/>
          </a:p>
          <a:p>
            <a:r>
              <a:rPr lang="it-IT" dirty="0" smtClean="0"/>
              <a:t>Sanzione ridotta ad 1/10 del minimo per presentazione della dichiarazione con ritardo non superiore a 90 giorni </a:t>
            </a:r>
            <a:endParaRPr lang="it-IT" dirty="0"/>
          </a:p>
        </p:txBody>
      </p:sp>
      <p:sp>
        <p:nvSpPr>
          <p:cNvPr id="5" name="Segnaposto numero diapositiva 4"/>
          <p:cNvSpPr>
            <a:spLocks noGrp="1"/>
          </p:cNvSpPr>
          <p:nvPr>
            <p:ph type="sldNum" sz="quarter" idx="12"/>
          </p:nvPr>
        </p:nvSpPr>
        <p:spPr/>
        <p:txBody>
          <a:bodyPr/>
          <a:lstStyle/>
          <a:p>
            <a:fld id="{D2F51607-82F8-4C7A-B6B3-63E7EDB45F31}" type="slidenum">
              <a:rPr lang="it-IT" smtClean="0"/>
              <a:pPr/>
              <a:t>20</a:t>
            </a:fld>
            <a:endParaRPr lang="it-IT"/>
          </a:p>
        </p:txBody>
      </p:sp>
      <p:pic>
        <p:nvPicPr>
          <p:cNvPr id="4" name="Immagine 3" descr="90 gg.jpg"/>
          <p:cNvPicPr>
            <a:picLocks noChangeAspect="1"/>
          </p:cNvPicPr>
          <p:nvPr/>
        </p:nvPicPr>
        <p:blipFill>
          <a:blip r:embed="rId2" cstate="print"/>
          <a:stretch>
            <a:fillRect/>
          </a:stretch>
        </p:blipFill>
        <p:spPr>
          <a:xfrm>
            <a:off x="6444208" y="3717032"/>
            <a:ext cx="1872208" cy="1930715"/>
          </a:xfrm>
          <a:prstGeom prst="rect">
            <a:avLst/>
          </a:prstGeom>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1052736"/>
            <a:ext cx="8229600" cy="796950"/>
          </a:xfrm>
        </p:spPr>
        <p:txBody>
          <a:bodyPr/>
          <a:lstStyle/>
          <a:p>
            <a:r>
              <a:rPr lang="it-IT" sz="3200" dirty="0" smtClean="0"/>
              <a:t>Sanzione ridotta 1/9</a:t>
            </a:r>
            <a:endParaRPr lang="it-IT" sz="3200" dirty="0"/>
          </a:p>
        </p:txBody>
      </p:sp>
      <p:sp>
        <p:nvSpPr>
          <p:cNvPr id="3" name="Segnaposto contenuto 2"/>
          <p:cNvSpPr>
            <a:spLocks noGrp="1"/>
          </p:cNvSpPr>
          <p:nvPr>
            <p:ph idx="1"/>
          </p:nvPr>
        </p:nvSpPr>
        <p:spPr/>
        <p:txBody>
          <a:bodyPr/>
          <a:lstStyle/>
          <a:p>
            <a:r>
              <a:rPr lang="it-IT" sz="2800" dirty="0"/>
              <a:t>trova applicazione, se la regolarizzazione </a:t>
            </a:r>
            <a:r>
              <a:rPr lang="it-IT" sz="2800" dirty="0" smtClean="0"/>
              <a:t>delle omissioni </a:t>
            </a:r>
            <a:r>
              <a:rPr lang="it-IT" sz="2800" dirty="0"/>
              <a:t>e degli errori, anche se incidenti sulla determinazione o sul pagamento del tributo, </a:t>
            </a:r>
            <a:r>
              <a:rPr lang="it-IT" sz="2800" dirty="0" smtClean="0"/>
              <a:t>avviene entro </a:t>
            </a:r>
            <a:r>
              <a:rPr lang="it-IT" sz="2800" dirty="0"/>
              <a:t>novanta giorni dalla data dell’omissione o dell’errore </a:t>
            </a:r>
            <a:endParaRPr lang="it-IT" sz="2800" dirty="0" smtClean="0"/>
          </a:p>
          <a:p>
            <a:r>
              <a:rPr lang="it-IT" sz="2800" dirty="0" smtClean="0"/>
              <a:t>ovvero </a:t>
            </a:r>
            <a:r>
              <a:rPr lang="it-IT" sz="2800" dirty="0"/>
              <a:t>se la regolarizzazione delle omissioni e </a:t>
            </a:r>
            <a:r>
              <a:rPr lang="it-IT" sz="2800" dirty="0" smtClean="0"/>
              <a:t>degli errori </a:t>
            </a:r>
            <a:r>
              <a:rPr lang="it-IT" sz="2800" dirty="0"/>
              <a:t>commessi in sede </a:t>
            </a:r>
            <a:r>
              <a:rPr lang="it-IT" sz="2800" dirty="0" smtClean="0"/>
              <a:t>dichiarativa </a:t>
            </a:r>
            <a:r>
              <a:rPr lang="it-IT" sz="2800" dirty="0"/>
              <a:t>avviene entro novanta giorni dal termine per la </a:t>
            </a:r>
            <a:r>
              <a:rPr lang="it-IT" sz="2800" dirty="0" smtClean="0"/>
              <a:t>presentazione della </a:t>
            </a:r>
            <a:r>
              <a:rPr lang="it-IT" sz="2800" dirty="0"/>
              <a:t>dichiarazione in cui l’omissione o l’errore sono stati commessi</a:t>
            </a:r>
          </a:p>
        </p:txBody>
      </p:sp>
      <p:sp>
        <p:nvSpPr>
          <p:cNvPr id="4" name="Segnaposto numero diapositiva 3"/>
          <p:cNvSpPr>
            <a:spLocks noGrp="1"/>
          </p:cNvSpPr>
          <p:nvPr>
            <p:ph type="sldNum" sz="quarter" idx="12"/>
          </p:nvPr>
        </p:nvSpPr>
        <p:spPr/>
        <p:txBody>
          <a:bodyPr/>
          <a:lstStyle/>
          <a:p>
            <a:fld id="{D2F51607-82F8-4C7A-B6B3-63E7EDB45F31}" type="slidenum">
              <a:rPr lang="it-IT" smtClean="0"/>
              <a:pPr/>
              <a:t>21</a:t>
            </a:fld>
            <a:endParaRPr lang="it-IT"/>
          </a:p>
        </p:txBody>
      </p:sp>
    </p:spTree>
    <p:extLst>
      <p:ext uri="{BB962C8B-B14F-4D97-AF65-F5344CB8AC3E}">
        <p14:creationId xmlns:p14="http://schemas.microsoft.com/office/powerpoint/2010/main" val="157145585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la circolare 9 giugno 2015, n. 23/E.</a:t>
            </a:r>
          </a:p>
        </p:txBody>
      </p:sp>
      <p:sp>
        <p:nvSpPr>
          <p:cNvPr id="3" name="Segnaposto contenuto 2"/>
          <p:cNvSpPr>
            <a:spLocks noGrp="1"/>
          </p:cNvSpPr>
          <p:nvPr>
            <p:ph idx="1"/>
          </p:nvPr>
        </p:nvSpPr>
        <p:spPr/>
        <p:txBody>
          <a:bodyPr>
            <a:normAutofit fontScale="77500" lnSpcReduction="20000"/>
          </a:bodyPr>
          <a:lstStyle/>
          <a:p>
            <a:r>
              <a:rPr lang="it-IT" sz="2000" dirty="0"/>
              <a:t>la previsione introdotta con la nuova </a:t>
            </a:r>
            <a:r>
              <a:rPr lang="it-IT" sz="2000" dirty="0" err="1"/>
              <a:t>lett</a:t>
            </a:r>
            <a:r>
              <a:rPr lang="it-IT" sz="2000" dirty="0"/>
              <a:t>. a-bis) trova applicazione anche con </a:t>
            </a:r>
            <a:r>
              <a:rPr lang="it-IT" sz="2000" dirty="0" smtClean="0"/>
              <a:t>riferimento a </a:t>
            </a:r>
            <a:r>
              <a:rPr lang="it-IT" sz="2000" b="1" dirty="0"/>
              <a:t>tributi diversi da quelli amministrati dall’Agenzia delle entrate</a:t>
            </a:r>
            <a:r>
              <a:rPr lang="it-IT" sz="2000" dirty="0"/>
              <a:t>.</a:t>
            </a:r>
          </a:p>
          <a:p>
            <a:r>
              <a:rPr lang="it-IT" sz="2000" dirty="0"/>
              <a:t>In particolare, l’Agenzia delle entrate, sentita la Direzione legislazione tributaria e federalismo </a:t>
            </a:r>
            <a:r>
              <a:rPr lang="it-IT" sz="2000" dirty="0" smtClean="0"/>
              <a:t>fiscale del </a:t>
            </a:r>
            <a:r>
              <a:rPr lang="it-IT" sz="2000" dirty="0"/>
              <a:t>Dipartimento delle Finanze, ha confermato che rientrano nell’ambito applicativo della </a:t>
            </a:r>
            <a:r>
              <a:rPr lang="it-IT" sz="2000" dirty="0" smtClean="0"/>
              <a:t>disposizione anche </a:t>
            </a:r>
            <a:r>
              <a:rPr lang="it-IT" sz="2000" dirty="0"/>
              <a:t>i </a:t>
            </a:r>
            <a:r>
              <a:rPr lang="it-IT" sz="2000" b="1" dirty="0"/>
              <a:t>tributi locali e regionali</a:t>
            </a:r>
            <a:r>
              <a:rPr lang="it-IT" sz="2000" dirty="0"/>
              <a:t>, tra cui le </a:t>
            </a:r>
            <a:r>
              <a:rPr lang="it-IT" sz="2000" b="1" dirty="0"/>
              <a:t>tasse automobilistiche</a:t>
            </a:r>
            <a:r>
              <a:rPr lang="it-IT" sz="2000" dirty="0" smtClean="0"/>
              <a:t>.</a:t>
            </a:r>
          </a:p>
          <a:p>
            <a:pPr marL="0" indent="0">
              <a:buNone/>
            </a:pPr>
            <a:r>
              <a:rPr lang="it-IT" sz="2000" dirty="0" smtClean="0"/>
              <a:t>ATTENZIONE</a:t>
            </a:r>
          </a:p>
          <a:p>
            <a:r>
              <a:rPr lang="it-IT" sz="2000" dirty="0"/>
              <a:t>Nel 2019, il </a:t>
            </a:r>
            <a:r>
              <a:rPr lang="it-IT" sz="2000" b="1" dirty="0"/>
              <a:t>termine di presentazione della dichiarazione ai fini dell’IMU e della TASI </a:t>
            </a:r>
            <a:r>
              <a:rPr lang="it-IT" sz="2000" dirty="0" smtClean="0"/>
              <a:t>è stato</a:t>
            </a:r>
            <a:r>
              <a:rPr lang="it-IT" sz="2000" dirty="0"/>
              <a:t>, fissato al </a:t>
            </a:r>
            <a:r>
              <a:rPr lang="it-IT" sz="2000" b="1" dirty="0"/>
              <a:t>31 dicembre </a:t>
            </a:r>
            <a:r>
              <a:rPr lang="it-IT" sz="2000" dirty="0"/>
              <a:t>dell’anno successivo a quello in cui si è verificato il </a:t>
            </a:r>
            <a:r>
              <a:rPr lang="it-IT" sz="2000" dirty="0" smtClean="0"/>
              <a:t>presupposto impositivo </a:t>
            </a:r>
            <a:r>
              <a:rPr lang="it-IT" sz="2000" dirty="0"/>
              <a:t>(art. 3-ter del D.L. 30 aprile 2019, n. 34).</a:t>
            </a:r>
          </a:p>
          <a:p>
            <a:r>
              <a:rPr lang="it-IT" sz="2000" dirty="0"/>
              <a:t>Dal 1° gennaio 2020, però, la TASI è stata inserita nella disciplina IMU con la nascita di </a:t>
            </a:r>
            <a:r>
              <a:rPr lang="it-IT" sz="2000" dirty="0" smtClean="0"/>
              <a:t>una nuova </a:t>
            </a:r>
            <a:r>
              <a:rPr lang="it-IT" sz="2000" dirty="0"/>
              <a:t>IMU che prevede di nuovo, come termine di presentazione della dichiarazione, il </a:t>
            </a:r>
            <a:r>
              <a:rPr lang="it-IT" sz="2000" dirty="0" smtClean="0"/>
              <a:t>30 giugno </a:t>
            </a:r>
            <a:r>
              <a:rPr lang="it-IT" sz="2000" dirty="0"/>
              <a:t>dell’anno seguente.</a:t>
            </a:r>
          </a:p>
        </p:txBody>
      </p:sp>
      <p:sp>
        <p:nvSpPr>
          <p:cNvPr id="4" name="Segnaposto numero diapositiva 3"/>
          <p:cNvSpPr>
            <a:spLocks noGrp="1"/>
          </p:cNvSpPr>
          <p:nvPr>
            <p:ph type="sldNum" sz="quarter" idx="12"/>
          </p:nvPr>
        </p:nvSpPr>
        <p:spPr/>
        <p:txBody>
          <a:bodyPr/>
          <a:lstStyle/>
          <a:p>
            <a:fld id="{D2F51607-82F8-4C7A-B6B3-63E7EDB45F31}" type="slidenum">
              <a:rPr lang="it-IT" smtClean="0"/>
              <a:pPr/>
              <a:t>22</a:t>
            </a:fld>
            <a:endParaRPr lang="it-IT"/>
          </a:p>
        </p:txBody>
      </p:sp>
    </p:spTree>
    <p:extLst>
      <p:ext uri="{BB962C8B-B14F-4D97-AF65-F5344CB8AC3E}">
        <p14:creationId xmlns:p14="http://schemas.microsoft.com/office/powerpoint/2010/main" val="244349925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1124744"/>
            <a:ext cx="7920880" cy="854968"/>
          </a:xfrm>
        </p:spPr>
        <p:txBody>
          <a:bodyPr/>
          <a:lstStyle/>
          <a:p>
            <a:r>
              <a:rPr lang="it-IT" dirty="0" smtClean="0"/>
              <a:t>Sanzione ridotta </a:t>
            </a:r>
            <a:r>
              <a:rPr lang="it-IT" sz="3200" dirty="0" smtClean="0"/>
              <a:t>(Ravvedimento breve)</a:t>
            </a:r>
            <a:endParaRPr lang="it-IT" sz="3200" dirty="0"/>
          </a:p>
        </p:txBody>
      </p:sp>
      <p:sp>
        <p:nvSpPr>
          <p:cNvPr id="3" name="Segnaposto contenuto 2"/>
          <p:cNvSpPr>
            <a:spLocks noGrp="1"/>
          </p:cNvSpPr>
          <p:nvPr>
            <p:ph idx="1"/>
          </p:nvPr>
        </p:nvSpPr>
        <p:spPr>
          <a:xfrm>
            <a:off x="467544" y="1988840"/>
            <a:ext cx="8229600" cy="4349080"/>
          </a:xfrm>
        </p:spPr>
        <p:txBody>
          <a:bodyPr>
            <a:normAutofit fontScale="92500" lnSpcReduction="10000"/>
          </a:bodyPr>
          <a:lstStyle/>
          <a:p>
            <a:r>
              <a:rPr lang="it-IT" dirty="0" smtClean="0"/>
              <a:t>c. 1, Art 13, </a:t>
            </a:r>
            <a:r>
              <a:rPr lang="it-IT" dirty="0" err="1" smtClean="0"/>
              <a:t>Dlgs</a:t>
            </a:r>
            <a:r>
              <a:rPr lang="it-IT" dirty="0" smtClean="0"/>
              <a:t> </a:t>
            </a:r>
            <a:r>
              <a:rPr lang="it-IT" smtClean="0"/>
              <a:t>471/1997 </a:t>
            </a:r>
            <a:r>
              <a:rPr lang="it-IT" sz="1500" i="1" smtClean="0"/>
              <a:t>Decreto-legge </a:t>
            </a:r>
            <a:r>
              <a:rPr lang="it-IT" sz="1500" i="1" dirty="0" smtClean="0"/>
              <a:t>del 06/07/2011 n. 98 Articolo 23</a:t>
            </a:r>
            <a:endParaRPr lang="it-IT" sz="1500" dirty="0" smtClean="0"/>
          </a:p>
          <a:p>
            <a:r>
              <a:rPr lang="it-IT" dirty="0" smtClean="0"/>
              <a:t>Per i versamenti effettuati con ritardo NON superiore a 15 giorni, riduzione di 1/15 per ogni giorni di ritardo, della sanzione ordinaria del 30%</a:t>
            </a:r>
          </a:p>
          <a:p>
            <a:endParaRPr lang="it-IT" dirty="0" smtClean="0"/>
          </a:p>
          <a:p>
            <a:pPr>
              <a:buNone/>
            </a:pPr>
            <a:endParaRPr lang="it-IT" dirty="0" smtClean="0"/>
          </a:p>
          <a:p>
            <a:r>
              <a:rPr lang="it-IT" dirty="0" smtClean="0"/>
              <a:t>Dal 01.01.2016, per i versamenti con ritardo NON superiore a 90 giorni, si applica la sanzione ridotta alla metà (15%)</a:t>
            </a:r>
            <a:endParaRPr lang="it-IT" dirty="0"/>
          </a:p>
        </p:txBody>
      </p:sp>
      <p:sp>
        <p:nvSpPr>
          <p:cNvPr id="5" name="Segnaposto numero diapositiva 4"/>
          <p:cNvSpPr>
            <a:spLocks noGrp="1"/>
          </p:cNvSpPr>
          <p:nvPr>
            <p:ph type="sldNum" sz="quarter" idx="12"/>
          </p:nvPr>
        </p:nvSpPr>
        <p:spPr/>
        <p:txBody>
          <a:bodyPr/>
          <a:lstStyle/>
          <a:p>
            <a:fld id="{D2F51607-82F8-4C7A-B6B3-63E7EDB45F31}" type="slidenum">
              <a:rPr lang="it-IT" smtClean="0"/>
              <a:pPr/>
              <a:t>23</a:t>
            </a:fld>
            <a:endParaRPr lang="it-IT"/>
          </a:p>
        </p:txBody>
      </p:sp>
      <p:pic>
        <p:nvPicPr>
          <p:cNvPr id="4" name="Immagine 3" descr="sprint.jpg"/>
          <p:cNvPicPr>
            <a:picLocks noChangeAspect="1"/>
          </p:cNvPicPr>
          <p:nvPr/>
        </p:nvPicPr>
        <p:blipFill>
          <a:blip r:embed="rId2" cstate="print"/>
          <a:stretch>
            <a:fillRect/>
          </a:stretch>
        </p:blipFill>
        <p:spPr>
          <a:xfrm>
            <a:off x="6084168" y="4365104"/>
            <a:ext cx="1440160" cy="876834"/>
          </a:xfrm>
          <a:prstGeom prst="rect">
            <a:avLst/>
          </a:prstGeom>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83568" y="1196752"/>
            <a:ext cx="8229600" cy="1143000"/>
          </a:xfrm>
        </p:spPr>
        <p:txBody>
          <a:bodyPr/>
          <a:lstStyle/>
          <a:p>
            <a:r>
              <a:rPr lang="it-IT" dirty="0" smtClean="0"/>
              <a:t>Circolare 41/E del 2011</a:t>
            </a:r>
            <a:endParaRPr lang="it-IT" dirty="0"/>
          </a:p>
        </p:txBody>
      </p:sp>
      <p:sp>
        <p:nvSpPr>
          <p:cNvPr id="3" name="Segnaposto contenuto 2"/>
          <p:cNvSpPr>
            <a:spLocks noGrp="1"/>
          </p:cNvSpPr>
          <p:nvPr>
            <p:ph idx="1"/>
          </p:nvPr>
        </p:nvSpPr>
        <p:spPr>
          <a:xfrm>
            <a:off x="457200" y="2276872"/>
            <a:ext cx="7787208" cy="3849291"/>
          </a:xfrm>
        </p:spPr>
        <p:txBody>
          <a:bodyPr>
            <a:normAutofit fontScale="92500" lnSpcReduction="10000"/>
          </a:bodyPr>
          <a:lstStyle/>
          <a:p>
            <a:r>
              <a:rPr lang="it-IT" i="1" dirty="0" smtClean="0"/>
              <a:t>la diminuzione in esame spetta “</a:t>
            </a:r>
            <a:r>
              <a:rPr lang="it-IT" i="1" u="sng" dirty="0" smtClean="0"/>
              <a:t>indipendentemente dal verificarsi delle condizioni richieste per il ravvedimento</a:t>
            </a:r>
            <a:r>
              <a:rPr lang="it-IT" i="1" dirty="0" smtClean="0"/>
              <a:t>”. Ciò significa che anche nei casi in cui non opera il ravvedimento operoso l’ufficio applicherà la sanzione di cui all’articolo 13 del </a:t>
            </a:r>
            <a:r>
              <a:rPr lang="it-IT" i="1" dirty="0" err="1" smtClean="0"/>
              <a:t>D.Lgs.</a:t>
            </a:r>
            <a:r>
              <a:rPr lang="it-IT" i="1" dirty="0" smtClean="0"/>
              <a:t> n. 471 del 1997 tenendo conto, al verificarsi dei presupposti, della riduzione ad un quindicesimo per ciascun giorno di ritardo</a:t>
            </a:r>
            <a:endParaRPr lang="it-IT" dirty="0"/>
          </a:p>
        </p:txBody>
      </p:sp>
      <p:sp>
        <p:nvSpPr>
          <p:cNvPr id="5" name="Segnaposto numero diapositiva 4"/>
          <p:cNvSpPr>
            <a:spLocks noGrp="1"/>
          </p:cNvSpPr>
          <p:nvPr>
            <p:ph type="sldNum" sz="quarter" idx="12"/>
          </p:nvPr>
        </p:nvSpPr>
        <p:spPr/>
        <p:txBody>
          <a:bodyPr/>
          <a:lstStyle/>
          <a:p>
            <a:fld id="{D2F51607-82F8-4C7A-B6B3-63E7EDB45F31}" type="slidenum">
              <a:rPr lang="it-IT" smtClean="0"/>
              <a:pPr/>
              <a:t>24</a:t>
            </a:fld>
            <a:endParaRPr lang="it-IT"/>
          </a:p>
        </p:txBody>
      </p:sp>
      <p:pic>
        <p:nvPicPr>
          <p:cNvPr id="4" name="Immagine 3" descr="Attenzione.jpg"/>
          <p:cNvPicPr>
            <a:picLocks noChangeAspect="1"/>
          </p:cNvPicPr>
          <p:nvPr/>
        </p:nvPicPr>
        <p:blipFill>
          <a:blip r:embed="rId2" cstate="print"/>
          <a:stretch>
            <a:fillRect/>
          </a:stretch>
        </p:blipFill>
        <p:spPr>
          <a:xfrm>
            <a:off x="6876256" y="4005064"/>
            <a:ext cx="1712264" cy="1268759"/>
          </a:xfrm>
          <a:prstGeom prst="rect">
            <a:avLst/>
          </a:prstGeom>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Segnaposto contenuto 4"/>
          <p:cNvGraphicFramePr>
            <a:graphicFrameLocks noGrp="1"/>
          </p:cNvGraphicFramePr>
          <p:nvPr>
            <p:ph idx="1"/>
            <p:extLst>
              <p:ext uri="{D42A27DB-BD31-4B8C-83A1-F6EECF244321}">
                <p14:modId xmlns:p14="http://schemas.microsoft.com/office/powerpoint/2010/main" val="2436946553"/>
              </p:ext>
            </p:extLst>
          </p:nvPr>
        </p:nvGraphicFramePr>
        <p:xfrm>
          <a:off x="683568" y="1268760"/>
          <a:ext cx="7886700" cy="4975644"/>
        </p:xfrm>
        <a:graphic>
          <a:graphicData uri="http://schemas.openxmlformats.org/drawingml/2006/table">
            <a:tbl>
              <a:tblPr firstRow="1" bandRow="1">
                <a:tableStyleId>{5C22544A-7EE6-4342-B048-85BDC9FD1C3A}</a:tableStyleId>
              </a:tblPr>
              <a:tblGrid>
                <a:gridCol w="3943350">
                  <a:extLst>
                    <a:ext uri="{9D8B030D-6E8A-4147-A177-3AD203B41FA5}">
                      <a16:colId xmlns:a16="http://schemas.microsoft.com/office/drawing/2014/main" val="20000"/>
                    </a:ext>
                  </a:extLst>
                </a:gridCol>
                <a:gridCol w="3943350">
                  <a:extLst>
                    <a:ext uri="{9D8B030D-6E8A-4147-A177-3AD203B41FA5}">
                      <a16:colId xmlns:a16="http://schemas.microsoft.com/office/drawing/2014/main" val="20001"/>
                    </a:ext>
                  </a:extLst>
                </a:gridCol>
              </a:tblGrid>
              <a:tr h="534634">
                <a:tc>
                  <a:txBody>
                    <a:bodyPr/>
                    <a:lstStyle/>
                    <a:p>
                      <a:pPr algn="ctr"/>
                      <a:r>
                        <a:rPr lang="it-IT" sz="2400" dirty="0" smtClean="0"/>
                        <a:t>Giorni di ritardo</a:t>
                      </a:r>
                      <a:endParaRPr lang="it-IT" sz="2400" dirty="0"/>
                    </a:p>
                  </a:txBody>
                  <a:tcPr marL="87630" marR="87630"/>
                </a:tc>
                <a:tc>
                  <a:txBody>
                    <a:bodyPr/>
                    <a:lstStyle/>
                    <a:p>
                      <a:pPr algn="ctr"/>
                      <a:r>
                        <a:rPr lang="it-IT" sz="2400" dirty="0" smtClean="0"/>
                        <a:t>10</a:t>
                      </a:r>
                      <a:endParaRPr lang="it-IT" sz="2400" dirty="0"/>
                    </a:p>
                  </a:txBody>
                  <a:tcPr marL="87630" marR="87630"/>
                </a:tc>
                <a:extLst>
                  <a:ext uri="{0D108BD9-81ED-4DB2-BD59-A6C34878D82A}">
                    <a16:rowId xmlns:a16="http://schemas.microsoft.com/office/drawing/2014/main" val="10000"/>
                  </a:ext>
                </a:extLst>
              </a:tr>
              <a:tr h="534634">
                <a:tc>
                  <a:txBody>
                    <a:bodyPr/>
                    <a:lstStyle/>
                    <a:p>
                      <a:r>
                        <a:rPr lang="it-IT" sz="2400" dirty="0" smtClean="0"/>
                        <a:t>Codice tributo</a:t>
                      </a:r>
                      <a:endParaRPr lang="it-IT" sz="2400" dirty="0"/>
                    </a:p>
                  </a:txBody>
                  <a:tcPr marL="87630" marR="87630"/>
                </a:tc>
                <a:tc>
                  <a:txBody>
                    <a:bodyPr/>
                    <a:lstStyle/>
                    <a:p>
                      <a:pPr algn="ctr"/>
                      <a:r>
                        <a:rPr lang="it-IT" sz="2800" dirty="0" smtClean="0"/>
                        <a:t>1040 </a:t>
                      </a:r>
                      <a:endParaRPr lang="it-IT" sz="2800" dirty="0"/>
                    </a:p>
                  </a:txBody>
                  <a:tcPr marL="87630" marR="87630"/>
                </a:tc>
                <a:extLst>
                  <a:ext uri="{0D108BD9-81ED-4DB2-BD59-A6C34878D82A}">
                    <a16:rowId xmlns:a16="http://schemas.microsoft.com/office/drawing/2014/main" val="10001"/>
                  </a:ext>
                </a:extLst>
              </a:tr>
              <a:tr h="534634">
                <a:tc>
                  <a:txBody>
                    <a:bodyPr/>
                    <a:lstStyle/>
                    <a:p>
                      <a:r>
                        <a:rPr lang="it-IT" sz="2400" dirty="0" smtClean="0"/>
                        <a:t>Importo da regolarizzare</a:t>
                      </a:r>
                      <a:endParaRPr lang="it-IT" sz="2400" dirty="0"/>
                    </a:p>
                  </a:txBody>
                  <a:tcPr marL="87630" marR="87630"/>
                </a:tc>
                <a:tc>
                  <a:txBody>
                    <a:bodyPr/>
                    <a:lstStyle/>
                    <a:p>
                      <a:pPr algn="ctr"/>
                      <a:r>
                        <a:rPr lang="it-IT" sz="2800" dirty="0" smtClean="0"/>
                        <a:t>1.000,00</a:t>
                      </a:r>
                      <a:endParaRPr lang="it-IT" sz="2800" dirty="0"/>
                    </a:p>
                  </a:txBody>
                  <a:tcPr marL="87630" marR="87630"/>
                </a:tc>
                <a:extLst>
                  <a:ext uri="{0D108BD9-81ED-4DB2-BD59-A6C34878D82A}">
                    <a16:rowId xmlns:a16="http://schemas.microsoft.com/office/drawing/2014/main" val="10002"/>
                  </a:ext>
                </a:extLst>
              </a:tr>
              <a:tr h="534634">
                <a:tc>
                  <a:txBody>
                    <a:bodyPr/>
                    <a:lstStyle/>
                    <a:p>
                      <a:r>
                        <a:rPr lang="it-IT" sz="2400" dirty="0" smtClean="0"/>
                        <a:t>Scadenza originaria</a:t>
                      </a:r>
                      <a:endParaRPr lang="it-IT" sz="2400" dirty="0"/>
                    </a:p>
                  </a:txBody>
                  <a:tcPr marL="87630" marR="87630"/>
                </a:tc>
                <a:tc>
                  <a:txBody>
                    <a:bodyPr/>
                    <a:lstStyle/>
                    <a:p>
                      <a:pPr algn="ctr"/>
                      <a:r>
                        <a:rPr lang="it-IT" sz="2800" dirty="0" smtClean="0"/>
                        <a:t>16/02/2016</a:t>
                      </a:r>
                      <a:endParaRPr lang="it-IT" sz="2800" dirty="0"/>
                    </a:p>
                  </a:txBody>
                  <a:tcPr marL="87630" marR="87630"/>
                </a:tc>
                <a:extLst>
                  <a:ext uri="{0D108BD9-81ED-4DB2-BD59-A6C34878D82A}">
                    <a16:rowId xmlns:a16="http://schemas.microsoft.com/office/drawing/2014/main" val="10003"/>
                  </a:ext>
                </a:extLst>
              </a:tr>
              <a:tr h="53463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2400" dirty="0" smtClean="0"/>
                        <a:t>Data regolarizzazione</a:t>
                      </a:r>
                      <a:endParaRPr lang="it-IT" sz="2400" dirty="0"/>
                    </a:p>
                  </a:txBody>
                  <a:tcPr marL="87630" marR="87630"/>
                </a:tc>
                <a:tc>
                  <a:txBody>
                    <a:bodyPr/>
                    <a:lstStyle/>
                    <a:p>
                      <a:pPr algn="ctr"/>
                      <a:r>
                        <a:rPr lang="it-IT" sz="2800" dirty="0" smtClean="0"/>
                        <a:t>26/02/2016</a:t>
                      </a:r>
                      <a:endParaRPr lang="it-IT" sz="2800" dirty="0"/>
                    </a:p>
                  </a:txBody>
                  <a:tcPr marL="87630" marR="87630"/>
                </a:tc>
                <a:extLst>
                  <a:ext uri="{0D108BD9-81ED-4DB2-BD59-A6C34878D82A}">
                    <a16:rowId xmlns:a16="http://schemas.microsoft.com/office/drawing/2014/main" val="10004"/>
                  </a:ext>
                </a:extLst>
              </a:tr>
              <a:tr h="534634">
                <a:tc>
                  <a:txBody>
                    <a:bodyPr/>
                    <a:lstStyle/>
                    <a:p>
                      <a:r>
                        <a:rPr lang="it-IT" sz="2400" dirty="0" smtClean="0"/>
                        <a:t>Interessi</a:t>
                      </a:r>
                      <a:endParaRPr lang="it-IT" sz="2400" dirty="0"/>
                    </a:p>
                  </a:txBody>
                  <a:tcPr marL="87630" marR="87630"/>
                </a:tc>
                <a:tc>
                  <a:txBody>
                    <a:bodyPr/>
                    <a:lstStyle/>
                    <a:p>
                      <a:pPr algn="ctr"/>
                      <a:r>
                        <a:rPr lang="it-IT" sz="2400" dirty="0" smtClean="0"/>
                        <a:t>0,05  (0,2% (fino al 26/02/2016)</a:t>
                      </a:r>
                      <a:endParaRPr lang="it-IT" sz="2400" dirty="0"/>
                    </a:p>
                  </a:txBody>
                  <a:tcPr marL="87630" marR="87630"/>
                </a:tc>
                <a:extLst>
                  <a:ext uri="{0D108BD9-81ED-4DB2-BD59-A6C34878D82A}">
                    <a16:rowId xmlns:a16="http://schemas.microsoft.com/office/drawing/2014/main" val="10005"/>
                  </a:ext>
                </a:extLst>
              </a:tr>
              <a:tr h="534634">
                <a:tc>
                  <a:txBody>
                    <a:bodyPr/>
                    <a:lstStyle/>
                    <a:p>
                      <a:r>
                        <a:rPr lang="it-IT" sz="2400" dirty="0" smtClean="0"/>
                        <a:t>Sanzione</a:t>
                      </a:r>
                      <a:endParaRPr lang="it-IT" sz="2400" dirty="0"/>
                    </a:p>
                  </a:txBody>
                  <a:tcPr marL="87630" marR="87630"/>
                </a:tc>
                <a:tc>
                  <a:txBody>
                    <a:bodyPr/>
                    <a:lstStyle/>
                    <a:p>
                      <a:pPr algn="ctr"/>
                      <a:r>
                        <a:rPr lang="it-IT" sz="2800" dirty="0" smtClean="0"/>
                        <a:t>10,00 (</a:t>
                      </a:r>
                      <a:r>
                        <a:rPr lang="it-IT" sz="2800" dirty="0" err="1" smtClean="0"/>
                        <a:t>cod.trib.</a:t>
                      </a:r>
                      <a:r>
                        <a:rPr lang="it-IT" sz="2800" dirty="0" smtClean="0"/>
                        <a:t> 8906) (15,00% x 10/15 x 1/10)</a:t>
                      </a:r>
                      <a:endParaRPr lang="it-IT" sz="2800" dirty="0"/>
                    </a:p>
                  </a:txBody>
                  <a:tcPr marL="87630" marR="87630"/>
                </a:tc>
                <a:extLst>
                  <a:ext uri="{0D108BD9-81ED-4DB2-BD59-A6C34878D82A}">
                    <a16:rowId xmlns:a16="http://schemas.microsoft.com/office/drawing/2014/main" val="10006"/>
                  </a:ext>
                </a:extLst>
              </a:tr>
              <a:tr h="53463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2400" dirty="0" smtClean="0"/>
                        <a:t>TOTALE RAVVEDUTO</a:t>
                      </a:r>
                      <a:endParaRPr lang="it-IT" sz="2400" dirty="0"/>
                    </a:p>
                  </a:txBody>
                  <a:tcPr marL="87630" marR="87630"/>
                </a:tc>
                <a:tc>
                  <a:txBody>
                    <a:bodyPr/>
                    <a:lstStyle/>
                    <a:p>
                      <a:pPr algn="ctr"/>
                      <a:r>
                        <a:rPr lang="it-IT" sz="2800" dirty="0" smtClean="0"/>
                        <a:t>1.010,05</a:t>
                      </a:r>
                      <a:endParaRPr lang="it-IT" sz="2800" dirty="0"/>
                    </a:p>
                  </a:txBody>
                  <a:tcPr marL="87630" marR="87630"/>
                </a:tc>
                <a:extLst>
                  <a:ext uri="{0D108BD9-81ED-4DB2-BD59-A6C34878D82A}">
                    <a16:rowId xmlns:a16="http://schemas.microsoft.com/office/drawing/2014/main" val="10007"/>
                  </a:ext>
                </a:extLst>
              </a:tr>
            </a:tbl>
          </a:graphicData>
        </a:graphic>
      </p:graphicFrame>
      <p:sp>
        <p:nvSpPr>
          <p:cNvPr id="2" name="Segnaposto numero diapositiva 1"/>
          <p:cNvSpPr>
            <a:spLocks noGrp="1"/>
          </p:cNvSpPr>
          <p:nvPr>
            <p:ph type="sldNum" sz="quarter" idx="12"/>
          </p:nvPr>
        </p:nvSpPr>
        <p:spPr/>
        <p:txBody>
          <a:bodyPr/>
          <a:lstStyle/>
          <a:p>
            <a:fld id="{D2F51607-82F8-4C7A-B6B3-63E7EDB45F31}" type="slidenum">
              <a:rPr lang="it-IT" smtClean="0"/>
              <a:pPr/>
              <a:t>25</a:t>
            </a:fld>
            <a:endParaRPr lang="it-IT"/>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egnaposto contenuto 3"/>
          <p:cNvGraphicFramePr>
            <a:graphicFrameLocks noGrp="1"/>
          </p:cNvGraphicFramePr>
          <p:nvPr>
            <p:ph idx="1"/>
            <p:extLst>
              <p:ext uri="{D42A27DB-BD31-4B8C-83A1-F6EECF244321}">
                <p14:modId xmlns:p14="http://schemas.microsoft.com/office/powerpoint/2010/main" val="1895053014"/>
              </p:ext>
            </p:extLst>
          </p:nvPr>
        </p:nvGraphicFramePr>
        <p:xfrm>
          <a:off x="539552" y="1196752"/>
          <a:ext cx="7886700" cy="4818737"/>
        </p:xfrm>
        <a:graphic>
          <a:graphicData uri="http://schemas.openxmlformats.org/drawingml/2006/table">
            <a:tbl>
              <a:tblPr firstRow="1" bandRow="1">
                <a:tableStyleId>{5C22544A-7EE6-4342-B048-85BDC9FD1C3A}</a:tableStyleId>
              </a:tblPr>
              <a:tblGrid>
                <a:gridCol w="3943350">
                  <a:extLst>
                    <a:ext uri="{9D8B030D-6E8A-4147-A177-3AD203B41FA5}">
                      <a16:colId xmlns:a16="http://schemas.microsoft.com/office/drawing/2014/main" val="20000"/>
                    </a:ext>
                  </a:extLst>
                </a:gridCol>
                <a:gridCol w="3943350">
                  <a:extLst>
                    <a:ext uri="{9D8B030D-6E8A-4147-A177-3AD203B41FA5}">
                      <a16:colId xmlns:a16="http://schemas.microsoft.com/office/drawing/2014/main" val="20001"/>
                    </a:ext>
                  </a:extLst>
                </a:gridCol>
              </a:tblGrid>
              <a:tr h="582017">
                <a:tc>
                  <a:txBody>
                    <a:bodyPr/>
                    <a:lstStyle/>
                    <a:p>
                      <a:pPr algn="ctr"/>
                      <a:r>
                        <a:rPr lang="it-IT" sz="2400" dirty="0" smtClean="0"/>
                        <a:t>Giorni di ritardo</a:t>
                      </a:r>
                      <a:endParaRPr lang="it-IT" sz="2400" dirty="0"/>
                    </a:p>
                  </a:txBody>
                  <a:tcPr marL="87630" marR="87630"/>
                </a:tc>
                <a:tc>
                  <a:txBody>
                    <a:bodyPr/>
                    <a:lstStyle/>
                    <a:p>
                      <a:pPr algn="ctr"/>
                      <a:r>
                        <a:rPr lang="it-IT" sz="2400" dirty="0" smtClean="0"/>
                        <a:t>30</a:t>
                      </a:r>
                      <a:endParaRPr lang="it-IT" sz="2400" dirty="0"/>
                    </a:p>
                  </a:txBody>
                  <a:tcPr marL="87630" marR="87630"/>
                </a:tc>
                <a:extLst>
                  <a:ext uri="{0D108BD9-81ED-4DB2-BD59-A6C34878D82A}">
                    <a16:rowId xmlns:a16="http://schemas.microsoft.com/office/drawing/2014/main" val="10000"/>
                  </a:ext>
                </a:extLst>
              </a:tr>
              <a:tr h="370840">
                <a:tc>
                  <a:txBody>
                    <a:bodyPr/>
                    <a:lstStyle/>
                    <a:p>
                      <a:r>
                        <a:rPr lang="it-IT" sz="2400" dirty="0" smtClean="0"/>
                        <a:t>Codice tributo</a:t>
                      </a:r>
                      <a:endParaRPr lang="it-IT" sz="2400" dirty="0"/>
                    </a:p>
                  </a:txBody>
                  <a:tcPr marL="87630" marR="87630"/>
                </a:tc>
                <a:tc>
                  <a:txBody>
                    <a:bodyPr/>
                    <a:lstStyle/>
                    <a:p>
                      <a:pPr algn="ctr"/>
                      <a:r>
                        <a:rPr lang="it-IT" sz="2800" dirty="0" smtClean="0"/>
                        <a:t>1040 </a:t>
                      </a:r>
                      <a:endParaRPr lang="it-IT" sz="2800" dirty="0"/>
                    </a:p>
                  </a:txBody>
                  <a:tcPr marL="87630" marR="87630"/>
                </a:tc>
                <a:extLst>
                  <a:ext uri="{0D108BD9-81ED-4DB2-BD59-A6C34878D82A}">
                    <a16:rowId xmlns:a16="http://schemas.microsoft.com/office/drawing/2014/main" val="10001"/>
                  </a:ext>
                </a:extLst>
              </a:tr>
              <a:tr h="370840">
                <a:tc>
                  <a:txBody>
                    <a:bodyPr/>
                    <a:lstStyle/>
                    <a:p>
                      <a:r>
                        <a:rPr lang="it-IT" sz="2400" dirty="0" smtClean="0"/>
                        <a:t>Importo da regolarizzare</a:t>
                      </a:r>
                      <a:endParaRPr lang="it-IT" sz="2400" dirty="0"/>
                    </a:p>
                  </a:txBody>
                  <a:tcPr marL="87630" marR="87630"/>
                </a:tc>
                <a:tc>
                  <a:txBody>
                    <a:bodyPr/>
                    <a:lstStyle/>
                    <a:p>
                      <a:pPr algn="ctr"/>
                      <a:r>
                        <a:rPr lang="it-IT" sz="2800" dirty="0" smtClean="0"/>
                        <a:t>1.000,00</a:t>
                      </a:r>
                      <a:endParaRPr lang="it-IT" sz="2800" dirty="0"/>
                    </a:p>
                  </a:txBody>
                  <a:tcPr marL="87630" marR="87630"/>
                </a:tc>
                <a:extLst>
                  <a:ext uri="{0D108BD9-81ED-4DB2-BD59-A6C34878D82A}">
                    <a16:rowId xmlns:a16="http://schemas.microsoft.com/office/drawing/2014/main" val="10002"/>
                  </a:ext>
                </a:extLst>
              </a:tr>
              <a:tr h="370840">
                <a:tc>
                  <a:txBody>
                    <a:bodyPr/>
                    <a:lstStyle/>
                    <a:p>
                      <a:r>
                        <a:rPr lang="it-IT" sz="2400" dirty="0" smtClean="0"/>
                        <a:t>Scadenza originaria</a:t>
                      </a:r>
                      <a:endParaRPr lang="it-IT" sz="2400" dirty="0"/>
                    </a:p>
                  </a:txBody>
                  <a:tcPr marL="87630" marR="87630"/>
                </a:tc>
                <a:tc>
                  <a:txBody>
                    <a:bodyPr/>
                    <a:lstStyle/>
                    <a:p>
                      <a:pPr algn="ctr"/>
                      <a:r>
                        <a:rPr lang="it-IT" sz="2800" kern="1200" dirty="0" smtClean="0">
                          <a:solidFill>
                            <a:schemeClr val="dk1"/>
                          </a:solidFill>
                          <a:latin typeface="+mn-lt"/>
                          <a:ea typeface="+mn-ea"/>
                          <a:cs typeface="+mn-cs"/>
                        </a:rPr>
                        <a:t>16/02/2016</a:t>
                      </a:r>
                    </a:p>
                  </a:txBody>
                  <a:tcPr marL="87630" marR="87630"/>
                </a:tc>
                <a:extLst>
                  <a:ext uri="{0D108BD9-81ED-4DB2-BD59-A6C34878D82A}">
                    <a16:rowId xmlns:a16="http://schemas.microsoft.com/office/drawing/2014/main" val="10003"/>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2400" dirty="0" smtClean="0"/>
                        <a:t>Data regolarizzazione</a:t>
                      </a:r>
                      <a:endParaRPr lang="it-IT" sz="2400" dirty="0"/>
                    </a:p>
                  </a:txBody>
                  <a:tcPr marL="87630" marR="87630"/>
                </a:tc>
                <a:tc>
                  <a:txBody>
                    <a:bodyPr/>
                    <a:lstStyle/>
                    <a:p>
                      <a:pPr algn="ctr"/>
                      <a:r>
                        <a:rPr lang="it-IT" sz="2800" kern="1200" dirty="0" smtClean="0">
                          <a:solidFill>
                            <a:schemeClr val="dk1"/>
                          </a:solidFill>
                          <a:latin typeface="+mn-lt"/>
                          <a:ea typeface="+mn-ea"/>
                          <a:cs typeface="+mn-cs"/>
                        </a:rPr>
                        <a:t>17/03/2016</a:t>
                      </a:r>
                    </a:p>
                  </a:txBody>
                  <a:tcPr marL="87630" marR="87630"/>
                </a:tc>
                <a:extLst>
                  <a:ext uri="{0D108BD9-81ED-4DB2-BD59-A6C34878D82A}">
                    <a16:rowId xmlns:a16="http://schemas.microsoft.com/office/drawing/2014/main" val="10004"/>
                  </a:ext>
                </a:extLst>
              </a:tr>
              <a:tr h="370840">
                <a:tc>
                  <a:txBody>
                    <a:bodyPr/>
                    <a:lstStyle/>
                    <a:p>
                      <a:r>
                        <a:rPr lang="it-IT" sz="2400" dirty="0" smtClean="0"/>
                        <a:t>Interessi</a:t>
                      </a:r>
                      <a:endParaRPr lang="it-IT" sz="2400" dirty="0"/>
                    </a:p>
                  </a:txBody>
                  <a:tcPr marL="87630" marR="87630"/>
                </a:tc>
                <a:tc>
                  <a:txBody>
                    <a:bodyPr/>
                    <a:lstStyle/>
                    <a:p>
                      <a:pPr algn="ctr"/>
                      <a:r>
                        <a:rPr lang="it-IT" sz="2400" kern="1200" dirty="0" smtClean="0">
                          <a:solidFill>
                            <a:schemeClr val="dk1"/>
                          </a:solidFill>
                          <a:latin typeface="+mn-lt"/>
                          <a:ea typeface="+mn-ea"/>
                          <a:cs typeface="+mn-cs"/>
                        </a:rPr>
                        <a:t>0,16  (0,2% (fino al 17/03/2016)</a:t>
                      </a:r>
                    </a:p>
                  </a:txBody>
                  <a:tcPr marL="87630" marR="87630"/>
                </a:tc>
                <a:extLst>
                  <a:ext uri="{0D108BD9-81ED-4DB2-BD59-A6C34878D82A}">
                    <a16:rowId xmlns:a16="http://schemas.microsoft.com/office/drawing/2014/main" val="10005"/>
                  </a:ext>
                </a:extLst>
              </a:tr>
              <a:tr h="370840">
                <a:tc>
                  <a:txBody>
                    <a:bodyPr/>
                    <a:lstStyle/>
                    <a:p>
                      <a:r>
                        <a:rPr lang="it-IT" sz="2400" dirty="0" smtClean="0"/>
                        <a:t>Sanzione</a:t>
                      </a:r>
                      <a:endParaRPr lang="it-IT" sz="2400" dirty="0"/>
                    </a:p>
                  </a:txBody>
                  <a:tcPr marL="87630" marR="87630"/>
                </a:tc>
                <a:tc>
                  <a:txBody>
                    <a:bodyPr/>
                    <a:lstStyle/>
                    <a:p>
                      <a:pPr algn="ctr"/>
                      <a:r>
                        <a:rPr lang="it-IT" sz="2400" kern="1200" dirty="0" smtClean="0">
                          <a:solidFill>
                            <a:schemeClr val="dk1"/>
                          </a:solidFill>
                          <a:latin typeface="+mn-lt"/>
                          <a:ea typeface="+mn-ea"/>
                          <a:cs typeface="+mn-cs"/>
                        </a:rPr>
                        <a:t>15,00 (</a:t>
                      </a:r>
                      <a:r>
                        <a:rPr lang="it-IT" sz="2400" kern="1200" dirty="0" err="1" smtClean="0">
                          <a:solidFill>
                            <a:schemeClr val="dk1"/>
                          </a:solidFill>
                          <a:latin typeface="+mn-lt"/>
                          <a:ea typeface="+mn-ea"/>
                          <a:cs typeface="+mn-cs"/>
                        </a:rPr>
                        <a:t>cod.trib.</a:t>
                      </a:r>
                      <a:r>
                        <a:rPr lang="it-IT" sz="2400" kern="1200" dirty="0" smtClean="0">
                          <a:solidFill>
                            <a:schemeClr val="dk1"/>
                          </a:solidFill>
                          <a:latin typeface="+mn-lt"/>
                          <a:ea typeface="+mn-ea"/>
                          <a:cs typeface="+mn-cs"/>
                        </a:rPr>
                        <a:t> 8906) (15,00% x 1/10)</a:t>
                      </a:r>
                    </a:p>
                  </a:txBody>
                  <a:tcPr marL="87630" marR="87630"/>
                </a:tc>
                <a:extLst>
                  <a:ext uri="{0D108BD9-81ED-4DB2-BD59-A6C34878D82A}">
                    <a16:rowId xmlns:a16="http://schemas.microsoft.com/office/drawing/2014/main" val="10006"/>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2400" dirty="0" smtClean="0"/>
                        <a:t>TOTALE RAVVEDUTO</a:t>
                      </a:r>
                      <a:endParaRPr lang="it-IT" sz="2400" dirty="0"/>
                    </a:p>
                  </a:txBody>
                  <a:tcPr marL="87630" marR="87630"/>
                </a:tc>
                <a:tc>
                  <a:txBody>
                    <a:bodyPr/>
                    <a:lstStyle/>
                    <a:p>
                      <a:pPr algn="ctr"/>
                      <a:r>
                        <a:rPr lang="it-IT" sz="2800" kern="1200" dirty="0" smtClean="0">
                          <a:solidFill>
                            <a:schemeClr val="dk1"/>
                          </a:solidFill>
                          <a:latin typeface="+mn-lt"/>
                          <a:ea typeface="+mn-ea"/>
                          <a:cs typeface="+mn-cs"/>
                        </a:rPr>
                        <a:t>1.015,16</a:t>
                      </a:r>
                    </a:p>
                  </a:txBody>
                  <a:tcPr marL="87630" marR="87630"/>
                </a:tc>
                <a:extLst>
                  <a:ext uri="{0D108BD9-81ED-4DB2-BD59-A6C34878D82A}">
                    <a16:rowId xmlns:a16="http://schemas.microsoft.com/office/drawing/2014/main" val="10007"/>
                  </a:ext>
                </a:extLst>
              </a:tr>
            </a:tbl>
          </a:graphicData>
        </a:graphic>
      </p:graphicFrame>
      <p:sp>
        <p:nvSpPr>
          <p:cNvPr id="2" name="Segnaposto numero diapositiva 1"/>
          <p:cNvSpPr>
            <a:spLocks noGrp="1"/>
          </p:cNvSpPr>
          <p:nvPr>
            <p:ph type="sldNum" sz="quarter" idx="12"/>
          </p:nvPr>
        </p:nvSpPr>
        <p:spPr/>
        <p:txBody>
          <a:bodyPr/>
          <a:lstStyle/>
          <a:p>
            <a:fld id="{D2F51607-82F8-4C7A-B6B3-63E7EDB45F31}" type="slidenum">
              <a:rPr lang="it-IT" smtClean="0"/>
              <a:pPr/>
              <a:t>26</a:t>
            </a:fld>
            <a:endParaRPr lang="it-IT"/>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Segnaposto contenuto 4"/>
          <p:cNvGraphicFramePr>
            <a:graphicFrameLocks noGrp="1"/>
          </p:cNvGraphicFramePr>
          <p:nvPr>
            <p:ph idx="1"/>
            <p:extLst>
              <p:ext uri="{D42A27DB-BD31-4B8C-83A1-F6EECF244321}">
                <p14:modId xmlns:p14="http://schemas.microsoft.com/office/powerpoint/2010/main" val="3145339367"/>
              </p:ext>
            </p:extLst>
          </p:nvPr>
        </p:nvGraphicFramePr>
        <p:xfrm>
          <a:off x="467544" y="1268760"/>
          <a:ext cx="7886700" cy="4746729"/>
        </p:xfrm>
        <a:graphic>
          <a:graphicData uri="http://schemas.openxmlformats.org/drawingml/2006/table">
            <a:tbl>
              <a:tblPr firstRow="1" bandRow="1">
                <a:tableStyleId>{5C22544A-7EE6-4342-B048-85BDC9FD1C3A}</a:tableStyleId>
              </a:tblPr>
              <a:tblGrid>
                <a:gridCol w="3943350">
                  <a:extLst>
                    <a:ext uri="{9D8B030D-6E8A-4147-A177-3AD203B41FA5}">
                      <a16:colId xmlns:a16="http://schemas.microsoft.com/office/drawing/2014/main" val="20000"/>
                    </a:ext>
                  </a:extLst>
                </a:gridCol>
                <a:gridCol w="3943350">
                  <a:extLst>
                    <a:ext uri="{9D8B030D-6E8A-4147-A177-3AD203B41FA5}">
                      <a16:colId xmlns:a16="http://schemas.microsoft.com/office/drawing/2014/main" val="20001"/>
                    </a:ext>
                  </a:extLst>
                </a:gridCol>
              </a:tblGrid>
              <a:tr h="510009">
                <a:tc>
                  <a:txBody>
                    <a:bodyPr/>
                    <a:lstStyle/>
                    <a:p>
                      <a:pPr algn="ctr"/>
                      <a:r>
                        <a:rPr lang="it-IT" sz="2400" dirty="0" smtClean="0"/>
                        <a:t>Giorni di ritardo</a:t>
                      </a:r>
                      <a:endParaRPr lang="it-IT" sz="2400" dirty="0"/>
                    </a:p>
                  </a:txBody>
                  <a:tcPr marL="87630" marR="87630"/>
                </a:tc>
                <a:tc>
                  <a:txBody>
                    <a:bodyPr/>
                    <a:lstStyle/>
                    <a:p>
                      <a:pPr algn="ctr"/>
                      <a:r>
                        <a:rPr lang="it-IT" sz="2400" dirty="0" smtClean="0"/>
                        <a:t>60</a:t>
                      </a:r>
                      <a:endParaRPr lang="it-IT" sz="2400" dirty="0"/>
                    </a:p>
                  </a:txBody>
                  <a:tcPr marL="87630" marR="87630"/>
                </a:tc>
                <a:extLst>
                  <a:ext uri="{0D108BD9-81ED-4DB2-BD59-A6C34878D82A}">
                    <a16:rowId xmlns:a16="http://schemas.microsoft.com/office/drawing/2014/main" val="10000"/>
                  </a:ext>
                </a:extLst>
              </a:tr>
              <a:tr h="370840">
                <a:tc>
                  <a:txBody>
                    <a:bodyPr/>
                    <a:lstStyle/>
                    <a:p>
                      <a:r>
                        <a:rPr lang="it-IT" sz="2400" dirty="0" smtClean="0"/>
                        <a:t>Codice tributo</a:t>
                      </a:r>
                      <a:endParaRPr lang="it-IT" sz="2400" dirty="0"/>
                    </a:p>
                  </a:txBody>
                  <a:tcPr marL="87630" marR="87630"/>
                </a:tc>
                <a:tc>
                  <a:txBody>
                    <a:bodyPr/>
                    <a:lstStyle/>
                    <a:p>
                      <a:pPr algn="ctr"/>
                      <a:r>
                        <a:rPr lang="it-IT" sz="2800" dirty="0" smtClean="0"/>
                        <a:t>1040 </a:t>
                      </a:r>
                      <a:endParaRPr lang="it-IT" sz="2800" dirty="0"/>
                    </a:p>
                  </a:txBody>
                  <a:tcPr marL="87630" marR="87630"/>
                </a:tc>
                <a:extLst>
                  <a:ext uri="{0D108BD9-81ED-4DB2-BD59-A6C34878D82A}">
                    <a16:rowId xmlns:a16="http://schemas.microsoft.com/office/drawing/2014/main" val="10001"/>
                  </a:ext>
                </a:extLst>
              </a:tr>
              <a:tr h="370840">
                <a:tc>
                  <a:txBody>
                    <a:bodyPr/>
                    <a:lstStyle/>
                    <a:p>
                      <a:r>
                        <a:rPr lang="it-IT" sz="2400" dirty="0" smtClean="0"/>
                        <a:t>Importo da regolarizzare</a:t>
                      </a:r>
                      <a:endParaRPr lang="it-IT" sz="2400" dirty="0"/>
                    </a:p>
                  </a:txBody>
                  <a:tcPr marL="87630" marR="87630"/>
                </a:tc>
                <a:tc>
                  <a:txBody>
                    <a:bodyPr/>
                    <a:lstStyle/>
                    <a:p>
                      <a:pPr algn="ctr"/>
                      <a:r>
                        <a:rPr lang="it-IT" sz="2800" dirty="0" smtClean="0"/>
                        <a:t>1.000,00</a:t>
                      </a:r>
                      <a:endParaRPr lang="it-IT" sz="2800" dirty="0"/>
                    </a:p>
                  </a:txBody>
                  <a:tcPr marL="87630" marR="87630"/>
                </a:tc>
                <a:extLst>
                  <a:ext uri="{0D108BD9-81ED-4DB2-BD59-A6C34878D82A}">
                    <a16:rowId xmlns:a16="http://schemas.microsoft.com/office/drawing/2014/main" val="10002"/>
                  </a:ext>
                </a:extLst>
              </a:tr>
              <a:tr h="370840">
                <a:tc>
                  <a:txBody>
                    <a:bodyPr/>
                    <a:lstStyle/>
                    <a:p>
                      <a:r>
                        <a:rPr lang="it-IT" sz="2400" dirty="0" smtClean="0"/>
                        <a:t>Scadenza originaria</a:t>
                      </a:r>
                      <a:endParaRPr lang="it-IT" sz="2400" dirty="0"/>
                    </a:p>
                  </a:txBody>
                  <a:tcPr marL="87630" marR="87630"/>
                </a:tc>
                <a:tc>
                  <a:txBody>
                    <a:bodyPr/>
                    <a:lstStyle/>
                    <a:p>
                      <a:pPr algn="ctr"/>
                      <a:r>
                        <a:rPr lang="it-IT" sz="2800" kern="1200" dirty="0" smtClean="0">
                          <a:solidFill>
                            <a:schemeClr val="dk1"/>
                          </a:solidFill>
                          <a:latin typeface="+mn-lt"/>
                          <a:ea typeface="+mn-ea"/>
                          <a:cs typeface="+mn-cs"/>
                        </a:rPr>
                        <a:t>16/02/2016</a:t>
                      </a:r>
                    </a:p>
                  </a:txBody>
                  <a:tcPr marL="87630" marR="87630"/>
                </a:tc>
                <a:extLst>
                  <a:ext uri="{0D108BD9-81ED-4DB2-BD59-A6C34878D82A}">
                    <a16:rowId xmlns:a16="http://schemas.microsoft.com/office/drawing/2014/main" val="10003"/>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2400" dirty="0" smtClean="0"/>
                        <a:t>Data regolarizzazione</a:t>
                      </a:r>
                      <a:endParaRPr lang="it-IT" sz="2400" dirty="0"/>
                    </a:p>
                  </a:txBody>
                  <a:tcPr marL="87630" marR="87630"/>
                </a:tc>
                <a:tc>
                  <a:txBody>
                    <a:bodyPr/>
                    <a:lstStyle/>
                    <a:p>
                      <a:pPr algn="ctr"/>
                      <a:r>
                        <a:rPr lang="it-IT" sz="2800" kern="1200" dirty="0" smtClean="0">
                          <a:solidFill>
                            <a:schemeClr val="dk1"/>
                          </a:solidFill>
                          <a:latin typeface="+mn-lt"/>
                          <a:ea typeface="+mn-ea"/>
                          <a:cs typeface="+mn-cs"/>
                        </a:rPr>
                        <a:t>16/04/2016</a:t>
                      </a:r>
                    </a:p>
                  </a:txBody>
                  <a:tcPr marL="87630" marR="87630"/>
                </a:tc>
                <a:extLst>
                  <a:ext uri="{0D108BD9-81ED-4DB2-BD59-A6C34878D82A}">
                    <a16:rowId xmlns:a16="http://schemas.microsoft.com/office/drawing/2014/main" val="10004"/>
                  </a:ext>
                </a:extLst>
              </a:tr>
              <a:tr h="370840">
                <a:tc>
                  <a:txBody>
                    <a:bodyPr/>
                    <a:lstStyle/>
                    <a:p>
                      <a:r>
                        <a:rPr lang="it-IT" sz="2400" dirty="0" smtClean="0"/>
                        <a:t>Interessi</a:t>
                      </a:r>
                      <a:endParaRPr lang="it-IT" sz="2400" dirty="0"/>
                    </a:p>
                  </a:txBody>
                  <a:tcPr marL="87630" marR="87630"/>
                </a:tc>
                <a:tc>
                  <a:txBody>
                    <a:bodyPr/>
                    <a:lstStyle/>
                    <a:p>
                      <a:pPr algn="ctr"/>
                      <a:r>
                        <a:rPr lang="it-IT" sz="2400" dirty="0" smtClean="0"/>
                        <a:t>0,33  (0,2% (fino al 16/04/2016)</a:t>
                      </a:r>
                      <a:endParaRPr lang="it-IT" sz="2400" dirty="0"/>
                    </a:p>
                  </a:txBody>
                  <a:tcPr marL="87630" marR="87630"/>
                </a:tc>
                <a:extLst>
                  <a:ext uri="{0D108BD9-81ED-4DB2-BD59-A6C34878D82A}">
                    <a16:rowId xmlns:a16="http://schemas.microsoft.com/office/drawing/2014/main" val="10005"/>
                  </a:ext>
                </a:extLst>
              </a:tr>
              <a:tr h="370840">
                <a:tc>
                  <a:txBody>
                    <a:bodyPr/>
                    <a:lstStyle/>
                    <a:p>
                      <a:r>
                        <a:rPr lang="it-IT" sz="2400" dirty="0" smtClean="0"/>
                        <a:t>Sanzione</a:t>
                      </a:r>
                      <a:endParaRPr lang="it-IT" sz="2400" dirty="0"/>
                    </a:p>
                  </a:txBody>
                  <a:tcPr marL="87630" marR="87630"/>
                </a:tc>
                <a:tc>
                  <a:txBody>
                    <a:bodyPr/>
                    <a:lstStyle/>
                    <a:p>
                      <a:pPr algn="ctr"/>
                      <a:r>
                        <a:rPr lang="it-IT" sz="2400" dirty="0" smtClean="0"/>
                        <a:t>16,67 (</a:t>
                      </a:r>
                      <a:r>
                        <a:rPr lang="it-IT" sz="2400" dirty="0" err="1" smtClean="0"/>
                        <a:t>cod.trib.</a:t>
                      </a:r>
                      <a:r>
                        <a:rPr lang="it-IT" sz="2400" dirty="0" smtClean="0"/>
                        <a:t> 8906) (15,00% x 1/9)</a:t>
                      </a:r>
                      <a:endParaRPr lang="it-IT" sz="2400" kern="1200" dirty="0" smtClean="0">
                        <a:solidFill>
                          <a:schemeClr val="dk1"/>
                        </a:solidFill>
                        <a:latin typeface="+mn-lt"/>
                        <a:ea typeface="+mn-ea"/>
                        <a:cs typeface="+mn-cs"/>
                      </a:endParaRPr>
                    </a:p>
                  </a:txBody>
                  <a:tcPr marL="87630" marR="87630"/>
                </a:tc>
                <a:extLst>
                  <a:ext uri="{0D108BD9-81ED-4DB2-BD59-A6C34878D82A}">
                    <a16:rowId xmlns:a16="http://schemas.microsoft.com/office/drawing/2014/main" val="10006"/>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2400" dirty="0" smtClean="0"/>
                        <a:t>TOTALE RAVVEDUTO</a:t>
                      </a:r>
                      <a:endParaRPr lang="it-IT" sz="2400" dirty="0"/>
                    </a:p>
                  </a:txBody>
                  <a:tcPr marL="87630" marR="87630"/>
                </a:tc>
                <a:tc>
                  <a:txBody>
                    <a:bodyPr/>
                    <a:lstStyle/>
                    <a:p>
                      <a:pPr algn="ctr"/>
                      <a:r>
                        <a:rPr lang="it-IT" sz="2800" dirty="0" smtClean="0"/>
                        <a:t>1.017,00</a:t>
                      </a:r>
                      <a:endParaRPr lang="it-IT" sz="2800" kern="1200" dirty="0" smtClean="0">
                        <a:solidFill>
                          <a:schemeClr val="dk1"/>
                        </a:solidFill>
                        <a:latin typeface="+mn-lt"/>
                        <a:ea typeface="+mn-ea"/>
                        <a:cs typeface="+mn-cs"/>
                      </a:endParaRPr>
                    </a:p>
                  </a:txBody>
                  <a:tcPr marL="87630" marR="87630"/>
                </a:tc>
                <a:extLst>
                  <a:ext uri="{0D108BD9-81ED-4DB2-BD59-A6C34878D82A}">
                    <a16:rowId xmlns:a16="http://schemas.microsoft.com/office/drawing/2014/main" val="10007"/>
                  </a:ext>
                </a:extLst>
              </a:tr>
            </a:tbl>
          </a:graphicData>
        </a:graphic>
      </p:graphicFrame>
      <p:sp>
        <p:nvSpPr>
          <p:cNvPr id="2" name="Segnaposto numero diapositiva 1"/>
          <p:cNvSpPr>
            <a:spLocks noGrp="1"/>
          </p:cNvSpPr>
          <p:nvPr>
            <p:ph type="sldNum" sz="quarter" idx="12"/>
          </p:nvPr>
        </p:nvSpPr>
        <p:spPr/>
        <p:txBody>
          <a:bodyPr/>
          <a:lstStyle/>
          <a:p>
            <a:fld id="{D2F51607-82F8-4C7A-B6B3-63E7EDB45F31}" type="slidenum">
              <a:rPr lang="it-IT" smtClean="0"/>
              <a:pPr/>
              <a:t>27</a:t>
            </a:fld>
            <a:endParaRPr lang="it-IT"/>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egnaposto contenuto 3"/>
          <p:cNvGraphicFramePr>
            <a:graphicFrameLocks noGrp="1"/>
          </p:cNvGraphicFramePr>
          <p:nvPr>
            <p:ph idx="1"/>
            <p:extLst>
              <p:ext uri="{D42A27DB-BD31-4B8C-83A1-F6EECF244321}">
                <p14:modId xmlns:p14="http://schemas.microsoft.com/office/powerpoint/2010/main" val="3620807073"/>
              </p:ext>
            </p:extLst>
          </p:nvPr>
        </p:nvGraphicFramePr>
        <p:xfrm>
          <a:off x="611560" y="1268760"/>
          <a:ext cx="7886700" cy="4693920"/>
        </p:xfrm>
        <a:graphic>
          <a:graphicData uri="http://schemas.openxmlformats.org/drawingml/2006/table">
            <a:tbl>
              <a:tblPr firstRow="1" bandRow="1">
                <a:tableStyleId>{5C22544A-7EE6-4342-B048-85BDC9FD1C3A}</a:tableStyleId>
              </a:tblPr>
              <a:tblGrid>
                <a:gridCol w="3943350">
                  <a:extLst>
                    <a:ext uri="{9D8B030D-6E8A-4147-A177-3AD203B41FA5}">
                      <a16:colId xmlns:a16="http://schemas.microsoft.com/office/drawing/2014/main" val="20000"/>
                    </a:ext>
                  </a:extLst>
                </a:gridCol>
                <a:gridCol w="3943350">
                  <a:extLst>
                    <a:ext uri="{9D8B030D-6E8A-4147-A177-3AD203B41FA5}">
                      <a16:colId xmlns:a16="http://schemas.microsoft.com/office/drawing/2014/main" val="20001"/>
                    </a:ext>
                  </a:extLst>
                </a:gridCol>
              </a:tblGrid>
              <a:tr h="370840">
                <a:tc>
                  <a:txBody>
                    <a:bodyPr/>
                    <a:lstStyle/>
                    <a:p>
                      <a:pPr algn="ctr"/>
                      <a:r>
                        <a:rPr lang="it-IT" sz="2400" dirty="0" smtClean="0"/>
                        <a:t>Giorni di ritardo</a:t>
                      </a:r>
                      <a:endParaRPr lang="it-IT" sz="2400" dirty="0"/>
                    </a:p>
                  </a:txBody>
                  <a:tcPr marL="87630" marR="87630"/>
                </a:tc>
                <a:tc>
                  <a:txBody>
                    <a:bodyPr/>
                    <a:lstStyle/>
                    <a:p>
                      <a:pPr algn="ctr"/>
                      <a:r>
                        <a:rPr lang="it-IT" sz="2400" dirty="0" smtClean="0"/>
                        <a:t>150</a:t>
                      </a:r>
                      <a:endParaRPr lang="it-IT" sz="2400" dirty="0"/>
                    </a:p>
                  </a:txBody>
                  <a:tcPr marL="87630" marR="87630"/>
                </a:tc>
                <a:extLst>
                  <a:ext uri="{0D108BD9-81ED-4DB2-BD59-A6C34878D82A}">
                    <a16:rowId xmlns:a16="http://schemas.microsoft.com/office/drawing/2014/main" val="10000"/>
                  </a:ext>
                </a:extLst>
              </a:tr>
              <a:tr h="370840">
                <a:tc>
                  <a:txBody>
                    <a:bodyPr/>
                    <a:lstStyle/>
                    <a:p>
                      <a:r>
                        <a:rPr lang="it-IT" sz="2400" dirty="0" smtClean="0"/>
                        <a:t>Codice tributo</a:t>
                      </a:r>
                      <a:endParaRPr lang="it-IT" sz="2400" dirty="0"/>
                    </a:p>
                  </a:txBody>
                  <a:tcPr marL="87630" marR="87630"/>
                </a:tc>
                <a:tc>
                  <a:txBody>
                    <a:bodyPr/>
                    <a:lstStyle/>
                    <a:p>
                      <a:pPr algn="ctr"/>
                      <a:r>
                        <a:rPr lang="it-IT" sz="2800" dirty="0" smtClean="0"/>
                        <a:t>1040 </a:t>
                      </a:r>
                      <a:endParaRPr lang="it-IT" sz="2800" dirty="0"/>
                    </a:p>
                  </a:txBody>
                  <a:tcPr marL="87630" marR="87630"/>
                </a:tc>
                <a:extLst>
                  <a:ext uri="{0D108BD9-81ED-4DB2-BD59-A6C34878D82A}">
                    <a16:rowId xmlns:a16="http://schemas.microsoft.com/office/drawing/2014/main" val="10001"/>
                  </a:ext>
                </a:extLst>
              </a:tr>
              <a:tr h="370840">
                <a:tc>
                  <a:txBody>
                    <a:bodyPr/>
                    <a:lstStyle/>
                    <a:p>
                      <a:r>
                        <a:rPr lang="it-IT" sz="2400" dirty="0" smtClean="0"/>
                        <a:t>Importo da regolarizzare</a:t>
                      </a:r>
                      <a:endParaRPr lang="it-IT" sz="2400" dirty="0"/>
                    </a:p>
                  </a:txBody>
                  <a:tcPr marL="87630" marR="87630"/>
                </a:tc>
                <a:tc>
                  <a:txBody>
                    <a:bodyPr/>
                    <a:lstStyle/>
                    <a:p>
                      <a:pPr algn="ctr"/>
                      <a:r>
                        <a:rPr lang="it-IT" sz="2800" dirty="0" smtClean="0"/>
                        <a:t>1.000,00</a:t>
                      </a:r>
                      <a:endParaRPr lang="it-IT" sz="2800" dirty="0"/>
                    </a:p>
                  </a:txBody>
                  <a:tcPr marL="87630" marR="87630"/>
                </a:tc>
                <a:extLst>
                  <a:ext uri="{0D108BD9-81ED-4DB2-BD59-A6C34878D82A}">
                    <a16:rowId xmlns:a16="http://schemas.microsoft.com/office/drawing/2014/main" val="10002"/>
                  </a:ext>
                </a:extLst>
              </a:tr>
              <a:tr h="370840">
                <a:tc>
                  <a:txBody>
                    <a:bodyPr/>
                    <a:lstStyle/>
                    <a:p>
                      <a:r>
                        <a:rPr lang="it-IT" sz="2400" dirty="0" smtClean="0"/>
                        <a:t>Scadenza originaria</a:t>
                      </a:r>
                      <a:endParaRPr lang="it-IT" sz="2400" dirty="0"/>
                    </a:p>
                  </a:txBody>
                  <a:tcPr marL="87630" marR="87630"/>
                </a:tc>
                <a:tc>
                  <a:txBody>
                    <a:bodyPr/>
                    <a:lstStyle/>
                    <a:p>
                      <a:pPr algn="ctr"/>
                      <a:r>
                        <a:rPr lang="it-IT" sz="2800" kern="1200" dirty="0" smtClean="0">
                          <a:solidFill>
                            <a:schemeClr val="dk1"/>
                          </a:solidFill>
                          <a:latin typeface="+mn-lt"/>
                          <a:ea typeface="+mn-ea"/>
                          <a:cs typeface="+mn-cs"/>
                        </a:rPr>
                        <a:t>16/02/2016</a:t>
                      </a:r>
                    </a:p>
                  </a:txBody>
                  <a:tcPr marL="87630" marR="87630"/>
                </a:tc>
                <a:extLst>
                  <a:ext uri="{0D108BD9-81ED-4DB2-BD59-A6C34878D82A}">
                    <a16:rowId xmlns:a16="http://schemas.microsoft.com/office/drawing/2014/main" val="10003"/>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2400" dirty="0" smtClean="0"/>
                        <a:t>Data regolarizzazione</a:t>
                      </a:r>
                      <a:endParaRPr lang="it-IT" sz="2400" dirty="0"/>
                    </a:p>
                  </a:txBody>
                  <a:tcPr marL="87630" marR="87630"/>
                </a:tc>
                <a:tc>
                  <a:txBody>
                    <a:bodyPr/>
                    <a:lstStyle/>
                    <a:p>
                      <a:pPr algn="ctr"/>
                      <a:r>
                        <a:rPr lang="it-IT" sz="2800" kern="1200" dirty="0" smtClean="0">
                          <a:solidFill>
                            <a:schemeClr val="dk1"/>
                          </a:solidFill>
                          <a:latin typeface="+mn-lt"/>
                          <a:ea typeface="+mn-ea"/>
                          <a:cs typeface="+mn-cs"/>
                        </a:rPr>
                        <a:t>15/07/2016</a:t>
                      </a:r>
                    </a:p>
                  </a:txBody>
                  <a:tcPr marL="87630" marR="87630"/>
                </a:tc>
                <a:extLst>
                  <a:ext uri="{0D108BD9-81ED-4DB2-BD59-A6C34878D82A}">
                    <a16:rowId xmlns:a16="http://schemas.microsoft.com/office/drawing/2014/main" val="10004"/>
                  </a:ext>
                </a:extLst>
              </a:tr>
              <a:tr h="370840">
                <a:tc>
                  <a:txBody>
                    <a:bodyPr/>
                    <a:lstStyle/>
                    <a:p>
                      <a:r>
                        <a:rPr lang="it-IT" sz="2400" dirty="0" smtClean="0"/>
                        <a:t>Interessi</a:t>
                      </a:r>
                      <a:endParaRPr lang="it-IT" sz="2400" dirty="0"/>
                    </a:p>
                  </a:txBody>
                  <a:tcPr marL="87630" marR="87630"/>
                </a:tc>
                <a:tc>
                  <a:txBody>
                    <a:bodyPr/>
                    <a:lstStyle/>
                    <a:p>
                      <a:pPr algn="ctr"/>
                      <a:r>
                        <a:rPr lang="it-IT" sz="2400" dirty="0" smtClean="0"/>
                        <a:t>0,82  (0,2% (fino al 15/07/2016)</a:t>
                      </a:r>
                      <a:endParaRPr lang="it-IT" sz="2400" dirty="0"/>
                    </a:p>
                  </a:txBody>
                  <a:tcPr marL="87630" marR="87630"/>
                </a:tc>
                <a:extLst>
                  <a:ext uri="{0D108BD9-81ED-4DB2-BD59-A6C34878D82A}">
                    <a16:rowId xmlns:a16="http://schemas.microsoft.com/office/drawing/2014/main" val="10005"/>
                  </a:ext>
                </a:extLst>
              </a:tr>
              <a:tr h="370840">
                <a:tc>
                  <a:txBody>
                    <a:bodyPr/>
                    <a:lstStyle/>
                    <a:p>
                      <a:r>
                        <a:rPr lang="it-IT" sz="2400" dirty="0" smtClean="0"/>
                        <a:t>Sanzione</a:t>
                      </a:r>
                      <a:endParaRPr lang="it-IT" sz="2400" dirty="0"/>
                    </a:p>
                  </a:txBody>
                  <a:tcPr marL="87630" marR="87630"/>
                </a:tc>
                <a:tc>
                  <a:txBody>
                    <a:bodyPr/>
                    <a:lstStyle/>
                    <a:p>
                      <a:pPr algn="ctr"/>
                      <a:r>
                        <a:rPr lang="it-IT" sz="2400" dirty="0" smtClean="0"/>
                        <a:t>37,50 (</a:t>
                      </a:r>
                      <a:r>
                        <a:rPr lang="it-IT" sz="2400" dirty="0" err="1" smtClean="0"/>
                        <a:t>cod.trib.</a:t>
                      </a:r>
                      <a:r>
                        <a:rPr lang="it-IT" sz="2400" dirty="0" smtClean="0"/>
                        <a:t> 8906) (30,00% x 1/8)</a:t>
                      </a:r>
                      <a:endParaRPr lang="it-IT" sz="2400" kern="1200" dirty="0" smtClean="0">
                        <a:solidFill>
                          <a:schemeClr val="dk1"/>
                        </a:solidFill>
                        <a:latin typeface="+mn-lt"/>
                        <a:ea typeface="+mn-ea"/>
                        <a:cs typeface="+mn-cs"/>
                      </a:endParaRPr>
                    </a:p>
                  </a:txBody>
                  <a:tcPr marL="87630" marR="87630"/>
                </a:tc>
                <a:extLst>
                  <a:ext uri="{0D108BD9-81ED-4DB2-BD59-A6C34878D82A}">
                    <a16:rowId xmlns:a16="http://schemas.microsoft.com/office/drawing/2014/main" val="10006"/>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2400" dirty="0" smtClean="0"/>
                        <a:t>TOTALE RAVVEDUTO</a:t>
                      </a:r>
                      <a:endParaRPr lang="it-IT" sz="2400" dirty="0"/>
                    </a:p>
                  </a:txBody>
                  <a:tcPr marL="87630" marR="87630"/>
                </a:tc>
                <a:tc>
                  <a:txBody>
                    <a:bodyPr/>
                    <a:lstStyle/>
                    <a:p>
                      <a:pPr algn="ctr"/>
                      <a:r>
                        <a:rPr lang="it-IT" sz="2800" dirty="0" smtClean="0"/>
                        <a:t>1.038,32</a:t>
                      </a:r>
                      <a:endParaRPr lang="it-IT" sz="2800" kern="1200" dirty="0" smtClean="0">
                        <a:solidFill>
                          <a:schemeClr val="dk1"/>
                        </a:solidFill>
                        <a:latin typeface="+mn-lt"/>
                        <a:ea typeface="+mn-ea"/>
                        <a:cs typeface="+mn-cs"/>
                      </a:endParaRPr>
                    </a:p>
                  </a:txBody>
                  <a:tcPr marL="87630" marR="87630"/>
                </a:tc>
                <a:extLst>
                  <a:ext uri="{0D108BD9-81ED-4DB2-BD59-A6C34878D82A}">
                    <a16:rowId xmlns:a16="http://schemas.microsoft.com/office/drawing/2014/main" val="10007"/>
                  </a:ext>
                </a:extLst>
              </a:tr>
            </a:tbl>
          </a:graphicData>
        </a:graphic>
      </p:graphicFrame>
      <p:sp>
        <p:nvSpPr>
          <p:cNvPr id="2" name="Segnaposto numero diapositiva 1"/>
          <p:cNvSpPr>
            <a:spLocks noGrp="1"/>
          </p:cNvSpPr>
          <p:nvPr>
            <p:ph type="sldNum" sz="quarter" idx="12"/>
          </p:nvPr>
        </p:nvSpPr>
        <p:spPr/>
        <p:txBody>
          <a:bodyPr/>
          <a:lstStyle/>
          <a:p>
            <a:fld id="{D2F51607-82F8-4C7A-B6B3-63E7EDB45F31}" type="slidenum">
              <a:rPr lang="it-IT" smtClean="0"/>
              <a:pPr/>
              <a:t>28</a:t>
            </a:fld>
            <a:endParaRPr lang="it-IT"/>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egnaposto contenuto 3"/>
          <p:cNvGraphicFramePr>
            <a:graphicFrameLocks noGrp="1"/>
          </p:cNvGraphicFramePr>
          <p:nvPr>
            <p:ph idx="1"/>
          </p:nvPr>
        </p:nvGraphicFramePr>
        <p:xfrm>
          <a:off x="467544" y="1268760"/>
          <a:ext cx="8229600" cy="4907280"/>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370840">
                <a:tc>
                  <a:txBody>
                    <a:bodyPr/>
                    <a:lstStyle/>
                    <a:p>
                      <a:pPr algn="ctr"/>
                      <a:r>
                        <a:rPr lang="it-IT" sz="2400" dirty="0" smtClean="0"/>
                        <a:t>Giorni di ritardo</a:t>
                      </a:r>
                      <a:endParaRPr lang="it-IT" sz="2400" dirty="0"/>
                    </a:p>
                  </a:txBody>
                  <a:tcPr/>
                </a:tc>
                <a:tc>
                  <a:txBody>
                    <a:bodyPr/>
                    <a:lstStyle/>
                    <a:p>
                      <a:pPr algn="ctr"/>
                      <a:r>
                        <a:rPr lang="it-IT" sz="2400" dirty="0" smtClean="0"/>
                        <a:t>562</a:t>
                      </a:r>
                      <a:endParaRPr lang="it-IT" sz="2400" dirty="0"/>
                    </a:p>
                  </a:txBody>
                  <a:tcPr/>
                </a:tc>
                <a:extLst>
                  <a:ext uri="{0D108BD9-81ED-4DB2-BD59-A6C34878D82A}">
                    <a16:rowId xmlns:a16="http://schemas.microsoft.com/office/drawing/2014/main" val="10000"/>
                  </a:ext>
                </a:extLst>
              </a:tr>
              <a:tr h="370840">
                <a:tc>
                  <a:txBody>
                    <a:bodyPr/>
                    <a:lstStyle/>
                    <a:p>
                      <a:r>
                        <a:rPr lang="it-IT" sz="2400" dirty="0" smtClean="0"/>
                        <a:t>Codice tributo</a:t>
                      </a:r>
                      <a:endParaRPr lang="it-IT" sz="2400" dirty="0"/>
                    </a:p>
                  </a:txBody>
                  <a:tcPr/>
                </a:tc>
                <a:tc>
                  <a:txBody>
                    <a:bodyPr/>
                    <a:lstStyle/>
                    <a:p>
                      <a:pPr algn="ctr"/>
                      <a:r>
                        <a:rPr lang="it-IT" sz="2800" dirty="0" smtClean="0"/>
                        <a:t>1040 </a:t>
                      </a:r>
                      <a:endParaRPr lang="it-IT" sz="2800" dirty="0"/>
                    </a:p>
                  </a:txBody>
                  <a:tcPr/>
                </a:tc>
                <a:extLst>
                  <a:ext uri="{0D108BD9-81ED-4DB2-BD59-A6C34878D82A}">
                    <a16:rowId xmlns:a16="http://schemas.microsoft.com/office/drawing/2014/main" val="10001"/>
                  </a:ext>
                </a:extLst>
              </a:tr>
              <a:tr h="370840">
                <a:tc>
                  <a:txBody>
                    <a:bodyPr/>
                    <a:lstStyle/>
                    <a:p>
                      <a:r>
                        <a:rPr lang="it-IT" sz="2400" dirty="0" smtClean="0"/>
                        <a:t>Importo da regolarizzare</a:t>
                      </a:r>
                      <a:endParaRPr lang="it-IT" sz="2400" dirty="0"/>
                    </a:p>
                  </a:txBody>
                  <a:tcPr/>
                </a:tc>
                <a:tc>
                  <a:txBody>
                    <a:bodyPr/>
                    <a:lstStyle/>
                    <a:p>
                      <a:pPr algn="ctr"/>
                      <a:r>
                        <a:rPr lang="it-IT" sz="2800" dirty="0" smtClean="0"/>
                        <a:t>1.000,00</a:t>
                      </a:r>
                      <a:endParaRPr lang="it-IT" sz="2800" dirty="0"/>
                    </a:p>
                  </a:txBody>
                  <a:tcPr/>
                </a:tc>
                <a:extLst>
                  <a:ext uri="{0D108BD9-81ED-4DB2-BD59-A6C34878D82A}">
                    <a16:rowId xmlns:a16="http://schemas.microsoft.com/office/drawing/2014/main" val="10002"/>
                  </a:ext>
                </a:extLst>
              </a:tr>
              <a:tr h="370840">
                <a:tc>
                  <a:txBody>
                    <a:bodyPr/>
                    <a:lstStyle/>
                    <a:p>
                      <a:r>
                        <a:rPr lang="it-IT" sz="2400" dirty="0" smtClean="0"/>
                        <a:t>Scadenza originaria</a:t>
                      </a:r>
                      <a:endParaRPr lang="it-IT" sz="2400" dirty="0"/>
                    </a:p>
                  </a:txBody>
                  <a:tcPr/>
                </a:tc>
                <a:tc>
                  <a:txBody>
                    <a:bodyPr/>
                    <a:lstStyle/>
                    <a:p>
                      <a:pPr algn="ctr"/>
                      <a:r>
                        <a:rPr lang="it-IT" sz="2800" kern="1200" dirty="0" smtClean="0">
                          <a:solidFill>
                            <a:schemeClr val="dk1"/>
                          </a:solidFill>
                          <a:latin typeface="+mn-lt"/>
                          <a:ea typeface="+mn-ea"/>
                          <a:cs typeface="+mn-cs"/>
                        </a:rPr>
                        <a:t>16/02/2016</a:t>
                      </a:r>
                    </a:p>
                  </a:txBody>
                  <a:tcPr/>
                </a:tc>
                <a:extLst>
                  <a:ext uri="{0D108BD9-81ED-4DB2-BD59-A6C34878D82A}">
                    <a16:rowId xmlns:a16="http://schemas.microsoft.com/office/drawing/2014/main" val="10003"/>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2400" dirty="0" smtClean="0"/>
                        <a:t>Data regolarizzazione</a:t>
                      </a:r>
                      <a:endParaRPr lang="it-IT" sz="2400" dirty="0"/>
                    </a:p>
                  </a:txBody>
                  <a:tcPr/>
                </a:tc>
                <a:tc>
                  <a:txBody>
                    <a:bodyPr/>
                    <a:lstStyle/>
                    <a:p>
                      <a:pPr algn="ctr"/>
                      <a:r>
                        <a:rPr lang="it-IT" sz="2800" dirty="0" smtClean="0"/>
                        <a:t>31/08/2017 </a:t>
                      </a:r>
                      <a:r>
                        <a:rPr lang="it-IT" sz="2000" dirty="0" smtClean="0"/>
                        <a:t>(hp:oltre termine presentazione 770)</a:t>
                      </a:r>
                      <a:endParaRPr lang="it-IT" sz="2000" kern="1200" dirty="0" smtClean="0">
                        <a:solidFill>
                          <a:schemeClr val="dk1"/>
                        </a:solidFill>
                        <a:latin typeface="+mn-lt"/>
                        <a:ea typeface="+mn-ea"/>
                        <a:cs typeface="+mn-cs"/>
                      </a:endParaRPr>
                    </a:p>
                  </a:txBody>
                  <a:tcPr/>
                </a:tc>
                <a:extLst>
                  <a:ext uri="{0D108BD9-81ED-4DB2-BD59-A6C34878D82A}">
                    <a16:rowId xmlns:a16="http://schemas.microsoft.com/office/drawing/2014/main" val="10004"/>
                  </a:ext>
                </a:extLst>
              </a:tr>
              <a:tr h="370840">
                <a:tc>
                  <a:txBody>
                    <a:bodyPr/>
                    <a:lstStyle/>
                    <a:p>
                      <a:r>
                        <a:rPr lang="it-IT" sz="2400" dirty="0" smtClean="0"/>
                        <a:t>Interessi</a:t>
                      </a:r>
                      <a:endParaRPr lang="it-IT" sz="2400" dirty="0"/>
                    </a:p>
                  </a:txBody>
                  <a:tcPr/>
                </a:tc>
                <a:tc>
                  <a:txBody>
                    <a:bodyPr/>
                    <a:lstStyle/>
                    <a:p>
                      <a:pPr algn="ctr"/>
                      <a:r>
                        <a:rPr lang="it-IT" sz="2400" dirty="0" smtClean="0"/>
                        <a:t>2,42  (</a:t>
                      </a:r>
                      <a:r>
                        <a:rPr lang="it-IT" sz="1800" dirty="0" smtClean="0"/>
                        <a:t>0,2% (fino al 31/12/2016)/0,1% (fino al 31/08/2017)</a:t>
                      </a:r>
                      <a:endParaRPr lang="it-IT" sz="1800" dirty="0"/>
                    </a:p>
                  </a:txBody>
                  <a:tcPr/>
                </a:tc>
                <a:extLst>
                  <a:ext uri="{0D108BD9-81ED-4DB2-BD59-A6C34878D82A}">
                    <a16:rowId xmlns:a16="http://schemas.microsoft.com/office/drawing/2014/main" val="10005"/>
                  </a:ext>
                </a:extLst>
              </a:tr>
              <a:tr h="370840">
                <a:tc>
                  <a:txBody>
                    <a:bodyPr/>
                    <a:lstStyle/>
                    <a:p>
                      <a:r>
                        <a:rPr lang="it-IT" sz="2400" dirty="0" smtClean="0"/>
                        <a:t>Sanzione</a:t>
                      </a:r>
                      <a:endParaRPr lang="it-IT" sz="2400" dirty="0"/>
                    </a:p>
                  </a:txBody>
                  <a:tcPr/>
                </a:tc>
                <a:tc>
                  <a:txBody>
                    <a:bodyPr/>
                    <a:lstStyle/>
                    <a:p>
                      <a:pPr algn="ctr"/>
                      <a:r>
                        <a:rPr lang="it-IT" sz="2400" dirty="0" smtClean="0"/>
                        <a:t>42,86 (</a:t>
                      </a:r>
                      <a:r>
                        <a:rPr lang="it-IT" sz="2400" dirty="0" err="1" smtClean="0"/>
                        <a:t>cod.trib.</a:t>
                      </a:r>
                      <a:r>
                        <a:rPr lang="it-IT" sz="2400" dirty="0" smtClean="0"/>
                        <a:t> 8906) (30,00% x 1/7)</a:t>
                      </a:r>
                      <a:endParaRPr lang="it-IT" sz="2400" kern="1200" dirty="0" smtClean="0">
                        <a:solidFill>
                          <a:schemeClr val="dk1"/>
                        </a:solidFill>
                        <a:latin typeface="+mn-lt"/>
                        <a:ea typeface="+mn-ea"/>
                        <a:cs typeface="+mn-cs"/>
                      </a:endParaRPr>
                    </a:p>
                  </a:txBody>
                  <a:tcPr/>
                </a:tc>
                <a:extLst>
                  <a:ext uri="{0D108BD9-81ED-4DB2-BD59-A6C34878D82A}">
                    <a16:rowId xmlns:a16="http://schemas.microsoft.com/office/drawing/2014/main" val="10006"/>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2400" dirty="0" smtClean="0"/>
                        <a:t>TOTALE RAVVEDUTO</a:t>
                      </a:r>
                      <a:endParaRPr lang="it-IT" sz="2400" dirty="0"/>
                    </a:p>
                  </a:txBody>
                  <a:tcPr/>
                </a:tc>
                <a:tc>
                  <a:txBody>
                    <a:bodyPr/>
                    <a:lstStyle/>
                    <a:p>
                      <a:pPr algn="ctr"/>
                      <a:r>
                        <a:rPr lang="it-IT" sz="2800" dirty="0" smtClean="0"/>
                        <a:t>1.045,28</a:t>
                      </a:r>
                      <a:endParaRPr lang="it-IT" sz="2800" kern="1200" dirty="0" smtClean="0">
                        <a:solidFill>
                          <a:schemeClr val="dk1"/>
                        </a:solidFill>
                        <a:latin typeface="+mn-lt"/>
                        <a:ea typeface="+mn-ea"/>
                        <a:cs typeface="+mn-cs"/>
                      </a:endParaRPr>
                    </a:p>
                  </a:txBody>
                  <a:tcPr/>
                </a:tc>
                <a:extLst>
                  <a:ext uri="{0D108BD9-81ED-4DB2-BD59-A6C34878D82A}">
                    <a16:rowId xmlns:a16="http://schemas.microsoft.com/office/drawing/2014/main" val="10007"/>
                  </a:ext>
                </a:extLst>
              </a:tr>
            </a:tbl>
          </a:graphicData>
        </a:graphic>
      </p:graphicFrame>
      <p:sp>
        <p:nvSpPr>
          <p:cNvPr id="2" name="Segnaposto numero diapositiva 1"/>
          <p:cNvSpPr>
            <a:spLocks noGrp="1"/>
          </p:cNvSpPr>
          <p:nvPr>
            <p:ph type="sldNum" sz="quarter" idx="12"/>
          </p:nvPr>
        </p:nvSpPr>
        <p:spPr/>
        <p:txBody>
          <a:bodyPr/>
          <a:lstStyle/>
          <a:p>
            <a:fld id="{D2F51607-82F8-4C7A-B6B3-63E7EDB45F31}" type="slidenum">
              <a:rPr lang="it-IT" smtClean="0"/>
              <a:pPr/>
              <a:t>29</a:t>
            </a:fld>
            <a:endParaRPr lang="it-IT"/>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764704"/>
            <a:ext cx="8229600" cy="652934"/>
          </a:xfrm>
        </p:spPr>
        <p:txBody>
          <a:bodyPr/>
          <a:lstStyle/>
          <a:p>
            <a:r>
              <a:rPr lang="it-IT" b="1" dirty="0"/>
              <a:t>Regole generali</a:t>
            </a:r>
            <a:endParaRPr lang="it-IT" dirty="0"/>
          </a:p>
        </p:txBody>
      </p:sp>
      <p:sp>
        <p:nvSpPr>
          <p:cNvPr id="3" name="Segnaposto contenuto 2"/>
          <p:cNvSpPr>
            <a:spLocks noGrp="1"/>
          </p:cNvSpPr>
          <p:nvPr>
            <p:ph idx="1"/>
          </p:nvPr>
        </p:nvSpPr>
        <p:spPr>
          <a:xfrm>
            <a:off x="971599" y="1484785"/>
            <a:ext cx="7543751" cy="4692180"/>
          </a:xfrm>
        </p:spPr>
        <p:txBody>
          <a:bodyPr/>
          <a:lstStyle/>
          <a:p>
            <a:pPr marL="0" indent="0">
              <a:buNone/>
            </a:pPr>
            <a:r>
              <a:rPr lang="it-IT" sz="1600" b="1" i="1" dirty="0"/>
              <a:t>Tutti i contribuenti</a:t>
            </a:r>
            <a:r>
              <a:rPr lang="it-IT" sz="1600" i="1" dirty="0"/>
              <a:t>, titolari o meno di partita IVA, compresi i sostituti d’imposta, possono utilizzare il </a:t>
            </a:r>
            <a:r>
              <a:rPr lang="it-IT" sz="1600" i="1" dirty="0" smtClean="0"/>
              <a:t>ravvedimento operoso</a:t>
            </a:r>
            <a:r>
              <a:rPr lang="it-IT" sz="1600" i="1" dirty="0"/>
              <a:t>, mediante il quale possono essere </a:t>
            </a:r>
            <a:r>
              <a:rPr lang="it-IT" sz="1600" i="1" u="sng" dirty="0"/>
              <a:t>sanate violazioni </a:t>
            </a:r>
            <a:r>
              <a:rPr lang="it-IT" sz="1600" i="1" dirty="0"/>
              <a:t>di natura sia </a:t>
            </a:r>
            <a:r>
              <a:rPr lang="it-IT" sz="1600" i="1" u="sng" dirty="0"/>
              <a:t>formale</a:t>
            </a:r>
            <a:r>
              <a:rPr lang="it-IT" sz="1600" i="1" dirty="0"/>
              <a:t>, che </a:t>
            </a:r>
            <a:r>
              <a:rPr lang="it-IT" sz="1600" i="1" dirty="0" smtClean="0"/>
              <a:t>non incidono </a:t>
            </a:r>
            <a:r>
              <a:rPr lang="it-IT" sz="1600" i="1" dirty="0"/>
              <a:t>sulla determinazione della base imponibile, dell’imposta e sul versamento del tributo, sia </a:t>
            </a:r>
            <a:r>
              <a:rPr lang="it-IT" sz="1600" i="1" u="sng" dirty="0" smtClean="0"/>
              <a:t>sostanziale</a:t>
            </a:r>
            <a:r>
              <a:rPr lang="it-IT" sz="1600" i="1" dirty="0" smtClean="0"/>
              <a:t>, che </a:t>
            </a:r>
            <a:r>
              <a:rPr lang="it-IT" sz="1600" i="1" dirty="0"/>
              <a:t>incidono sulla determinazione e sul pagamento dei tributi. </a:t>
            </a:r>
            <a:r>
              <a:rPr lang="it-IT" sz="1600" i="1" dirty="0">
                <a:effectLst>
                  <a:outerShdw blurRad="38100" dist="38100" dir="2700000" algn="tl">
                    <a:srgbClr val="000000">
                      <a:alpha val="43137"/>
                    </a:srgbClr>
                  </a:outerShdw>
                </a:effectLst>
              </a:rPr>
              <a:t>Le cause di inammissibilità </a:t>
            </a:r>
            <a:r>
              <a:rPr lang="it-IT" sz="1600" i="1" dirty="0" smtClean="0"/>
              <a:t>del ravvedimento </a:t>
            </a:r>
            <a:r>
              <a:rPr lang="it-IT" sz="1600" i="1" dirty="0"/>
              <a:t>variano a seconda che si tratti di tributi amministrati dall’Agenzia delle entrate o meno</a:t>
            </a:r>
            <a:r>
              <a:rPr lang="it-IT" sz="1600" i="1" dirty="0" smtClean="0"/>
              <a:t>.</a:t>
            </a:r>
          </a:p>
          <a:p>
            <a:pPr marL="0" indent="0">
              <a:buNone/>
            </a:pPr>
            <a:endParaRPr lang="it-IT" sz="1600" i="1" dirty="0"/>
          </a:p>
          <a:p>
            <a:pPr marL="0" indent="0">
              <a:buNone/>
            </a:pPr>
            <a:r>
              <a:rPr lang="it-IT" sz="1600" i="1" dirty="0"/>
              <a:t>L’importo da versare a titolo di ravvedimento operoso è dato dall’imposta o maggiore imposta non </a:t>
            </a:r>
            <a:r>
              <a:rPr lang="it-IT" sz="1600" i="1" dirty="0" smtClean="0"/>
              <a:t>versata, dagli </a:t>
            </a:r>
            <a:r>
              <a:rPr lang="it-IT" sz="1600" i="1" dirty="0"/>
              <a:t>interessi legali, con maturazione giorno per giorno e dalla sanzione ridotta, variabile a </a:t>
            </a:r>
            <a:r>
              <a:rPr lang="it-IT" sz="1600" i="1" dirty="0" smtClean="0"/>
              <a:t>seconda della </a:t>
            </a:r>
            <a:r>
              <a:rPr lang="it-IT" sz="1600" i="1" dirty="0"/>
              <a:t>violazione originaria e dei termini entro cui avviene la regolarizzazione. </a:t>
            </a:r>
            <a:endParaRPr lang="it-IT" sz="1600" i="1" dirty="0" smtClean="0"/>
          </a:p>
          <a:p>
            <a:pPr marL="0" indent="0">
              <a:buNone/>
            </a:pPr>
            <a:endParaRPr lang="it-IT" sz="1600" i="1" dirty="0" smtClean="0"/>
          </a:p>
          <a:p>
            <a:pPr marL="0" indent="0">
              <a:buNone/>
            </a:pPr>
            <a:r>
              <a:rPr lang="it-IT" sz="1600" i="1" dirty="0" smtClean="0"/>
              <a:t>L’Agenzia </a:t>
            </a:r>
            <a:r>
              <a:rPr lang="it-IT" sz="1600" i="1" dirty="0"/>
              <a:t>delle </a:t>
            </a:r>
            <a:r>
              <a:rPr lang="it-IT" sz="1600" i="1" dirty="0" smtClean="0"/>
              <a:t>entrate ha </a:t>
            </a:r>
            <a:r>
              <a:rPr lang="it-IT" sz="1600" i="1" dirty="0"/>
              <a:t>ammesso la possibilità di effettuare il ravvedimento “</a:t>
            </a:r>
            <a:r>
              <a:rPr lang="it-IT" sz="1600" b="1" i="1" dirty="0"/>
              <a:t>parziale</a:t>
            </a:r>
            <a:r>
              <a:rPr lang="it-IT" sz="1600" i="1" dirty="0"/>
              <a:t>” o in diverse </a:t>
            </a:r>
            <a:r>
              <a:rPr lang="it-IT" sz="1600" i="1" dirty="0" err="1"/>
              <a:t>tranches</a:t>
            </a:r>
            <a:r>
              <a:rPr lang="it-IT" sz="1600" i="1" dirty="0"/>
              <a:t>. Sebbene </a:t>
            </a:r>
            <a:r>
              <a:rPr lang="it-IT" sz="1600" i="1" dirty="0" smtClean="0"/>
              <a:t>il ravvedimento </a:t>
            </a:r>
            <a:r>
              <a:rPr lang="it-IT" sz="1600" i="1" dirty="0"/>
              <a:t>si perfezioni solo all’esito del procedimento complesso, </a:t>
            </a:r>
            <a:r>
              <a:rPr lang="it-IT" sz="1600" i="1" u="sng" dirty="0"/>
              <a:t>non è necessario che ciò </a:t>
            </a:r>
            <a:r>
              <a:rPr lang="it-IT" sz="1600" i="1" u="sng" dirty="0" smtClean="0"/>
              <a:t>avvenga in </a:t>
            </a:r>
            <a:r>
              <a:rPr lang="it-IT" sz="1600" i="1" u="sng" dirty="0"/>
              <a:t>un unico momento</a:t>
            </a:r>
            <a:r>
              <a:rPr lang="it-IT" sz="1600" i="1" dirty="0"/>
              <a:t>, potendo il versamento della sanzione ridotta essere successivo a quello del </a:t>
            </a:r>
            <a:r>
              <a:rPr lang="it-IT" sz="1600" i="1" dirty="0" smtClean="0"/>
              <a:t>versamento del </a:t>
            </a:r>
            <a:r>
              <a:rPr lang="it-IT" sz="1600" i="1" dirty="0"/>
              <a:t>tributo e/o degli interessi. </a:t>
            </a:r>
            <a:endParaRPr lang="it-IT" sz="1600" dirty="0"/>
          </a:p>
        </p:txBody>
      </p:sp>
      <p:sp>
        <p:nvSpPr>
          <p:cNvPr id="4" name="Segnaposto numero diapositiva 3"/>
          <p:cNvSpPr>
            <a:spLocks noGrp="1"/>
          </p:cNvSpPr>
          <p:nvPr>
            <p:ph type="sldNum" sz="quarter" idx="12"/>
          </p:nvPr>
        </p:nvSpPr>
        <p:spPr/>
        <p:txBody>
          <a:bodyPr/>
          <a:lstStyle/>
          <a:p>
            <a:fld id="{D2F51607-82F8-4C7A-B6B3-63E7EDB45F31}" type="slidenum">
              <a:rPr lang="it-IT" smtClean="0"/>
              <a:pPr/>
              <a:t>3</a:t>
            </a:fld>
            <a:endParaRPr lang="it-IT"/>
          </a:p>
        </p:txBody>
      </p:sp>
    </p:spTree>
    <p:extLst>
      <p:ext uri="{BB962C8B-B14F-4D97-AF65-F5344CB8AC3E}">
        <p14:creationId xmlns:p14="http://schemas.microsoft.com/office/powerpoint/2010/main" val="150939475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egnaposto contenuto 3"/>
          <p:cNvGraphicFramePr>
            <a:graphicFrameLocks noGrp="1"/>
          </p:cNvGraphicFramePr>
          <p:nvPr>
            <p:ph idx="1"/>
          </p:nvPr>
        </p:nvGraphicFramePr>
        <p:xfrm>
          <a:off x="395536" y="1340768"/>
          <a:ext cx="8229600" cy="4572000"/>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370840">
                <a:tc>
                  <a:txBody>
                    <a:bodyPr/>
                    <a:lstStyle/>
                    <a:p>
                      <a:pPr algn="ctr"/>
                      <a:r>
                        <a:rPr lang="it-IT" sz="2400" dirty="0" smtClean="0"/>
                        <a:t>Giorni di ritardo</a:t>
                      </a:r>
                      <a:endParaRPr lang="it-IT" sz="2400" dirty="0"/>
                    </a:p>
                  </a:txBody>
                  <a:tcPr/>
                </a:tc>
                <a:tc>
                  <a:txBody>
                    <a:bodyPr/>
                    <a:lstStyle/>
                    <a:p>
                      <a:pPr algn="ctr"/>
                      <a:r>
                        <a:rPr lang="it-IT" sz="2400" dirty="0" smtClean="0"/>
                        <a:t>927</a:t>
                      </a:r>
                      <a:endParaRPr lang="it-IT" sz="2400" dirty="0"/>
                    </a:p>
                  </a:txBody>
                  <a:tcPr/>
                </a:tc>
                <a:extLst>
                  <a:ext uri="{0D108BD9-81ED-4DB2-BD59-A6C34878D82A}">
                    <a16:rowId xmlns:a16="http://schemas.microsoft.com/office/drawing/2014/main" val="10000"/>
                  </a:ext>
                </a:extLst>
              </a:tr>
              <a:tr h="370840">
                <a:tc>
                  <a:txBody>
                    <a:bodyPr/>
                    <a:lstStyle/>
                    <a:p>
                      <a:r>
                        <a:rPr lang="it-IT" sz="2400" dirty="0" smtClean="0"/>
                        <a:t>Codice tributo</a:t>
                      </a:r>
                      <a:endParaRPr lang="it-IT" sz="2400" dirty="0"/>
                    </a:p>
                  </a:txBody>
                  <a:tcPr/>
                </a:tc>
                <a:tc>
                  <a:txBody>
                    <a:bodyPr/>
                    <a:lstStyle/>
                    <a:p>
                      <a:pPr algn="ctr"/>
                      <a:r>
                        <a:rPr lang="it-IT" sz="2800" dirty="0" smtClean="0"/>
                        <a:t>1040 </a:t>
                      </a:r>
                      <a:endParaRPr lang="it-IT" sz="2800" dirty="0"/>
                    </a:p>
                  </a:txBody>
                  <a:tcPr/>
                </a:tc>
                <a:extLst>
                  <a:ext uri="{0D108BD9-81ED-4DB2-BD59-A6C34878D82A}">
                    <a16:rowId xmlns:a16="http://schemas.microsoft.com/office/drawing/2014/main" val="10001"/>
                  </a:ext>
                </a:extLst>
              </a:tr>
              <a:tr h="370840">
                <a:tc>
                  <a:txBody>
                    <a:bodyPr/>
                    <a:lstStyle/>
                    <a:p>
                      <a:r>
                        <a:rPr lang="it-IT" sz="2400" dirty="0" smtClean="0"/>
                        <a:t>Importo da regolarizzare</a:t>
                      </a:r>
                      <a:endParaRPr lang="it-IT" sz="2400" dirty="0"/>
                    </a:p>
                  </a:txBody>
                  <a:tcPr/>
                </a:tc>
                <a:tc>
                  <a:txBody>
                    <a:bodyPr/>
                    <a:lstStyle/>
                    <a:p>
                      <a:pPr algn="ctr"/>
                      <a:r>
                        <a:rPr lang="it-IT" sz="2800" dirty="0" smtClean="0"/>
                        <a:t>1.000,00</a:t>
                      </a:r>
                      <a:endParaRPr lang="it-IT" sz="2800" dirty="0"/>
                    </a:p>
                  </a:txBody>
                  <a:tcPr/>
                </a:tc>
                <a:extLst>
                  <a:ext uri="{0D108BD9-81ED-4DB2-BD59-A6C34878D82A}">
                    <a16:rowId xmlns:a16="http://schemas.microsoft.com/office/drawing/2014/main" val="10002"/>
                  </a:ext>
                </a:extLst>
              </a:tr>
              <a:tr h="370840">
                <a:tc>
                  <a:txBody>
                    <a:bodyPr/>
                    <a:lstStyle/>
                    <a:p>
                      <a:r>
                        <a:rPr lang="it-IT" sz="2400" dirty="0" smtClean="0"/>
                        <a:t>Scadenza originaria</a:t>
                      </a:r>
                      <a:endParaRPr lang="it-IT" sz="2400" dirty="0"/>
                    </a:p>
                  </a:txBody>
                  <a:tcPr/>
                </a:tc>
                <a:tc>
                  <a:txBody>
                    <a:bodyPr/>
                    <a:lstStyle/>
                    <a:p>
                      <a:pPr algn="ctr"/>
                      <a:r>
                        <a:rPr lang="it-IT" sz="2800" dirty="0" smtClean="0"/>
                        <a:t>16/02/2016</a:t>
                      </a:r>
                      <a:endParaRPr lang="it-IT" sz="2800" kern="1200" dirty="0" smtClean="0">
                        <a:solidFill>
                          <a:schemeClr val="dk1"/>
                        </a:solidFill>
                        <a:latin typeface="+mn-lt"/>
                        <a:ea typeface="+mn-ea"/>
                        <a:cs typeface="+mn-cs"/>
                      </a:endParaRPr>
                    </a:p>
                  </a:txBody>
                  <a:tcPr/>
                </a:tc>
                <a:extLst>
                  <a:ext uri="{0D108BD9-81ED-4DB2-BD59-A6C34878D82A}">
                    <a16:rowId xmlns:a16="http://schemas.microsoft.com/office/drawing/2014/main" val="10003"/>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2400" dirty="0" smtClean="0"/>
                        <a:t>Data regolarizzazione</a:t>
                      </a:r>
                      <a:endParaRPr lang="it-IT" sz="2400" dirty="0"/>
                    </a:p>
                  </a:txBody>
                  <a:tcPr/>
                </a:tc>
                <a:tc>
                  <a:txBody>
                    <a:bodyPr/>
                    <a:lstStyle/>
                    <a:p>
                      <a:pPr algn="ctr"/>
                      <a:r>
                        <a:rPr lang="it-IT" sz="2800" dirty="0" smtClean="0"/>
                        <a:t>31/08/2018 </a:t>
                      </a:r>
                      <a:endParaRPr lang="it-IT" sz="2000" kern="1200" dirty="0" smtClean="0">
                        <a:solidFill>
                          <a:schemeClr val="dk1"/>
                        </a:solidFill>
                        <a:latin typeface="+mn-lt"/>
                        <a:ea typeface="+mn-ea"/>
                        <a:cs typeface="+mn-cs"/>
                      </a:endParaRPr>
                    </a:p>
                  </a:txBody>
                  <a:tcPr/>
                </a:tc>
                <a:extLst>
                  <a:ext uri="{0D108BD9-81ED-4DB2-BD59-A6C34878D82A}">
                    <a16:rowId xmlns:a16="http://schemas.microsoft.com/office/drawing/2014/main" val="10004"/>
                  </a:ext>
                </a:extLst>
              </a:tr>
              <a:tr h="370840">
                <a:tc>
                  <a:txBody>
                    <a:bodyPr/>
                    <a:lstStyle/>
                    <a:p>
                      <a:r>
                        <a:rPr lang="it-IT" sz="2400" dirty="0" smtClean="0"/>
                        <a:t>Interessi</a:t>
                      </a:r>
                      <a:endParaRPr lang="it-IT" sz="2400" dirty="0"/>
                    </a:p>
                  </a:txBody>
                  <a:tcPr/>
                </a:tc>
                <a:tc>
                  <a:txBody>
                    <a:bodyPr/>
                    <a:lstStyle/>
                    <a:p>
                      <a:pPr algn="ctr"/>
                      <a:r>
                        <a:rPr lang="it-IT" sz="2400" dirty="0" smtClean="0"/>
                        <a:t>3,42  (</a:t>
                      </a:r>
                      <a:r>
                        <a:rPr lang="it-IT" sz="1600" dirty="0" smtClean="0"/>
                        <a:t>0,2% (fino al 31/12/2016)/0,1% (fino al 31/12/2017)/0,1% (fino al 31/08/2018)</a:t>
                      </a:r>
                      <a:endParaRPr lang="it-IT" sz="1600" dirty="0"/>
                    </a:p>
                  </a:txBody>
                  <a:tcPr/>
                </a:tc>
                <a:extLst>
                  <a:ext uri="{0D108BD9-81ED-4DB2-BD59-A6C34878D82A}">
                    <a16:rowId xmlns:a16="http://schemas.microsoft.com/office/drawing/2014/main" val="10005"/>
                  </a:ext>
                </a:extLst>
              </a:tr>
              <a:tr h="370840">
                <a:tc>
                  <a:txBody>
                    <a:bodyPr/>
                    <a:lstStyle/>
                    <a:p>
                      <a:r>
                        <a:rPr lang="it-IT" sz="2400" dirty="0" smtClean="0"/>
                        <a:t>Sanzione</a:t>
                      </a:r>
                      <a:endParaRPr lang="it-IT" sz="2400" dirty="0"/>
                    </a:p>
                  </a:txBody>
                  <a:tcPr/>
                </a:tc>
                <a:tc>
                  <a:txBody>
                    <a:bodyPr/>
                    <a:lstStyle/>
                    <a:p>
                      <a:pPr algn="ctr"/>
                      <a:r>
                        <a:rPr lang="it-IT" sz="2400" dirty="0" smtClean="0"/>
                        <a:t>50,00 (</a:t>
                      </a:r>
                      <a:r>
                        <a:rPr lang="it-IT" sz="2400" dirty="0" err="1" smtClean="0"/>
                        <a:t>cod.trib.</a:t>
                      </a:r>
                      <a:r>
                        <a:rPr lang="it-IT" sz="2400" dirty="0" smtClean="0"/>
                        <a:t> 8906) (30,00% x 1/6)</a:t>
                      </a:r>
                      <a:endParaRPr lang="it-IT" sz="2400" kern="1200" dirty="0" smtClean="0">
                        <a:solidFill>
                          <a:schemeClr val="dk1"/>
                        </a:solidFill>
                        <a:latin typeface="+mn-lt"/>
                        <a:ea typeface="+mn-ea"/>
                        <a:cs typeface="+mn-cs"/>
                      </a:endParaRPr>
                    </a:p>
                  </a:txBody>
                  <a:tcPr/>
                </a:tc>
                <a:extLst>
                  <a:ext uri="{0D108BD9-81ED-4DB2-BD59-A6C34878D82A}">
                    <a16:rowId xmlns:a16="http://schemas.microsoft.com/office/drawing/2014/main" val="10006"/>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2400" dirty="0" smtClean="0"/>
                        <a:t>TOTALE RAVVEDUTO</a:t>
                      </a:r>
                      <a:endParaRPr lang="it-IT" sz="2400" dirty="0"/>
                    </a:p>
                  </a:txBody>
                  <a:tcPr/>
                </a:tc>
                <a:tc>
                  <a:txBody>
                    <a:bodyPr/>
                    <a:lstStyle/>
                    <a:p>
                      <a:pPr algn="ctr"/>
                      <a:r>
                        <a:rPr lang="it-IT" sz="2800" dirty="0" smtClean="0"/>
                        <a:t>1.053,42</a:t>
                      </a:r>
                      <a:endParaRPr lang="it-IT" sz="2800" kern="1200" dirty="0" smtClean="0">
                        <a:solidFill>
                          <a:schemeClr val="dk1"/>
                        </a:solidFill>
                        <a:latin typeface="+mn-lt"/>
                        <a:ea typeface="+mn-ea"/>
                        <a:cs typeface="+mn-cs"/>
                      </a:endParaRPr>
                    </a:p>
                  </a:txBody>
                  <a:tcPr/>
                </a:tc>
                <a:extLst>
                  <a:ext uri="{0D108BD9-81ED-4DB2-BD59-A6C34878D82A}">
                    <a16:rowId xmlns:a16="http://schemas.microsoft.com/office/drawing/2014/main" val="10007"/>
                  </a:ext>
                </a:extLst>
              </a:tr>
            </a:tbl>
          </a:graphicData>
        </a:graphic>
      </p:graphicFrame>
      <p:sp>
        <p:nvSpPr>
          <p:cNvPr id="2" name="Segnaposto numero diapositiva 1"/>
          <p:cNvSpPr>
            <a:spLocks noGrp="1"/>
          </p:cNvSpPr>
          <p:nvPr>
            <p:ph type="sldNum" sz="quarter" idx="12"/>
          </p:nvPr>
        </p:nvSpPr>
        <p:spPr/>
        <p:txBody>
          <a:bodyPr/>
          <a:lstStyle/>
          <a:p>
            <a:fld id="{D2F51607-82F8-4C7A-B6B3-63E7EDB45F31}" type="slidenum">
              <a:rPr lang="it-IT" smtClean="0"/>
              <a:pPr/>
              <a:t>30</a:t>
            </a:fld>
            <a:endParaRPr lang="it-IT"/>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1124744"/>
            <a:ext cx="8229600" cy="720080"/>
          </a:xfrm>
        </p:spPr>
        <p:txBody>
          <a:bodyPr/>
          <a:lstStyle/>
          <a:p>
            <a:r>
              <a:rPr lang="it-IT" dirty="0" smtClean="0"/>
              <a:t>Ravvedimento PVC</a:t>
            </a:r>
            <a:endParaRPr lang="it-IT" dirty="0"/>
          </a:p>
        </p:txBody>
      </p:sp>
      <p:sp>
        <p:nvSpPr>
          <p:cNvPr id="3" name="Segnaposto contenuto 2"/>
          <p:cNvSpPr>
            <a:spLocks noGrp="1"/>
          </p:cNvSpPr>
          <p:nvPr>
            <p:ph idx="1"/>
          </p:nvPr>
        </p:nvSpPr>
        <p:spPr>
          <a:xfrm>
            <a:off x="467544" y="2060848"/>
            <a:ext cx="8229600" cy="4525963"/>
          </a:xfrm>
        </p:spPr>
        <p:txBody>
          <a:bodyPr/>
          <a:lstStyle/>
          <a:p>
            <a:pPr marL="0" indent="0">
              <a:buNone/>
            </a:pPr>
            <a:r>
              <a:rPr lang="it-IT" dirty="0" smtClean="0"/>
              <a:t>CM 6/e 19/02/2015 conferma che con riguardo alla definizione di violazioni già constatate è necessario regolarizzare distintamente le </a:t>
            </a:r>
            <a:r>
              <a:rPr lang="it-IT" dirty="0" smtClean="0">
                <a:solidFill>
                  <a:srgbClr val="FF0000"/>
                </a:solidFill>
              </a:rPr>
              <a:t>violazioni prodromiche </a:t>
            </a:r>
            <a:r>
              <a:rPr lang="it-IT" dirty="0" smtClean="0"/>
              <a:t>(omessa fatturazione) e quelle consequenziali (omesso versamento, infedele dichiarazione), </a:t>
            </a:r>
            <a:r>
              <a:rPr lang="it-IT" dirty="0" smtClean="0">
                <a:solidFill>
                  <a:srgbClr val="FF0000"/>
                </a:solidFill>
              </a:rPr>
              <a:t>Circolari 180 e 192 del 1992</a:t>
            </a:r>
            <a:r>
              <a:rPr lang="it-IT" dirty="0" smtClean="0"/>
              <a:t>. </a:t>
            </a:r>
            <a:endParaRPr lang="it-IT" dirty="0"/>
          </a:p>
        </p:txBody>
      </p:sp>
      <p:sp>
        <p:nvSpPr>
          <p:cNvPr id="5" name="Segnaposto numero diapositiva 4"/>
          <p:cNvSpPr>
            <a:spLocks noGrp="1"/>
          </p:cNvSpPr>
          <p:nvPr>
            <p:ph type="sldNum" sz="quarter" idx="12"/>
          </p:nvPr>
        </p:nvSpPr>
        <p:spPr/>
        <p:txBody>
          <a:bodyPr/>
          <a:lstStyle/>
          <a:p>
            <a:fld id="{D2F51607-82F8-4C7A-B6B3-63E7EDB45F31}" type="slidenum">
              <a:rPr lang="it-IT" smtClean="0"/>
              <a:pPr/>
              <a:t>31</a:t>
            </a:fld>
            <a:endParaRPr lang="it-IT"/>
          </a:p>
        </p:txBody>
      </p:sp>
      <p:pic>
        <p:nvPicPr>
          <p:cNvPr id="4" name="Immagine 3" descr="scartoffie.jpg"/>
          <p:cNvPicPr>
            <a:picLocks noChangeAspect="1"/>
          </p:cNvPicPr>
          <p:nvPr/>
        </p:nvPicPr>
        <p:blipFill>
          <a:blip r:embed="rId2" cstate="print"/>
          <a:stretch>
            <a:fillRect/>
          </a:stretch>
        </p:blipFill>
        <p:spPr>
          <a:xfrm>
            <a:off x="6237700" y="4077072"/>
            <a:ext cx="1726226" cy="1296143"/>
          </a:xfrm>
          <a:prstGeom prst="rect">
            <a:avLst/>
          </a:prstGeom>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1268760"/>
            <a:ext cx="8229600" cy="792088"/>
          </a:xfrm>
        </p:spPr>
        <p:txBody>
          <a:bodyPr/>
          <a:lstStyle/>
          <a:p>
            <a:r>
              <a:rPr lang="it-IT" dirty="0" smtClean="0"/>
              <a:t>Istituti abrogati</a:t>
            </a:r>
            <a:endParaRPr lang="it-IT" dirty="0"/>
          </a:p>
        </p:txBody>
      </p:sp>
      <p:sp>
        <p:nvSpPr>
          <p:cNvPr id="3" name="Segnaposto contenuto 2"/>
          <p:cNvSpPr>
            <a:spLocks noGrp="1"/>
          </p:cNvSpPr>
          <p:nvPr>
            <p:ph idx="1"/>
          </p:nvPr>
        </p:nvSpPr>
        <p:spPr>
          <a:xfrm>
            <a:off x="539552" y="2348880"/>
            <a:ext cx="7715200" cy="3773016"/>
          </a:xfrm>
        </p:spPr>
        <p:txBody>
          <a:bodyPr/>
          <a:lstStyle/>
          <a:p>
            <a:r>
              <a:rPr lang="it-IT" dirty="0" smtClean="0"/>
              <a:t>Adesione integrale degli inviti a comparire</a:t>
            </a:r>
          </a:p>
          <a:p>
            <a:r>
              <a:rPr lang="it-IT" dirty="0" smtClean="0"/>
              <a:t>Adesione integrale PVC , art 5 bis 218/1997</a:t>
            </a:r>
          </a:p>
          <a:p>
            <a:r>
              <a:rPr lang="it-IT" dirty="0" smtClean="0"/>
              <a:t>Acquiescenza rafforzata</a:t>
            </a:r>
          </a:p>
          <a:p>
            <a:endParaRPr lang="it-IT" dirty="0" smtClean="0"/>
          </a:p>
          <a:p>
            <a:r>
              <a:rPr lang="it-IT" dirty="0" smtClean="0"/>
              <a:t>Ravvedimento	 		NO CUMULO GIURIDICO E RATEAZIONE</a:t>
            </a:r>
            <a:endParaRPr lang="it-IT" dirty="0"/>
          </a:p>
        </p:txBody>
      </p:sp>
      <p:sp>
        <p:nvSpPr>
          <p:cNvPr id="6" name="Segnaposto numero diapositiva 5"/>
          <p:cNvSpPr>
            <a:spLocks noGrp="1"/>
          </p:cNvSpPr>
          <p:nvPr>
            <p:ph type="sldNum" sz="quarter" idx="12"/>
          </p:nvPr>
        </p:nvSpPr>
        <p:spPr/>
        <p:txBody>
          <a:bodyPr/>
          <a:lstStyle/>
          <a:p>
            <a:fld id="{D2F51607-82F8-4C7A-B6B3-63E7EDB45F31}" type="slidenum">
              <a:rPr lang="it-IT" smtClean="0"/>
              <a:pPr/>
              <a:t>32</a:t>
            </a:fld>
            <a:endParaRPr lang="it-IT"/>
          </a:p>
        </p:txBody>
      </p:sp>
      <p:sp>
        <p:nvSpPr>
          <p:cNvPr id="4" name="Freccia a destra 3"/>
          <p:cNvSpPr/>
          <p:nvPr/>
        </p:nvSpPr>
        <p:spPr>
          <a:xfrm>
            <a:off x="2466379" y="3808322"/>
            <a:ext cx="864096" cy="484632"/>
          </a:xfrm>
          <a:prstGeom prst="rightArrow">
            <a:avLst>
              <a:gd name="adj1" fmla="val 50000"/>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5" name="Immagine 4" descr="Divieto accesso non addetti.jpg"/>
          <p:cNvPicPr>
            <a:picLocks noChangeAspect="1"/>
          </p:cNvPicPr>
          <p:nvPr/>
        </p:nvPicPr>
        <p:blipFill>
          <a:blip r:embed="rId2" cstate="print"/>
          <a:stretch>
            <a:fillRect/>
          </a:stretch>
        </p:blipFill>
        <p:spPr>
          <a:xfrm>
            <a:off x="6012160" y="1916832"/>
            <a:ext cx="1440160" cy="1440160"/>
          </a:xfrm>
          <a:prstGeom prst="rect">
            <a:avLst/>
          </a:prstGeom>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23528" y="692696"/>
            <a:ext cx="8229600" cy="724942"/>
          </a:xfrm>
        </p:spPr>
        <p:txBody>
          <a:bodyPr/>
          <a:lstStyle/>
          <a:p>
            <a:r>
              <a:rPr lang="it-IT" dirty="0" smtClean="0"/>
              <a:t>CUMULO GIURIDICO</a:t>
            </a:r>
            <a:endParaRPr lang="it-IT" dirty="0"/>
          </a:p>
        </p:txBody>
      </p:sp>
      <p:sp>
        <p:nvSpPr>
          <p:cNvPr id="3" name="Segnaposto contenuto 2"/>
          <p:cNvSpPr>
            <a:spLocks noGrp="1"/>
          </p:cNvSpPr>
          <p:nvPr>
            <p:ph idx="1"/>
          </p:nvPr>
        </p:nvSpPr>
        <p:spPr>
          <a:xfrm>
            <a:off x="457200" y="1484784"/>
            <a:ext cx="8229600" cy="4641379"/>
          </a:xfrm>
        </p:spPr>
        <p:txBody>
          <a:bodyPr/>
          <a:lstStyle/>
          <a:p>
            <a:r>
              <a:rPr lang="it-IT" sz="2000" dirty="0" smtClean="0"/>
              <a:t>E' punito con la sanzione che dovrebbe infliggersi per </a:t>
            </a:r>
            <a:r>
              <a:rPr lang="it-IT" sz="2000" b="1" dirty="0" smtClean="0"/>
              <a:t>la violazione </a:t>
            </a:r>
            <a:r>
              <a:rPr lang="it-IT" sz="2000" b="1" dirty="0" err="1" smtClean="0"/>
              <a:t>piu'</a:t>
            </a:r>
            <a:r>
              <a:rPr lang="it-IT" sz="2000" b="1" dirty="0" smtClean="0"/>
              <a:t> grave, aumentata da un quarto al doppio</a:t>
            </a:r>
            <a:r>
              <a:rPr lang="it-IT" sz="2000" dirty="0" smtClean="0"/>
              <a:t>, chi, con una sola azione od omissione, </a:t>
            </a:r>
            <a:r>
              <a:rPr lang="it-IT" sz="2000" u="sng" dirty="0" smtClean="0"/>
              <a:t>viola diverse disposizioni </a:t>
            </a:r>
            <a:r>
              <a:rPr lang="it-IT" sz="2000" dirty="0" smtClean="0"/>
              <a:t>anche relative a tributi diversi ovvero commette, anche con </a:t>
            </a:r>
            <a:r>
              <a:rPr lang="it-IT" sz="2000" dirty="0" err="1" smtClean="0"/>
              <a:t>piu'</a:t>
            </a:r>
            <a:r>
              <a:rPr lang="it-IT" sz="2000" dirty="0" smtClean="0"/>
              <a:t> azioni od omissioni, diverse violazioni formali della medesima disposizione.</a:t>
            </a:r>
          </a:p>
          <a:p>
            <a:r>
              <a:rPr lang="it-IT" sz="2000" dirty="0" smtClean="0"/>
              <a:t> Alla stessa sanzione soggiace chi, anche in tempi diversi, commette </a:t>
            </a:r>
            <a:r>
              <a:rPr lang="it-IT" sz="2000" dirty="0" err="1" smtClean="0"/>
              <a:t>piu'</a:t>
            </a:r>
            <a:r>
              <a:rPr lang="it-IT" sz="2000" dirty="0" smtClean="0"/>
              <a:t> violazioni che, nella loro progressione, pregiudicano o tendono a pregiudicare la determinazione dell'imponibile ovvero la liquidazione anche periodica del tributo.</a:t>
            </a:r>
          </a:p>
          <a:p>
            <a:r>
              <a:rPr lang="it-IT" sz="2000" dirty="0" smtClean="0"/>
              <a:t>Nei casi previsti dai commi 1 e 2, se le violazioni rilevano ai fini di </a:t>
            </a:r>
            <a:r>
              <a:rPr lang="it-IT" sz="2000" dirty="0" err="1" smtClean="0"/>
              <a:t>piu'</a:t>
            </a:r>
            <a:r>
              <a:rPr lang="it-IT" sz="2000" dirty="0" smtClean="0"/>
              <a:t> tributi, si considera quale sanzione base cui riferire l'aumento, quella </a:t>
            </a:r>
            <a:r>
              <a:rPr lang="it-IT" sz="2000" b="1" dirty="0" err="1" smtClean="0"/>
              <a:t>piu'</a:t>
            </a:r>
            <a:r>
              <a:rPr lang="it-IT" sz="2000" b="1" dirty="0" smtClean="0"/>
              <a:t> grave aumentata di un quinto</a:t>
            </a:r>
            <a:r>
              <a:rPr lang="it-IT" sz="2000" dirty="0" smtClean="0"/>
              <a:t>.</a:t>
            </a:r>
            <a:endParaRPr lang="it-IT" sz="2000" dirty="0"/>
          </a:p>
        </p:txBody>
      </p:sp>
      <p:sp>
        <p:nvSpPr>
          <p:cNvPr id="4" name="Segnaposto numero diapositiva 3"/>
          <p:cNvSpPr>
            <a:spLocks noGrp="1"/>
          </p:cNvSpPr>
          <p:nvPr>
            <p:ph type="sldNum" sz="quarter" idx="12"/>
          </p:nvPr>
        </p:nvSpPr>
        <p:spPr/>
        <p:txBody>
          <a:bodyPr/>
          <a:lstStyle/>
          <a:p>
            <a:fld id="{D2F51607-82F8-4C7A-B6B3-63E7EDB45F31}" type="slidenum">
              <a:rPr lang="it-IT" smtClean="0"/>
              <a:pPr/>
              <a:t>33</a:t>
            </a:fld>
            <a:endParaRPr lang="it-IT"/>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graphicFrame>
        <p:nvGraphicFramePr>
          <p:cNvPr id="6" name="Segnaposto contenuto 5"/>
          <p:cNvGraphicFramePr>
            <a:graphicFrameLocks noGrp="1"/>
          </p:cNvGraphicFramePr>
          <p:nvPr>
            <p:ph idx="1"/>
            <p:extLst>
              <p:ext uri="{D42A27DB-BD31-4B8C-83A1-F6EECF244321}">
                <p14:modId xmlns:p14="http://schemas.microsoft.com/office/powerpoint/2010/main" val="959610986"/>
              </p:ext>
            </p:extLst>
          </p:nvPr>
        </p:nvGraphicFramePr>
        <p:xfrm>
          <a:off x="179512" y="1124744"/>
          <a:ext cx="8805666" cy="5012055"/>
        </p:xfrm>
        <a:graphic>
          <a:graphicData uri="http://schemas.openxmlformats.org/drawingml/2006/table">
            <a:tbl>
              <a:tblPr firstRow="1" bandRow="1">
                <a:tableStyleId>{5C22544A-7EE6-4342-B048-85BDC9FD1C3A}</a:tableStyleId>
              </a:tblPr>
              <a:tblGrid>
                <a:gridCol w="1467611">
                  <a:extLst>
                    <a:ext uri="{9D8B030D-6E8A-4147-A177-3AD203B41FA5}">
                      <a16:colId xmlns:a16="http://schemas.microsoft.com/office/drawing/2014/main" val="20000"/>
                    </a:ext>
                  </a:extLst>
                </a:gridCol>
                <a:gridCol w="1467611">
                  <a:extLst>
                    <a:ext uri="{9D8B030D-6E8A-4147-A177-3AD203B41FA5}">
                      <a16:colId xmlns:a16="http://schemas.microsoft.com/office/drawing/2014/main" val="20001"/>
                    </a:ext>
                  </a:extLst>
                </a:gridCol>
                <a:gridCol w="1467611">
                  <a:extLst>
                    <a:ext uri="{9D8B030D-6E8A-4147-A177-3AD203B41FA5}">
                      <a16:colId xmlns:a16="http://schemas.microsoft.com/office/drawing/2014/main" val="20002"/>
                    </a:ext>
                  </a:extLst>
                </a:gridCol>
                <a:gridCol w="1467611">
                  <a:extLst>
                    <a:ext uri="{9D8B030D-6E8A-4147-A177-3AD203B41FA5}">
                      <a16:colId xmlns:a16="http://schemas.microsoft.com/office/drawing/2014/main" val="20003"/>
                    </a:ext>
                  </a:extLst>
                </a:gridCol>
                <a:gridCol w="1467611">
                  <a:extLst>
                    <a:ext uri="{9D8B030D-6E8A-4147-A177-3AD203B41FA5}">
                      <a16:colId xmlns:a16="http://schemas.microsoft.com/office/drawing/2014/main" val="20004"/>
                    </a:ext>
                  </a:extLst>
                </a:gridCol>
                <a:gridCol w="1467611">
                  <a:extLst>
                    <a:ext uri="{9D8B030D-6E8A-4147-A177-3AD203B41FA5}">
                      <a16:colId xmlns:a16="http://schemas.microsoft.com/office/drawing/2014/main" val="20005"/>
                    </a:ext>
                  </a:extLst>
                </a:gridCol>
              </a:tblGrid>
              <a:tr h="434106">
                <a:tc>
                  <a:txBody>
                    <a:bodyPr/>
                    <a:lstStyle/>
                    <a:p>
                      <a:pPr algn="l" fontAlgn="b"/>
                      <a:r>
                        <a:rPr lang="it-IT" sz="1400" b="0" i="0" u="none" strike="noStrike" dirty="0">
                          <a:solidFill>
                            <a:srgbClr val="000000"/>
                          </a:solidFill>
                          <a:effectLst/>
                          <a:latin typeface="Calibri"/>
                        </a:rPr>
                        <a:t>VIOLAZIONE</a:t>
                      </a:r>
                    </a:p>
                  </a:txBody>
                  <a:tcPr marL="9525" marR="9525" marT="9525" marB="0" anchor="b"/>
                </a:tc>
                <a:tc>
                  <a:txBody>
                    <a:bodyPr/>
                    <a:lstStyle/>
                    <a:p>
                      <a:pPr algn="ctr" fontAlgn="b"/>
                      <a:r>
                        <a:rPr lang="it-IT" sz="1400" b="0" i="0" u="none" strike="noStrike" dirty="0">
                          <a:solidFill>
                            <a:srgbClr val="000000"/>
                          </a:solidFill>
                          <a:effectLst/>
                          <a:latin typeface="Calibri"/>
                        </a:rPr>
                        <a:t>IMPOSTE</a:t>
                      </a:r>
                    </a:p>
                  </a:txBody>
                  <a:tcPr marL="9525" marR="9525" marT="9525" marB="0" anchor="b"/>
                </a:tc>
                <a:tc>
                  <a:txBody>
                    <a:bodyPr/>
                    <a:lstStyle/>
                    <a:p>
                      <a:pPr algn="ctr" fontAlgn="b"/>
                      <a:r>
                        <a:rPr lang="it-IT" sz="1400" b="0" i="0" u="none" strike="noStrike">
                          <a:solidFill>
                            <a:srgbClr val="000000"/>
                          </a:solidFill>
                          <a:effectLst/>
                          <a:latin typeface="Calibri"/>
                        </a:rPr>
                        <a:t>SANZIONI</a:t>
                      </a:r>
                    </a:p>
                  </a:txBody>
                  <a:tcPr marL="9525" marR="9525" marT="9525" marB="0" anchor="b"/>
                </a:tc>
                <a:tc>
                  <a:txBody>
                    <a:bodyPr/>
                    <a:lstStyle/>
                    <a:p>
                      <a:pPr algn="ctr" fontAlgn="b"/>
                      <a:r>
                        <a:rPr lang="it-IT" sz="1400" b="0" i="0" u="none" strike="noStrike">
                          <a:solidFill>
                            <a:srgbClr val="000000"/>
                          </a:solidFill>
                          <a:effectLst/>
                          <a:latin typeface="Calibri"/>
                        </a:rPr>
                        <a:t>RAVV oggi 1/6</a:t>
                      </a:r>
                    </a:p>
                  </a:txBody>
                  <a:tcPr marL="9525" marR="9525" marT="9525" marB="0" anchor="b"/>
                </a:tc>
                <a:tc>
                  <a:txBody>
                    <a:bodyPr/>
                    <a:lstStyle/>
                    <a:p>
                      <a:pPr algn="ctr" fontAlgn="b"/>
                      <a:r>
                        <a:rPr lang="it-IT" sz="1400" b="0" i="0" u="none" strike="noStrike">
                          <a:solidFill>
                            <a:srgbClr val="000000"/>
                          </a:solidFill>
                          <a:effectLst/>
                          <a:latin typeface="Calibri"/>
                        </a:rPr>
                        <a:t>RAVV. PVC</a:t>
                      </a:r>
                    </a:p>
                  </a:txBody>
                  <a:tcPr marL="9525" marR="9525" marT="9525" marB="0" anchor="b"/>
                </a:tc>
                <a:tc>
                  <a:txBody>
                    <a:bodyPr/>
                    <a:lstStyle/>
                    <a:p>
                      <a:pPr algn="ctr" fontAlgn="b"/>
                      <a:r>
                        <a:rPr lang="it-IT" sz="1400" b="0" i="0" u="none" strike="noStrike">
                          <a:solidFill>
                            <a:srgbClr val="000000"/>
                          </a:solidFill>
                          <a:effectLst/>
                          <a:latin typeface="Calibri"/>
                        </a:rPr>
                        <a:t>AVV. ACCERTAMENTO</a:t>
                      </a:r>
                    </a:p>
                  </a:txBody>
                  <a:tcPr marL="9525" marR="9525" marT="9525" marB="0" anchor="b"/>
                </a:tc>
                <a:extLst>
                  <a:ext uri="{0D108BD9-81ED-4DB2-BD59-A6C34878D82A}">
                    <a16:rowId xmlns:a16="http://schemas.microsoft.com/office/drawing/2014/main" val="10000"/>
                  </a:ext>
                </a:extLst>
              </a:tr>
              <a:tr h="434106">
                <a:tc>
                  <a:txBody>
                    <a:bodyPr/>
                    <a:lstStyle/>
                    <a:p>
                      <a:pPr algn="l" fontAlgn="b"/>
                      <a:r>
                        <a:rPr lang="it-IT" sz="1400" b="1" i="0" u="none" strike="noStrike" dirty="0">
                          <a:solidFill>
                            <a:srgbClr val="FF0000"/>
                          </a:solidFill>
                          <a:effectLst/>
                          <a:latin typeface="Calibri"/>
                        </a:rPr>
                        <a:t>RICAVI IN NERO </a:t>
                      </a:r>
                      <a:r>
                        <a:rPr lang="it-IT" sz="1400" b="1" i="0" u="none" strike="noStrike" dirty="0" smtClean="0">
                          <a:solidFill>
                            <a:srgbClr val="FF0000"/>
                          </a:solidFill>
                          <a:effectLst/>
                          <a:latin typeface="Calibri"/>
                        </a:rPr>
                        <a:t>€ </a:t>
                      </a:r>
                      <a:r>
                        <a:rPr lang="it-IT" sz="1400" b="1" i="0" u="none" strike="noStrike" dirty="0">
                          <a:solidFill>
                            <a:srgbClr val="FF0000"/>
                          </a:solidFill>
                          <a:effectLst/>
                          <a:latin typeface="Calibri"/>
                        </a:rPr>
                        <a:t>100.000</a:t>
                      </a:r>
                    </a:p>
                  </a:txBody>
                  <a:tcPr marL="9525" marR="9525" marT="9525" marB="0" anchor="b"/>
                </a:tc>
                <a:tc>
                  <a:txBody>
                    <a:bodyPr/>
                    <a:lstStyle/>
                    <a:p>
                      <a:pPr algn="l" fontAlgn="b"/>
                      <a:endParaRPr lang="it-IT" sz="1400" b="0" i="0" u="none" strike="noStrike" dirty="0">
                        <a:solidFill>
                          <a:srgbClr val="000000"/>
                        </a:solidFill>
                        <a:effectLst/>
                        <a:latin typeface="Calibri"/>
                      </a:endParaRPr>
                    </a:p>
                  </a:txBody>
                  <a:tcPr marL="9525" marR="9525" marT="9525" marB="0" anchor="b"/>
                </a:tc>
                <a:tc>
                  <a:txBody>
                    <a:bodyPr/>
                    <a:lstStyle/>
                    <a:p>
                      <a:pPr algn="l" fontAlgn="b"/>
                      <a:endParaRPr lang="it-IT" sz="1400" b="0" i="0" u="none" strike="noStrike">
                        <a:solidFill>
                          <a:srgbClr val="000000"/>
                        </a:solidFill>
                        <a:effectLst/>
                        <a:latin typeface="Calibri"/>
                      </a:endParaRPr>
                    </a:p>
                  </a:txBody>
                  <a:tcPr marL="9525" marR="9525" marT="9525" marB="0" anchor="b"/>
                </a:tc>
                <a:tc>
                  <a:txBody>
                    <a:bodyPr/>
                    <a:lstStyle/>
                    <a:p>
                      <a:pPr algn="l" fontAlgn="b"/>
                      <a:endParaRPr lang="it-IT" sz="1400" b="0" i="0" u="none" strike="noStrike">
                        <a:solidFill>
                          <a:srgbClr val="000000"/>
                        </a:solidFill>
                        <a:effectLst/>
                        <a:latin typeface="Calibri"/>
                      </a:endParaRPr>
                    </a:p>
                  </a:txBody>
                  <a:tcPr marL="9525" marR="9525" marT="9525" marB="0" anchor="b"/>
                </a:tc>
                <a:tc>
                  <a:txBody>
                    <a:bodyPr/>
                    <a:lstStyle/>
                    <a:p>
                      <a:pPr algn="l" fontAlgn="b"/>
                      <a:endParaRPr lang="it-IT" sz="1400" b="0" i="0" u="none" strike="noStrike">
                        <a:solidFill>
                          <a:srgbClr val="000000"/>
                        </a:solidFill>
                        <a:effectLst/>
                        <a:latin typeface="Calibri"/>
                      </a:endParaRPr>
                    </a:p>
                  </a:txBody>
                  <a:tcPr marL="9525" marR="9525" marT="9525" marB="0" anchor="b"/>
                </a:tc>
                <a:tc>
                  <a:txBody>
                    <a:bodyPr/>
                    <a:lstStyle/>
                    <a:p>
                      <a:pPr algn="l" fontAlgn="b"/>
                      <a:endParaRPr lang="it-IT" sz="14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1"/>
                  </a:ext>
                </a:extLst>
              </a:tr>
              <a:tr h="434106">
                <a:tc>
                  <a:txBody>
                    <a:bodyPr/>
                    <a:lstStyle/>
                    <a:p>
                      <a:pPr algn="l" fontAlgn="b"/>
                      <a:r>
                        <a:rPr lang="it-IT" sz="1400" b="0" i="0" u="none" strike="noStrike">
                          <a:solidFill>
                            <a:srgbClr val="000000"/>
                          </a:solidFill>
                          <a:effectLst/>
                          <a:latin typeface="Calibri"/>
                        </a:rPr>
                        <a:t>OMESSO VERSAMENTO IVA</a:t>
                      </a:r>
                    </a:p>
                  </a:txBody>
                  <a:tcPr marL="9525" marR="9525" marT="9525" marB="0" anchor="b"/>
                </a:tc>
                <a:tc>
                  <a:txBody>
                    <a:bodyPr/>
                    <a:lstStyle/>
                    <a:p>
                      <a:pPr algn="l" fontAlgn="b"/>
                      <a:r>
                        <a:rPr lang="it-IT" sz="1400" b="0" i="0" u="none" strike="noStrike" dirty="0">
                          <a:solidFill>
                            <a:srgbClr val="000000"/>
                          </a:solidFill>
                          <a:effectLst/>
                          <a:latin typeface="Calibri"/>
                        </a:rPr>
                        <a:t> €     22.000,00 </a:t>
                      </a:r>
                    </a:p>
                  </a:txBody>
                  <a:tcPr marL="9525" marR="9525" marT="9525" marB="0" anchor="b"/>
                </a:tc>
                <a:tc>
                  <a:txBody>
                    <a:bodyPr/>
                    <a:lstStyle/>
                    <a:p>
                      <a:pPr algn="l" fontAlgn="b"/>
                      <a:endParaRPr lang="it-IT" sz="1400" b="0" i="0" u="none" strike="noStrike" dirty="0">
                        <a:solidFill>
                          <a:srgbClr val="000000"/>
                        </a:solidFill>
                        <a:effectLst/>
                        <a:latin typeface="Calibri"/>
                      </a:endParaRPr>
                    </a:p>
                  </a:txBody>
                  <a:tcPr marL="9525" marR="9525" marT="9525" marB="0" anchor="b"/>
                </a:tc>
                <a:tc>
                  <a:txBody>
                    <a:bodyPr/>
                    <a:lstStyle/>
                    <a:p>
                      <a:pPr algn="l" fontAlgn="b"/>
                      <a:endParaRPr lang="it-IT" sz="1400" b="0" i="0" u="none" strike="noStrike">
                        <a:solidFill>
                          <a:srgbClr val="000000"/>
                        </a:solidFill>
                        <a:effectLst/>
                        <a:latin typeface="Calibri"/>
                      </a:endParaRPr>
                    </a:p>
                  </a:txBody>
                  <a:tcPr marL="9525" marR="9525" marT="9525" marB="0" anchor="b"/>
                </a:tc>
                <a:tc>
                  <a:txBody>
                    <a:bodyPr/>
                    <a:lstStyle/>
                    <a:p>
                      <a:pPr algn="l" fontAlgn="b"/>
                      <a:endParaRPr lang="it-IT" sz="1400" b="0" i="0" u="none" strike="noStrike">
                        <a:solidFill>
                          <a:srgbClr val="000000"/>
                        </a:solidFill>
                        <a:effectLst/>
                        <a:latin typeface="Calibri"/>
                      </a:endParaRPr>
                    </a:p>
                  </a:txBody>
                  <a:tcPr marL="9525" marR="9525" marT="9525" marB="0" anchor="b"/>
                </a:tc>
                <a:tc>
                  <a:txBody>
                    <a:bodyPr/>
                    <a:lstStyle/>
                    <a:p>
                      <a:pPr algn="l" fontAlgn="b"/>
                      <a:endParaRPr lang="it-IT" sz="14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2"/>
                  </a:ext>
                </a:extLst>
              </a:tr>
              <a:tr h="434106">
                <a:tc>
                  <a:txBody>
                    <a:bodyPr/>
                    <a:lstStyle/>
                    <a:p>
                      <a:pPr algn="l" fontAlgn="b"/>
                      <a:r>
                        <a:rPr lang="it-IT" sz="1400" b="0" i="0" u="none" strike="noStrike">
                          <a:solidFill>
                            <a:srgbClr val="000000"/>
                          </a:solidFill>
                          <a:effectLst/>
                          <a:latin typeface="Calibri"/>
                        </a:rPr>
                        <a:t>OMESSO VERSAMENTO IRES</a:t>
                      </a:r>
                    </a:p>
                  </a:txBody>
                  <a:tcPr marL="9525" marR="9525" marT="9525" marB="0" anchor="b"/>
                </a:tc>
                <a:tc>
                  <a:txBody>
                    <a:bodyPr/>
                    <a:lstStyle/>
                    <a:p>
                      <a:pPr algn="l" fontAlgn="b"/>
                      <a:r>
                        <a:rPr lang="it-IT" sz="1400" b="0" i="0" u="none" strike="noStrike">
                          <a:solidFill>
                            <a:srgbClr val="000000"/>
                          </a:solidFill>
                          <a:effectLst/>
                          <a:latin typeface="Calibri"/>
                        </a:rPr>
                        <a:t> €     24.000,00 </a:t>
                      </a:r>
                    </a:p>
                  </a:txBody>
                  <a:tcPr marL="9525" marR="9525" marT="9525" marB="0" anchor="b"/>
                </a:tc>
                <a:tc>
                  <a:txBody>
                    <a:bodyPr/>
                    <a:lstStyle/>
                    <a:p>
                      <a:pPr algn="l" fontAlgn="b"/>
                      <a:endParaRPr lang="it-IT" sz="1400" b="0" i="0" u="none" strike="noStrike" dirty="0">
                        <a:solidFill>
                          <a:srgbClr val="000000"/>
                        </a:solidFill>
                        <a:effectLst/>
                        <a:latin typeface="Calibri"/>
                      </a:endParaRPr>
                    </a:p>
                  </a:txBody>
                  <a:tcPr marL="9525" marR="9525" marT="9525" marB="0" anchor="b"/>
                </a:tc>
                <a:tc>
                  <a:txBody>
                    <a:bodyPr/>
                    <a:lstStyle/>
                    <a:p>
                      <a:pPr algn="l" fontAlgn="b"/>
                      <a:endParaRPr lang="it-IT" sz="1400" b="0" i="0" u="none" strike="noStrike" dirty="0">
                        <a:solidFill>
                          <a:srgbClr val="000000"/>
                        </a:solidFill>
                        <a:effectLst/>
                        <a:latin typeface="Calibri"/>
                      </a:endParaRPr>
                    </a:p>
                  </a:txBody>
                  <a:tcPr marL="9525" marR="9525" marT="9525" marB="0" anchor="b"/>
                </a:tc>
                <a:tc>
                  <a:txBody>
                    <a:bodyPr/>
                    <a:lstStyle/>
                    <a:p>
                      <a:pPr algn="l" fontAlgn="b"/>
                      <a:endParaRPr lang="it-IT" sz="1400" b="0" i="0" u="none" strike="noStrike">
                        <a:solidFill>
                          <a:srgbClr val="000000"/>
                        </a:solidFill>
                        <a:effectLst/>
                        <a:latin typeface="Calibri"/>
                      </a:endParaRPr>
                    </a:p>
                  </a:txBody>
                  <a:tcPr marL="9525" marR="9525" marT="9525" marB="0" anchor="b"/>
                </a:tc>
                <a:tc>
                  <a:txBody>
                    <a:bodyPr/>
                    <a:lstStyle/>
                    <a:p>
                      <a:pPr algn="l" fontAlgn="b"/>
                      <a:endParaRPr lang="it-IT" sz="14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3"/>
                  </a:ext>
                </a:extLst>
              </a:tr>
              <a:tr h="434106">
                <a:tc>
                  <a:txBody>
                    <a:bodyPr/>
                    <a:lstStyle/>
                    <a:p>
                      <a:pPr algn="l" fontAlgn="b"/>
                      <a:r>
                        <a:rPr lang="it-IT" sz="1400" b="0" i="0" u="none" strike="noStrike">
                          <a:solidFill>
                            <a:srgbClr val="000000"/>
                          </a:solidFill>
                          <a:effectLst/>
                          <a:latin typeface="Calibri"/>
                        </a:rPr>
                        <a:t>OMESSO VERSAMENTO IRAP</a:t>
                      </a:r>
                    </a:p>
                  </a:txBody>
                  <a:tcPr marL="9525" marR="9525" marT="9525" marB="0" anchor="b"/>
                </a:tc>
                <a:tc>
                  <a:txBody>
                    <a:bodyPr/>
                    <a:lstStyle/>
                    <a:p>
                      <a:pPr algn="l" fontAlgn="b"/>
                      <a:r>
                        <a:rPr lang="it-IT" sz="1400" b="0" i="0" u="none" strike="noStrike">
                          <a:solidFill>
                            <a:srgbClr val="000000"/>
                          </a:solidFill>
                          <a:effectLst/>
                          <a:latin typeface="Calibri"/>
                        </a:rPr>
                        <a:t> €        4.820,00 </a:t>
                      </a:r>
                    </a:p>
                  </a:txBody>
                  <a:tcPr marL="9525" marR="9525" marT="9525" marB="0" anchor="b"/>
                </a:tc>
                <a:tc>
                  <a:txBody>
                    <a:bodyPr/>
                    <a:lstStyle/>
                    <a:p>
                      <a:pPr algn="l" fontAlgn="b"/>
                      <a:endParaRPr lang="it-IT" sz="1400" b="0" i="0" u="none" strike="noStrike" dirty="0">
                        <a:solidFill>
                          <a:srgbClr val="000000"/>
                        </a:solidFill>
                        <a:effectLst/>
                        <a:latin typeface="Calibri"/>
                      </a:endParaRPr>
                    </a:p>
                  </a:txBody>
                  <a:tcPr marL="9525" marR="9525" marT="9525" marB="0" anchor="b"/>
                </a:tc>
                <a:tc>
                  <a:txBody>
                    <a:bodyPr/>
                    <a:lstStyle/>
                    <a:p>
                      <a:pPr algn="l" fontAlgn="b"/>
                      <a:endParaRPr lang="it-IT" sz="1400" b="0" i="0" u="none" strike="noStrike" dirty="0">
                        <a:solidFill>
                          <a:srgbClr val="000000"/>
                        </a:solidFill>
                        <a:effectLst/>
                        <a:latin typeface="Calibri"/>
                      </a:endParaRPr>
                    </a:p>
                  </a:txBody>
                  <a:tcPr marL="9525" marR="9525" marT="9525" marB="0" anchor="b"/>
                </a:tc>
                <a:tc>
                  <a:txBody>
                    <a:bodyPr/>
                    <a:lstStyle/>
                    <a:p>
                      <a:pPr algn="l" fontAlgn="b"/>
                      <a:endParaRPr lang="it-IT" sz="1400" b="0" i="0" u="none" strike="noStrike">
                        <a:solidFill>
                          <a:srgbClr val="000000"/>
                        </a:solidFill>
                        <a:effectLst/>
                        <a:latin typeface="Calibri"/>
                      </a:endParaRPr>
                    </a:p>
                  </a:txBody>
                  <a:tcPr marL="9525" marR="9525" marT="9525" marB="0" anchor="b"/>
                </a:tc>
                <a:tc>
                  <a:txBody>
                    <a:bodyPr/>
                    <a:lstStyle/>
                    <a:p>
                      <a:pPr algn="l" fontAlgn="b"/>
                      <a:endParaRPr lang="it-IT" sz="14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4"/>
                  </a:ext>
                </a:extLst>
              </a:tr>
              <a:tr h="599869">
                <a:tc>
                  <a:txBody>
                    <a:bodyPr/>
                    <a:lstStyle/>
                    <a:p>
                      <a:pPr algn="l" fontAlgn="b"/>
                      <a:r>
                        <a:rPr lang="it-IT" sz="1400" b="0" i="0" u="none" strike="noStrike">
                          <a:solidFill>
                            <a:srgbClr val="000000"/>
                          </a:solidFill>
                          <a:effectLst/>
                          <a:latin typeface="Calibri"/>
                        </a:rPr>
                        <a:t>OMESSA FATTURAZIONE IVA 22%</a:t>
                      </a:r>
                    </a:p>
                  </a:txBody>
                  <a:tcPr marL="9525" marR="9525" marT="9525" marB="0" anchor="b"/>
                </a:tc>
                <a:tc>
                  <a:txBody>
                    <a:bodyPr/>
                    <a:lstStyle/>
                    <a:p>
                      <a:pPr algn="l" fontAlgn="b"/>
                      <a:endParaRPr lang="it-IT" sz="1400" b="0" i="0" u="none" strike="noStrike">
                        <a:solidFill>
                          <a:srgbClr val="000000"/>
                        </a:solidFill>
                        <a:effectLst/>
                        <a:latin typeface="Calibri"/>
                      </a:endParaRPr>
                    </a:p>
                  </a:txBody>
                  <a:tcPr marL="9525" marR="9525" marT="9525" marB="0" anchor="b"/>
                </a:tc>
                <a:tc>
                  <a:txBody>
                    <a:bodyPr/>
                    <a:lstStyle/>
                    <a:p>
                      <a:pPr algn="l" fontAlgn="b"/>
                      <a:r>
                        <a:rPr lang="it-IT" sz="1400" b="0" i="0" u="none" strike="noStrike">
                          <a:solidFill>
                            <a:srgbClr val="000000"/>
                          </a:solidFill>
                          <a:effectLst/>
                          <a:latin typeface="Calibri"/>
                        </a:rPr>
                        <a:t> €     19.800,00 </a:t>
                      </a:r>
                    </a:p>
                  </a:txBody>
                  <a:tcPr marL="9525" marR="9525" marT="9525" marB="0" anchor="b"/>
                </a:tc>
                <a:tc>
                  <a:txBody>
                    <a:bodyPr/>
                    <a:lstStyle/>
                    <a:p>
                      <a:pPr algn="l" fontAlgn="b"/>
                      <a:r>
                        <a:rPr lang="it-IT" sz="1400" b="0" i="0" u="none" strike="noStrike" dirty="0">
                          <a:solidFill>
                            <a:srgbClr val="000000"/>
                          </a:solidFill>
                          <a:effectLst/>
                          <a:latin typeface="Calibri"/>
                        </a:rPr>
                        <a:t> €        3.300,00 </a:t>
                      </a:r>
                    </a:p>
                  </a:txBody>
                  <a:tcPr marL="9525" marR="9525" marT="9525" marB="0" anchor="b"/>
                </a:tc>
                <a:tc>
                  <a:txBody>
                    <a:bodyPr/>
                    <a:lstStyle/>
                    <a:p>
                      <a:pPr algn="l" fontAlgn="b"/>
                      <a:r>
                        <a:rPr lang="it-IT" sz="1400" b="0" i="0" u="none" strike="noStrike" dirty="0">
                          <a:solidFill>
                            <a:srgbClr val="000000"/>
                          </a:solidFill>
                          <a:effectLst/>
                          <a:latin typeface="Calibri"/>
                        </a:rPr>
                        <a:t> €                     3.960,00 </a:t>
                      </a:r>
                    </a:p>
                  </a:txBody>
                  <a:tcPr marL="9525" marR="9525" marT="9525" marB="0" anchor="b"/>
                </a:tc>
                <a:tc>
                  <a:txBody>
                    <a:bodyPr/>
                    <a:lstStyle/>
                    <a:p>
                      <a:pPr algn="l" fontAlgn="b"/>
                      <a:r>
                        <a:rPr lang="it-IT" sz="1400" b="0" i="0" u="none" strike="noStrike">
                          <a:solidFill>
                            <a:srgbClr val="000000"/>
                          </a:solidFill>
                          <a:effectLst/>
                          <a:latin typeface="Calibri"/>
                        </a:rPr>
                        <a:t> €                         6.600,00 </a:t>
                      </a:r>
                    </a:p>
                  </a:txBody>
                  <a:tcPr marL="9525" marR="9525" marT="9525" marB="0" anchor="b"/>
                </a:tc>
                <a:extLst>
                  <a:ext uri="{0D108BD9-81ED-4DB2-BD59-A6C34878D82A}">
                    <a16:rowId xmlns:a16="http://schemas.microsoft.com/office/drawing/2014/main" val="10005"/>
                  </a:ext>
                </a:extLst>
              </a:tr>
              <a:tr h="434106">
                <a:tc>
                  <a:txBody>
                    <a:bodyPr/>
                    <a:lstStyle/>
                    <a:p>
                      <a:pPr algn="l" fontAlgn="b"/>
                      <a:r>
                        <a:rPr lang="it-IT" sz="1400" b="0" i="0" u="none" strike="noStrike">
                          <a:solidFill>
                            <a:srgbClr val="000000"/>
                          </a:solidFill>
                          <a:effectLst/>
                          <a:latin typeface="Calibri"/>
                        </a:rPr>
                        <a:t>INFEDELE DICH IVA</a:t>
                      </a:r>
                    </a:p>
                  </a:txBody>
                  <a:tcPr marL="9525" marR="9525" marT="9525" marB="0" anchor="b"/>
                </a:tc>
                <a:tc>
                  <a:txBody>
                    <a:bodyPr/>
                    <a:lstStyle/>
                    <a:p>
                      <a:pPr algn="l" fontAlgn="b"/>
                      <a:endParaRPr lang="it-IT" sz="1400" b="0" i="0" u="none" strike="noStrike">
                        <a:solidFill>
                          <a:srgbClr val="000000"/>
                        </a:solidFill>
                        <a:effectLst/>
                        <a:latin typeface="Calibri"/>
                      </a:endParaRPr>
                    </a:p>
                  </a:txBody>
                  <a:tcPr marL="9525" marR="9525" marT="9525" marB="0" anchor="b"/>
                </a:tc>
                <a:tc>
                  <a:txBody>
                    <a:bodyPr/>
                    <a:lstStyle/>
                    <a:p>
                      <a:pPr algn="l" fontAlgn="b"/>
                      <a:r>
                        <a:rPr lang="it-IT" sz="1400" b="0" i="0" u="none" strike="noStrike">
                          <a:solidFill>
                            <a:srgbClr val="000000"/>
                          </a:solidFill>
                          <a:effectLst/>
                          <a:latin typeface="Calibri"/>
                        </a:rPr>
                        <a:t> €     19.800,00 </a:t>
                      </a:r>
                    </a:p>
                  </a:txBody>
                  <a:tcPr marL="9525" marR="9525" marT="9525" marB="0" anchor="b"/>
                </a:tc>
                <a:tc>
                  <a:txBody>
                    <a:bodyPr/>
                    <a:lstStyle/>
                    <a:p>
                      <a:pPr algn="l" fontAlgn="b"/>
                      <a:r>
                        <a:rPr lang="it-IT" sz="1400" b="0" i="0" u="none" strike="noStrike" dirty="0">
                          <a:solidFill>
                            <a:srgbClr val="000000"/>
                          </a:solidFill>
                          <a:effectLst/>
                          <a:latin typeface="Calibri"/>
                        </a:rPr>
                        <a:t> €        3.300,00 </a:t>
                      </a:r>
                    </a:p>
                  </a:txBody>
                  <a:tcPr marL="9525" marR="9525" marT="9525" marB="0" anchor="b"/>
                </a:tc>
                <a:tc>
                  <a:txBody>
                    <a:bodyPr/>
                    <a:lstStyle/>
                    <a:p>
                      <a:pPr algn="l" fontAlgn="b"/>
                      <a:r>
                        <a:rPr lang="it-IT" sz="1400" b="0" i="0" u="none" strike="noStrike" dirty="0">
                          <a:solidFill>
                            <a:srgbClr val="000000"/>
                          </a:solidFill>
                          <a:effectLst/>
                          <a:latin typeface="Calibri"/>
                        </a:rPr>
                        <a:t> €                     3.960,00 </a:t>
                      </a:r>
                    </a:p>
                  </a:txBody>
                  <a:tcPr marL="9525" marR="9525" marT="9525" marB="0" anchor="b"/>
                </a:tc>
                <a:tc>
                  <a:txBody>
                    <a:bodyPr/>
                    <a:lstStyle/>
                    <a:p>
                      <a:pPr algn="l" fontAlgn="b"/>
                      <a:r>
                        <a:rPr lang="it-IT" sz="1400" b="0" i="0" u="none" strike="noStrike">
                          <a:solidFill>
                            <a:srgbClr val="000000"/>
                          </a:solidFill>
                          <a:effectLst/>
                          <a:latin typeface="Calibri"/>
                        </a:rPr>
                        <a:t> €                         6.600,00 </a:t>
                      </a:r>
                    </a:p>
                  </a:txBody>
                  <a:tcPr marL="9525" marR="9525" marT="9525" marB="0" anchor="b"/>
                </a:tc>
                <a:extLst>
                  <a:ext uri="{0D108BD9-81ED-4DB2-BD59-A6C34878D82A}">
                    <a16:rowId xmlns:a16="http://schemas.microsoft.com/office/drawing/2014/main" val="10006"/>
                  </a:ext>
                </a:extLst>
              </a:tr>
              <a:tr h="434106">
                <a:tc>
                  <a:txBody>
                    <a:bodyPr/>
                    <a:lstStyle/>
                    <a:p>
                      <a:pPr algn="l" fontAlgn="b"/>
                      <a:r>
                        <a:rPr lang="it-IT" sz="1400" b="0" i="0" u="none" strike="noStrike">
                          <a:solidFill>
                            <a:srgbClr val="000000"/>
                          </a:solidFill>
                          <a:effectLst/>
                          <a:latin typeface="Calibri"/>
                        </a:rPr>
                        <a:t>INFEDELE DICH IRAP</a:t>
                      </a:r>
                    </a:p>
                  </a:txBody>
                  <a:tcPr marL="9525" marR="9525" marT="9525" marB="0" anchor="b"/>
                </a:tc>
                <a:tc>
                  <a:txBody>
                    <a:bodyPr/>
                    <a:lstStyle/>
                    <a:p>
                      <a:pPr algn="l" fontAlgn="b"/>
                      <a:endParaRPr lang="it-IT" sz="1400" b="0" i="0" u="none" strike="noStrike">
                        <a:solidFill>
                          <a:srgbClr val="000000"/>
                        </a:solidFill>
                        <a:effectLst/>
                        <a:latin typeface="Calibri"/>
                      </a:endParaRPr>
                    </a:p>
                  </a:txBody>
                  <a:tcPr marL="9525" marR="9525" marT="9525" marB="0" anchor="b"/>
                </a:tc>
                <a:tc>
                  <a:txBody>
                    <a:bodyPr/>
                    <a:lstStyle/>
                    <a:p>
                      <a:pPr algn="l" fontAlgn="b"/>
                      <a:r>
                        <a:rPr lang="it-IT" sz="1400" b="0" i="0" u="none" strike="noStrike">
                          <a:solidFill>
                            <a:srgbClr val="000000"/>
                          </a:solidFill>
                          <a:effectLst/>
                          <a:latin typeface="Calibri"/>
                        </a:rPr>
                        <a:t> €        4.338,00 </a:t>
                      </a:r>
                    </a:p>
                  </a:txBody>
                  <a:tcPr marL="9525" marR="9525" marT="9525" marB="0" anchor="b"/>
                </a:tc>
                <a:tc>
                  <a:txBody>
                    <a:bodyPr/>
                    <a:lstStyle/>
                    <a:p>
                      <a:pPr algn="l" fontAlgn="b"/>
                      <a:r>
                        <a:rPr lang="it-IT" sz="1400" b="0" i="0" u="none" strike="noStrike">
                          <a:solidFill>
                            <a:srgbClr val="000000"/>
                          </a:solidFill>
                          <a:effectLst/>
                          <a:latin typeface="Calibri"/>
                        </a:rPr>
                        <a:t> €            723,00 </a:t>
                      </a:r>
                    </a:p>
                  </a:txBody>
                  <a:tcPr marL="9525" marR="9525" marT="9525" marB="0" anchor="b"/>
                </a:tc>
                <a:tc>
                  <a:txBody>
                    <a:bodyPr/>
                    <a:lstStyle/>
                    <a:p>
                      <a:pPr algn="l" fontAlgn="b"/>
                      <a:r>
                        <a:rPr lang="it-IT" sz="1400" b="0" i="0" u="none" strike="noStrike" dirty="0">
                          <a:solidFill>
                            <a:srgbClr val="000000"/>
                          </a:solidFill>
                          <a:effectLst/>
                          <a:latin typeface="Calibri"/>
                        </a:rPr>
                        <a:t> €                        867,60 </a:t>
                      </a:r>
                    </a:p>
                  </a:txBody>
                  <a:tcPr marL="9525" marR="9525" marT="9525" marB="0" anchor="b"/>
                </a:tc>
                <a:tc>
                  <a:txBody>
                    <a:bodyPr/>
                    <a:lstStyle/>
                    <a:p>
                      <a:pPr algn="l" fontAlgn="b"/>
                      <a:r>
                        <a:rPr lang="it-IT" sz="1400" b="0" i="0" u="none" strike="noStrike" dirty="0">
                          <a:solidFill>
                            <a:srgbClr val="000000"/>
                          </a:solidFill>
                          <a:effectLst/>
                          <a:latin typeface="Calibri"/>
                        </a:rPr>
                        <a:t> €                         1.446,00 </a:t>
                      </a:r>
                    </a:p>
                  </a:txBody>
                  <a:tcPr marL="9525" marR="9525" marT="9525" marB="0" anchor="b"/>
                </a:tc>
                <a:extLst>
                  <a:ext uri="{0D108BD9-81ED-4DB2-BD59-A6C34878D82A}">
                    <a16:rowId xmlns:a16="http://schemas.microsoft.com/office/drawing/2014/main" val="10007"/>
                  </a:ext>
                </a:extLst>
              </a:tr>
              <a:tr h="434106">
                <a:tc>
                  <a:txBody>
                    <a:bodyPr/>
                    <a:lstStyle/>
                    <a:p>
                      <a:pPr algn="l" fontAlgn="b"/>
                      <a:r>
                        <a:rPr lang="it-IT" sz="1400" b="0" i="0" u="none" strike="noStrike">
                          <a:solidFill>
                            <a:srgbClr val="000000"/>
                          </a:solidFill>
                          <a:effectLst/>
                          <a:latin typeface="Calibri"/>
                        </a:rPr>
                        <a:t>INFEDELE DICH IRES</a:t>
                      </a:r>
                    </a:p>
                  </a:txBody>
                  <a:tcPr marL="9525" marR="9525" marT="9525" marB="0" anchor="b"/>
                </a:tc>
                <a:tc>
                  <a:txBody>
                    <a:bodyPr/>
                    <a:lstStyle/>
                    <a:p>
                      <a:pPr algn="l" fontAlgn="b"/>
                      <a:endParaRPr lang="it-IT" sz="1400" b="0" i="0" u="none" strike="noStrike">
                        <a:solidFill>
                          <a:srgbClr val="000000"/>
                        </a:solidFill>
                        <a:effectLst/>
                        <a:latin typeface="Calibri"/>
                      </a:endParaRPr>
                    </a:p>
                  </a:txBody>
                  <a:tcPr marL="9525" marR="9525" marT="9525" marB="0" anchor="b"/>
                </a:tc>
                <a:tc>
                  <a:txBody>
                    <a:bodyPr/>
                    <a:lstStyle/>
                    <a:p>
                      <a:pPr algn="l" fontAlgn="b"/>
                      <a:r>
                        <a:rPr lang="it-IT" sz="1400" b="0" i="0" u="none" strike="noStrike">
                          <a:solidFill>
                            <a:srgbClr val="000000"/>
                          </a:solidFill>
                          <a:effectLst/>
                          <a:latin typeface="Calibri"/>
                        </a:rPr>
                        <a:t> €     21.600,00 </a:t>
                      </a:r>
                    </a:p>
                  </a:txBody>
                  <a:tcPr marL="9525" marR="9525" marT="9525" marB="0" anchor="b"/>
                </a:tc>
                <a:tc>
                  <a:txBody>
                    <a:bodyPr/>
                    <a:lstStyle/>
                    <a:p>
                      <a:pPr algn="l" fontAlgn="b"/>
                      <a:r>
                        <a:rPr lang="it-IT" sz="1400" b="0" i="0" u="none" strike="noStrike">
                          <a:solidFill>
                            <a:srgbClr val="000000"/>
                          </a:solidFill>
                          <a:effectLst/>
                          <a:latin typeface="Calibri"/>
                        </a:rPr>
                        <a:t> €        3.600,00 </a:t>
                      </a:r>
                    </a:p>
                  </a:txBody>
                  <a:tcPr marL="9525" marR="9525" marT="9525" marB="0" anchor="b"/>
                </a:tc>
                <a:tc>
                  <a:txBody>
                    <a:bodyPr/>
                    <a:lstStyle/>
                    <a:p>
                      <a:pPr algn="l" fontAlgn="b"/>
                      <a:r>
                        <a:rPr lang="it-IT" sz="1400" b="0" i="0" u="none" strike="noStrike" dirty="0">
                          <a:solidFill>
                            <a:srgbClr val="000000"/>
                          </a:solidFill>
                          <a:effectLst/>
                          <a:latin typeface="Calibri"/>
                        </a:rPr>
                        <a:t> €                     4.320,00 </a:t>
                      </a:r>
                    </a:p>
                  </a:txBody>
                  <a:tcPr marL="9525" marR="9525" marT="9525" marB="0" anchor="b"/>
                </a:tc>
                <a:tc>
                  <a:txBody>
                    <a:bodyPr/>
                    <a:lstStyle/>
                    <a:p>
                      <a:pPr algn="l" fontAlgn="b"/>
                      <a:r>
                        <a:rPr lang="it-IT" sz="1400" b="0" i="0" u="none" strike="noStrike" dirty="0">
                          <a:solidFill>
                            <a:srgbClr val="000000"/>
                          </a:solidFill>
                          <a:effectLst/>
                          <a:latin typeface="Calibri"/>
                        </a:rPr>
                        <a:t> €                         7.200,00 </a:t>
                      </a:r>
                    </a:p>
                  </a:txBody>
                  <a:tcPr marL="9525" marR="9525" marT="9525" marB="0" anchor="b"/>
                </a:tc>
                <a:extLst>
                  <a:ext uri="{0D108BD9-81ED-4DB2-BD59-A6C34878D82A}">
                    <a16:rowId xmlns:a16="http://schemas.microsoft.com/office/drawing/2014/main" val="10008"/>
                  </a:ext>
                </a:extLst>
              </a:tr>
              <a:tr h="434106">
                <a:tc>
                  <a:txBody>
                    <a:bodyPr/>
                    <a:lstStyle/>
                    <a:p>
                      <a:pPr algn="l" fontAlgn="b"/>
                      <a:endParaRPr lang="it-IT" sz="1400" b="0" i="0" u="none" strike="noStrike">
                        <a:solidFill>
                          <a:srgbClr val="000000"/>
                        </a:solidFill>
                        <a:effectLst/>
                        <a:latin typeface="Calibri"/>
                      </a:endParaRPr>
                    </a:p>
                  </a:txBody>
                  <a:tcPr marL="9525" marR="9525" marT="9525" marB="0" anchor="b"/>
                </a:tc>
                <a:tc>
                  <a:txBody>
                    <a:bodyPr/>
                    <a:lstStyle/>
                    <a:p>
                      <a:pPr algn="l" fontAlgn="b"/>
                      <a:r>
                        <a:rPr lang="it-IT" sz="1400" b="0" i="0" u="none" strike="noStrike">
                          <a:solidFill>
                            <a:srgbClr val="000000"/>
                          </a:solidFill>
                          <a:effectLst/>
                          <a:latin typeface="Calibri"/>
                        </a:rPr>
                        <a:t> €     50.820,00 </a:t>
                      </a:r>
                    </a:p>
                  </a:txBody>
                  <a:tcPr marL="9525" marR="9525" marT="9525" marB="0" anchor="b"/>
                </a:tc>
                <a:tc>
                  <a:txBody>
                    <a:bodyPr/>
                    <a:lstStyle/>
                    <a:p>
                      <a:pPr algn="l" fontAlgn="b"/>
                      <a:r>
                        <a:rPr lang="it-IT" sz="1400" b="0" i="0" u="none" strike="noStrike">
                          <a:solidFill>
                            <a:srgbClr val="000000"/>
                          </a:solidFill>
                          <a:effectLst/>
                          <a:latin typeface="Calibri"/>
                        </a:rPr>
                        <a:t> €     65.538,00 </a:t>
                      </a:r>
                    </a:p>
                  </a:txBody>
                  <a:tcPr marL="9525" marR="9525" marT="9525" marB="0" anchor="b"/>
                </a:tc>
                <a:tc>
                  <a:txBody>
                    <a:bodyPr/>
                    <a:lstStyle/>
                    <a:p>
                      <a:pPr algn="l" fontAlgn="b"/>
                      <a:r>
                        <a:rPr lang="it-IT" sz="1400" b="0" i="0" u="none" strike="noStrike">
                          <a:solidFill>
                            <a:srgbClr val="000000"/>
                          </a:solidFill>
                          <a:effectLst/>
                          <a:latin typeface="Calibri"/>
                        </a:rPr>
                        <a:t> €      10.923,00 </a:t>
                      </a:r>
                    </a:p>
                  </a:txBody>
                  <a:tcPr marL="9525" marR="9525" marT="9525" marB="0" anchor="b"/>
                </a:tc>
                <a:tc>
                  <a:txBody>
                    <a:bodyPr/>
                    <a:lstStyle/>
                    <a:p>
                      <a:pPr algn="l" fontAlgn="b"/>
                      <a:r>
                        <a:rPr lang="it-IT" sz="1400" b="0" i="0" u="none" strike="noStrike" dirty="0">
                          <a:solidFill>
                            <a:srgbClr val="000000"/>
                          </a:solidFill>
                          <a:effectLst/>
                          <a:latin typeface="Calibri"/>
                        </a:rPr>
                        <a:t> €                  13.107,60 </a:t>
                      </a:r>
                    </a:p>
                  </a:txBody>
                  <a:tcPr marL="9525" marR="9525" marT="9525" marB="0" anchor="b"/>
                </a:tc>
                <a:tc>
                  <a:txBody>
                    <a:bodyPr/>
                    <a:lstStyle/>
                    <a:p>
                      <a:pPr algn="l" fontAlgn="b"/>
                      <a:r>
                        <a:rPr lang="it-IT" sz="1400" b="0" i="0" u="none" strike="noStrike" dirty="0">
                          <a:solidFill>
                            <a:srgbClr val="000000"/>
                          </a:solidFill>
                          <a:effectLst/>
                          <a:latin typeface="Calibri"/>
                        </a:rPr>
                        <a:t> €                       21.846,00 </a:t>
                      </a:r>
                    </a:p>
                  </a:txBody>
                  <a:tcPr marL="9525" marR="9525" marT="9525" marB="0" anchor="b"/>
                </a:tc>
                <a:extLst>
                  <a:ext uri="{0D108BD9-81ED-4DB2-BD59-A6C34878D82A}">
                    <a16:rowId xmlns:a16="http://schemas.microsoft.com/office/drawing/2014/main" val="10009"/>
                  </a:ext>
                </a:extLst>
              </a:tr>
              <a:tr h="434106">
                <a:tc>
                  <a:txBody>
                    <a:bodyPr/>
                    <a:lstStyle/>
                    <a:p>
                      <a:pPr algn="l" fontAlgn="b"/>
                      <a:endParaRPr lang="it-IT" sz="1400" b="0" i="0" u="none" strike="noStrike">
                        <a:solidFill>
                          <a:srgbClr val="000000"/>
                        </a:solidFill>
                        <a:effectLst/>
                        <a:latin typeface="Calibri"/>
                      </a:endParaRPr>
                    </a:p>
                  </a:txBody>
                  <a:tcPr marL="9525" marR="9525" marT="9525" marB="0" anchor="b"/>
                </a:tc>
                <a:tc>
                  <a:txBody>
                    <a:bodyPr/>
                    <a:lstStyle/>
                    <a:p>
                      <a:pPr algn="l" fontAlgn="b"/>
                      <a:endParaRPr lang="it-IT" sz="1400" b="0" i="0" u="none" strike="noStrike">
                        <a:solidFill>
                          <a:srgbClr val="000000"/>
                        </a:solidFill>
                        <a:effectLst/>
                        <a:latin typeface="Calibri"/>
                      </a:endParaRPr>
                    </a:p>
                  </a:txBody>
                  <a:tcPr marL="9525" marR="9525" marT="9525" marB="0" anchor="b"/>
                </a:tc>
                <a:tc>
                  <a:txBody>
                    <a:bodyPr/>
                    <a:lstStyle/>
                    <a:p>
                      <a:pPr algn="l" fontAlgn="b"/>
                      <a:endParaRPr lang="it-IT" sz="1400" b="0" i="0" u="none" strike="noStrike">
                        <a:solidFill>
                          <a:srgbClr val="000000"/>
                        </a:solidFill>
                        <a:effectLst/>
                        <a:latin typeface="Calibri"/>
                      </a:endParaRPr>
                    </a:p>
                  </a:txBody>
                  <a:tcPr marL="9525" marR="9525" marT="9525" marB="0" anchor="b"/>
                </a:tc>
                <a:tc>
                  <a:txBody>
                    <a:bodyPr/>
                    <a:lstStyle/>
                    <a:p>
                      <a:pPr algn="l" fontAlgn="b"/>
                      <a:endParaRPr lang="it-IT" sz="1400" b="0" i="0" u="none" strike="noStrike">
                        <a:solidFill>
                          <a:srgbClr val="000000"/>
                        </a:solidFill>
                        <a:effectLst/>
                        <a:latin typeface="Calibri"/>
                      </a:endParaRPr>
                    </a:p>
                  </a:txBody>
                  <a:tcPr marL="9525" marR="9525" marT="9525" marB="0" anchor="b"/>
                </a:tc>
                <a:tc>
                  <a:txBody>
                    <a:bodyPr/>
                    <a:lstStyle/>
                    <a:p>
                      <a:pPr algn="l" fontAlgn="b"/>
                      <a:r>
                        <a:rPr lang="it-IT" sz="1400" b="1" i="0" u="none" strike="noStrike" dirty="0">
                          <a:solidFill>
                            <a:srgbClr val="FF0000"/>
                          </a:solidFill>
                          <a:effectLst/>
                          <a:latin typeface="Calibri"/>
                        </a:rPr>
                        <a:t>CUMULO GIURIDICO</a:t>
                      </a:r>
                    </a:p>
                  </a:txBody>
                  <a:tcPr marL="9525" marR="9525" marT="9525" marB="0" anchor="b"/>
                </a:tc>
                <a:tc>
                  <a:txBody>
                    <a:bodyPr/>
                    <a:lstStyle/>
                    <a:p>
                      <a:pPr algn="l" fontAlgn="b"/>
                      <a:r>
                        <a:rPr lang="it-IT" sz="1400" b="1" i="0" u="none" strike="noStrike" dirty="0">
                          <a:solidFill>
                            <a:srgbClr val="FF0000"/>
                          </a:solidFill>
                          <a:effectLst/>
                          <a:latin typeface="Calibri"/>
                        </a:rPr>
                        <a:t> €                       10.440,00 </a:t>
                      </a:r>
                    </a:p>
                  </a:txBody>
                  <a:tcPr marL="9525" marR="9525" marT="9525" marB="0" anchor="b"/>
                </a:tc>
                <a:extLst>
                  <a:ext uri="{0D108BD9-81ED-4DB2-BD59-A6C34878D82A}">
                    <a16:rowId xmlns:a16="http://schemas.microsoft.com/office/drawing/2014/main" val="10010"/>
                  </a:ext>
                </a:extLst>
              </a:tr>
            </a:tbl>
          </a:graphicData>
        </a:graphic>
      </p:graphicFrame>
      <p:sp>
        <p:nvSpPr>
          <p:cNvPr id="4" name="Segnaposto numero diapositiva 3"/>
          <p:cNvSpPr>
            <a:spLocks noGrp="1"/>
          </p:cNvSpPr>
          <p:nvPr>
            <p:ph type="sldNum" sz="quarter" idx="12"/>
          </p:nvPr>
        </p:nvSpPr>
        <p:spPr/>
        <p:txBody>
          <a:bodyPr/>
          <a:lstStyle/>
          <a:p>
            <a:fld id="{D2F51607-82F8-4C7A-B6B3-63E7EDB45F31}" type="slidenum">
              <a:rPr lang="it-IT" smtClean="0"/>
              <a:pPr/>
              <a:t>34</a:t>
            </a:fld>
            <a:endParaRPr lang="it-IT"/>
          </a:p>
        </p:txBody>
      </p:sp>
    </p:spTree>
    <p:extLst>
      <p:ext uri="{BB962C8B-B14F-4D97-AF65-F5344CB8AC3E}">
        <p14:creationId xmlns:p14="http://schemas.microsoft.com/office/powerpoint/2010/main" val="19776996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1196752"/>
            <a:ext cx="8229600" cy="926976"/>
          </a:xfrm>
        </p:spPr>
        <p:txBody>
          <a:bodyPr/>
          <a:lstStyle/>
          <a:p>
            <a:r>
              <a:rPr lang="it-IT" dirty="0" smtClean="0"/>
              <a:t>Cumulo non conveniente</a:t>
            </a:r>
            <a:endParaRPr lang="it-IT" dirty="0"/>
          </a:p>
        </p:txBody>
      </p:sp>
      <p:graphicFrame>
        <p:nvGraphicFramePr>
          <p:cNvPr id="4" name="Segnaposto contenuto 3"/>
          <p:cNvGraphicFramePr>
            <a:graphicFrameLocks noGrp="1"/>
          </p:cNvGraphicFramePr>
          <p:nvPr>
            <p:ph idx="1"/>
          </p:nvPr>
        </p:nvGraphicFramePr>
        <p:xfrm>
          <a:off x="467544" y="2276872"/>
          <a:ext cx="8229600" cy="3503499"/>
        </p:xfrm>
        <a:graphic>
          <a:graphicData uri="http://schemas.openxmlformats.org/drawingml/2006/table">
            <a:tbl>
              <a:tblPr firstRow="1" bandRow="1">
                <a:tableStyleId>{5C22544A-7EE6-4342-B048-85BDC9FD1C3A}</a:tableStyleId>
              </a:tblPr>
              <a:tblGrid>
                <a:gridCol w="1944216">
                  <a:extLst>
                    <a:ext uri="{9D8B030D-6E8A-4147-A177-3AD203B41FA5}">
                      <a16:colId xmlns:a16="http://schemas.microsoft.com/office/drawing/2014/main" val="20000"/>
                    </a:ext>
                  </a:extLst>
                </a:gridCol>
                <a:gridCol w="1347624">
                  <a:extLst>
                    <a:ext uri="{9D8B030D-6E8A-4147-A177-3AD203B41FA5}">
                      <a16:colId xmlns:a16="http://schemas.microsoft.com/office/drawing/2014/main" val="20001"/>
                    </a:ext>
                  </a:extLst>
                </a:gridCol>
                <a:gridCol w="1645920">
                  <a:extLst>
                    <a:ext uri="{9D8B030D-6E8A-4147-A177-3AD203B41FA5}">
                      <a16:colId xmlns:a16="http://schemas.microsoft.com/office/drawing/2014/main" val="20002"/>
                    </a:ext>
                  </a:extLst>
                </a:gridCol>
                <a:gridCol w="1645920">
                  <a:extLst>
                    <a:ext uri="{9D8B030D-6E8A-4147-A177-3AD203B41FA5}">
                      <a16:colId xmlns:a16="http://schemas.microsoft.com/office/drawing/2014/main" val="20003"/>
                    </a:ext>
                  </a:extLst>
                </a:gridCol>
                <a:gridCol w="1645920">
                  <a:extLst>
                    <a:ext uri="{9D8B030D-6E8A-4147-A177-3AD203B41FA5}">
                      <a16:colId xmlns:a16="http://schemas.microsoft.com/office/drawing/2014/main" val="20004"/>
                    </a:ext>
                  </a:extLst>
                </a:gridCol>
              </a:tblGrid>
              <a:tr h="884141">
                <a:tc>
                  <a:txBody>
                    <a:bodyPr/>
                    <a:lstStyle/>
                    <a:p>
                      <a:pPr algn="l" fontAlgn="b"/>
                      <a:endParaRPr lang="it-IT" sz="2400" b="0" i="0" u="none" strike="noStrike" dirty="0">
                        <a:solidFill>
                          <a:srgbClr val="000000"/>
                        </a:solidFill>
                        <a:latin typeface="Calibri"/>
                      </a:endParaRPr>
                    </a:p>
                  </a:txBody>
                  <a:tcPr marL="9525" marR="9525" marT="9525" marB="0" anchor="b"/>
                </a:tc>
                <a:tc>
                  <a:txBody>
                    <a:bodyPr/>
                    <a:lstStyle/>
                    <a:p>
                      <a:pPr algn="l" fontAlgn="b"/>
                      <a:endParaRPr lang="it-IT" sz="2400" b="0" i="0" u="none" strike="noStrike">
                        <a:solidFill>
                          <a:srgbClr val="000000"/>
                        </a:solidFill>
                        <a:latin typeface="Calibri"/>
                      </a:endParaRPr>
                    </a:p>
                  </a:txBody>
                  <a:tcPr marL="9525" marR="9525" marT="9525" marB="0" anchor="b"/>
                </a:tc>
                <a:tc>
                  <a:txBody>
                    <a:bodyPr/>
                    <a:lstStyle/>
                    <a:p>
                      <a:pPr algn="l" fontAlgn="b"/>
                      <a:r>
                        <a:rPr lang="it-IT" sz="2400" u="none" strike="noStrike"/>
                        <a:t>imposta</a:t>
                      </a:r>
                      <a:endParaRPr lang="it-IT" sz="2400" b="0" i="0" u="none" strike="noStrike">
                        <a:solidFill>
                          <a:srgbClr val="000000"/>
                        </a:solidFill>
                        <a:latin typeface="Calibri"/>
                      </a:endParaRPr>
                    </a:p>
                  </a:txBody>
                  <a:tcPr marL="9525" marR="9525" marT="9525" marB="0" anchor="b"/>
                </a:tc>
                <a:tc>
                  <a:txBody>
                    <a:bodyPr/>
                    <a:lstStyle/>
                    <a:p>
                      <a:pPr algn="l" fontAlgn="b"/>
                      <a:r>
                        <a:rPr lang="it-IT" sz="2400" u="none" strike="noStrike"/>
                        <a:t>sanzione</a:t>
                      </a:r>
                      <a:endParaRPr lang="it-IT" sz="2400" b="0" i="0" u="none" strike="noStrike">
                        <a:solidFill>
                          <a:srgbClr val="000000"/>
                        </a:solidFill>
                        <a:latin typeface="Calibri"/>
                      </a:endParaRPr>
                    </a:p>
                  </a:txBody>
                  <a:tcPr marL="9525" marR="9525" marT="9525" marB="0" anchor="b"/>
                </a:tc>
                <a:tc>
                  <a:txBody>
                    <a:bodyPr/>
                    <a:lstStyle/>
                    <a:p>
                      <a:pPr algn="l" fontAlgn="b"/>
                      <a:r>
                        <a:rPr lang="it-IT" sz="2400" u="none" strike="noStrike" dirty="0">
                          <a:solidFill>
                            <a:srgbClr val="FF0000"/>
                          </a:solidFill>
                        </a:rPr>
                        <a:t>cumulo giuridico</a:t>
                      </a:r>
                      <a:endParaRPr lang="it-IT" sz="2400" b="0" i="0" u="none" strike="noStrike" dirty="0">
                        <a:solidFill>
                          <a:srgbClr val="FF0000"/>
                        </a:solidFill>
                        <a:latin typeface="Calibri"/>
                      </a:endParaRPr>
                    </a:p>
                  </a:txBody>
                  <a:tcPr marL="9525" marR="9525" marT="9525" marB="0" anchor="b"/>
                </a:tc>
                <a:extLst>
                  <a:ext uri="{0D108BD9-81ED-4DB2-BD59-A6C34878D82A}">
                    <a16:rowId xmlns:a16="http://schemas.microsoft.com/office/drawing/2014/main" val="10000"/>
                  </a:ext>
                </a:extLst>
              </a:tr>
              <a:tr h="556019">
                <a:tc>
                  <a:txBody>
                    <a:bodyPr/>
                    <a:lstStyle/>
                    <a:p>
                      <a:pPr algn="l" fontAlgn="b"/>
                      <a:r>
                        <a:rPr lang="it-IT" sz="2400" u="none" strike="noStrike" dirty="0" smtClean="0"/>
                        <a:t>Maggior reddito </a:t>
                      </a:r>
                      <a:r>
                        <a:rPr lang="it-IT" sz="2400" u="none" strike="noStrike" dirty="0" err="1"/>
                        <a:t>P.F.</a:t>
                      </a:r>
                      <a:endParaRPr lang="it-IT" sz="2400" b="0" i="0" u="none" strike="noStrike" dirty="0">
                        <a:solidFill>
                          <a:srgbClr val="000000"/>
                        </a:solidFill>
                        <a:latin typeface="Calibri"/>
                      </a:endParaRPr>
                    </a:p>
                  </a:txBody>
                  <a:tcPr marL="9525" marR="9525" marT="9525" marB="0" anchor="b"/>
                </a:tc>
                <a:tc>
                  <a:txBody>
                    <a:bodyPr/>
                    <a:lstStyle/>
                    <a:p>
                      <a:pPr algn="r" fontAlgn="b"/>
                      <a:r>
                        <a:rPr lang="it-IT" sz="2400" u="none" strike="noStrike" dirty="0"/>
                        <a:t>5000</a:t>
                      </a:r>
                      <a:endParaRPr lang="it-IT" sz="2400" b="0" i="0" u="none" strike="noStrike" dirty="0">
                        <a:solidFill>
                          <a:srgbClr val="000000"/>
                        </a:solidFill>
                        <a:latin typeface="Calibri"/>
                      </a:endParaRPr>
                    </a:p>
                  </a:txBody>
                  <a:tcPr marL="9525" marR="9525" marT="9525" marB="0" anchor="b"/>
                </a:tc>
                <a:tc>
                  <a:txBody>
                    <a:bodyPr/>
                    <a:lstStyle/>
                    <a:p>
                      <a:pPr algn="l" fontAlgn="b"/>
                      <a:endParaRPr lang="it-IT" sz="2400" b="0" i="0" u="none" strike="noStrike">
                        <a:solidFill>
                          <a:srgbClr val="000000"/>
                        </a:solidFill>
                        <a:latin typeface="Calibri"/>
                      </a:endParaRPr>
                    </a:p>
                  </a:txBody>
                  <a:tcPr marL="9525" marR="9525" marT="9525" marB="0" anchor="b"/>
                </a:tc>
                <a:tc>
                  <a:txBody>
                    <a:bodyPr/>
                    <a:lstStyle/>
                    <a:p>
                      <a:pPr algn="l" fontAlgn="b"/>
                      <a:endParaRPr lang="it-IT" sz="2400" b="0" i="0" u="none" strike="noStrike">
                        <a:solidFill>
                          <a:srgbClr val="000000"/>
                        </a:solidFill>
                        <a:latin typeface="Calibri"/>
                      </a:endParaRPr>
                    </a:p>
                  </a:txBody>
                  <a:tcPr marL="9525" marR="9525" marT="9525" marB="0" anchor="b"/>
                </a:tc>
                <a:tc>
                  <a:txBody>
                    <a:bodyPr/>
                    <a:lstStyle/>
                    <a:p>
                      <a:pPr algn="l" fontAlgn="b"/>
                      <a:endParaRPr lang="it-IT" sz="2400" b="0" i="0" u="none" strike="noStrike" dirty="0">
                        <a:solidFill>
                          <a:srgbClr val="FF0000"/>
                        </a:solidFill>
                        <a:latin typeface="Calibri"/>
                      </a:endParaRPr>
                    </a:p>
                  </a:txBody>
                  <a:tcPr marL="9525" marR="9525" marT="9525" marB="0" anchor="b"/>
                </a:tc>
                <a:extLst>
                  <a:ext uri="{0D108BD9-81ED-4DB2-BD59-A6C34878D82A}">
                    <a16:rowId xmlns:a16="http://schemas.microsoft.com/office/drawing/2014/main" val="10001"/>
                  </a:ext>
                </a:extLst>
              </a:tr>
              <a:tr h="535054">
                <a:tc>
                  <a:txBody>
                    <a:bodyPr/>
                    <a:lstStyle/>
                    <a:p>
                      <a:pPr algn="l" fontAlgn="b"/>
                      <a:r>
                        <a:rPr lang="it-IT" sz="2400" u="none" strike="noStrike"/>
                        <a:t>aliquota irpef</a:t>
                      </a:r>
                      <a:endParaRPr lang="it-IT" sz="2400" b="0" i="0" u="none" strike="noStrike">
                        <a:solidFill>
                          <a:srgbClr val="000000"/>
                        </a:solidFill>
                        <a:latin typeface="Calibri"/>
                      </a:endParaRPr>
                    </a:p>
                  </a:txBody>
                  <a:tcPr marL="9525" marR="9525" marT="9525" marB="0" anchor="b"/>
                </a:tc>
                <a:tc>
                  <a:txBody>
                    <a:bodyPr/>
                    <a:lstStyle/>
                    <a:p>
                      <a:pPr algn="r" fontAlgn="b"/>
                      <a:r>
                        <a:rPr lang="it-IT" sz="2400" u="none" strike="noStrike" dirty="0"/>
                        <a:t>38%</a:t>
                      </a:r>
                      <a:endParaRPr lang="it-IT" sz="2400" b="0" i="0" u="none" strike="noStrike" dirty="0">
                        <a:solidFill>
                          <a:srgbClr val="000000"/>
                        </a:solidFill>
                        <a:latin typeface="Calibri"/>
                      </a:endParaRPr>
                    </a:p>
                  </a:txBody>
                  <a:tcPr marL="9525" marR="9525" marT="9525" marB="0" anchor="b"/>
                </a:tc>
                <a:tc>
                  <a:txBody>
                    <a:bodyPr/>
                    <a:lstStyle/>
                    <a:p>
                      <a:pPr algn="ctr" fontAlgn="b"/>
                      <a:r>
                        <a:rPr lang="it-IT" sz="2400" u="none" strike="noStrike" dirty="0"/>
                        <a:t>1900</a:t>
                      </a:r>
                      <a:endParaRPr lang="it-IT" sz="2400" b="0" i="0" u="none" strike="noStrike" dirty="0">
                        <a:solidFill>
                          <a:srgbClr val="000000"/>
                        </a:solidFill>
                        <a:latin typeface="Calibri"/>
                      </a:endParaRPr>
                    </a:p>
                  </a:txBody>
                  <a:tcPr marL="9525" marR="9525" marT="9525" marB="0" anchor="b"/>
                </a:tc>
                <a:tc>
                  <a:txBody>
                    <a:bodyPr/>
                    <a:lstStyle/>
                    <a:p>
                      <a:pPr algn="ctr" fontAlgn="b"/>
                      <a:r>
                        <a:rPr lang="it-IT" sz="2400" u="none" strike="noStrike" dirty="0"/>
                        <a:t>1710</a:t>
                      </a:r>
                      <a:endParaRPr lang="it-IT" sz="2400" b="0" i="0" u="none" strike="noStrike" dirty="0">
                        <a:solidFill>
                          <a:srgbClr val="000000"/>
                        </a:solidFill>
                        <a:latin typeface="Calibri"/>
                      </a:endParaRPr>
                    </a:p>
                  </a:txBody>
                  <a:tcPr marL="9525" marR="9525" marT="9525" marB="0" anchor="b"/>
                </a:tc>
                <a:tc>
                  <a:txBody>
                    <a:bodyPr/>
                    <a:lstStyle/>
                    <a:p>
                      <a:pPr algn="ctr" fontAlgn="b"/>
                      <a:endParaRPr lang="it-IT" sz="2400" b="0" i="0" u="none" strike="noStrike" dirty="0">
                        <a:solidFill>
                          <a:srgbClr val="FF0000"/>
                        </a:solidFill>
                        <a:latin typeface="Calibri"/>
                      </a:endParaRPr>
                    </a:p>
                  </a:txBody>
                  <a:tcPr marL="9525" marR="9525" marT="9525" marB="0" anchor="b"/>
                </a:tc>
                <a:extLst>
                  <a:ext uri="{0D108BD9-81ED-4DB2-BD59-A6C34878D82A}">
                    <a16:rowId xmlns:a16="http://schemas.microsoft.com/office/drawing/2014/main" val="10002"/>
                  </a:ext>
                </a:extLst>
              </a:tr>
              <a:tr h="447753">
                <a:tc>
                  <a:txBody>
                    <a:bodyPr/>
                    <a:lstStyle/>
                    <a:p>
                      <a:pPr algn="l" fontAlgn="b"/>
                      <a:r>
                        <a:rPr lang="it-IT" sz="2400" u="none" strike="noStrike" dirty="0" err="1" smtClean="0"/>
                        <a:t>Add</a:t>
                      </a:r>
                      <a:r>
                        <a:rPr lang="it-IT" sz="2400" u="none" strike="noStrike" dirty="0" smtClean="0"/>
                        <a:t>. Reg.</a:t>
                      </a:r>
                      <a:endParaRPr lang="it-IT" sz="2400" b="0" i="0" u="none" strike="noStrike" dirty="0">
                        <a:solidFill>
                          <a:srgbClr val="000000"/>
                        </a:solidFill>
                        <a:latin typeface="Calibri"/>
                      </a:endParaRPr>
                    </a:p>
                  </a:txBody>
                  <a:tcPr marL="9525" marR="9525" marT="9525" marB="0" anchor="b"/>
                </a:tc>
                <a:tc>
                  <a:txBody>
                    <a:bodyPr/>
                    <a:lstStyle/>
                    <a:p>
                      <a:pPr algn="r" fontAlgn="b"/>
                      <a:r>
                        <a:rPr lang="it-IT" sz="2400" u="none" strike="noStrike"/>
                        <a:t>1,70%</a:t>
                      </a:r>
                      <a:endParaRPr lang="it-IT" sz="2400" b="0" i="0" u="none" strike="noStrike">
                        <a:solidFill>
                          <a:srgbClr val="000000"/>
                        </a:solidFill>
                        <a:latin typeface="Calibri"/>
                      </a:endParaRPr>
                    </a:p>
                  </a:txBody>
                  <a:tcPr marL="9525" marR="9525" marT="9525" marB="0" anchor="b"/>
                </a:tc>
                <a:tc>
                  <a:txBody>
                    <a:bodyPr/>
                    <a:lstStyle/>
                    <a:p>
                      <a:pPr algn="ctr" fontAlgn="b"/>
                      <a:r>
                        <a:rPr lang="it-IT" sz="2400" u="none" strike="noStrike" dirty="0"/>
                        <a:t>85</a:t>
                      </a:r>
                      <a:endParaRPr lang="it-IT" sz="2400" b="0" i="0" u="none" strike="noStrike" dirty="0">
                        <a:solidFill>
                          <a:srgbClr val="000000"/>
                        </a:solidFill>
                        <a:latin typeface="Calibri"/>
                      </a:endParaRPr>
                    </a:p>
                  </a:txBody>
                  <a:tcPr marL="9525" marR="9525" marT="9525" marB="0" anchor="b"/>
                </a:tc>
                <a:tc>
                  <a:txBody>
                    <a:bodyPr/>
                    <a:lstStyle/>
                    <a:p>
                      <a:pPr algn="ctr" fontAlgn="b"/>
                      <a:r>
                        <a:rPr lang="it-IT" sz="2400" u="none" strike="noStrike" dirty="0"/>
                        <a:t>76,5</a:t>
                      </a:r>
                      <a:endParaRPr lang="it-IT" sz="2400" b="0" i="0" u="none" strike="noStrike" dirty="0">
                        <a:solidFill>
                          <a:srgbClr val="000000"/>
                        </a:solidFill>
                        <a:latin typeface="Calibri"/>
                      </a:endParaRPr>
                    </a:p>
                  </a:txBody>
                  <a:tcPr marL="9525" marR="9525" marT="9525" marB="0" anchor="b"/>
                </a:tc>
                <a:tc>
                  <a:txBody>
                    <a:bodyPr/>
                    <a:lstStyle/>
                    <a:p>
                      <a:pPr algn="ctr" fontAlgn="b"/>
                      <a:endParaRPr lang="it-IT" sz="2400" b="0" i="0" u="none" strike="noStrike" dirty="0">
                        <a:solidFill>
                          <a:srgbClr val="FF0000"/>
                        </a:solidFill>
                        <a:latin typeface="Calibri"/>
                      </a:endParaRPr>
                    </a:p>
                  </a:txBody>
                  <a:tcPr marL="9525" marR="9525" marT="9525" marB="0" anchor="b"/>
                </a:tc>
                <a:extLst>
                  <a:ext uri="{0D108BD9-81ED-4DB2-BD59-A6C34878D82A}">
                    <a16:rowId xmlns:a16="http://schemas.microsoft.com/office/drawing/2014/main" val="10003"/>
                  </a:ext>
                </a:extLst>
              </a:tr>
              <a:tr h="447753">
                <a:tc>
                  <a:txBody>
                    <a:bodyPr/>
                    <a:lstStyle/>
                    <a:p>
                      <a:pPr algn="l" fontAlgn="b"/>
                      <a:r>
                        <a:rPr lang="it-IT" sz="2400" u="none" strike="noStrike" dirty="0" err="1" smtClean="0"/>
                        <a:t>Add</a:t>
                      </a:r>
                      <a:r>
                        <a:rPr lang="it-IT" sz="2400" u="none" strike="noStrike" dirty="0" smtClean="0"/>
                        <a:t>. Com.</a:t>
                      </a:r>
                      <a:endParaRPr lang="it-IT" sz="2400" b="0" i="0" u="none" strike="noStrike" dirty="0">
                        <a:solidFill>
                          <a:srgbClr val="000000"/>
                        </a:solidFill>
                        <a:latin typeface="Calibri"/>
                      </a:endParaRPr>
                    </a:p>
                  </a:txBody>
                  <a:tcPr marL="9525" marR="9525" marT="9525" marB="0" anchor="b"/>
                </a:tc>
                <a:tc>
                  <a:txBody>
                    <a:bodyPr/>
                    <a:lstStyle/>
                    <a:p>
                      <a:pPr algn="r" fontAlgn="b"/>
                      <a:r>
                        <a:rPr lang="it-IT" sz="2400" u="none" strike="noStrike" dirty="0" smtClean="0"/>
                        <a:t>0,90</a:t>
                      </a:r>
                      <a:r>
                        <a:rPr lang="it-IT" sz="2400" u="none" strike="noStrike" dirty="0"/>
                        <a:t>%</a:t>
                      </a:r>
                      <a:endParaRPr lang="it-IT" sz="2400" b="0" i="0" u="none" strike="noStrike" dirty="0">
                        <a:solidFill>
                          <a:srgbClr val="000000"/>
                        </a:solidFill>
                        <a:latin typeface="Calibri"/>
                      </a:endParaRPr>
                    </a:p>
                  </a:txBody>
                  <a:tcPr marL="9525" marR="9525" marT="9525" marB="0" anchor="b"/>
                </a:tc>
                <a:tc>
                  <a:txBody>
                    <a:bodyPr/>
                    <a:lstStyle/>
                    <a:p>
                      <a:pPr algn="ctr" fontAlgn="b"/>
                      <a:r>
                        <a:rPr lang="it-IT" sz="2400" u="none" strike="noStrike" dirty="0"/>
                        <a:t>45</a:t>
                      </a:r>
                      <a:endParaRPr lang="it-IT" sz="2400" b="0" i="0" u="none" strike="noStrike" dirty="0">
                        <a:solidFill>
                          <a:srgbClr val="000000"/>
                        </a:solidFill>
                        <a:latin typeface="Calibri"/>
                      </a:endParaRPr>
                    </a:p>
                  </a:txBody>
                  <a:tcPr marL="9525" marR="9525" marT="9525" marB="0" anchor="b"/>
                </a:tc>
                <a:tc>
                  <a:txBody>
                    <a:bodyPr/>
                    <a:lstStyle/>
                    <a:p>
                      <a:pPr algn="ctr" fontAlgn="b"/>
                      <a:r>
                        <a:rPr lang="it-IT" sz="2400" u="none" strike="noStrike" dirty="0"/>
                        <a:t>40,5</a:t>
                      </a:r>
                      <a:endParaRPr lang="it-IT" sz="2400" b="0" i="0" u="none" strike="noStrike" dirty="0">
                        <a:solidFill>
                          <a:srgbClr val="000000"/>
                        </a:solidFill>
                        <a:latin typeface="Calibri"/>
                      </a:endParaRPr>
                    </a:p>
                  </a:txBody>
                  <a:tcPr marL="9525" marR="9525" marT="9525" marB="0" anchor="b"/>
                </a:tc>
                <a:tc>
                  <a:txBody>
                    <a:bodyPr/>
                    <a:lstStyle/>
                    <a:p>
                      <a:pPr algn="ctr" fontAlgn="b"/>
                      <a:endParaRPr lang="it-IT" sz="2400" b="0" i="0" u="none" strike="noStrike" dirty="0">
                        <a:solidFill>
                          <a:srgbClr val="FF0000"/>
                        </a:solidFill>
                        <a:latin typeface="Calibri"/>
                      </a:endParaRPr>
                    </a:p>
                  </a:txBody>
                  <a:tcPr marL="9525" marR="9525" marT="9525" marB="0" anchor="b"/>
                </a:tc>
                <a:extLst>
                  <a:ext uri="{0D108BD9-81ED-4DB2-BD59-A6C34878D82A}">
                    <a16:rowId xmlns:a16="http://schemas.microsoft.com/office/drawing/2014/main" val="10004"/>
                  </a:ext>
                </a:extLst>
              </a:tr>
              <a:tr h="447753">
                <a:tc>
                  <a:txBody>
                    <a:bodyPr/>
                    <a:lstStyle/>
                    <a:p>
                      <a:pPr algn="r" fontAlgn="b"/>
                      <a:r>
                        <a:rPr lang="it-IT" sz="2400" u="none" strike="noStrike"/>
                        <a:t>SOMMA</a:t>
                      </a:r>
                      <a:endParaRPr lang="it-IT" sz="2400" b="0" i="0" u="none" strike="noStrike">
                        <a:solidFill>
                          <a:srgbClr val="000000"/>
                        </a:solidFill>
                        <a:latin typeface="Calibri"/>
                      </a:endParaRPr>
                    </a:p>
                  </a:txBody>
                  <a:tcPr marL="9525" marR="9525" marT="9525" marB="0" anchor="b"/>
                </a:tc>
                <a:tc>
                  <a:txBody>
                    <a:bodyPr/>
                    <a:lstStyle/>
                    <a:p>
                      <a:pPr algn="l" fontAlgn="b"/>
                      <a:endParaRPr lang="it-IT" sz="2400" b="0" i="0" u="none" strike="noStrike">
                        <a:solidFill>
                          <a:srgbClr val="000000"/>
                        </a:solidFill>
                        <a:latin typeface="Calibri"/>
                      </a:endParaRPr>
                    </a:p>
                  </a:txBody>
                  <a:tcPr marL="9525" marR="9525" marT="9525" marB="0" anchor="b"/>
                </a:tc>
                <a:tc>
                  <a:txBody>
                    <a:bodyPr/>
                    <a:lstStyle/>
                    <a:p>
                      <a:pPr algn="ctr" fontAlgn="b"/>
                      <a:r>
                        <a:rPr lang="it-IT" sz="2400" u="none" strike="noStrike"/>
                        <a:t>2030</a:t>
                      </a:r>
                      <a:endParaRPr lang="it-IT" sz="2400" b="0" i="0" u="none" strike="noStrike">
                        <a:solidFill>
                          <a:srgbClr val="000000"/>
                        </a:solidFill>
                        <a:latin typeface="Calibri"/>
                      </a:endParaRPr>
                    </a:p>
                  </a:txBody>
                  <a:tcPr marL="9525" marR="9525" marT="9525" marB="0" anchor="b"/>
                </a:tc>
                <a:tc>
                  <a:txBody>
                    <a:bodyPr/>
                    <a:lstStyle/>
                    <a:p>
                      <a:pPr algn="ctr" fontAlgn="b"/>
                      <a:r>
                        <a:rPr lang="it-IT" sz="2400" u="none" strike="noStrike" dirty="0"/>
                        <a:t>1827</a:t>
                      </a:r>
                      <a:endParaRPr lang="it-IT" sz="2400" b="0" i="0" u="none" strike="noStrike" dirty="0">
                        <a:solidFill>
                          <a:srgbClr val="000000"/>
                        </a:solidFill>
                        <a:latin typeface="Calibri"/>
                      </a:endParaRPr>
                    </a:p>
                  </a:txBody>
                  <a:tcPr marL="9525" marR="9525" marT="9525" marB="0" anchor="b"/>
                </a:tc>
                <a:tc>
                  <a:txBody>
                    <a:bodyPr/>
                    <a:lstStyle/>
                    <a:p>
                      <a:pPr algn="ctr" fontAlgn="b"/>
                      <a:r>
                        <a:rPr lang="it-IT" sz="2400" u="none" strike="noStrike" dirty="0">
                          <a:solidFill>
                            <a:srgbClr val="FF0000"/>
                          </a:solidFill>
                        </a:rPr>
                        <a:t>2565</a:t>
                      </a:r>
                      <a:endParaRPr lang="it-IT" sz="2400" b="0" i="0" u="none" strike="noStrike" dirty="0">
                        <a:solidFill>
                          <a:srgbClr val="FF0000"/>
                        </a:solidFill>
                        <a:latin typeface="Calibri"/>
                      </a:endParaRPr>
                    </a:p>
                  </a:txBody>
                  <a:tcPr marL="9525" marR="9525" marT="9525" marB="0" anchor="b"/>
                </a:tc>
                <a:extLst>
                  <a:ext uri="{0D108BD9-81ED-4DB2-BD59-A6C34878D82A}">
                    <a16:rowId xmlns:a16="http://schemas.microsoft.com/office/drawing/2014/main" val="10005"/>
                  </a:ext>
                </a:extLst>
              </a:tr>
            </a:tbl>
          </a:graphicData>
        </a:graphic>
      </p:graphicFrame>
      <p:sp>
        <p:nvSpPr>
          <p:cNvPr id="3" name="Segnaposto numero diapositiva 2"/>
          <p:cNvSpPr>
            <a:spLocks noGrp="1"/>
          </p:cNvSpPr>
          <p:nvPr>
            <p:ph type="sldNum" sz="quarter" idx="12"/>
          </p:nvPr>
        </p:nvSpPr>
        <p:spPr/>
        <p:txBody>
          <a:bodyPr/>
          <a:lstStyle/>
          <a:p>
            <a:fld id="{D2F51607-82F8-4C7A-B6B3-63E7EDB45F31}" type="slidenum">
              <a:rPr lang="it-IT" smtClean="0"/>
              <a:pPr/>
              <a:t>35</a:t>
            </a:fld>
            <a:endParaRPr lang="it-IT"/>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11560" y="1124744"/>
            <a:ext cx="8229600" cy="1143000"/>
          </a:xfrm>
        </p:spPr>
        <p:txBody>
          <a:bodyPr/>
          <a:lstStyle/>
          <a:p>
            <a:r>
              <a:rPr lang="it-IT" dirty="0" smtClean="0"/>
              <a:t>Ravvedimento frazionato</a:t>
            </a:r>
            <a:endParaRPr lang="it-IT" dirty="0"/>
          </a:p>
        </p:txBody>
      </p:sp>
      <p:sp>
        <p:nvSpPr>
          <p:cNvPr id="3" name="Segnaposto contenuto 2"/>
          <p:cNvSpPr>
            <a:spLocks noGrp="1"/>
          </p:cNvSpPr>
          <p:nvPr>
            <p:ph idx="1"/>
          </p:nvPr>
        </p:nvSpPr>
        <p:spPr>
          <a:xfrm>
            <a:off x="467544" y="1988840"/>
            <a:ext cx="8219256" cy="4137323"/>
          </a:xfrm>
        </p:spPr>
        <p:txBody>
          <a:bodyPr>
            <a:normAutofit fontScale="92500" lnSpcReduction="20000"/>
          </a:bodyPr>
          <a:lstStyle/>
          <a:p>
            <a:r>
              <a:rPr lang="it-IT" dirty="0" smtClean="0"/>
              <a:t>C.2, art 13 472/97: Il pagamento della sanzione ridotta deve essere eseguito </a:t>
            </a:r>
            <a:r>
              <a:rPr lang="it-IT" u="sng" dirty="0" smtClean="0"/>
              <a:t>contestualmente</a:t>
            </a:r>
            <a:r>
              <a:rPr lang="it-IT" dirty="0" smtClean="0"/>
              <a:t> al pagamento del tributo e interessi</a:t>
            </a:r>
          </a:p>
          <a:p>
            <a:endParaRPr lang="it-IT" dirty="0" smtClean="0"/>
          </a:p>
          <a:p>
            <a:endParaRPr lang="it-IT" dirty="0" smtClean="0"/>
          </a:p>
          <a:p>
            <a:r>
              <a:rPr lang="it-IT" dirty="0" smtClean="0"/>
              <a:t>RM 67E/2011: contestualmente non deve essere inteso nel senso che tutte le incombenze ai fini del ravvedimento debbano avvenire il medesimo giorno ma entro lo stesso </a:t>
            </a:r>
            <a:r>
              <a:rPr lang="it-IT" u="sng" dirty="0" smtClean="0"/>
              <a:t>limite temporale previsto dalla norma</a:t>
            </a:r>
          </a:p>
          <a:p>
            <a:endParaRPr lang="it-IT" u="sng" dirty="0"/>
          </a:p>
        </p:txBody>
      </p:sp>
      <p:sp>
        <p:nvSpPr>
          <p:cNvPr id="5" name="Segnaposto numero diapositiva 4"/>
          <p:cNvSpPr>
            <a:spLocks noGrp="1"/>
          </p:cNvSpPr>
          <p:nvPr>
            <p:ph type="sldNum" sz="quarter" idx="12"/>
          </p:nvPr>
        </p:nvSpPr>
        <p:spPr/>
        <p:txBody>
          <a:bodyPr/>
          <a:lstStyle/>
          <a:p>
            <a:fld id="{D2F51607-82F8-4C7A-B6B3-63E7EDB45F31}" type="slidenum">
              <a:rPr lang="it-IT" smtClean="0"/>
              <a:pPr/>
              <a:t>36</a:t>
            </a:fld>
            <a:endParaRPr lang="it-IT"/>
          </a:p>
        </p:txBody>
      </p:sp>
      <p:pic>
        <p:nvPicPr>
          <p:cNvPr id="4" name="Immagine 3" descr="frazionare.jpg"/>
          <p:cNvPicPr>
            <a:picLocks noChangeAspect="1"/>
          </p:cNvPicPr>
          <p:nvPr/>
        </p:nvPicPr>
        <p:blipFill>
          <a:blip r:embed="rId2" cstate="print"/>
          <a:stretch>
            <a:fillRect/>
          </a:stretch>
        </p:blipFill>
        <p:spPr>
          <a:xfrm>
            <a:off x="6372200" y="4221088"/>
            <a:ext cx="1703146" cy="1058712"/>
          </a:xfrm>
          <a:prstGeom prst="rect">
            <a:avLst/>
          </a:prstGeom>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p:cNvSpPr>
            <a:spLocks noGrp="1"/>
          </p:cNvSpPr>
          <p:nvPr>
            <p:ph type="title"/>
          </p:nvPr>
        </p:nvSpPr>
        <p:spPr>
          <a:xfrm>
            <a:off x="611560" y="1124744"/>
            <a:ext cx="8229600" cy="1143000"/>
          </a:xfrm>
        </p:spPr>
        <p:txBody>
          <a:bodyPr/>
          <a:lstStyle/>
          <a:p>
            <a:r>
              <a:rPr lang="it-IT" dirty="0" err="1" smtClean="0"/>
              <a:t>Rav</a:t>
            </a:r>
            <a:r>
              <a:rPr lang="it-IT" dirty="0" smtClean="0"/>
              <a:t>. Frazionato non valido</a:t>
            </a:r>
            <a:endParaRPr lang="it-IT" dirty="0"/>
          </a:p>
        </p:txBody>
      </p:sp>
      <p:sp>
        <p:nvSpPr>
          <p:cNvPr id="3" name="Segnaposto contenuto 2"/>
          <p:cNvSpPr>
            <a:spLocks noGrp="1"/>
          </p:cNvSpPr>
          <p:nvPr>
            <p:ph idx="1"/>
          </p:nvPr>
        </p:nvSpPr>
        <p:spPr>
          <a:xfrm>
            <a:off x="539552" y="1916832"/>
            <a:ext cx="8229600" cy="4653136"/>
          </a:xfrm>
        </p:spPr>
        <p:txBody>
          <a:bodyPr>
            <a:normAutofit fontScale="85000" lnSpcReduction="10000"/>
          </a:bodyPr>
          <a:lstStyle/>
          <a:p>
            <a:pPr lvl="0">
              <a:buNone/>
            </a:pPr>
            <a:endParaRPr lang="it-IT" dirty="0" smtClean="0"/>
          </a:p>
          <a:p>
            <a:pPr lvl="0"/>
            <a:r>
              <a:rPr lang="it-IT" dirty="0" smtClean="0"/>
              <a:t>preveda solo il pagamento della “prima rata” entro i termini normativamente previsti (mentre i versamenti delle rate successive sono effettuati oltre tali termini);</a:t>
            </a:r>
          </a:p>
          <a:p>
            <a:pPr lvl="0"/>
            <a:r>
              <a:rPr lang="it-IT" dirty="0" smtClean="0"/>
              <a:t>tra un versamento e l’altro vengono posti in essere controlli fiscali.</a:t>
            </a:r>
          </a:p>
          <a:p>
            <a:r>
              <a:rPr lang="it-IT" dirty="0" smtClean="0"/>
              <a:t>In tali due ipotesi il beneficio del ravvedimento operoso trova applicazione solo per le rate pagate (unitamente ai relativi interessi e sanzioni) nei termini previsti e prima di eventuali controlli fiscali</a:t>
            </a:r>
          </a:p>
          <a:p>
            <a:endParaRPr lang="it-IT" dirty="0"/>
          </a:p>
        </p:txBody>
      </p:sp>
      <p:sp>
        <p:nvSpPr>
          <p:cNvPr id="2" name="Segnaposto numero diapositiva 1"/>
          <p:cNvSpPr>
            <a:spLocks noGrp="1"/>
          </p:cNvSpPr>
          <p:nvPr>
            <p:ph type="sldNum" sz="quarter" idx="12"/>
          </p:nvPr>
        </p:nvSpPr>
        <p:spPr/>
        <p:txBody>
          <a:bodyPr/>
          <a:lstStyle/>
          <a:p>
            <a:fld id="{D2F51607-82F8-4C7A-B6B3-63E7EDB45F31}" type="slidenum">
              <a:rPr lang="it-IT" smtClean="0"/>
              <a:pPr/>
              <a:t>37</a:t>
            </a:fld>
            <a:endParaRPr lang="it-IT"/>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1268760"/>
            <a:ext cx="8229600" cy="1143000"/>
          </a:xfrm>
        </p:spPr>
        <p:txBody>
          <a:bodyPr/>
          <a:lstStyle/>
          <a:p>
            <a:r>
              <a:rPr lang="it-IT" dirty="0" err="1" smtClean="0"/>
              <a:t>CM</a:t>
            </a:r>
            <a:r>
              <a:rPr lang="it-IT" dirty="0" smtClean="0"/>
              <a:t> 42 e del 2016</a:t>
            </a:r>
            <a:endParaRPr lang="it-IT" dirty="0"/>
          </a:p>
        </p:txBody>
      </p:sp>
      <p:sp>
        <p:nvSpPr>
          <p:cNvPr id="3" name="Segnaposto contenuto 2"/>
          <p:cNvSpPr>
            <a:spLocks noGrp="1"/>
          </p:cNvSpPr>
          <p:nvPr>
            <p:ph idx="1"/>
          </p:nvPr>
        </p:nvSpPr>
        <p:spPr>
          <a:xfrm>
            <a:off x="457200" y="2636913"/>
            <a:ext cx="8229600" cy="3024336"/>
          </a:xfrm>
        </p:spPr>
        <p:txBody>
          <a:bodyPr/>
          <a:lstStyle/>
          <a:p>
            <a:pPr>
              <a:buNone/>
            </a:pPr>
            <a:r>
              <a:rPr lang="it-IT" dirty="0" smtClean="0"/>
              <a:t>	Tributo, interessi e sanzioni possono non essere contestuali ma che il </a:t>
            </a:r>
            <a:r>
              <a:rPr lang="it-IT" u="sng" dirty="0" smtClean="0"/>
              <a:t>perfezionamento</a:t>
            </a:r>
            <a:r>
              <a:rPr lang="it-IT" dirty="0" smtClean="0"/>
              <a:t> del ravvedimento avviene esclusivamente al momento del </a:t>
            </a:r>
            <a:r>
              <a:rPr lang="it-IT" u="sng" dirty="0" smtClean="0"/>
              <a:t>versamento della sanzione</a:t>
            </a:r>
            <a:endParaRPr lang="it-IT" u="sng" dirty="0"/>
          </a:p>
        </p:txBody>
      </p:sp>
      <p:sp>
        <p:nvSpPr>
          <p:cNvPr id="4" name="Segnaposto numero diapositiva 3"/>
          <p:cNvSpPr>
            <a:spLocks noGrp="1"/>
          </p:cNvSpPr>
          <p:nvPr>
            <p:ph type="sldNum" sz="quarter" idx="12"/>
          </p:nvPr>
        </p:nvSpPr>
        <p:spPr/>
        <p:txBody>
          <a:bodyPr/>
          <a:lstStyle/>
          <a:p>
            <a:fld id="{D2F51607-82F8-4C7A-B6B3-63E7EDB45F31}" type="slidenum">
              <a:rPr lang="it-IT" smtClean="0"/>
              <a:pPr/>
              <a:t>38</a:t>
            </a:fld>
            <a:endParaRPr lang="it-IT"/>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39552" y="1196752"/>
            <a:ext cx="8229600" cy="792088"/>
          </a:xfrm>
        </p:spPr>
        <p:txBody>
          <a:bodyPr/>
          <a:lstStyle/>
          <a:p>
            <a:r>
              <a:rPr lang="it-IT" dirty="0" smtClean="0"/>
              <a:t>Errori su ravvedimento</a:t>
            </a:r>
            <a:endParaRPr lang="it-IT" dirty="0"/>
          </a:p>
        </p:txBody>
      </p:sp>
      <p:sp>
        <p:nvSpPr>
          <p:cNvPr id="3" name="Segnaposto contenuto 2"/>
          <p:cNvSpPr>
            <a:spLocks noGrp="1"/>
          </p:cNvSpPr>
          <p:nvPr>
            <p:ph idx="1"/>
          </p:nvPr>
        </p:nvSpPr>
        <p:spPr>
          <a:xfrm>
            <a:off x="395536" y="2132856"/>
            <a:ext cx="8229600" cy="4525963"/>
          </a:xfrm>
        </p:spPr>
        <p:txBody>
          <a:bodyPr>
            <a:normAutofit/>
          </a:bodyPr>
          <a:lstStyle/>
          <a:p>
            <a:r>
              <a:rPr lang="it-IT" dirty="0" smtClean="0"/>
              <a:t>Circolare 27 e del 2013: Errori non ostacolano il fatto che una parte del versamento sia correttamente sanato. Il ravvedimento è </a:t>
            </a:r>
            <a:r>
              <a:rPr lang="it-IT" u="sng" dirty="0" smtClean="0"/>
              <a:t>perfezionato</a:t>
            </a:r>
            <a:r>
              <a:rPr lang="it-IT" dirty="0" smtClean="0"/>
              <a:t> per la quota di imposta proporzionata al quantum </a:t>
            </a:r>
            <a:r>
              <a:rPr lang="it-IT" u="sng" dirty="0" smtClean="0"/>
              <a:t>complessivamente</a:t>
            </a:r>
            <a:r>
              <a:rPr lang="it-IT" dirty="0" smtClean="0"/>
              <a:t> versato.</a:t>
            </a:r>
          </a:p>
          <a:p>
            <a:pPr>
              <a:buNone/>
            </a:pPr>
            <a:endParaRPr lang="it-IT" dirty="0"/>
          </a:p>
        </p:txBody>
      </p:sp>
      <p:sp>
        <p:nvSpPr>
          <p:cNvPr id="5" name="Segnaposto numero diapositiva 4"/>
          <p:cNvSpPr>
            <a:spLocks noGrp="1"/>
          </p:cNvSpPr>
          <p:nvPr>
            <p:ph type="sldNum" sz="quarter" idx="12"/>
          </p:nvPr>
        </p:nvSpPr>
        <p:spPr/>
        <p:txBody>
          <a:bodyPr/>
          <a:lstStyle/>
          <a:p>
            <a:fld id="{D2F51607-82F8-4C7A-B6B3-63E7EDB45F31}" type="slidenum">
              <a:rPr lang="it-IT" smtClean="0"/>
              <a:pPr/>
              <a:t>39</a:t>
            </a:fld>
            <a:endParaRPr lang="it-IT"/>
          </a:p>
        </p:txBody>
      </p:sp>
      <p:pic>
        <p:nvPicPr>
          <p:cNvPr id="4" name="Immagine 3" descr="ravvedimento_operoso.png"/>
          <p:cNvPicPr>
            <a:picLocks noChangeAspect="1"/>
          </p:cNvPicPr>
          <p:nvPr/>
        </p:nvPicPr>
        <p:blipFill>
          <a:blip r:embed="rId2" cstate="print"/>
          <a:stretch>
            <a:fillRect/>
          </a:stretch>
        </p:blipFill>
        <p:spPr>
          <a:xfrm>
            <a:off x="5724128" y="3933056"/>
            <a:ext cx="2448272" cy="1267219"/>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1124744"/>
            <a:ext cx="8229600" cy="940966"/>
          </a:xfrm>
        </p:spPr>
        <p:txBody>
          <a:bodyPr/>
          <a:lstStyle/>
          <a:p>
            <a:r>
              <a:rPr lang="it-IT" dirty="0" smtClean="0"/>
              <a:t>Modelli da utilizzare</a:t>
            </a:r>
            <a:endParaRPr lang="it-IT" dirty="0"/>
          </a:p>
        </p:txBody>
      </p:sp>
      <p:sp>
        <p:nvSpPr>
          <p:cNvPr id="3" name="Segnaposto contenuto 2"/>
          <p:cNvSpPr>
            <a:spLocks noGrp="1"/>
          </p:cNvSpPr>
          <p:nvPr>
            <p:ph idx="1"/>
          </p:nvPr>
        </p:nvSpPr>
        <p:spPr>
          <a:xfrm>
            <a:off x="1115616" y="2276872"/>
            <a:ext cx="7920880" cy="3888432"/>
          </a:xfrm>
        </p:spPr>
        <p:txBody>
          <a:bodyPr>
            <a:normAutofit fontScale="92500"/>
          </a:bodyPr>
          <a:lstStyle/>
          <a:p>
            <a:pPr marL="0" indent="0">
              <a:buNone/>
            </a:pPr>
            <a:r>
              <a:rPr lang="it-IT" sz="1600" dirty="0" smtClean="0"/>
              <a:t>il </a:t>
            </a:r>
            <a:r>
              <a:rPr lang="it-IT" sz="1600" b="1" dirty="0"/>
              <a:t>pagamento della sanzione ridotta </a:t>
            </a:r>
            <a:r>
              <a:rPr lang="it-IT" sz="1600" dirty="0"/>
              <a:t>(a seguito di ravvedimento) va </a:t>
            </a:r>
            <a:r>
              <a:rPr lang="it-IT" sz="1600" dirty="0" smtClean="0"/>
              <a:t>eseguito, utilizzando </a:t>
            </a:r>
            <a:r>
              <a:rPr lang="it-IT" sz="1600" dirty="0"/>
              <a:t>lo </a:t>
            </a:r>
            <a:r>
              <a:rPr lang="it-IT" sz="1600" b="1" dirty="0"/>
              <a:t>stesso modello</a:t>
            </a:r>
            <a:r>
              <a:rPr lang="it-IT" sz="1600" dirty="0"/>
              <a:t>, contestualmente al pagamento del tributo omesso e degli interessi legali, calcolati al tasso </a:t>
            </a:r>
            <a:r>
              <a:rPr lang="it-IT" sz="1600" dirty="0" smtClean="0"/>
              <a:t>legale, </a:t>
            </a:r>
            <a:r>
              <a:rPr lang="it-IT" sz="1600" dirty="0"/>
              <a:t>con maturazione giorno per </a:t>
            </a:r>
            <a:r>
              <a:rPr lang="it-IT" sz="1600" dirty="0" smtClean="0"/>
              <a:t>giorno</a:t>
            </a:r>
          </a:p>
          <a:p>
            <a:pPr marL="0" indent="0">
              <a:buNone/>
            </a:pPr>
            <a:endParaRPr lang="it-IT" sz="1600" dirty="0"/>
          </a:p>
          <a:p>
            <a:pPr marL="0" indent="0">
              <a:buNone/>
            </a:pPr>
            <a:r>
              <a:rPr lang="it-IT" sz="1600" dirty="0"/>
              <a:t>Così come precisato dalla risoluzione 14 luglio 2008, n. 296/E, gli </a:t>
            </a:r>
            <a:r>
              <a:rPr lang="it-IT" sz="1600" b="1" dirty="0"/>
              <a:t>interessi moratori giornalieri </a:t>
            </a:r>
            <a:r>
              <a:rPr lang="it-IT" sz="1600" dirty="0" smtClean="0"/>
              <a:t>devono essere </a:t>
            </a:r>
            <a:r>
              <a:rPr lang="it-IT" sz="1600" dirty="0"/>
              <a:t>calcolati al </a:t>
            </a:r>
            <a:r>
              <a:rPr lang="it-IT" sz="1600" b="1" dirty="0"/>
              <a:t>tasso legale</a:t>
            </a:r>
            <a:r>
              <a:rPr lang="it-IT" sz="1600" dirty="0"/>
              <a:t>, suddividendo l’ammontare annuo per 365 giorni, anche nel </a:t>
            </a:r>
            <a:r>
              <a:rPr lang="it-IT" sz="1600" dirty="0" smtClean="0"/>
              <a:t>caso </a:t>
            </a:r>
            <a:r>
              <a:rPr lang="it-IT" sz="1600" dirty="0"/>
              <a:t>in cui l’anno solare nel quale il ravvedimento viene esercitato sia bisestile</a:t>
            </a:r>
            <a:endParaRPr lang="it-IT" sz="1600" dirty="0" smtClean="0"/>
          </a:p>
          <a:p>
            <a:pPr marL="0" indent="0">
              <a:buNone/>
            </a:pPr>
            <a:endParaRPr lang="it-IT" sz="1600" dirty="0"/>
          </a:p>
          <a:p>
            <a:r>
              <a:rPr lang="it-IT" sz="1600" dirty="0" smtClean="0"/>
              <a:t>il </a:t>
            </a:r>
            <a:r>
              <a:rPr lang="it-IT" sz="1600" b="1" dirty="0"/>
              <a:t>modello F24</a:t>
            </a:r>
            <a:r>
              <a:rPr lang="it-IT" sz="1600" dirty="0"/>
              <a:t>, per le imposte sui redditi, le relative imposte sostitutive, l’IVA, l’IRAP, e </a:t>
            </a:r>
            <a:r>
              <a:rPr lang="it-IT" sz="1600" dirty="0" smtClean="0"/>
              <a:t>IMU;</a:t>
            </a:r>
            <a:endParaRPr lang="it-IT" sz="1600" dirty="0"/>
          </a:p>
          <a:p>
            <a:r>
              <a:rPr lang="it-IT" sz="1600" dirty="0" smtClean="0"/>
              <a:t>il </a:t>
            </a:r>
            <a:r>
              <a:rPr lang="it-IT" sz="1600" b="1" dirty="0"/>
              <a:t>modello F23</a:t>
            </a:r>
            <a:r>
              <a:rPr lang="it-IT" sz="1600" dirty="0"/>
              <a:t>, per l’imposta di registro e gli altri tributi indiretti. In tale caso, andrà indicata </a:t>
            </a:r>
            <a:r>
              <a:rPr lang="it-IT" sz="1600" dirty="0" smtClean="0"/>
              <a:t>la </a:t>
            </a:r>
            <a:r>
              <a:rPr lang="it-IT" sz="1600" b="1" dirty="0" smtClean="0"/>
              <a:t>causale </a:t>
            </a:r>
            <a:r>
              <a:rPr lang="it-IT" sz="1600" b="1" dirty="0"/>
              <a:t>“SZ” </a:t>
            </a:r>
            <a:r>
              <a:rPr lang="it-IT" sz="1600" dirty="0"/>
              <a:t>(Sanzioni pecuniarie in materia di imposte dirette ed indirette) e, nello spazio </a:t>
            </a:r>
            <a:r>
              <a:rPr lang="it-IT" sz="1600" dirty="0" smtClean="0"/>
              <a:t>riservato agli </a:t>
            </a:r>
            <a:r>
              <a:rPr lang="it-IT" sz="1600" dirty="0"/>
              <a:t>estremi dell’atto, l’</a:t>
            </a:r>
            <a:r>
              <a:rPr lang="it-IT" sz="1600" b="1" dirty="0"/>
              <a:t>anno cui si riferisce la violazione</a:t>
            </a:r>
            <a:r>
              <a:rPr lang="it-IT" sz="1600" dirty="0"/>
              <a:t>;</a:t>
            </a:r>
          </a:p>
          <a:p>
            <a:r>
              <a:rPr lang="it-IT" sz="1600" dirty="0" smtClean="0"/>
              <a:t>il </a:t>
            </a:r>
            <a:r>
              <a:rPr lang="it-IT" sz="1600" b="1" dirty="0"/>
              <a:t>modello F24 Elide</a:t>
            </a:r>
            <a:r>
              <a:rPr lang="it-IT" sz="1600" dirty="0"/>
              <a:t>, per tributi, sanzioni e interessi, connessi alla registrazione dei contratti </a:t>
            </a:r>
            <a:r>
              <a:rPr lang="it-IT" sz="1600" dirty="0" smtClean="0"/>
              <a:t>di locazione </a:t>
            </a:r>
            <a:r>
              <a:rPr lang="it-IT" sz="1600" dirty="0"/>
              <a:t>e affitto di beni immobili (e altri tributi).</a:t>
            </a:r>
          </a:p>
          <a:p>
            <a:pPr marL="0" indent="0">
              <a:buNone/>
            </a:pPr>
            <a:r>
              <a:rPr lang="it-IT" sz="1600" dirty="0" smtClean="0"/>
              <a:t>.</a:t>
            </a:r>
            <a:endParaRPr lang="it-IT" sz="1600" dirty="0"/>
          </a:p>
        </p:txBody>
      </p:sp>
      <p:sp>
        <p:nvSpPr>
          <p:cNvPr id="4" name="Segnaposto numero diapositiva 3"/>
          <p:cNvSpPr>
            <a:spLocks noGrp="1"/>
          </p:cNvSpPr>
          <p:nvPr>
            <p:ph type="sldNum" sz="quarter" idx="12"/>
          </p:nvPr>
        </p:nvSpPr>
        <p:spPr/>
        <p:txBody>
          <a:bodyPr/>
          <a:lstStyle/>
          <a:p>
            <a:fld id="{D2F51607-82F8-4C7A-B6B3-63E7EDB45F31}" type="slidenum">
              <a:rPr lang="it-IT" smtClean="0"/>
              <a:pPr/>
              <a:t>4</a:t>
            </a:fld>
            <a:endParaRPr lang="it-IT"/>
          </a:p>
        </p:txBody>
      </p:sp>
    </p:spTree>
    <p:extLst>
      <p:ext uri="{BB962C8B-B14F-4D97-AF65-F5344CB8AC3E}">
        <p14:creationId xmlns:p14="http://schemas.microsoft.com/office/powerpoint/2010/main" val="10816989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egnaposto contenuto 3"/>
          <p:cNvGraphicFramePr>
            <a:graphicFrameLocks noGrp="1"/>
          </p:cNvGraphicFramePr>
          <p:nvPr>
            <p:ph idx="1"/>
            <p:extLst>
              <p:ext uri="{D42A27DB-BD31-4B8C-83A1-F6EECF244321}">
                <p14:modId xmlns:p14="http://schemas.microsoft.com/office/powerpoint/2010/main" val="3666102432"/>
              </p:ext>
            </p:extLst>
          </p:nvPr>
        </p:nvGraphicFramePr>
        <p:xfrm>
          <a:off x="467544" y="1268760"/>
          <a:ext cx="7886700" cy="4834736"/>
        </p:xfrm>
        <a:graphic>
          <a:graphicData uri="http://schemas.openxmlformats.org/drawingml/2006/table">
            <a:tbl>
              <a:tblPr firstRow="1" bandRow="1">
                <a:tableStyleId>{5C22544A-7EE6-4342-B048-85BDC9FD1C3A}</a:tableStyleId>
              </a:tblPr>
              <a:tblGrid>
                <a:gridCol w="2628900">
                  <a:extLst>
                    <a:ext uri="{9D8B030D-6E8A-4147-A177-3AD203B41FA5}">
                      <a16:colId xmlns:a16="http://schemas.microsoft.com/office/drawing/2014/main" val="20000"/>
                    </a:ext>
                  </a:extLst>
                </a:gridCol>
                <a:gridCol w="2628900">
                  <a:extLst>
                    <a:ext uri="{9D8B030D-6E8A-4147-A177-3AD203B41FA5}">
                      <a16:colId xmlns:a16="http://schemas.microsoft.com/office/drawing/2014/main" val="20001"/>
                    </a:ext>
                  </a:extLst>
                </a:gridCol>
                <a:gridCol w="2628900">
                  <a:extLst>
                    <a:ext uri="{9D8B030D-6E8A-4147-A177-3AD203B41FA5}">
                      <a16:colId xmlns:a16="http://schemas.microsoft.com/office/drawing/2014/main" val="20002"/>
                    </a:ext>
                  </a:extLst>
                </a:gridCol>
              </a:tblGrid>
              <a:tr h="716126">
                <a:tc>
                  <a:txBody>
                    <a:bodyPr/>
                    <a:lstStyle/>
                    <a:p>
                      <a:pPr algn="l" fontAlgn="b"/>
                      <a:endParaRPr lang="it-IT" sz="2400" b="0" i="0" u="none" strike="noStrike" dirty="0">
                        <a:solidFill>
                          <a:srgbClr val="000000"/>
                        </a:solidFill>
                        <a:latin typeface="Calibri"/>
                      </a:endParaRPr>
                    </a:p>
                  </a:txBody>
                  <a:tcPr marL="9128" marR="9128" marT="9525" marB="0" anchor="b"/>
                </a:tc>
                <a:tc>
                  <a:txBody>
                    <a:bodyPr/>
                    <a:lstStyle/>
                    <a:p>
                      <a:pPr algn="ctr" fontAlgn="b"/>
                      <a:r>
                        <a:rPr lang="it-IT" sz="2400" b="0" i="0" u="none" strike="noStrike" dirty="0">
                          <a:solidFill>
                            <a:srgbClr val="FFFF00"/>
                          </a:solidFill>
                          <a:latin typeface="Calibri"/>
                        </a:rPr>
                        <a:t> DA PAGARE </a:t>
                      </a:r>
                    </a:p>
                  </a:txBody>
                  <a:tcPr marL="9128" marR="9128" marT="9525" marB="0" anchor="b"/>
                </a:tc>
                <a:tc>
                  <a:txBody>
                    <a:bodyPr/>
                    <a:lstStyle/>
                    <a:p>
                      <a:pPr algn="ctr" fontAlgn="b"/>
                      <a:r>
                        <a:rPr lang="it-IT" sz="2400" b="0" i="0" u="none" strike="noStrike" dirty="0">
                          <a:solidFill>
                            <a:srgbClr val="FFFF00"/>
                          </a:solidFill>
                          <a:latin typeface="Calibri"/>
                        </a:rPr>
                        <a:t>PAGATO</a:t>
                      </a:r>
                    </a:p>
                  </a:txBody>
                  <a:tcPr marL="9128" marR="9128" marT="9525" marB="0" anchor="b"/>
                </a:tc>
                <a:extLst>
                  <a:ext uri="{0D108BD9-81ED-4DB2-BD59-A6C34878D82A}">
                    <a16:rowId xmlns:a16="http://schemas.microsoft.com/office/drawing/2014/main" val="10000"/>
                  </a:ext>
                </a:extLst>
              </a:tr>
              <a:tr h="370840">
                <a:tc>
                  <a:txBody>
                    <a:bodyPr/>
                    <a:lstStyle/>
                    <a:p>
                      <a:pPr algn="l" fontAlgn="b"/>
                      <a:endParaRPr lang="it-IT" sz="2400" b="0" i="0" u="none" strike="noStrike" dirty="0">
                        <a:solidFill>
                          <a:srgbClr val="000000"/>
                        </a:solidFill>
                        <a:latin typeface="Calibri"/>
                      </a:endParaRPr>
                    </a:p>
                  </a:txBody>
                  <a:tcPr marL="9128" marR="9128" marT="9525" marB="0" anchor="b"/>
                </a:tc>
                <a:tc>
                  <a:txBody>
                    <a:bodyPr/>
                    <a:lstStyle/>
                    <a:p>
                      <a:pPr algn="l" fontAlgn="b"/>
                      <a:endParaRPr lang="it-IT" sz="2400" b="0" i="0" u="none" strike="noStrike" dirty="0">
                        <a:solidFill>
                          <a:srgbClr val="000000"/>
                        </a:solidFill>
                        <a:latin typeface="Calibri"/>
                      </a:endParaRPr>
                    </a:p>
                  </a:txBody>
                  <a:tcPr marL="9128" marR="9128" marT="9525" marB="0" anchor="b"/>
                </a:tc>
                <a:tc>
                  <a:txBody>
                    <a:bodyPr/>
                    <a:lstStyle/>
                    <a:p>
                      <a:pPr algn="l" fontAlgn="b"/>
                      <a:endParaRPr lang="it-IT" sz="2400" b="0" i="0" u="none" strike="noStrike" dirty="0">
                        <a:solidFill>
                          <a:srgbClr val="000000"/>
                        </a:solidFill>
                        <a:latin typeface="Calibri"/>
                      </a:endParaRPr>
                    </a:p>
                  </a:txBody>
                  <a:tcPr marL="9128" marR="9128" marT="9525" marB="0" anchor="b"/>
                </a:tc>
                <a:extLst>
                  <a:ext uri="{0D108BD9-81ED-4DB2-BD59-A6C34878D82A}">
                    <a16:rowId xmlns:a16="http://schemas.microsoft.com/office/drawing/2014/main" val="10001"/>
                  </a:ext>
                </a:extLst>
              </a:tr>
              <a:tr h="370840">
                <a:tc>
                  <a:txBody>
                    <a:bodyPr/>
                    <a:lstStyle/>
                    <a:p>
                      <a:pPr algn="l" fontAlgn="b"/>
                      <a:r>
                        <a:rPr lang="it-IT" sz="2400" b="0" i="0" u="none" strike="noStrike">
                          <a:solidFill>
                            <a:srgbClr val="000000"/>
                          </a:solidFill>
                          <a:latin typeface="Calibri"/>
                        </a:rPr>
                        <a:t>tributo</a:t>
                      </a:r>
                    </a:p>
                  </a:txBody>
                  <a:tcPr marL="9128" marR="9128" marT="9525" marB="0" anchor="b"/>
                </a:tc>
                <a:tc>
                  <a:txBody>
                    <a:bodyPr/>
                    <a:lstStyle/>
                    <a:p>
                      <a:pPr algn="ctr" fontAlgn="b"/>
                      <a:r>
                        <a:rPr lang="it-IT" sz="2400" b="0" i="0" u="none" strike="noStrike" dirty="0">
                          <a:solidFill>
                            <a:srgbClr val="000000"/>
                          </a:solidFill>
                          <a:latin typeface="Calibri"/>
                        </a:rPr>
                        <a:t> €   100.000,00 </a:t>
                      </a:r>
                    </a:p>
                  </a:txBody>
                  <a:tcPr marL="9128" marR="9128" marT="9525" marB="0" anchor="b"/>
                </a:tc>
                <a:tc>
                  <a:txBody>
                    <a:bodyPr/>
                    <a:lstStyle/>
                    <a:p>
                      <a:pPr algn="ctr" fontAlgn="b"/>
                      <a:r>
                        <a:rPr lang="it-IT" sz="2400" b="0" i="0" u="none" strike="noStrike">
                          <a:solidFill>
                            <a:srgbClr val="000000"/>
                          </a:solidFill>
                          <a:latin typeface="Calibri"/>
                        </a:rPr>
                        <a:t> €   100.000,00 </a:t>
                      </a:r>
                    </a:p>
                  </a:txBody>
                  <a:tcPr marL="9128" marR="9128" marT="9525" marB="0" anchor="b"/>
                </a:tc>
                <a:extLst>
                  <a:ext uri="{0D108BD9-81ED-4DB2-BD59-A6C34878D82A}">
                    <a16:rowId xmlns:a16="http://schemas.microsoft.com/office/drawing/2014/main" val="10002"/>
                  </a:ext>
                </a:extLst>
              </a:tr>
              <a:tr h="370840">
                <a:tc>
                  <a:txBody>
                    <a:bodyPr/>
                    <a:lstStyle/>
                    <a:p>
                      <a:pPr algn="l" fontAlgn="b"/>
                      <a:r>
                        <a:rPr lang="it-IT" sz="2400" b="0" i="0" u="none" strike="noStrike">
                          <a:solidFill>
                            <a:srgbClr val="000000"/>
                          </a:solidFill>
                          <a:latin typeface="Calibri"/>
                        </a:rPr>
                        <a:t>gg ritardo 120</a:t>
                      </a:r>
                    </a:p>
                  </a:txBody>
                  <a:tcPr marL="9128" marR="9128" marT="9525" marB="0" anchor="b"/>
                </a:tc>
                <a:tc>
                  <a:txBody>
                    <a:bodyPr/>
                    <a:lstStyle/>
                    <a:p>
                      <a:pPr algn="ctr" fontAlgn="b"/>
                      <a:endParaRPr lang="it-IT" sz="2400" b="0" i="0" u="none" strike="noStrike" dirty="0">
                        <a:solidFill>
                          <a:srgbClr val="000000"/>
                        </a:solidFill>
                        <a:latin typeface="Calibri"/>
                      </a:endParaRPr>
                    </a:p>
                  </a:txBody>
                  <a:tcPr marL="9128" marR="9128" marT="9525" marB="0" anchor="b"/>
                </a:tc>
                <a:tc>
                  <a:txBody>
                    <a:bodyPr/>
                    <a:lstStyle/>
                    <a:p>
                      <a:pPr algn="ctr" fontAlgn="b"/>
                      <a:endParaRPr lang="it-IT" sz="2400" b="0" i="0" u="none" strike="noStrike">
                        <a:solidFill>
                          <a:srgbClr val="000000"/>
                        </a:solidFill>
                        <a:latin typeface="Calibri"/>
                      </a:endParaRPr>
                    </a:p>
                  </a:txBody>
                  <a:tcPr marL="9128" marR="9128" marT="9525" marB="0" anchor="b"/>
                </a:tc>
                <a:extLst>
                  <a:ext uri="{0D108BD9-81ED-4DB2-BD59-A6C34878D82A}">
                    <a16:rowId xmlns:a16="http://schemas.microsoft.com/office/drawing/2014/main" val="10003"/>
                  </a:ext>
                </a:extLst>
              </a:tr>
              <a:tr h="370840">
                <a:tc>
                  <a:txBody>
                    <a:bodyPr/>
                    <a:lstStyle/>
                    <a:p>
                      <a:pPr algn="l" fontAlgn="b"/>
                      <a:r>
                        <a:rPr lang="it-IT" sz="2400" b="0" i="0" u="none" strike="noStrike">
                          <a:solidFill>
                            <a:srgbClr val="000000"/>
                          </a:solidFill>
                          <a:latin typeface="Calibri"/>
                        </a:rPr>
                        <a:t>interessi</a:t>
                      </a:r>
                    </a:p>
                  </a:txBody>
                  <a:tcPr marL="9128" marR="9128" marT="9525" marB="0" anchor="b"/>
                </a:tc>
                <a:tc>
                  <a:txBody>
                    <a:bodyPr/>
                    <a:lstStyle/>
                    <a:p>
                      <a:pPr algn="ctr" fontAlgn="b"/>
                      <a:r>
                        <a:rPr lang="it-IT" sz="2400" b="0" i="0" u="none" strike="noStrike" dirty="0">
                          <a:solidFill>
                            <a:srgbClr val="000000"/>
                          </a:solidFill>
                          <a:latin typeface="Calibri"/>
                        </a:rPr>
                        <a:t> €              32,88 </a:t>
                      </a:r>
                    </a:p>
                  </a:txBody>
                  <a:tcPr marL="9128" marR="9128" marT="9525" marB="0" anchor="b"/>
                </a:tc>
                <a:tc>
                  <a:txBody>
                    <a:bodyPr/>
                    <a:lstStyle/>
                    <a:p>
                      <a:pPr algn="ctr" fontAlgn="b"/>
                      <a:r>
                        <a:rPr lang="it-IT" sz="2400" b="0" i="0" u="none" strike="noStrike" dirty="0">
                          <a:solidFill>
                            <a:srgbClr val="000000"/>
                          </a:solidFill>
                          <a:latin typeface="Calibri"/>
                        </a:rPr>
                        <a:t> €              32,88 </a:t>
                      </a:r>
                    </a:p>
                  </a:txBody>
                  <a:tcPr marL="9128" marR="9128" marT="9525" marB="0" anchor="b"/>
                </a:tc>
                <a:extLst>
                  <a:ext uri="{0D108BD9-81ED-4DB2-BD59-A6C34878D82A}">
                    <a16:rowId xmlns:a16="http://schemas.microsoft.com/office/drawing/2014/main" val="10004"/>
                  </a:ext>
                </a:extLst>
              </a:tr>
              <a:tr h="370840">
                <a:tc>
                  <a:txBody>
                    <a:bodyPr/>
                    <a:lstStyle/>
                    <a:p>
                      <a:pPr algn="l" fontAlgn="b"/>
                      <a:r>
                        <a:rPr lang="it-IT" sz="2400" b="0" i="0" u="none" strike="noStrike">
                          <a:solidFill>
                            <a:srgbClr val="000000"/>
                          </a:solidFill>
                          <a:latin typeface="Calibri"/>
                        </a:rPr>
                        <a:t>sanzione</a:t>
                      </a:r>
                    </a:p>
                  </a:txBody>
                  <a:tcPr marL="9128" marR="9128" marT="9525" marB="0" anchor="b"/>
                </a:tc>
                <a:tc>
                  <a:txBody>
                    <a:bodyPr/>
                    <a:lstStyle/>
                    <a:p>
                      <a:pPr algn="ctr" fontAlgn="b"/>
                      <a:r>
                        <a:rPr lang="it-IT" sz="2400" b="0" i="0" u="none" strike="noStrike">
                          <a:solidFill>
                            <a:srgbClr val="000000"/>
                          </a:solidFill>
                          <a:latin typeface="Calibri"/>
                        </a:rPr>
                        <a:t> €        3.750,00 </a:t>
                      </a:r>
                    </a:p>
                  </a:txBody>
                  <a:tcPr marL="9128" marR="9128" marT="9525" marB="0" anchor="b"/>
                </a:tc>
                <a:tc>
                  <a:txBody>
                    <a:bodyPr/>
                    <a:lstStyle/>
                    <a:p>
                      <a:pPr algn="ctr" fontAlgn="b"/>
                      <a:r>
                        <a:rPr lang="it-IT" sz="2400" b="0" i="0" u="none" strike="noStrike" dirty="0">
                          <a:solidFill>
                            <a:srgbClr val="000000"/>
                          </a:solidFill>
                          <a:latin typeface="Calibri"/>
                        </a:rPr>
                        <a:t> €           250,00 </a:t>
                      </a:r>
                    </a:p>
                  </a:txBody>
                  <a:tcPr marL="9128" marR="9128" marT="9525" marB="0" anchor="b"/>
                </a:tc>
                <a:extLst>
                  <a:ext uri="{0D108BD9-81ED-4DB2-BD59-A6C34878D82A}">
                    <a16:rowId xmlns:a16="http://schemas.microsoft.com/office/drawing/2014/main" val="10005"/>
                  </a:ext>
                </a:extLst>
              </a:tr>
              <a:tr h="370840">
                <a:tc>
                  <a:txBody>
                    <a:bodyPr/>
                    <a:lstStyle/>
                    <a:p>
                      <a:pPr algn="r" fontAlgn="b"/>
                      <a:r>
                        <a:rPr lang="it-IT" sz="2400" b="0" i="0" u="none" strike="noStrike" dirty="0" smtClean="0">
                          <a:solidFill>
                            <a:srgbClr val="000000"/>
                          </a:solidFill>
                          <a:latin typeface="Calibri"/>
                        </a:rPr>
                        <a:t>TOTALE</a:t>
                      </a:r>
                      <a:endParaRPr lang="it-IT" sz="2400" b="0" i="0" u="none" strike="noStrike" dirty="0">
                        <a:solidFill>
                          <a:srgbClr val="000000"/>
                        </a:solidFill>
                        <a:latin typeface="Calibri"/>
                      </a:endParaRPr>
                    </a:p>
                  </a:txBody>
                  <a:tcPr marL="9128" marR="9128" marT="9525" marB="0" anchor="b"/>
                </a:tc>
                <a:tc>
                  <a:txBody>
                    <a:bodyPr/>
                    <a:lstStyle/>
                    <a:p>
                      <a:pPr algn="ctr" fontAlgn="b"/>
                      <a:r>
                        <a:rPr lang="it-IT" sz="2400" b="0" i="0" u="none" strike="noStrike" dirty="0">
                          <a:solidFill>
                            <a:srgbClr val="000000"/>
                          </a:solidFill>
                          <a:latin typeface="Calibri"/>
                        </a:rPr>
                        <a:t> €   103.782,88 </a:t>
                      </a:r>
                    </a:p>
                  </a:txBody>
                  <a:tcPr marL="9128" marR="9128" marT="9525" marB="0" anchor="b"/>
                </a:tc>
                <a:tc>
                  <a:txBody>
                    <a:bodyPr/>
                    <a:lstStyle/>
                    <a:p>
                      <a:pPr algn="ctr" fontAlgn="b"/>
                      <a:r>
                        <a:rPr lang="it-IT" sz="2400" b="0" i="0" u="none" strike="noStrike" dirty="0">
                          <a:solidFill>
                            <a:srgbClr val="000000"/>
                          </a:solidFill>
                          <a:latin typeface="Calibri"/>
                        </a:rPr>
                        <a:t> €   100.282,88 </a:t>
                      </a:r>
                    </a:p>
                  </a:txBody>
                  <a:tcPr marL="9128" marR="9128" marT="9525" marB="0" anchor="b"/>
                </a:tc>
                <a:extLst>
                  <a:ext uri="{0D108BD9-81ED-4DB2-BD59-A6C34878D82A}">
                    <a16:rowId xmlns:a16="http://schemas.microsoft.com/office/drawing/2014/main" val="10006"/>
                  </a:ext>
                </a:extLst>
              </a:tr>
              <a:tr h="370840">
                <a:tc>
                  <a:txBody>
                    <a:bodyPr/>
                    <a:lstStyle/>
                    <a:p>
                      <a:pPr algn="l" fontAlgn="b"/>
                      <a:endParaRPr lang="it-IT" sz="2400" b="0" i="0" u="none" strike="noStrike">
                        <a:solidFill>
                          <a:srgbClr val="000000"/>
                        </a:solidFill>
                        <a:latin typeface="Calibri"/>
                      </a:endParaRPr>
                    </a:p>
                  </a:txBody>
                  <a:tcPr marL="9128" marR="9128" marT="9525" marB="0" anchor="b"/>
                </a:tc>
                <a:tc>
                  <a:txBody>
                    <a:bodyPr/>
                    <a:lstStyle/>
                    <a:p>
                      <a:pPr algn="l" fontAlgn="b"/>
                      <a:endParaRPr lang="it-IT" sz="2400" b="0" i="0" u="none" strike="noStrike">
                        <a:solidFill>
                          <a:srgbClr val="000000"/>
                        </a:solidFill>
                        <a:latin typeface="Calibri"/>
                      </a:endParaRPr>
                    </a:p>
                  </a:txBody>
                  <a:tcPr marL="9128" marR="9128" marT="9525" marB="0" anchor="b"/>
                </a:tc>
                <a:tc>
                  <a:txBody>
                    <a:bodyPr/>
                    <a:lstStyle/>
                    <a:p>
                      <a:pPr algn="l" fontAlgn="b"/>
                      <a:endParaRPr lang="it-IT" sz="2400" b="0" i="0" u="none" strike="noStrike" dirty="0">
                        <a:solidFill>
                          <a:srgbClr val="000000"/>
                        </a:solidFill>
                        <a:latin typeface="Calibri"/>
                      </a:endParaRPr>
                    </a:p>
                  </a:txBody>
                  <a:tcPr marL="9128" marR="9128" marT="9525" marB="0" anchor="b"/>
                </a:tc>
                <a:extLst>
                  <a:ext uri="{0D108BD9-81ED-4DB2-BD59-A6C34878D82A}">
                    <a16:rowId xmlns:a16="http://schemas.microsoft.com/office/drawing/2014/main" val="10007"/>
                  </a:ext>
                </a:extLst>
              </a:tr>
              <a:tr h="370840">
                <a:tc gridSpan="2">
                  <a:txBody>
                    <a:bodyPr/>
                    <a:lstStyle/>
                    <a:p>
                      <a:pPr algn="l" fontAlgn="b"/>
                      <a:r>
                        <a:rPr lang="it-IT" sz="2400" b="0" i="0" u="none" strike="noStrike" dirty="0">
                          <a:solidFill>
                            <a:srgbClr val="000000"/>
                          </a:solidFill>
                          <a:latin typeface="Calibri"/>
                        </a:rPr>
                        <a:t>% di </a:t>
                      </a:r>
                      <a:r>
                        <a:rPr lang="it-IT" sz="2400" b="0" i="0" u="none" strike="noStrike" dirty="0" smtClean="0">
                          <a:solidFill>
                            <a:srgbClr val="000000"/>
                          </a:solidFill>
                          <a:latin typeface="Calibri"/>
                        </a:rPr>
                        <a:t>perfezionamento (</a:t>
                      </a:r>
                      <a:r>
                        <a:rPr lang="it-IT" sz="2000" b="0" i="0" u="none" strike="noStrike" dirty="0" smtClean="0">
                          <a:solidFill>
                            <a:srgbClr val="000000"/>
                          </a:solidFill>
                          <a:latin typeface="+mn-lt"/>
                        </a:rPr>
                        <a:t>100.282,88/103.782,88)</a:t>
                      </a:r>
                      <a:endParaRPr lang="it-IT" sz="2000" b="0" i="0" u="none" strike="noStrike" dirty="0">
                        <a:solidFill>
                          <a:srgbClr val="000000"/>
                        </a:solidFill>
                        <a:latin typeface="Calibri"/>
                      </a:endParaRPr>
                    </a:p>
                  </a:txBody>
                  <a:tcPr marL="9128" marR="9128" marT="9525" marB="0" anchor="b"/>
                </a:tc>
                <a:tc hMerge="1">
                  <a:txBody>
                    <a:bodyPr/>
                    <a:lstStyle/>
                    <a:p>
                      <a:endParaRPr lang="it-IT"/>
                    </a:p>
                  </a:txBody>
                  <a:tcPr/>
                </a:tc>
                <a:tc>
                  <a:txBody>
                    <a:bodyPr/>
                    <a:lstStyle/>
                    <a:p>
                      <a:pPr algn="ctr" fontAlgn="b"/>
                      <a:r>
                        <a:rPr lang="it-IT" sz="2400" b="0" i="0" u="none" strike="noStrike" dirty="0">
                          <a:solidFill>
                            <a:srgbClr val="000000"/>
                          </a:solidFill>
                          <a:latin typeface="Calibri"/>
                        </a:rPr>
                        <a:t>96,63%</a:t>
                      </a:r>
                    </a:p>
                  </a:txBody>
                  <a:tcPr marL="9128" marR="9128" marT="9525" marB="0" anchor="b"/>
                </a:tc>
                <a:extLst>
                  <a:ext uri="{0D108BD9-81ED-4DB2-BD59-A6C34878D82A}">
                    <a16:rowId xmlns:a16="http://schemas.microsoft.com/office/drawing/2014/main" val="10008"/>
                  </a:ext>
                </a:extLst>
              </a:tr>
              <a:tr h="370840">
                <a:tc gridSpan="2">
                  <a:txBody>
                    <a:bodyPr/>
                    <a:lstStyle/>
                    <a:p>
                      <a:pPr algn="l" fontAlgn="b"/>
                      <a:r>
                        <a:rPr lang="it-IT" sz="2400" b="0" i="0" u="none" strike="noStrike">
                          <a:solidFill>
                            <a:srgbClr val="000000"/>
                          </a:solidFill>
                          <a:latin typeface="Calibri"/>
                        </a:rPr>
                        <a:t>tributo ravveduto</a:t>
                      </a:r>
                    </a:p>
                  </a:txBody>
                  <a:tcPr marL="9128" marR="9128" marT="9525" marB="0" anchor="b"/>
                </a:tc>
                <a:tc hMerge="1">
                  <a:txBody>
                    <a:bodyPr/>
                    <a:lstStyle/>
                    <a:p>
                      <a:endParaRPr lang="it-IT"/>
                    </a:p>
                  </a:txBody>
                  <a:tcPr/>
                </a:tc>
                <a:tc>
                  <a:txBody>
                    <a:bodyPr/>
                    <a:lstStyle/>
                    <a:p>
                      <a:pPr algn="l" fontAlgn="b"/>
                      <a:r>
                        <a:rPr lang="it-IT" sz="2400" b="0" i="0" u="none" strike="noStrike" dirty="0">
                          <a:solidFill>
                            <a:srgbClr val="000000"/>
                          </a:solidFill>
                          <a:latin typeface="Calibri"/>
                        </a:rPr>
                        <a:t> €     96.627,58 </a:t>
                      </a:r>
                    </a:p>
                  </a:txBody>
                  <a:tcPr marL="9128" marR="9128" marT="9525" marB="0" anchor="b"/>
                </a:tc>
                <a:extLst>
                  <a:ext uri="{0D108BD9-81ED-4DB2-BD59-A6C34878D82A}">
                    <a16:rowId xmlns:a16="http://schemas.microsoft.com/office/drawing/2014/main" val="10009"/>
                  </a:ext>
                </a:extLst>
              </a:tr>
              <a:tr h="370840">
                <a:tc gridSpan="2">
                  <a:txBody>
                    <a:bodyPr/>
                    <a:lstStyle/>
                    <a:p>
                      <a:pPr algn="l" fontAlgn="b"/>
                      <a:r>
                        <a:rPr lang="it-IT" sz="2400" b="0" i="0" u="none" strike="noStrike">
                          <a:solidFill>
                            <a:srgbClr val="000000"/>
                          </a:solidFill>
                          <a:latin typeface="Calibri"/>
                        </a:rPr>
                        <a:t>tributo </a:t>
                      </a:r>
                      <a:r>
                        <a:rPr lang="it-IT" sz="2400" b="0" i="0" u="none" strike="noStrike" smtClean="0">
                          <a:solidFill>
                            <a:srgbClr val="000000"/>
                          </a:solidFill>
                          <a:latin typeface="Calibri"/>
                        </a:rPr>
                        <a:t>iscritto </a:t>
                      </a:r>
                      <a:r>
                        <a:rPr lang="it-IT" sz="2400" b="0" i="0" u="none" strike="noStrike" dirty="0">
                          <a:solidFill>
                            <a:srgbClr val="000000"/>
                          </a:solidFill>
                          <a:latin typeface="Calibri"/>
                        </a:rPr>
                        <a:t>a ruolo</a:t>
                      </a:r>
                    </a:p>
                  </a:txBody>
                  <a:tcPr marL="9128" marR="9128" marT="9525" marB="0" anchor="b"/>
                </a:tc>
                <a:tc hMerge="1">
                  <a:txBody>
                    <a:bodyPr/>
                    <a:lstStyle/>
                    <a:p>
                      <a:endParaRPr lang="it-IT"/>
                    </a:p>
                  </a:txBody>
                  <a:tcPr/>
                </a:tc>
                <a:tc>
                  <a:txBody>
                    <a:bodyPr/>
                    <a:lstStyle/>
                    <a:p>
                      <a:pPr algn="l" fontAlgn="b"/>
                      <a:r>
                        <a:rPr lang="it-IT" sz="2400" b="0" i="0" u="none" strike="noStrike" dirty="0">
                          <a:solidFill>
                            <a:srgbClr val="000000"/>
                          </a:solidFill>
                          <a:latin typeface="Calibri"/>
                        </a:rPr>
                        <a:t> €        3.372,42 </a:t>
                      </a:r>
                    </a:p>
                  </a:txBody>
                  <a:tcPr marL="9128" marR="9128" marT="9525" marB="0" anchor="b"/>
                </a:tc>
                <a:extLst>
                  <a:ext uri="{0D108BD9-81ED-4DB2-BD59-A6C34878D82A}">
                    <a16:rowId xmlns:a16="http://schemas.microsoft.com/office/drawing/2014/main" val="10010"/>
                  </a:ext>
                </a:extLst>
              </a:tr>
            </a:tbl>
          </a:graphicData>
        </a:graphic>
      </p:graphicFrame>
      <p:sp>
        <p:nvSpPr>
          <p:cNvPr id="2" name="Segnaposto numero diapositiva 1"/>
          <p:cNvSpPr>
            <a:spLocks noGrp="1"/>
          </p:cNvSpPr>
          <p:nvPr>
            <p:ph type="sldNum" sz="quarter" idx="12"/>
          </p:nvPr>
        </p:nvSpPr>
        <p:spPr/>
        <p:txBody>
          <a:bodyPr/>
          <a:lstStyle/>
          <a:p>
            <a:fld id="{D2F51607-82F8-4C7A-B6B3-63E7EDB45F31}" type="slidenum">
              <a:rPr lang="it-IT" smtClean="0"/>
              <a:pPr/>
              <a:t>40</a:t>
            </a:fld>
            <a:endParaRPr lang="it-IT"/>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1412776"/>
            <a:ext cx="8229600" cy="1143000"/>
          </a:xfrm>
        </p:spPr>
        <p:txBody>
          <a:bodyPr>
            <a:normAutofit/>
          </a:bodyPr>
          <a:lstStyle/>
          <a:p>
            <a:r>
              <a:rPr lang="it-IT" dirty="0" smtClean="0"/>
              <a:t>Errore su accertamento con adesione</a:t>
            </a:r>
            <a:endParaRPr lang="it-IT" dirty="0"/>
          </a:p>
        </p:txBody>
      </p:sp>
      <p:sp>
        <p:nvSpPr>
          <p:cNvPr id="3" name="Segnaposto contenuto 2"/>
          <p:cNvSpPr>
            <a:spLocks noGrp="1"/>
          </p:cNvSpPr>
          <p:nvPr>
            <p:ph idx="1"/>
          </p:nvPr>
        </p:nvSpPr>
        <p:spPr>
          <a:xfrm>
            <a:off x="457200" y="3140968"/>
            <a:ext cx="8229600" cy="2985195"/>
          </a:xfrm>
        </p:spPr>
        <p:txBody>
          <a:bodyPr/>
          <a:lstStyle/>
          <a:p>
            <a:endParaRPr lang="it-IT" dirty="0" smtClean="0"/>
          </a:p>
          <a:p>
            <a:r>
              <a:rPr lang="it-IT" dirty="0" err="1" smtClean="0"/>
              <a:t>CM</a:t>
            </a:r>
            <a:r>
              <a:rPr lang="it-IT" dirty="0" smtClean="0"/>
              <a:t> 65/E del 2001</a:t>
            </a:r>
          </a:p>
          <a:p>
            <a:endParaRPr lang="it-IT" dirty="0" smtClean="0"/>
          </a:p>
          <a:p>
            <a:r>
              <a:rPr lang="it-IT" dirty="0" smtClean="0"/>
              <a:t>VALUTAZIONE RIMESSA ALL’UFFICIO</a:t>
            </a:r>
            <a:endParaRPr lang="it-IT" dirty="0"/>
          </a:p>
        </p:txBody>
      </p:sp>
      <p:sp>
        <p:nvSpPr>
          <p:cNvPr id="5" name="Segnaposto numero diapositiva 4"/>
          <p:cNvSpPr>
            <a:spLocks noGrp="1"/>
          </p:cNvSpPr>
          <p:nvPr>
            <p:ph type="sldNum" sz="quarter" idx="12"/>
          </p:nvPr>
        </p:nvSpPr>
        <p:spPr/>
        <p:txBody>
          <a:bodyPr/>
          <a:lstStyle/>
          <a:p>
            <a:fld id="{D2F51607-82F8-4C7A-B6B3-63E7EDB45F31}" type="slidenum">
              <a:rPr lang="it-IT" smtClean="0"/>
              <a:pPr/>
              <a:t>41</a:t>
            </a:fld>
            <a:endParaRPr lang="it-IT"/>
          </a:p>
        </p:txBody>
      </p:sp>
      <p:pic>
        <p:nvPicPr>
          <p:cNvPr id="4" name="Immagine 3" descr="valutazione.jpe"/>
          <p:cNvPicPr>
            <a:picLocks noChangeAspect="1"/>
          </p:cNvPicPr>
          <p:nvPr/>
        </p:nvPicPr>
        <p:blipFill>
          <a:blip r:embed="rId2" cstate="print"/>
          <a:stretch>
            <a:fillRect/>
          </a:stretch>
        </p:blipFill>
        <p:spPr>
          <a:xfrm>
            <a:off x="6012160" y="2348880"/>
            <a:ext cx="2527640" cy="2538924"/>
          </a:xfrm>
          <a:prstGeom prst="rect">
            <a:avLst/>
          </a:prstGeom>
        </p:spPr>
      </p:pic>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79512" y="1124744"/>
            <a:ext cx="8229600" cy="926976"/>
          </a:xfrm>
        </p:spPr>
        <p:txBody>
          <a:bodyPr/>
          <a:lstStyle/>
          <a:p>
            <a:r>
              <a:rPr lang="it-IT" dirty="0" smtClean="0"/>
              <a:t>Il lieve inadempimento</a:t>
            </a:r>
            <a:endParaRPr lang="it-IT" dirty="0"/>
          </a:p>
        </p:txBody>
      </p:sp>
      <p:sp>
        <p:nvSpPr>
          <p:cNvPr id="3" name="Segnaposto contenuto 2"/>
          <p:cNvSpPr>
            <a:spLocks noGrp="1"/>
          </p:cNvSpPr>
          <p:nvPr>
            <p:ph idx="1"/>
          </p:nvPr>
        </p:nvSpPr>
        <p:spPr>
          <a:xfrm>
            <a:off x="539552" y="2132856"/>
            <a:ext cx="8229600" cy="4525963"/>
          </a:xfrm>
        </p:spPr>
        <p:txBody>
          <a:bodyPr>
            <a:normAutofit fontScale="92500"/>
          </a:bodyPr>
          <a:lstStyle/>
          <a:p>
            <a:pPr marL="0" indent="0">
              <a:buNone/>
            </a:pPr>
            <a:r>
              <a:rPr lang="it-IT" dirty="0" smtClean="0"/>
              <a:t>L’art. 15 </a:t>
            </a:r>
            <a:r>
              <a:rPr lang="it-IT" dirty="0" err="1" smtClean="0"/>
              <a:t>ter</a:t>
            </a:r>
            <a:r>
              <a:rPr lang="it-IT" dirty="0" smtClean="0"/>
              <a:t> del D.P.R. 602/73, inserito dall’art. 3 bis del D. </a:t>
            </a:r>
            <a:r>
              <a:rPr lang="it-IT" dirty="0" err="1" smtClean="0"/>
              <a:t>Lgs</a:t>
            </a:r>
            <a:r>
              <a:rPr lang="it-IT" dirty="0" smtClean="0"/>
              <a:t>. 159/2015, prevede l’istituto del “lieve inadempimento” che esclude la decadenza dalla </a:t>
            </a:r>
            <a:r>
              <a:rPr lang="it-IT" u="sng" dirty="0" smtClean="0"/>
              <a:t>dilazione</a:t>
            </a:r>
            <a:r>
              <a:rPr lang="it-IT" dirty="0" smtClean="0"/>
              <a:t> in caso di lieve inadempimento dovuto a:</a:t>
            </a:r>
          </a:p>
          <a:p>
            <a:r>
              <a:rPr lang="it-IT" dirty="0" smtClean="0"/>
              <a:t>insufficiente versamento della rata, per una frazione non superiore al 3% e, in ogni caso, a 10.000 euro;</a:t>
            </a:r>
          </a:p>
          <a:p>
            <a:r>
              <a:rPr lang="it-IT" dirty="0" smtClean="0"/>
              <a:t>tardivo versamento della prima rata, non superiore a sette giorni.</a:t>
            </a:r>
            <a:endParaRPr lang="it-IT" dirty="0"/>
          </a:p>
        </p:txBody>
      </p:sp>
      <p:sp>
        <p:nvSpPr>
          <p:cNvPr id="5" name="Segnaposto numero diapositiva 4"/>
          <p:cNvSpPr>
            <a:spLocks noGrp="1"/>
          </p:cNvSpPr>
          <p:nvPr>
            <p:ph type="sldNum" sz="quarter" idx="12"/>
          </p:nvPr>
        </p:nvSpPr>
        <p:spPr/>
        <p:txBody>
          <a:bodyPr/>
          <a:lstStyle/>
          <a:p>
            <a:fld id="{D2F51607-82F8-4C7A-B6B3-63E7EDB45F31}" type="slidenum">
              <a:rPr lang="it-IT" smtClean="0"/>
              <a:pPr/>
              <a:t>42</a:t>
            </a:fld>
            <a:endParaRPr lang="it-IT"/>
          </a:p>
        </p:txBody>
      </p:sp>
      <p:pic>
        <p:nvPicPr>
          <p:cNvPr id="4" name="Immagine 3" descr="68747470733a2f2f73332e616d617a6f6e6177732e636f6d2f776174747061642d6d656469612d736572766963652f53746f7279496d6167652f45547334576858425667536c30513d3d2d3237323637323137392e313435.png"/>
          <p:cNvPicPr>
            <a:picLocks noChangeAspect="1"/>
          </p:cNvPicPr>
          <p:nvPr/>
        </p:nvPicPr>
        <p:blipFill>
          <a:blip r:embed="rId2" cstate="print"/>
          <a:stretch>
            <a:fillRect/>
          </a:stretch>
        </p:blipFill>
        <p:spPr>
          <a:xfrm>
            <a:off x="6084168" y="4365104"/>
            <a:ext cx="1800200" cy="1584176"/>
          </a:xfrm>
          <a:prstGeom prst="rect">
            <a:avLst/>
          </a:prstGeom>
        </p:spPr>
      </p:pic>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39552" y="1052736"/>
            <a:ext cx="8229600" cy="638944"/>
          </a:xfrm>
        </p:spPr>
        <p:txBody>
          <a:bodyPr/>
          <a:lstStyle/>
          <a:p>
            <a:r>
              <a:rPr lang="it-IT" dirty="0" smtClean="0"/>
              <a:t>Lieve inadempimento</a:t>
            </a:r>
            <a:endParaRPr lang="it-IT" dirty="0"/>
          </a:p>
        </p:txBody>
      </p:sp>
      <p:sp>
        <p:nvSpPr>
          <p:cNvPr id="3" name="Segnaposto contenuto 2"/>
          <p:cNvSpPr>
            <a:spLocks noGrp="1"/>
          </p:cNvSpPr>
          <p:nvPr>
            <p:ph idx="1"/>
          </p:nvPr>
        </p:nvSpPr>
        <p:spPr/>
        <p:txBody>
          <a:bodyPr>
            <a:normAutofit fontScale="85000" lnSpcReduction="10000"/>
          </a:bodyPr>
          <a:lstStyle/>
          <a:p>
            <a:r>
              <a:rPr lang="it-IT" dirty="0" smtClean="0"/>
              <a:t>versamento in unica soluzione delle somme dovute ai sensi dell'art. 2, co</a:t>
            </a:r>
            <a:r>
              <a:rPr lang="it-IT" dirty="0" err="1" smtClean="0"/>
              <a:t>.2</a:t>
            </a:r>
            <a:r>
              <a:rPr lang="it-IT" dirty="0" smtClean="0"/>
              <a:t>, e dell'art. 3, </a:t>
            </a:r>
            <a:r>
              <a:rPr lang="it-IT" dirty="0" err="1" smtClean="0"/>
              <a:t>co</a:t>
            </a:r>
            <a:r>
              <a:rPr lang="it-IT" dirty="0" smtClean="0"/>
              <a:t>. 1, del </a:t>
            </a:r>
            <a:r>
              <a:rPr lang="it-IT" dirty="0" err="1" smtClean="0"/>
              <a:t>D.Lgs.</a:t>
            </a:r>
            <a:r>
              <a:rPr lang="it-IT" dirty="0" smtClean="0"/>
              <a:t> 18 dicembre 1997, n. 462 (36bis/36ter);</a:t>
            </a:r>
          </a:p>
          <a:p>
            <a:r>
              <a:rPr lang="it-IT" dirty="0" smtClean="0"/>
              <a:t>versamento in unica soluzione o della prima rata delle somme dovute ai sensi dell'articolo 8, co</a:t>
            </a:r>
            <a:r>
              <a:rPr lang="it-IT" dirty="0" err="1" smtClean="0"/>
              <a:t>.1</a:t>
            </a:r>
            <a:r>
              <a:rPr lang="it-IT" dirty="0" smtClean="0"/>
              <a:t>, del D.Lgs</a:t>
            </a:r>
            <a:r>
              <a:rPr lang="it-IT" dirty="0" err="1" smtClean="0"/>
              <a:t>.19 giugno</a:t>
            </a:r>
            <a:r>
              <a:rPr lang="it-IT" dirty="0" smtClean="0"/>
              <a:t> 1997, n. 218 (</a:t>
            </a:r>
            <a:r>
              <a:rPr lang="it-IT" dirty="0" err="1" smtClean="0"/>
              <a:t>acc.to</a:t>
            </a:r>
            <a:r>
              <a:rPr lang="it-IT" dirty="0" smtClean="0"/>
              <a:t> con adesione).</a:t>
            </a:r>
            <a:endParaRPr lang="it-IT" dirty="0"/>
          </a:p>
        </p:txBody>
      </p:sp>
      <p:sp>
        <p:nvSpPr>
          <p:cNvPr id="4" name="Segnaposto numero diapositiva 3"/>
          <p:cNvSpPr>
            <a:spLocks noGrp="1"/>
          </p:cNvSpPr>
          <p:nvPr>
            <p:ph type="sldNum" sz="quarter" idx="12"/>
          </p:nvPr>
        </p:nvSpPr>
        <p:spPr/>
        <p:txBody>
          <a:bodyPr/>
          <a:lstStyle/>
          <a:p>
            <a:fld id="{D2F51607-82F8-4C7A-B6B3-63E7EDB45F31}" type="slidenum">
              <a:rPr lang="it-IT" smtClean="0"/>
              <a:pPr/>
              <a:t>43</a:t>
            </a:fld>
            <a:endParaRPr lang="it-IT"/>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5536" y="1412776"/>
            <a:ext cx="8229600" cy="1152128"/>
          </a:xfrm>
        </p:spPr>
        <p:txBody>
          <a:bodyPr/>
          <a:lstStyle/>
          <a:p>
            <a:r>
              <a:rPr lang="it-IT" dirty="0" smtClean="0"/>
              <a:t>Ravvedimento F 24 saldo zero</a:t>
            </a:r>
            <a:endParaRPr lang="it-IT" dirty="0"/>
          </a:p>
        </p:txBody>
      </p:sp>
      <p:sp>
        <p:nvSpPr>
          <p:cNvPr id="3" name="Segnaposto contenuto 2"/>
          <p:cNvSpPr>
            <a:spLocks noGrp="1"/>
          </p:cNvSpPr>
          <p:nvPr>
            <p:ph idx="1"/>
          </p:nvPr>
        </p:nvSpPr>
        <p:spPr>
          <a:xfrm>
            <a:off x="457200" y="2708920"/>
            <a:ext cx="8229600" cy="3417243"/>
          </a:xfrm>
        </p:spPr>
        <p:txBody>
          <a:bodyPr/>
          <a:lstStyle/>
          <a:p>
            <a:r>
              <a:rPr lang="it-IT" dirty="0" smtClean="0"/>
              <a:t>Art 15, c.2 bis, </a:t>
            </a:r>
            <a:r>
              <a:rPr lang="it-IT" dirty="0" err="1" smtClean="0"/>
              <a:t>Dlgs</a:t>
            </a:r>
            <a:r>
              <a:rPr lang="it-IT" dirty="0" smtClean="0"/>
              <a:t> 471/1997</a:t>
            </a:r>
          </a:p>
          <a:p>
            <a:r>
              <a:rPr lang="it-IT" dirty="0" smtClean="0"/>
              <a:t>Sanzione 100 euro</a:t>
            </a:r>
          </a:p>
          <a:p>
            <a:r>
              <a:rPr lang="it-IT" dirty="0" smtClean="0"/>
              <a:t>Riduzione a 50 euro se ritardo non superiore a 5 </a:t>
            </a:r>
            <a:r>
              <a:rPr lang="it-IT" dirty="0" err="1" smtClean="0"/>
              <a:t>gg</a:t>
            </a:r>
            <a:r>
              <a:rPr lang="it-IT" dirty="0" smtClean="0"/>
              <a:t> lavorativi </a:t>
            </a:r>
            <a:endParaRPr lang="it-IT" dirty="0"/>
          </a:p>
        </p:txBody>
      </p:sp>
      <p:sp>
        <p:nvSpPr>
          <p:cNvPr id="5" name="Segnaposto numero diapositiva 4"/>
          <p:cNvSpPr>
            <a:spLocks noGrp="1"/>
          </p:cNvSpPr>
          <p:nvPr>
            <p:ph type="sldNum" sz="quarter" idx="12"/>
          </p:nvPr>
        </p:nvSpPr>
        <p:spPr/>
        <p:txBody>
          <a:bodyPr/>
          <a:lstStyle/>
          <a:p>
            <a:fld id="{D2F51607-82F8-4C7A-B6B3-63E7EDB45F31}" type="slidenum">
              <a:rPr lang="it-IT" smtClean="0"/>
              <a:pPr/>
              <a:t>44</a:t>
            </a:fld>
            <a:endParaRPr lang="it-IT"/>
          </a:p>
        </p:txBody>
      </p:sp>
      <p:pic>
        <p:nvPicPr>
          <p:cNvPr id="4" name="Immagine 3" descr="zero.jpg"/>
          <p:cNvPicPr>
            <a:picLocks noChangeAspect="1"/>
          </p:cNvPicPr>
          <p:nvPr/>
        </p:nvPicPr>
        <p:blipFill>
          <a:blip r:embed="rId2" cstate="print"/>
          <a:stretch>
            <a:fillRect/>
          </a:stretch>
        </p:blipFill>
        <p:spPr>
          <a:xfrm>
            <a:off x="5148063" y="4598278"/>
            <a:ext cx="2880321" cy="1650313"/>
          </a:xfrm>
          <a:prstGeom prst="rect">
            <a:avLst/>
          </a:prstGeom>
        </p:spPr>
      </p:pic>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5536" y="1340768"/>
            <a:ext cx="8229600" cy="796950"/>
          </a:xfrm>
        </p:spPr>
        <p:txBody>
          <a:bodyPr/>
          <a:lstStyle/>
          <a:p>
            <a:r>
              <a:rPr lang="it-IT" sz="3200" dirty="0" smtClean="0"/>
              <a:t>A)Liquidazioni iva  B)Comunicazione fatture</a:t>
            </a:r>
            <a:endParaRPr lang="it-IT" sz="3200" dirty="0"/>
          </a:p>
        </p:txBody>
      </p:sp>
      <p:sp>
        <p:nvSpPr>
          <p:cNvPr id="3" name="Segnaposto contenuto 2"/>
          <p:cNvSpPr>
            <a:spLocks noGrp="1"/>
          </p:cNvSpPr>
          <p:nvPr>
            <p:ph idx="1"/>
          </p:nvPr>
        </p:nvSpPr>
        <p:spPr>
          <a:xfrm>
            <a:off x="457200" y="2420888"/>
            <a:ext cx="8229600" cy="3705275"/>
          </a:xfrm>
        </p:spPr>
        <p:txBody>
          <a:bodyPr>
            <a:normAutofit lnSpcReduction="10000"/>
          </a:bodyPr>
          <a:lstStyle/>
          <a:p>
            <a:r>
              <a:rPr lang="it-IT" sz="2400" dirty="0" smtClean="0"/>
              <a:t>A) Sanzione da € 500 a € 2000; Sanzione ridotta ½ se ravveduta entro 15 </a:t>
            </a:r>
            <a:r>
              <a:rPr lang="it-IT" sz="2400" dirty="0" err="1" smtClean="0"/>
              <a:t>gg</a:t>
            </a:r>
            <a:endParaRPr lang="it-IT" sz="2400" dirty="0" smtClean="0"/>
          </a:p>
          <a:p>
            <a:r>
              <a:rPr lang="it-IT" sz="2400" dirty="0" smtClean="0"/>
              <a:t>B) sanzione amministrativa di euro 2 per ogni fattura, con un limite massimo di euro 1.000 per ciascun trimestre</a:t>
            </a:r>
          </a:p>
          <a:p>
            <a:endParaRPr lang="it-IT" sz="2400" dirty="0" smtClean="0"/>
          </a:p>
          <a:p>
            <a:r>
              <a:rPr lang="it-IT" sz="2400" b="1" dirty="0" smtClean="0">
                <a:solidFill>
                  <a:srgbClr val="FF0000"/>
                </a:solidFill>
              </a:rPr>
              <a:t>Risoluzione 104° 28/07/2017</a:t>
            </a:r>
          </a:p>
          <a:p>
            <a:r>
              <a:rPr lang="it-IT" sz="2400" dirty="0" smtClean="0"/>
              <a:t>l’esposta disciplina sanzionatoria è contenuta nell’articolo 11, commi 2-bis e 2-ter, del </a:t>
            </a:r>
            <a:r>
              <a:rPr lang="it-IT" sz="2400" dirty="0" err="1" smtClean="0"/>
              <a:t>D.Lgs.</a:t>
            </a:r>
            <a:r>
              <a:rPr lang="it-IT" sz="2400" dirty="0" smtClean="0"/>
              <a:t> 18 dicembre 1997, n. 471 (così come modificato dal citato D.L. n. 193 del 2016) ed ha, dunque, natura amministrativo-tributaria</a:t>
            </a:r>
          </a:p>
          <a:p>
            <a:endParaRPr lang="it-IT" dirty="0"/>
          </a:p>
        </p:txBody>
      </p:sp>
      <p:sp>
        <p:nvSpPr>
          <p:cNvPr id="4" name="Segnaposto numero diapositiva 3"/>
          <p:cNvSpPr>
            <a:spLocks noGrp="1"/>
          </p:cNvSpPr>
          <p:nvPr>
            <p:ph type="sldNum" sz="quarter" idx="12"/>
          </p:nvPr>
        </p:nvSpPr>
        <p:spPr/>
        <p:txBody>
          <a:bodyPr/>
          <a:lstStyle/>
          <a:p>
            <a:fld id="{D2F51607-82F8-4C7A-B6B3-63E7EDB45F31}" type="slidenum">
              <a:rPr lang="it-IT" smtClean="0"/>
              <a:pPr/>
              <a:t>45</a:t>
            </a:fld>
            <a:endParaRPr lang="it-IT"/>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764704"/>
            <a:ext cx="8229600" cy="652934"/>
          </a:xfrm>
        </p:spPr>
        <p:txBody>
          <a:bodyPr>
            <a:normAutofit fontScale="90000"/>
          </a:bodyPr>
          <a:lstStyle/>
          <a:p>
            <a:r>
              <a:rPr lang="it-IT" dirty="0" smtClean="0"/>
              <a:t/>
            </a:r>
            <a:br>
              <a:rPr lang="it-IT" dirty="0" smtClean="0"/>
            </a:br>
            <a:r>
              <a:rPr lang="it-IT" dirty="0" smtClean="0"/>
              <a:t>Ravvedimento e rilevanza penale </a:t>
            </a:r>
            <a:endParaRPr lang="it-IT" dirty="0"/>
          </a:p>
        </p:txBody>
      </p:sp>
      <p:sp>
        <p:nvSpPr>
          <p:cNvPr id="3" name="Segnaposto contenuto 2"/>
          <p:cNvSpPr>
            <a:spLocks noGrp="1"/>
          </p:cNvSpPr>
          <p:nvPr>
            <p:ph idx="1"/>
          </p:nvPr>
        </p:nvSpPr>
        <p:spPr>
          <a:xfrm>
            <a:off x="628651" y="1700809"/>
            <a:ext cx="7886700" cy="4476156"/>
          </a:xfrm>
        </p:spPr>
        <p:txBody>
          <a:bodyPr>
            <a:normAutofit/>
          </a:bodyPr>
          <a:lstStyle/>
          <a:p>
            <a:pPr>
              <a:buNone/>
            </a:pPr>
            <a:endParaRPr lang="it-IT" dirty="0" smtClean="0"/>
          </a:p>
          <a:p>
            <a:r>
              <a:rPr lang="it-IT" sz="2600" dirty="0" smtClean="0"/>
              <a:t>Reato art 10 bis (omesso versamento delle ritenute), 10 </a:t>
            </a:r>
            <a:r>
              <a:rPr lang="it-IT" sz="2600" dirty="0" err="1" smtClean="0"/>
              <a:t>ter</a:t>
            </a:r>
            <a:r>
              <a:rPr lang="it-IT" sz="2600" dirty="0" smtClean="0"/>
              <a:t>, (omesso versamento iva) 10 </a:t>
            </a:r>
            <a:r>
              <a:rPr lang="it-IT" sz="2600" dirty="0" err="1" smtClean="0"/>
              <a:t>quater</a:t>
            </a:r>
            <a:r>
              <a:rPr lang="it-IT" sz="2600" dirty="0" smtClean="0"/>
              <a:t> c. 1 (crediti non spettanti) non punibili se con il ravvedimento pagamento prima dell’apertura del dibattimento (art. 13 d </a:t>
            </a:r>
            <a:r>
              <a:rPr lang="it-IT" sz="2600" dirty="0" err="1" smtClean="0"/>
              <a:t>lgs</a:t>
            </a:r>
            <a:r>
              <a:rPr lang="it-IT" sz="2600" dirty="0" smtClean="0"/>
              <a:t> 74/2000) </a:t>
            </a:r>
          </a:p>
          <a:p>
            <a:r>
              <a:rPr lang="it-IT" sz="2600" dirty="0" smtClean="0"/>
              <a:t>Reato art 4 (dichiarazione infedele) e 5 (omessa dichiarazione)  non punibili se il ravvedimento interviene prima che il contribuente abbia conoscenza di accessi , ispezioni , verifiche </a:t>
            </a:r>
            <a:r>
              <a:rPr lang="it-IT" sz="2600" dirty="0" err="1" smtClean="0"/>
              <a:t>etc</a:t>
            </a:r>
            <a:r>
              <a:rPr lang="it-IT" sz="2600" dirty="0" smtClean="0"/>
              <a:t> . </a:t>
            </a:r>
          </a:p>
          <a:p>
            <a:endParaRPr lang="it-IT" dirty="0"/>
          </a:p>
        </p:txBody>
      </p:sp>
      <p:sp>
        <p:nvSpPr>
          <p:cNvPr id="4" name="Segnaposto numero diapositiva 3"/>
          <p:cNvSpPr>
            <a:spLocks noGrp="1"/>
          </p:cNvSpPr>
          <p:nvPr>
            <p:ph type="sldNum" sz="quarter" idx="12"/>
          </p:nvPr>
        </p:nvSpPr>
        <p:spPr/>
        <p:txBody>
          <a:bodyPr/>
          <a:lstStyle/>
          <a:p>
            <a:fld id="{D2F51607-82F8-4C7A-B6B3-63E7EDB45F31}" type="slidenum">
              <a:rPr lang="it-IT" smtClean="0"/>
              <a:pPr/>
              <a:t>46</a:t>
            </a:fld>
            <a:endParaRPr lang="it-IT"/>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67544" y="1563161"/>
            <a:ext cx="7920880" cy="443863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Segnaposto numero diapositiva 3"/>
          <p:cNvSpPr>
            <a:spLocks noGrp="1"/>
          </p:cNvSpPr>
          <p:nvPr>
            <p:ph type="sldNum" sz="quarter" idx="12"/>
          </p:nvPr>
        </p:nvSpPr>
        <p:spPr/>
        <p:txBody>
          <a:bodyPr/>
          <a:lstStyle/>
          <a:p>
            <a:fld id="{D2F51607-82F8-4C7A-B6B3-63E7EDB45F31}" type="slidenum">
              <a:rPr lang="it-IT" smtClean="0"/>
              <a:pPr/>
              <a:t>5</a:t>
            </a:fld>
            <a:endParaRPr lang="it-IT"/>
          </a:p>
        </p:txBody>
      </p:sp>
    </p:spTree>
    <p:extLst>
      <p:ext uri="{BB962C8B-B14F-4D97-AF65-F5344CB8AC3E}">
        <p14:creationId xmlns:p14="http://schemas.microsoft.com/office/powerpoint/2010/main" val="27649080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043608" y="1340768"/>
            <a:ext cx="7920880" cy="4824536"/>
          </a:xfrm>
        </p:spPr>
        <p:txBody>
          <a:bodyPr/>
          <a:lstStyle/>
          <a:p>
            <a:pPr marL="0" indent="0">
              <a:buNone/>
            </a:pPr>
            <a:r>
              <a:rPr lang="it-IT" sz="2000" dirty="0"/>
              <a:t>L’istituto, nel corso degli anni, ha subito varie modifiche.</a:t>
            </a:r>
          </a:p>
          <a:p>
            <a:pPr marL="0" indent="0">
              <a:buNone/>
            </a:pPr>
            <a:r>
              <a:rPr lang="it-IT" sz="2000" dirty="0"/>
              <a:t>Tra le più recenti si segnalano quelle introdotte con:</a:t>
            </a:r>
          </a:p>
          <a:p>
            <a:r>
              <a:rPr lang="it-IT" sz="2000" dirty="0"/>
              <a:t>l</a:t>
            </a:r>
            <a:r>
              <a:rPr lang="it-IT" sz="2000" dirty="0" smtClean="0"/>
              <a:t>a </a:t>
            </a:r>
            <a:r>
              <a:rPr lang="it-IT" sz="2000" dirty="0"/>
              <a:t>legge di stabilità 2015 (legge 23 dicembre 2014, n. 190);</a:t>
            </a:r>
          </a:p>
          <a:p>
            <a:r>
              <a:rPr lang="it-IT" sz="2000" dirty="0" smtClean="0"/>
              <a:t>il </a:t>
            </a:r>
            <a:r>
              <a:rPr lang="it-IT" sz="2000" dirty="0"/>
              <a:t>cd. “decreto crescita” (D.L. 30 aprile 2019, n. 34, convertito, con modificazioni, dalla legge </a:t>
            </a:r>
            <a:r>
              <a:rPr lang="it-IT" sz="2000" dirty="0" smtClean="0"/>
              <a:t>28 giugno </a:t>
            </a:r>
            <a:r>
              <a:rPr lang="it-IT" sz="2000" dirty="0"/>
              <a:t>2019, n. 58);</a:t>
            </a:r>
          </a:p>
          <a:p>
            <a:r>
              <a:rPr lang="it-IT" sz="2000" dirty="0" smtClean="0"/>
              <a:t>il </a:t>
            </a:r>
            <a:r>
              <a:rPr lang="it-IT" sz="2000" dirty="0"/>
              <a:t>decreto fiscale collegato alla manovra di bilancio 2020 (art. 10-bis D.L. 26 ottobre 2019, n. 124).</a:t>
            </a:r>
          </a:p>
          <a:p>
            <a:pPr marL="0" indent="0">
              <a:buNone/>
            </a:pPr>
            <a:r>
              <a:rPr lang="it-IT" sz="2000" dirty="0"/>
              <a:t>In particolare, con la legge di stabilità 2015, a differenza di quanto previsto in precedenza, l’istituto </a:t>
            </a:r>
            <a:r>
              <a:rPr lang="it-IT" sz="2000" dirty="0" smtClean="0"/>
              <a:t>del ravvedimento </a:t>
            </a:r>
            <a:r>
              <a:rPr lang="it-IT" sz="2000" dirty="0"/>
              <a:t>operoso è stato trasformato in uno </a:t>
            </a:r>
            <a:r>
              <a:rPr lang="it-IT" sz="2000" b="1" dirty="0"/>
              <a:t>strumento “agevolato” di correzione delle </a:t>
            </a:r>
            <a:r>
              <a:rPr lang="it-IT" sz="2000" b="1" dirty="0" smtClean="0"/>
              <a:t>violazioni</a:t>
            </a:r>
            <a:r>
              <a:rPr lang="it-IT" sz="2000" dirty="0" smtClean="0"/>
              <a:t>, che </a:t>
            </a:r>
            <a:r>
              <a:rPr lang="it-IT" sz="2000" dirty="0"/>
              <a:t>il contribuente può sempre utilizzare per evitare l’applicazione delle sanzioni “piene” </a:t>
            </a:r>
            <a:r>
              <a:rPr lang="it-IT" sz="2000" dirty="0" smtClean="0"/>
              <a:t>da parte </a:t>
            </a:r>
            <a:r>
              <a:rPr lang="it-IT" sz="2000" dirty="0"/>
              <a:t>dell’Amministrazione </a:t>
            </a:r>
            <a:r>
              <a:rPr lang="it-IT" sz="2000" dirty="0" smtClean="0"/>
              <a:t>finanziaria</a:t>
            </a:r>
          </a:p>
        </p:txBody>
      </p:sp>
      <p:sp>
        <p:nvSpPr>
          <p:cNvPr id="4" name="Segnaposto numero diapositiva 3"/>
          <p:cNvSpPr>
            <a:spLocks noGrp="1"/>
          </p:cNvSpPr>
          <p:nvPr>
            <p:ph type="sldNum" sz="quarter" idx="12"/>
          </p:nvPr>
        </p:nvSpPr>
        <p:spPr/>
        <p:txBody>
          <a:bodyPr/>
          <a:lstStyle/>
          <a:p>
            <a:fld id="{D2F51607-82F8-4C7A-B6B3-63E7EDB45F31}" type="slidenum">
              <a:rPr lang="it-IT" smtClean="0"/>
              <a:pPr/>
              <a:t>6</a:t>
            </a:fld>
            <a:endParaRPr lang="it-IT"/>
          </a:p>
        </p:txBody>
      </p:sp>
    </p:spTree>
    <p:extLst>
      <p:ext uri="{BB962C8B-B14F-4D97-AF65-F5344CB8AC3E}">
        <p14:creationId xmlns:p14="http://schemas.microsoft.com/office/powerpoint/2010/main" val="14344369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043608" y="1340768"/>
            <a:ext cx="7920880" cy="4680520"/>
          </a:xfrm>
        </p:spPr>
        <p:txBody>
          <a:bodyPr>
            <a:normAutofit lnSpcReduction="10000"/>
          </a:bodyPr>
          <a:lstStyle/>
          <a:p>
            <a:pPr marL="0" indent="0">
              <a:buNone/>
            </a:pPr>
            <a:r>
              <a:rPr lang="it-IT" sz="2000" dirty="0" smtClean="0"/>
              <a:t>L’Amministrazione finanziaria, </a:t>
            </a:r>
            <a:r>
              <a:rPr lang="it-IT" sz="2000" dirty="0"/>
              <a:t>mediante l’utilizzo di nuove tecnologie e strumenti telematici, </a:t>
            </a:r>
            <a:r>
              <a:rPr lang="it-IT" sz="2000" b="1" dirty="0"/>
              <a:t>mette a disposizione </a:t>
            </a:r>
            <a:r>
              <a:rPr lang="it-IT" sz="2000" dirty="0"/>
              <a:t>dei contribuenti, ovvero dei suoi Intermediari, gli </a:t>
            </a:r>
            <a:r>
              <a:rPr lang="it-IT" sz="2000" b="1" dirty="0" smtClean="0"/>
              <a:t>elementi e </a:t>
            </a:r>
            <a:r>
              <a:rPr lang="it-IT" sz="2000" b="1" dirty="0"/>
              <a:t>le informazioni </a:t>
            </a:r>
            <a:r>
              <a:rPr lang="it-IT" sz="2000" dirty="0"/>
              <a:t>di cui è in possesso e che riguardano possibili anomalie dichiarative, al </a:t>
            </a:r>
            <a:r>
              <a:rPr lang="it-IT" sz="2000" dirty="0" smtClean="0"/>
              <a:t>fine di </a:t>
            </a:r>
            <a:r>
              <a:rPr lang="it-IT" sz="2000" dirty="0"/>
              <a:t>stimolare l’assolvimento degli obblighi tributari e favorire l’emersione spontanea delle basi imponibili.</a:t>
            </a:r>
          </a:p>
          <a:p>
            <a:pPr marL="0" indent="0">
              <a:buNone/>
            </a:pPr>
            <a:r>
              <a:rPr lang="it-IT" sz="2000" dirty="0"/>
              <a:t>C</a:t>
            </a:r>
            <a:r>
              <a:rPr lang="it-IT" sz="2000" dirty="0" smtClean="0"/>
              <a:t>on </a:t>
            </a:r>
            <a:r>
              <a:rPr lang="it-IT" sz="2000" dirty="0"/>
              <a:t>una certa periodicità, invia ai contribuenti </a:t>
            </a:r>
            <a:r>
              <a:rPr lang="it-IT" sz="2000" b="1" dirty="0" smtClean="0"/>
              <a:t>comunicazioni </a:t>
            </a:r>
            <a:r>
              <a:rPr lang="it-IT" sz="2000" dirty="0" smtClean="0"/>
              <a:t>finalizzate </a:t>
            </a:r>
            <a:r>
              <a:rPr lang="it-IT" sz="2000" dirty="0"/>
              <a:t>alla promozione della </a:t>
            </a:r>
            <a:r>
              <a:rPr lang="it-IT" sz="2000" i="1" dirty="0" err="1"/>
              <a:t>compliance</a:t>
            </a:r>
            <a:r>
              <a:rPr lang="it-IT" sz="2000" dirty="0"/>
              <a:t>, che consentono a moltissimi di essi di accogliere </a:t>
            </a:r>
            <a:r>
              <a:rPr lang="it-IT" sz="2000" dirty="0" smtClean="0"/>
              <a:t>l’invito del </a:t>
            </a:r>
            <a:r>
              <a:rPr lang="it-IT" sz="2000" dirty="0"/>
              <a:t>Fisco a rimediare ad un errore o ad una dimenticanza in tempi brevi e con sanzioni ridotte, </a:t>
            </a:r>
            <a:r>
              <a:rPr lang="it-IT" sz="2000" dirty="0" smtClean="0"/>
              <a:t>versando spontaneamente </a:t>
            </a:r>
            <a:r>
              <a:rPr lang="it-IT" sz="2000" dirty="0"/>
              <a:t>il dovuto.</a:t>
            </a:r>
          </a:p>
          <a:p>
            <a:pPr marL="0" indent="0">
              <a:buNone/>
            </a:pPr>
            <a:r>
              <a:rPr lang="it-IT" sz="2000" dirty="0"/>
              <a:t>L’obiettivo che si vuole perseguire è quello di comunicare prima della presentazione delle </a:t>
            </a:r>
            <a:r>
              <a:rPr lang="it-IT" sz="2000" dirty="0" smtClean="0"/>
              <a:t>dichiarazioni annuali </a:t>
            </a:r>
            <a:r>
              <a:rPr lang="it-IT" sz="2000" dirty="0"/>
              <a:t>dati in possesso sull’anno d’imposta da dichiarare e le anomalie riscontrate nelle </a:t>
            </a:r>
            <a:r>
              <a:rPr lang="it-IT" sz="2000" dirty="0" smtClean="0"/>
              <a:t>precedenti dichiarazioni</a:t>
            </a:r>
            <a:r>
              <a:rPr lang="it-IT" sz="2000" dirty="0"/>
              <a:t>, consentendo, quindi, al contribuente di non fare errori in dichiarazione e </a:t>
            </a:r>
            <a:r>
              <a:rPr lang="it-IT" sz="2000" dirty="0" smtClean="0"/>
              <a:t>correggere con </a:t>
            </a:r>
            <a:r>
              <a:rPr lang="it-IT" sz="2000" dirty="0"/>
              <a:t>sanzioni molto ridotte gli errori già fatti</a:t>
            </a:r>
          </a:p>
        </p:txBody>
      </p:sp>
      <p:sp>
        <p:nvSpPr>
          <p:cNvPr id="4" name="Segnaposto numero diapositiva 3"/>
          <p:cNvSpPr>
            <a:spLocks noGrp="1"/>
          </p:cNvSpPr>
          <p:nvPr>
            <p:ph type="sldNum" sz="quarter" idx="12"/>
          </p:nvPr>
        </p:nvSpPr>
        <p:spPr/>
        <p:txBody>
          <a:bodyPr/>
          <a:lstStyle/>
          <a:p>
            <a:fld id="{D2F51607-82F8-4C7A-B6B3-63E7EDB45F31}" type="slidenum">
              <a:rPr lang="it-IT" smtClean="0"/>
              <a:pPr/>
              <a:t>7</a:t>
            </a:fld>
            <a:endParaRPr lang="it-IT"/>
          </a:p>
        </p:txBody>
      </p:sp>
    </p:spTree>
    <p:extLst>
      <p:ext uri="{BB962C8B-B14F-4D97-AF65-F5344CB8AC3E}">
        <p14:creationId xmlns:p14="http://schemas.microsoft.com/office/powerpoint/2010/main" val="32714325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marL="0" indent="0">
              <a:buNone/>
            </a:pPr>
            <a:r>
              <a:rPr lang="it-IT" sz="2000" dirty="0"/>
              <a:t>Con le modifiche introdotte dal “decreto crescita”, invece, è stato </a:t>
            </a:r>
            <a:r>
              <a:rPr lang="it-IT" sz="2000" b="1" dirty="0"/>
              <a:t>esteso l’ambito operativo della </a:t>
            </a:r>
            <a:r>
              <a:rPr lang="it-IT" sz="2000" b="1" dirty="0" smtClean="0"/>
              <a:t>disciplina del </a:t>
            </a:r>
            <a:r>
              <a:rPr lang="it-IT" sz="2000" b="1" dirty="0"/>
              <a:t>ravvedimento operoso</a:t>
            </a:r>
            <a:r>
              <a:rPr lang="it-IT" sz="2000" dirty="0"/>
              <a:t>, recependo in norma primaria alcuni orientamenti già </a:t>
            </a:r>
            <a:r>
              <a:rPr lang="it-IT" sz="2000" dirty="0" smtClean="0"/>
              <a:t>espressi dalla </a:t>
            </a:r>
            <a:r>
              <a:rPr lang="it-IT" sz="2000" dirty="0"/>
              <a:t>prassi amministrativa in materia di versamento frazionato dell’imposta o versamento “</a:t>
            </a:r>
            <a:r>
              <a:rPr lang="it-IT" sz="2000" dirty="0" smtClean="0"/>
              <a:t>tardivo” dell’imposta </a:t>
            </a:r>
            <a:r>
              <a:rPr lang="it-IT" sz="2000" dirty="0"/>
              <a:t>frazionata (cd. </a:t>
            </a:r>
            <a:r>
              <a:rPr lang="it-IT" sz="2000" b="1" dirty="0"/>
              <a:t>ravvedimento parziale</a:t>
            </a:r>
            <a:r>
              <a:rPr lang="it-IT" sz="2000" dirty="0" smtClean="0"/>
              <a:t>). Art 13 bis 472/97 - circolare </a:t>
            </a:r>
            <a:r>
              <a:rPr lang="it-IT" sz="2000" dirty="0"/>
              <a:t>42/E/2016 (paragrafo 4.2). </a:t>
            </a:r>
            <a:endParaRPr lang="it-IT" sz="2000" dirty="0" smtClean="0"/>
          </a:p>
          <a:p>
            <a:pPr marL="0" indent="0">
              <a:buNone/>
            </a:pPr>
            <a:endParaRPr lang="it-IT" sz="2000" dirty="0"/>
          </a:p>
          <a:p>
            <a:pPr marL="0" indent="0">
              <a:buNone/>
            </a:pPr>
            <a:r>
              <a:rPr lang="it-IT" sz="2000" dirty="0"/>
              <a:t>In sintesi, con una norma interpretativa, con efficacia dunque retroattiva, viene previsto che </a:t>
            </a:r>
            <a:r>
              <a:rPr lang="it-IT" sz="2000" dirty="0" smtClean="0"/>
              <a:t>l’istituto del </a:t>
            </a:r>
            <a:r>
              <a:rPr lang="it-IT" sz="2000" dirty="0"/>
              <a:t>ravvedimento operoso, per i soli </a:t>
            </a:r>
            <a:r>
              <a:rPr lang="it-IT" sz="2000" b="1" dirty="0"/>
              <a:t>tributi amministrati dall’Agenzia delle entrate</a:t>
            </a:r>
            <a:r>
              <a:rPr lang="it-IT" sz="2000" dirty="0"/>
              <a:t>, si applica </a:t>
            </a:r>
            <a:r>
              <a:rPr lang="it-IT" sz="2000" dirty="0" smtClean="0"/>
              <a:t>anche nei </a:t>
            </a:r>
            <a:r>
              <a:rPr lang="it-IT" sz="2000" dirty="0"/>
              <a:t>casi di </a:t>
            </a:r>
            <a:r>
              <a:rPr lang="it-IT" sz="2000" b="1" dirty="0"/>
              <a:t>versamento frazionato </a:t>
            </a:r>
            <a:r>
              <a:rPr lang="it-IT" sz="2000" dirty="0"/>
              <a:t>delle imposte dovute, purché il versamento della </a:t>
            </a:r>
            <a:r>
              <a:rPr lang="it-IT" sz="2000" dirty="0" smtClean="0"/>
              <a:t>parte dell’imposta </a:t>
            </a:r>
            <a:r>
              <a:rPr lang="it-IT" sz="2000" dirty="0"/>
              <a:t>e delle sanzioni e interessi sia effettuato nei termini di legge per avvalersi del ravvedimento.</a:t>
            </a:r>
          </a:p>
        </p:txBody>
      </p:sp>
      <p:sp>
        <p:nvSpPr>
          <p:cNvPr id="4" name="Segnaposto numero diapositiva 3"/>
          <p:cNvSpPr>
            <a:spLocks noGrp="1"/>
          </p:cNvSpPr>
          <p:nvPr>
            <p:ph type="sldNum" sz="quarter" idx="12"/>
          </p:nvPr>
        </p:nvSpPr>
        <p:spPr/>
        <p:txBody>
          <a:bodyPr/>
          <a:lstStyle/>
          <a:p>
            <a:fld id="{D2F51607-82F8-4C7A-B6B3-63E7EDB45F31}" type="slidenum">
              <a:rPr lang="it-IT" smtClean="0"/>
              <a:pPr/>
              <a:t>8</a:t>
            </a:fld>
            <a:endParaRPr lang="it-IT"/>
          </a:p>
        </p:txBody>
      </p:sp>
    </p:spTree>
    <p:extLst>
      <p:ext uri="{BB962C8B-B14F-4D97-AF65-F5344CB8AC3E}">
        <p14:creationId xmlns:p14="http://schemas.microsoft.com/office/powerpoint/2010/main" val="27458611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marL="0" indent="0">
              <a:buNone/>
            </a:pPr>
            <a:r>
              <a:rPr lang="it-IT" sz="2000" dirty="0"/>
              <a:t>Ove l’imposta dovuta sia versata in </a:t>
            </a:r>
            <a:r>
              <a:rPr lang="it-IT" sz="2000" b="1" dirty="0"/>
              <a:t>ritardo</a:t>
            </a:r>
            <a:r>
              <a:rPr lang="it-IT" sz="2000" dirty="0"/>
              <a:t>, e il ravvedimento, con il versamento della sanzione e </a:t>
            </a:r>
            <a:r>
              <a:rPr lang="it-IT" sz="2000" dirty="0" smtClean="0"/>
              <a:t>degli interessi</a:t>
            </a:r>
            <a:r>
              <a:rPr lang="it-IT" sz="2000" dirty="0"/>
              <a:t>, intervenga </a:t>
            </a:r>
            <a:r>
              <a:rPr lang="it-IT" sz="2000" b="1" dirty="0"/>
              <a:t>successivamente</a:t>
            </a:r>
            <a:r>
              <a:rPr lang="it-IT" sz="2000" dirty="0"/>
              <a:t>, la sanzione applicabile corrisponde a quella </a:t>
            </a:r>
            <a:r>
              <a:rPr lang="it-IT" sz="2000" dirty="0" smtClean="0"/>
              <a:t>riferita all’integrale </a:t>
            </a:r>
            <a:r>
              <a:rPr lang="it-IT" sz="2000" dirty="0"/>
              <a:t>tardivo versamento e gli interessi sono dovuti per l’intero periodo di ritardo; la </a:t>
            </a:r>
            <a:r>
              <a:rPr lang="it-IT" sz="2000" dirty="0" smtClean="0"/>
              <a:t>riduzione in </a:t>
            </a:r>
            <a:r>
              <a:rPr lang="it-IT" sz="2000" dirty="0"/>
              <a:t>caso di ravvedimento è riferita al </a:t>
            </a:r>
            <a:r>
              <a:rPr lang="it-IT" sz="2000" u="sng" dirty="0"/>
              <a:t>momento di perfezionamento dello stess</a:t>
            </a:r>
            <a:r>
              <a:rPr lang="it-IT" sz="2000" dirty="0"/>
              <a:t>o.</a:t>
            </a:r>
          </a:p>
          <a:p>
            <a:pPr marL="0" indent="0">
              <a:buNone/>
            </a:pPr>
            <a:r>
              <a:rPr lang="it-IT" sz="2000" dirty="0"/>
              <a:t>Inoltre, nel caso di </a:t>
            </a:r>
            <a:r>
              <a:rPr lang="it-IT" sz="2000" b="1" dirty="0"/>
              <a:t>versamento tardivo dell’imposta frazionata in scadenze differenti</a:t>
            </a:r>
            <a:r>
              <a:rPr lang="it-IT" sz="2000" dirty="0"/>
              <a:t>, al </a:t>
            </a:r>
            <a:r>
              <a:rPr lang="it-IT" sz="2000" dirty="0" smtClean="0"/>
              <a:t>contribuente è </a:t>
            </a:r>
            <a:r>
              <a:rPr lang="it-IT" sz="2000" dirty="0"/>
              <a:t>consentito:</a:t>
            </a:r>
          </a:p>
          <a:p>
            <a:r>
              <a:rPr lang="it-IT" sz="2000" dirty="0" smtClean="0"/>
              <a:t>ravvedere </a:t>
            </a:r>
            <a:r>
              <a:rPr lang="it-IT" sz="2000" dirty="0"/>
              <a:t>autonomamente i singoli versamenti, con le riduzioni di cui al precedente periodo;</a:t>
            </a:r>
          </a:p>
          <a:p>
            <a:r>
              <a:rPr lang="it-IT" sz="2000" dirty="0" smtClean="0"/>
              <a:t>ravvedere </a:t>
            </a:r>
            <a:r>
              <a:rPr lang="it-IT" sz="2000" dirty="0"/>
              <a:t>il versamento complessivo, applicando alla sanzione la riduzione individuata in </a:t>
            </a:r>
            <a:r>
              <a:rPr lang="it-IT" sz="2000" dirty="0" smtClean="0"/>
              <a:t>base alla </a:t>
            </a:r>
            <a:r>
              <a:rPr lang="it-IT" sz="2000" dirty="0"/>
              <a:t>data in cui la stessa è regolarizzata.</a:t>
            </a:r>
          </a:p>
        </p:txBody>
      </p:sp>
      <p:sp>
        <p:nvSpPr>
          <p:cNvPr id="4" name="Segnaposto numero diapositiva 3"/>
          <p:cNvSpPr>
            <a:spLocks noGrp="1"/>
          </p:cNvSpPr>
          <p:nvPr>
            <p:ph type="sldNum" sz="quarter" idx="12"/>
          </p:nvPr>
        </p:nvSpPr>
        <p:spPr/>
        <p:txBody>
          <a:bodyPr/>
          <a:lstStyle/>
          <a:p>
            <a:fld id="{D2F51607-82F8-4C7A-B6B3-63E7EDB45F31}" type="slidenum">
              <a:rPr lang="it-IT" smtClean="0"/>
              <a:pPr/>
              <a:t>9</a:t>
            </a:fld>
            <a:endParaRPr lang="it-IT"/>
          </a:p>
        </p:txBody>
      </p:sp>
    </p:spTree>
    <p:extLst>
      <p:ext uri="{BB962C8B-B14F-4D97-AF65-F5344CB8AC3E}">
        <p14:creationId xmlns:p14="http://schemas.microsoft.com/office/powerpoint/2010/main" val="2226019178"/>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de vuote_modello_conepr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slide vuote_modello_conepro</Template>
  <TotalTime>2350</TotalTime>
  <Words>3478</Words>
  <Application>Microsoft Office PowerPoint</Application>
  <PresentationFormat>Presentazione su schermo (4:3)</PresentationFormat>
  <Paragraphs>389</Paragraphs>
  <Slides>46</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46</vt:i4>
      </vt:variant>
    </vt:vector>
  </HeadingPairs>
  <TitlesOfParts>
    <vt:vector size="49" baseType="lpstr">
      <vt:lpstr>Arial</vt:lpstr>
      <vt:lpstr>Calibri</vt:lpstr>
      <vt:lpstr>slide vuote_modello_conepro</vt:lpstr>
      <vt:lpstr>Ravvedimento operoso Imposte </vt:lpstr>
      <vt:lpstr>Obiettivi</vt:lpstr>
      <vt:lpstr>Regole generali</vt:lpstr>
      <vt:lpstr>Modelli da utilizzare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art 13 Dlgs 472/97</vt:lpstr>
      <vt:lpstr>Art 13, comma 1 Dlgs 472/1997</vt:lpstr>
      <vt:lpstr>Presentazione standard di PowerPoint</vt:lpstr>
      <vt:lpstr>Presentazione standard di PowerPoint</vt:lpstr>
      <vt:lpstr>Art 13 c.1 bis post D.L. 193/2016 ABROGATO</vt:lpstr>
      <vt:lpstr>Presentazione standard di PowerPoint</vt:lpstr>
      <vt:lpstr>Tributi ravvedibili</vt:lpstr>
      <vt:lpstr>Presentazione standard di PowerPoint</vt:lpstr>
      <vt:lpstr>Lettera c</vt:lpstr>
      <vt:lpstr>Sanzione ridotta 1/9</vt:lpstr>
      <vt:lpstr>la circolare 9 giugno 2015, n. 23/E.</vt:lpstr>
      <vt:lpstr>Sanzione ridotta (Ravvedimento breve)</vt:lpstr>
      <vt:lpstr>Circolare 41/E del 2011</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Ravvedimento PVC</vt:lpstr>
      <vt:lpstr>Istituti abrogati</vt:lpstr>
      <vt:lpstr>CUMULO GIURIDICO</vt:lpstr>
      <vt:lpstr>Presentazione standard di PowerPoint</vt:lpstr>
      <vt:lpstr>Cumulo non conveniente</vt:lpstr>
      <vt:lpstr>Ravvedimento frazionato</vt:lpstr>
      <vt:lpstr>Rav. Frazionato non valido</vt:lpstr>
      <vt:lpstr>CM 42 e del 2016</vt:lpstr>
      <vt:lpstr>Errori su ravvedimento</vt:lpstr>
      <vt:lpstr>Presentazione standard di PowerPoint</vt:lpstr>
      <vt:lpstr>Errore su accertamento con adesione</vt:lpstr>
      <vt:lpstr>Il lieve inadempimento</vt:lpstr>
      <vt:lpstr>Lieve inadempimento</vt:lpstr>
      <vt:lpstr>Ravvedimento F 24 saldo zero</vt:lpstr>
      <vt:lpstr>A)Liquidazioni iva  B)Comunicazione fatture</vt:lpstr>
      <vt:lpstr> Ravvedimento e rilevanza penale </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Ravvedimento operoso:note metodologiche e profili operativi </dc:title>
  <dc:creator>Pc-EdoSofy</dc:creator>
  <cp:lastModifiedBy>Stefano</cp:lastModifiedBy>
  <cp:revision>294</cp:revision>
  <dcterms:created xsi:type="dcterms:W3CDTF">2016-12-24T13:54:53Z</dcterms:created>
  <dcterms:modified xsi:type="dcterms:W3CDTF">2021-07-14T15:18:32Z</dcterms:modified>
</cp:coreProperties>
</file>