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2" r:id="rId4"/>
    <p:sldId id="265" r:id="rId5"/>
    <p:sldId id="319" r:id="rId6"/>
    <p:sldId id="258" r:id="rId7"/>
    <p:sldId id="318" r:id="rId8"/>
    <p:sldId id="267" r:id="rId9"/>
    <p:sldId id="268" r:id="rId10"/>
    <p:sldId id="264" r:id="rId11"/>
    <p:sldId id="320" r:id="rId12"/>
    <p:sldId id="273" r:id="rId13"/>
    <p:sldId id="321" r:id="rId14"/>
    <p:sldId id="269" r:id="rId15"/>
    <p:sldId id="277" r:id="rId16"/>
    <p:sldId id="278" r:id="rId17"/>
    <p:sldId id="279" r:id="rId18"/>
    <p:sldId id="281" r:id="rId19"/>
    <p:sldId id="284" r:id="rId20"/>
    <p:sldId id="283" r:id="rId21"/>
    <p:sldId id="285" r:id="rId22"/>
    <p:sldId id="296" r:id="rId23"/>
    <p:sldId id="287" r:id="rId24"/>
    <p:sldId id="289" r:id="rId25"/>
    <p:sldId id="291" r:id="rId26"/>
    <p:sldId id="322" r:id="rId27"/>
    <p:sldId id="324" r:id="rId28"/>
    <p:sldId id="323" r:id="rId29"/>
    <p:sldId id="325" r:id="rId30"/>
    <p:sldId id="326" r:id="rId31"/>
    <p:sldId id="327" r:id="rId3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74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14400" y="2130426"/>
            <a:ext cx="10363200" cy="1470025"/>
          </a:xfrm>
          <a:prstGeom prst="rect">
            <a:avLst/>
          </a:prstGeom>
        </p:spPr>
        <p:txBody>
          <a:bodyPr/>
          <a:lstStyle/>
          <a:p>
            <a:r>
              <a:rPr lang="it-IT"/>
              <a:t>Fare clic per modificare lo stile del titolo</a:t>
            </a:r>
          </a:p>
        </p:txBody>
      </p:sp>
      <p:sp>
        <p:nvSpPr>
          <p:cNvPr id="3" name="Sottotitolo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AF1019A1-D718-46BD-A899-53B9CBF4D26F}" type="datetimeFigureOut">
              <a:rPr lang="it-IT" smtClean="0"/>
              <a:t>14/07/2021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D4EA904-DA07-413D-945D-7BF42D3867A7}" type="slidenum">
              <a:rPr lang="it-IT" smtClean="0"/>
              <a:t>‹N›</a:t>
            </a:fld>
            <a:endParaRPr lang="it-IT"/>
          </a:p>
        </p:txBody>
      </p:sp>
    </p:spTree>
    <p:extLst>
      <p:ext uri="{BB962C8B-B14F-4D97-AF65-F5344CB8AC3E}">
        <p14:creationId xmlns:p14="http://schemas.microsoft.com/office/powerpoint/2010/main" val="25069226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egnaposto data 3"/>
          <p:cNvSpPr>
            <a:spLocks noGrp="1"/>
          </p:cNvSpPr>
          <p:nvPr>
            <p:ph type="dt" sz="half" idx="2"/>
          </p:nvPr>
        </p:nvSpPr>
        <p:spPr>
          <a:xfrm>
            <a:off x="1391478" y="6381329"/>
            <a:ext cx="1632181" cy="365125"/>
          </a:xfrm>
          <a:prstGeom prst="rect">
            <a:avLst/>
          </a:prstGeom>
        </p:spPr>
        <p:txBody>
          <a:bodyPr vert="horz" lIns="91440" tIns="45720" rIns="91440" bIns="45720" rtlCol="0" anchor="ctr"/>
          <a:lstStyle>
            <a:lvl1pPr algn="l">
              <a:defRPr sz="1200" b="1">
                <a:solidFill>
                  <a:srgbClr val="A02020"/>
                </a:solidFill>
              </a:defRPr>
            </a:lvl1pPr>
          </a:lstStyle>
          <a:p>
            <a:fld id="{AF1019A1-D718-46BD-A899-53B9CBF4D26F}" type="datetimeFigureOut">
              <a:rPr lang="it-IT" smtClean="0"/>
              <a:t>14/07/2021</a:t>
            </a:fld>
            <a:endParaRPr lang="it-IT"/>
          </a:p>
        </p:txBody>
      </p:sp>
      <p:sp>
        <p:nvSpPr>
          <p:cNvPr id="5" name="Segnaposto piè di pagina 4"/>
          <p:cNvSpPr>
            <a:spLocks noGrp="1"/>
          </p:cNvSpPr>
          <p:nvPr>
            <p:ph type="ftr" sz="quarter" idx="3"/>
          </p:nvPr>
        </p:nvSpPr>
        <p:spPr>
          <a:xfrm>
            <a:off x="4175787" y="6381329"/>
            <a:ext cx="3860800" cy="365125"/>
          </a:xfrm>
          <a:prstGeom prst="rect">
            <a:avLst/>
          </a:prstGeom>
        </p:spPr>
        <p:txBody>
          <a:bodyPr vert="horz" lIns="91440" tIns="45720" rIns="91440" bIns="45720" rtlCol="0" anchor="ctr"/>
          <a:lstStyle>
            <a:lvl1pPr algn="ctr">
              <a:defRPr sz="1200" b="1">
                <a:solidFill>
                  <a:srgbClr val="A02020"/>
                </a:solidFill>
              </a:defRPr>
            </a:lvl1pPr>
          </a:lstStyle>
          <a:p>
            <a:endParaRPr lang="it-IT"/>
          </a:p>
        </p:txBody>
      </p:sp>
      <p:sp>
        <p:nvSpPr>
          <p:cNvPr id="6" name="Segnaposto numero diapositiva 5"/>
          <p:cNvSpPr>
            <a:spLocks noGrp="1"/>
          </p:cNvSpPr>
          <p:nvPr>
            <p:ph type="sldNum" sz="quarter" idx="4"/>
          </p:nvPr>
        </p:nvSpPr>
        <p:spPr>
          <a:xfrm>
            <a:off x="431371" y="6381329"/>
            <a:ext cx="493845" cy="365125"/>
          </a:xfrm>
          <a:prstGeom prst="rect">
            <a:avLst/>
          </a:prstGeom>
        </p:spPr>
        <p:txBody>
          <a:bodyPr vert="horz" lIns="91440" tIns="45720" rIns="91440" bIns="45720" rtlCol="0" anchor="ctr"/>
          <a:lstStyle>
            <a:lvl1pPr algn="r">
              <a:defRPr sz="1200" b="1">
                <a:solidFill>
                  <a:srgbClr val="A02020"/>
                </a:solidFill>
              </a:defRPr>
            </a:lvl1pPr>
          </a:lstStyle>
          <a:p>
            <a:fld id="{8D4EA904-DA07-413D-945D-7BF42D3867A7}" type="slidenum">
              <a:rPr lang="it-IT" smtClean="0"/>
              <a:t>‹N›</a:t>
            </a:fld>
            <a:endParaRPr lang="it-IT"/>
          </a:p>
        </p:txBody>
      </p:sp>
      <p:cxnSp>
        <p:nvCxnSpPr>
          <p:cNvPr id="8" name="Connettore 1 7"/>
          <p:cNvCxnSpPr/>
          <p:nvPr/>
        </p:nvCxnSpPr>
        <p:spPr>
          <a:xfrm>
            <a:off x="1295467" y="0"/>
            <a:ext cx="0" cy="685800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0" name="Connettore 1 9"/>
          <p:cNvCxnSpPr/>
          <p:nvPr/>
        </p:nvCxnSpPr>
        <p:spPr>
          <a:xfrm>
            <a:off x="0" y="1268760"/>
            <a:ext cx="12192000" cy="0"/>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11" name="Immagine 10" descr="image1 (1).JPG"/>
          <p:cNvPicPr>
            <a:picLocks noChangeAspect="1"/>
          </p:cNvPicPr>
          <p:nvPr/>
        </p:nvPicPr>
        <p:blipFill>
          <a:blip r:embed="rId3" cstate="print"/>
          <a:srcRect t="18500" r="9360" b="59450"/>
          <a:stretch>
            <a:fillRect/>
          </a:stretch>
        </p:blipFill>
        <p:spPr>
          <a:xfrm>
            <a:off x="1391477" y="1"/>
            <a:ext cx="4992555" cy="1203563"/>
          </a:xfrm>
          <a:prstGeom prst="rect">
            <a:avLst/>
          </a:prstGeom>
        </p:spPr>
      </p:pic>
      <p:sp>
        <p:nvSpPr>
          <p:cNvPr id="13" name="CasellaDiTesto 12"/>
          <p:cNvSpPr txBox="1"/>
          <p:nvPr/>
        </p:nvSpPr>
        <p:spPr>
          <a:xfrm>
            <a:off x="8735616" y="6381329"/>
            <a:ext cx="3456384" cy="307777"/>
          </a:xfrm>
          <a:prstGeom prst="rect">
            <a:avLst/>
          </a:prstGeom>
          <a:noFill/>
        </p:spPr>
        <p:txBody>
          <a:bodyPr wrap="square" rtlCol="0">
            <a:spAutoFit/>
          </a:bodyPr>
          <a:lstStyle/>
          <a:p>
            <a:r>
              <a:rPr lang="it-IT" sz="1400" b="1" baseline="0" dirty="0">
                <a:solidFill>
                  <a:srgbClr val="A02020"/>
                </a:solidFill>
              </a:rPr>
              <a:t> </a:t>
            </a:r>
            <a:endParaRPr lang="it-IT" sz="1400" b="1" dirty="0">
              <a:solidFill>
                <a:srgbClr val="A02020"/>
              </a:solidFill>
            </a:endParaRPr>
          </a:p>
        </p:txBody>
      </p:sp>
      <p:sp>
        <p:nvSpPr>
          <p:cNvPr id="14" name="Segnaposto titolo 13"/>
          <p:cNvSpPr>
            <a:spLocks noGrp="1"/>
          </p:cNvSpPr>
          <p:nvPr>
            <p:ph type="title"/>
          </p:nvPr>
        </p:nvSpPr>
        <p:spPr>
          <a:xfrm>
            <a:off x="1219200" y="4869160"/>
            <a:ext cx="10972800" cy="1143000"/>
          </a:xfrm>
          <a:prstGeom prst="rect">
            <a:avLst/>
          </a:prstGeom>
        </p:spPr>
        <p:txBody>
          <a:bodyPr vert="horz" lIns="91440" tIns="45720" rIns="91440" bIns="45720" rtlCol="0" anchor="ctr">
            <a:noAutofit/>
          </a:bodyPr>
          <a:lstStyle/>
          <a:p>
            <a:endParaRPr lang="it-IT" dirty="0"/>
          </a:p>
        </p:txBody>
      </p:sp>
      <p:sp>
        <p:nvSpPr>
          <p:cNvPr id="15" name="Segnaposto testo 14"/>
          <p:cNvSpPr>
            <a:spLocks noGrp="1"/>
          </p:cNvSpPr>
          <p:nvPr>
            <p:ph type="body" idx="1"/>
          </p:nvPr>
        </p:nvSpPr>
        <p:spPr>
          <a:xfrm>
            <a:off x="1391477" y="1340769"/>
            <a:ext cx="10561173" cy="2880319"/>
          </a:xfrm>
          <a:prstGeom prst="rect">
            <a:avLst/>
          </a:prstGeom>
        </p:spPr>
        <p:txBody>
          <a:bodyPr vert="horz" lIns="91440" tIns="45720" rIns="91440" bIns="45720" rtlCol="0">
            <a:noAutofit/>
          </a:bodyPr>
          <a:lstStyle/>
          <a:p>
            <a:pPr lvl="1"/>
            <a:endParaRPr lang="it-IT" dirty="0"/>
          </a:p>
        </p:txBody>
      </p:sp>
    </p:spTree>
    <p:extLst>
      <p:ext uri="{BB962C8B-B14F-4D97-AF65-F5344CB8AC3E}">
        <p14:creationId xmlns:p14="http://schemas.microsoft.com/office/powerpoint/2010/main" val="4012625806"/>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914400" rtl="0" eaLnBrk="1" latinLnBrk="0" hangingPunct="1">
        <a:spcBef>
          <a:spcPct val="0"/>
        </a:spcBef>
        <a:buNone/>
        <a:defRPr sz="2800" kern="1200" baseline="0">
          <a:solidFill>
            <a:srgbClr val="A0202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None/>
        <a:defRPr sz="4400" kern="1200" baseline="0">
          <a:solidFill>
            <a:srgbClr val="A0202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https://portale.ecevolution.it/loginServlet?encParam=00A640EDD3DAEFBD21D4109A2CB4963364305B3ACF3EFB7BE4BA321BBB9C670C9CCCF72D2134C2FD67E493DFA47EF7523E30DFED5D9A2AE5D092E790BEF0DB178190907E09FDE2978DA0E9D091B4AE3297D6FF4430314910EA3FA5EBF71640425255AA181B4A261D06E5CD1046D1C13C89045242BC20A18D"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19814" y="1864312"/>
            <a:ext cx="9706252" cy="3506678"/>
          </a:xfrm>
        </p:spPr>
        <p:txBody>
          <a:bodyPr/>
          <a:lstStyle/>
          <a:p>
            <a:r>
              <a:rPr lang="it-IT" sz="4000" dirty="0"/>
              <a:t>Quadro LM – Minimi </a:t>
            </a:r>
            <a:br>
              <a:rPr lang="it-IT" sz="4000" dirty="0"/>
            </a:br>
            <a:r>
              <a:rPr lang="it-IT" sz="4000" dirty="0"/>
              <a:t>e Forfettari</a:t>
            </a:r>
            <a:br>
              <a:rPr lang="it-IT" sz="4000" dirty="0"/>
            </a:br>
            <a:br>
              <a:rPr lang="it-IT" dirty="0"/>
            </a:br>
            <a:endParaRPr lang="it-IT" dirty="0"/>
          </a:p>
        </p:txBody>
      </p:sp>
      <p:sp>
        <p:nvSpPr>
          <p:cNvPr id="5" name="Sottotitolo 4"/>
          <p:cNvSpPr>
            <a:spLocks noGrp="1"/>
          </p:cNvSpPr>
          <p:nvPr>
            <p:ph type="subTitle" idx="1"/>
          </p:nvPr>
        </p:nvSpPr>
        <p:spPr>
          <a:xfrm>
            <a:off x="1828800" y="4048218"/>
            <a:ext cx="9197266" cy="1590582"/>
          </a:xfrm>
        </p:spPr>
        <p:txBody>
          <a:bodyPr/>
          <a:lstStyle/>
          <a:p>
            <a:endParaRPr lang="it-IT" dirty="0"/>
          </a:p>
        </p:txBody>
      </p:sp>
    </p:spTree>
    <p:extLst>
      <p:ext uri="{BB962C8B-B14F-4D97-AF65-F5344CB8AC3E}">
        <p14:creationId xmlns:p14="http://schemas.microsoft.com/office/powerpoint/2010/main" val="3620472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15562" y="1409456"/>
            <a:ext cx="10776438" cy="1156191"/>
          </a:xfrm>
        </p:spPr>
        <p:txBody>
          <a:bodyPr/>
          <a:lstStyle/>
          <a:p>
            <a:r>
              <a:rPr lang="it-IT" sz="2800" i="1" dirty="0">
                <a:solidFill>
                  <a:srgbClr val="C00000"/>
                </a:solidFill>
              </a:rPr>
              <a:t>Sez. II Reg Forfetario</a:t>
            </a:r>
            <a:br>
              <a:rPr lang="it-IT" sz="2800" i="1" dirty="0">
                <a:solidFill>
                  <a:srgbClr val="C00000"/>
                </a:solidFill>
              </a:rPr>
            </a:br>
            <a:endParaRPr lang="it-IT" dirty="0"/>
          </a:p>
        </p:txBody>
      </p:sp>
      <p:sp>
        <p:nvSpPr>
          <p:cNvPr id="3" name="Sottotitolo 2"/>
          <p:cNvSpPr>
            <a:spLocks noGrp="1"/>
          </p:cNvSpPr>
          <p:nvPr>
            <p:ph type="subTitle" idx="1"/>
          </p:nvPr>
        </p:nvSpPr>
        <p:spPr>
          <a:xfrm>
            <a:off x="1415562" y="2022231"/>
            <a:ext cx="10776438" cy="4519246"/>
          </a:xfrm>
        </p:spPr>
        <p:txBody>
          <a:bodyPr/>
          <a:lstStyle/>
          <a:p>
            <a:r>
              <a:rPr lang="it-IT" sz="2000" dirty="0">
                <a:solidFill>
                  <a:schemeClr val="tx1">
                    <a:lumMod val="95000"/>
                    <a:lumOff val="5000"/>
                  </a:schemeClr>
                </a:solidFill>
              </a:rPr>
              <a:t>In regime forfetario, il reddito: </a:t>
            </a:r>
          </a:p>
          <a:p>
            <a:pPr marL="285750" indent="-285750">
              <a:buFont typeface="Arial" panose="020B0604020202020204" pitchFamily="34" charset="0"/>
              <a:buChar char="•"/>
            </a:pPr>
            <a:r>
              <a:rPr lang="it-IT" sz="2000" dirty="0">
                <a:solidFill>
                  <a:schemeClr val="tx1">
                    <a:lumMod val="95000"/>
                    <a:lumOff val="5000"/>
                  </a:schemeClr>
                </a:solidFill>
              </a:rPr>
              <a:t> non è calcolato attraverso la contrapposizione di componenti positivi e negativi; </a:t>
            </a:r>
          </a:p>
          <a:p>
            <a:pPr marL="285750" indent="-285750">
              <a:buFont typeface="Arial" panose="020B0604020202020204" pitchFamily="34" charset="0"/>
              <a:buChar char="•"/>
            </a:pPr>
            <a:r>
              <a:rPr lang="it-IT" sz="2000" dirty="0">
                <a:solidFill>
                  <a:schemeClr val="tx1">
                    <a:lumMod val="95000"/>
                    <a:lumOff val="5000"/>
                  </a:schemeClr>
                </a:solidFill>
              </a:rPr>
              <a:t>ma deriva semplicemente dall’applicazione ai ricavi/compensi di un coefficiente di redditività, differenziato a seconda del settore di attività, predeterminato del Legislatore</a:t>
            </a:r>
          </a:p>
          <a:p>
            <a:pPr marL="285750" indent="-285750">
              <a:buFont typeface="Arial" panose="020B0604020202020204" pitchFamily="34" charset="0"/>
              <a:buChar char="•"/>
            </a:pPr>
            <a:endParaRPr lang="it-IT" sz="1800" dirty="0">
              <a:solidFill>
                <a:schemeClr val="tx1"/>
              </a:solidFill>
            </a:endParaRPr>
          </a:p>
          <a:p>
            <a:r>
              <a:rPr lang="it-IT" sz="2400" dirty="0">
                <a:solidFill>
                  <a:schemeClr val="tx1">
                    <a:lumMod val="95000"/>
                    <a:lumOff val="5000"/>
                  </a:schemeClr>
                </a:solidFill>
              </a:rPr>
              <a:t>Reddito</a:t>
            </a:r>
          </a:p>
          <a:p>
            <a:endParaRPr lang="it-IT" sz="2400" dirty="0">
              <a:solidFill>
                <a:schemeClr val="tx1">
                  <a:lumMod val="95000"/>
                  <a:lumOff val="5000"/>
                </a:schemeClr>
              </a:solidFill>
            </a:endParaRPr>
          </a:p>
          <a:p>
            <a:r>
              <a:rPr lang="it-IT" sz="2400" dirty="0">
                <a:solidFill>
                  <a:schemeClr val="tx1">
                    <a:lumMod val="95000"/>
                    <a:lumOff val="5000"/>
                  </a:schemeClr>
                </a:solidFill>
              </a:rPr>
              <a:t> Ricavi / compensi X % forfait – Contributi previdenziali</a:t>
            </a:r>
          </a:p>
          <a:p>
            <a:r>
              <a:rPr lang="it-IT" sz="1600" dirty="0">
                <a:solidFill>
                  <a:schemeClr val="tx1">
                    <a:lumMod val="95000"/>
                    <a:lumOff val="5000"/>
                  </a:schemeClr>
                </a:solidFill>
              </a:rPr>
              <a:t>Per i primi cinque anni di attività, l’aliquota d’imposta sostitutiva è stabilita nella misura del 5%.</a:t>
            </a:r>
          </a:p>
        </p:txBody>
      </p:sp>
      <p:sp>
        <p:nvSpPr>
          <p:cNvPr id="4" name="Freccia in giù 3">
            <a:extLst>
              <a:ext uri="{FF2B5EF4-FFF2-40B4-BE49-F238E27FC236}">
                <a16:creationId xmlns:a16="http://schemas.microsoft.com/office/drawing/2014/main" id="{14B8FB1F-D942-4692-894D-7ECA1AF8A97A}"/>
              </a:ext>
            </a:extLst>
          </p:cNvPr>
          <p:cNvSpPr/>
          <p:nvPr/>
        </p:nvSpPr>
        <p:spPr>
          <a:xfrm>
            <a:off x="6253365" y="4216210"/>
            <a:ext cx="1100832" cy="3373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551059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5138DA-C298-4CC7-86DA-0890D600C42E}"/>
              </a:ext>
            </a:extLst>
          </p:cNvPr>
          <p:cNvSpPr>
            <a:spLocks noGrp="1"/>
          </p:cNvSpPr>
          <p:nvPr>
            <p:ph type="ctrTitle"/>
          </p:nvPr>
        </p:nvSpPr>
        <p:spPr>
          <a:xfrm>
            <a:off x="1320800" y="1249893"/>
            <a:ext cx="10871199" cy="1470025"/>
          </a:xfrm>
        </p:spPr>
        <p:txBody>
          <a:bodyPr/>
          <a:lstStyle/>
          <a:p>
            <a:r>
              <a:rPr lang="it-IT" dirty="0"/>
              <a:t>Coefficienti Redditività</a:t>
            </a:r>
          </a:p>
        </p:txBody>
      </p:sp>
      <p:sp>
        <p:nvSpPr>
          <p:cNvPr id="3" name="Sottotitolo 2">
            <a:extLst>
              <a:ext uri="{FF2B5EF4-FFF2-40B4-BE49-F238E27FC236}">
                <a16:creationId xmlns:a16="http://schemas.microsoft.com/office/drawing/2014/main" id="{35B294DD-AE29-4B9A-BAD6-9A506441E564}"/>
              </a:ext>
            </a:extLst>
          </p:cNvPr>
          <p:cNvSpPr>
            <a:spLocks noGrp="1"/>
          </p:cNvSpPr>
          <p:nvPr>
            <p:ph type="subTitle" idx="1"/>
          </p:nvPr>
        </p:nvSpPr>
        <p:spPr/>
        <p:txBody>
          <a:bodyPr/>
          <a:lstStyle/>
          <a:p>
            <a:endParaRPr lang="it-IT" dirty="0"/>
          </a:p>
        </p:txBody>
      </p:sp>
      <p:pic>
        <p:nvPicPr>
          <p:cNvPr id="5" name="Immagine 4" descr="Immagine che contiene tavolo&#10;&#10;Descrizione generata automaticamente">
            <a:extLst>
              <a:ext uri="{FF2B5EF4-FFF2-40B4-BE49-F238E27FC236}">
                <a16:creationId xmlns:a16="http://schemas.microsoft.com/office/drawing/2014/main" id="{78D09729-1FCD-441A-8FC9-0E7F8216E7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3999" y="2865438"/>
            <a:ext cx="10363199" cy="3704695"/>
          </a:xfrm>
          <a:prstGeom prst="rect">
            <a:avLst/>
          </a:prstGeom>
        </p:spPr>
      </p:pic>
    </p:spTree>
    <p:extLst>
      <p:ext uri="{BB962C8B-B14F-4D97-AF65-F5344CB8AC3E}">
        <p14:creationId xmlns:p14="http://schemas.microsoft.com/office/powerpoint/2010/main" val="2858236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15562" y="1402672"/>
            <a:ext cx="10776438" cy="646754"/>
          </a:xfrm>
        </p:spPr>
        <p:txBody>
          <a:bodyPr/>
          <a:lstStyle/>
          <a:p>
            <a:r>
              <a:rPr lang="it-IT" sz="3200" i="1" dirty="0">
                <a:solidFill>
                  <a:srgbClr val="C00000"/>
                </a:solidFill>
              </a:rPr>
              <a:t>Sez. II Reg Forfetario * LM 21</a:t>
            </a:r>
            <a:endParaRPr lang="it-IT" sz="3200" dirty="0"/>
          </a:p>
        </p:txBody>
      </p:sp>
      <p:sp>
        <p:nvSpPr>
          <p:cNvPr id="3" name="Sottotitolo 2"/>
          <p:cNvSpPr>
            <a:spLocks noGrp="1"/>
          </p:cNvSpPr>
          <p:nvPr>
            <p:ph type="subTitle" idx="1"/>
          </p:nvPr>
        </p:nvSpPr>
        <p:spPr>
          <a:xfrm>
            <a:off x="1275646" y="2049426"/>
            <a:ext cx="10916354" cy="4670970"/>
          </a:xfrm>
        </p:spPr>
        <p:txBody>
          <a:bodyPr/>
          <a:lstStyle/>
          <a:p>
            <a:r>
              <a:rPr lang="it-IT" sz="1800" b="1" i="0" u="none" strike="noStrike" baseline="0" dirty="0">
                <a:solidFill>
                  <a:srgbClr val="000000"/>
                </a:solidFill>
              </a:rPr>
              <a:t>LM21 Sussistenza requisiti, assenza di cause ostative e nuova attività</a:t>
            </a:r>
          </a:p>
          <a:p>
            <a:endParaRPr lang="it-IT" sz="1800" b="1" i="0" u="none" strike="noStrike" baseline="0" dirty="0">
              <a:solidFill>
                <a:srgbClr val="000000"/>
              </a:solidFill>
            </a:endParaRPr>
          </a:p>
          <a:p>
            <a:r>
              <a:rPr lang="it-IT" sz="1800" b="1" i="0" u="none" strike="noStrike" baseline="0" dirty="0">
                <a:solidFill>
                  <a:srgbClr val="005286"/>
                </a:solidFill>
              </a:rPr>
              <a:t>COLONNA 1 - SUSSISTENZA DEI REQUISITI DI ACCESSO</a:t>
            </a:r>
          </a:p>
          <a:p>
            <a:pPr algn="just"/>
            <a:r>
              <a:rPr lang="it-IT" sz="1800" b="0" i="0" u="none" strike="noStrike" baseline="0" dirty="0">
                <a:solidFill>
                  <a:srgbClr val="000000"/>
                </a:solidFill>
              </a:rPr>
              <a:t>A </a:t>
            </a:r>
            <a:r>
              <a:rPr lang="it-IT" sz="1800" b="1" i="0" u="none" strike="noStrike" baseline="0" dirty="0">
                <a:solidFill>
                  <a:srgbClr val="000000"/>
                </a:solidFill>
              </a:rPr>
              <a:t>rigo LM21, colonna 1</a:t>
            </a:r>
            <a:r>
              <a:rPr lang="it-IT" sz="1800" b="0" i="0" u="none" strike="noStrike" baseline="0" dirty="0">
                <a:solidFill>
                  <a:srgbClr val="000000"/>
                </a:solidFill>
              </a:rPr>
              <a:t>, il contribuente </a:t>
            </a:r>
            <a:r>
              <a:rPr lang="it-IT" sz="1800" b="1" i="0" u="none" strike="noStrike" baseline="0" dirty="0">
                <a:solidFill>
                  <a:srgbClr val="000000"/>
                </a:solidFill>
              </a:rPr>
              <a:t>attesta la sussistenza dei requisiti di accesso </a:t>
            </a:r>
            <a:r>
              <a:rPr lang="it-IT" sz="1800" b="0" i="0" u="none" strike="noStrike" baseline="0" dirty="0">
                <a:solidFill>
                  <a:srgbClr val="000000"/>
                </a:solidFill>
              </a:rPr>
              <a:t>al regime individuati dal comma 54, Legge n. 190/2014.</a:t>
            </a:r>
          </a:p>
          <a:p>
            <a:pPr algn="just"/>
            <a:r>
              <a:rPr lang="it-IT" sz="1800" b="0" i="0" u="none" strike="noStrike" baseline="0" dirty="0">
                <a:solidFill>
                  <a:schemeClr val="tx1">
                    <a:lumMod val="95000"/>
                    <a:lumOff val="5000"/>
                  </a:schemeClr>
                </a:solidFill>
                <a:highlight>
                  <a:srgbClr val="FFFF00"/>
                </a:highlight>
              </a:rPr>
              <a:t>NOVITÀ: </a:t>
            </a:r>
            <a:r>
              <a:rPr lang="it-IT" sz="1800" b="0" i="0" u="none" strike="noStrike" baseline="0" dirty="0">
                <a:solidFill>
                  <a:srgbClr val="000000"/>
                </a:solidFill>
              </a:rPr>
              <a:t>A seguito delle modifiche apportate dalla Legge di Bilancio 2020 all’art. 1, comma 692 L. n. 160/2019, il regime forfetario si applica ai contribuenti che, nell’anno precedente, hanno </a:t>
            </a:r>
            <a:r>
              <a:rPr lang="it-IT" sz="1800" b="1" i="0" u="none" strike="noStrike" baseline="0" dirty="0">
                <a:solidFill>
                  <a:srgbClr val="000000"/>
                </a:solidFill>
              </a:rPr>
              <a:t>verificato contemporaneamente</a:t>
            </a:r>
          </a:p>
          <a:p>
            <a:pPr algn="just"/>
            <a:r>
              <a:rPr lang="it-IT" sz="1800" b="1" i="0" u="none" strike="noStrike" baseline="0" dirty="0">
                <a:solidFill>
                  <a:srgbClr val="000000"/>
                </a:solidFill>
              </a:rPr>
              <a:t>determinati requisiti</a:t>
            </a:r>
            <a:r>
              <a:rPr lang="it-IT" sz="1800" b="0" i="0" u="none" strike="noStrike" baseline="0" dirty="0">
                <a:solidFill>
                  <a:srgbClr val="000000"/>
                </a:solidFill>
              </a:rPr>
              <a:t>; in particolare:</a:t>
            </a:r>
          </a:p>
          <a:p>
            <a:pPr marL="285750" indent="-285750" algn="l">
              <a:buFont typeface="Arial" panose="020B0604020202020204" pitchFamily="34" charset="0"/>
              <a:buChar char="•"/>
            </a:pPr>
            <a:r>
              <a:rPr lang="it-IT" sz="1800" b="0" i="0" u="none" strike="noStrike" baseline="0" dirty="0">
                <a:solidFill>
                  <a:srgbClr val="000000"/>
                </a:solidFill>
              </a:rPr>
              <a:t>hanno conseguito </a:t>
            </a:r>
            <a:r>
              <a:rPr lang="it-IT" sz="1800" b="1" i="0" u="none" strike="noStrike" baseline="0" dirty="0">
                <a:solidFill>
                  <a:srgbClr val="000000"/>
                </a:solidFill>
              </a:rPr>
              <a:t>ricavi </a:t>
            </a:r>
            <a:r>
              <a:rPr lang="it-IT" sz="1800" b="0" i="0" u="none" strike="noStrike" baseline="0" dirty="0">
                <a:solidFill>
                  <a:srgbClr val="000000"/>
                </a:solidFill>
              </a:rPr>
              <a:t>o </a:t>
            </a:r>
            <a:r>
              <a:rPr lang="it-IT" sz="1800" b="1" i="0" u="none" strike="noStrike" baseline="0" dirty="0">
                <a:solidFill>
                  <a:srgbClr val="000000"/>
                </a:solidFill>
              </a:rPr>
              <a:t>compensi</a:t>
            </a:r>
            <a:r>
              <a:rPr lang="it-IT" sz="1800" b="0" i="0" u="none" strike="noStrike" baseline="0" dirty="0">
                <a:solidFill>
                  <a:srgbClr val="000000"/>
                </a:solidFill>
              </a:rPr>
              <a:t>, ragguagliati ad anno, </a:t>
            </a:r>
            <a:r>
              <a:rPr lang="it-IT" sz="1800" b="1" i="0" u="none" strike="noStrike" baseline="0" dirty="0">
                <a:solidFill>
                  <a:srgbClr val="000000"/>
                </a:solidFill>
              </a:rPr>
              <a:t>non superiori a € 65.000</a:t>
            </a:r>
            <a:r>
              <a:rPr lang="it-IT" sz="1800" b="0" i="0" u="none" strike="noStrike" baseline="0" dirty="0">
                <a:solidFill>
                  <a:srgbClr val="000000"/>
                </a:solidFill>
              </a:rPr>
              <a:t>;</a:t>
            </a:r>
          </a:p>
          <a:p>
            <a:pPr marL="285750" indent="-285750" algn="l">
              <a:buFont typeface="Arial" panose="020B0604020202020204" pitchFamily="34" charset="0"/>
              <a:buChar char="•"/>
            </a:pPr>
            <a:r>
              <a:rPr lang="it-IT" sz="1800" dirty="0">
                <a:solidFill>
                  <a:srgbClr val="000000"/>
                </a:solidFill>
              </a:rPr>
              <a:t>Hanno sostenuto spese </a:t>
            </a:r>
            <a:r>
              <a:rPr lang="it-IT" sz="1800" b="1" dirty="0">
                <a:solidFill>
                  <a:srgbClr val="000000"/>
                </a:solidFill>
              </a:rPr>
              <a:t>per il personale e per il lavoro accessorio </a:t>
            </a:r>
            <a:r>
              <a:rPr lang="it-IT" sz="1800" dirty="0">
                <a:solidFill>
                  <a:srgbClr val="000000"/>
                </a:solidFill>
              </a:rPr>
              <a:t>per un ammontare complessivo </a:t>
            </a:r>
            <a:r>
              <a:rPr lang="it-IT" sz="1800" b="1" dirty="0">
                <a:solidFill>
                  <a:srgbClr val="000000"/>
                </a:solidFill>
              </a:rPr>
              <a:t>non superiore ad euro 20.000 lordi</a:t>
            </a:r>
            <a:r>
              <a:rPr lang="it-IT" sz="1800" dirty="0">
                <a:solidFill>
                  <a:srgbClr val="000000"/>
                </a:solidFill>
              </a:rPr>
              <a:t>.</a:t>
            </a:r>
            <a:endParaRPr lang="it-IT" sz="2400" dirty="0">
              <a:solidFill>
                <a:schemeClr val="tx1"/>
              </a:solidFill>
            </a:endParaRPr>
          </a:p>
          <a:p>
            <a:pPr algn="just"/>
            <a:r>
              <a:rPr lang="it-IT" sz="1800" b="0" i="0" u="sng" strike="noStrike" baseline="0" dirty="0">
                <a:solidFill>
                  <a:srgbClr val="E40613"/>
                </a:solidFill>
                <a:latin typeface="FuturaBT-ExtraBlack"/>
              </a:rPr>
              <a:t>ATTENZIONE</a:t>
            </a:r>
            <a:r>
              <a:rPr lang="it-IT" sz="1800" b="0" i="0" u="none" strike="noStrike" baseline="0" dirty="0">
                <a:solidFill>
                  <a:srgbClr val="E40613"/>
                </a:solidFill>
                <a:latin typeface="FuturaBT-ExtraBlack"/>
              </a:rPr>
              <a:t>: </a:t>
            </a:r>
            <a:r>
              <a:rPr lang="it-IT" sz="1800" b="0" i="0" u="none" strike="noStrike" baseline="0" dirty="0">
                <a:solidFill>
                  <a:srgbClr val="000000"/>
                </a:solidFill>
                <a:latin typeface="BookAntiqua"/>
              </a:rPr>
              <a:t>Con </a:t>
            </a:r>
            <a:r>
              <a:rPr lang="it-IT" sz="1800" b="1" i="0" u="none" strike="noStrike" baseline="0" dirty="0">
                <a:solidFill>
                  <a:srgbClr val="000000"/>
                </a:solidFill>
                <a:latin typeface="BookAntiqua-Bold"/>
              </a:rPr>
              <a:t>Circolare 10 aprile 2019, n. 9</a:t>
            </a:r>
            <a:r>
              <a:rPr lang="it-IT" sz="1800" b="0" i="0" u="none" strike="noStrike" baseline="0" dirty="0">
                <a:solidFill>
                  <a:srgbClr val="000000"/>
                </a:solidFill>
                <a:latin typeface="BookAntiqua"/>
              </a:rPr>
              <a:t>, l’Agenzia delle Entrate ha precisato che </a:t>
            </a:r>
            <a:r>
              <a:rPr lang="it-IT" sz="1800" b="1" i="0" u="none" strike="noStrike" baseline="0" dirty="0">
                <a:solidFill>
                  <a:srgbClr val="000000"/>
                </a:solidFill>
                <a:latin typeface="BookAntiqua-Bold"/>
              </a:rPr>
              <a:t>per la verifica dell’eventuale superamento del limite di € 65.000</a:t>
            </a:r>
            <a:r>
              <a:rPr lang="it-IT" sz="1800" b="0" i="0" u="none" strike="noStrike" baseline="0" dirty="0">
                <a:solidFill>
                  <a:srgbClr val="000000"/>
                </a:solidFill>
                <a:latin typeface="BookAntiqua"/>
              </a:rPr>
              <a:t>, si deve tener conto del regime contabile applicato nell’anno di riferimento.</a:t>
            </a:r>
            <a:endParaRPr lang="it-IT" sz="1800" b="0" i="0" u="none" strike="noStrike" baseline="0" dirty="0">
              <a:solidFill>
                <a:srgbClr val="000000"/>
              </a:solidFill>
            </a:endParaRPr>
          </a:p>
        </p:txBody>
      </p:sp>
    </p:spTree>
    <p:extLst>
      <p:ext uri="{BB962C8B-B14F-4D97-AF65-F5344CB8AC3E}">
        <p14:creationId xmlns:p14="http://schemas.microsoft.com/office/powerpoint/2010/main" val="1290317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EDD7F9-6A13-4F5F-BA0D-DBF923597ED2}"/>
              </a:ext>
            </a:extLst>
          </p:cNvPr>
          <p:cNvSpPr>
            <a:spLocks noGrp="1"/>
          </p:cNvSpPr>
          <p:nvPr>
            <p:ph type="ctrTitle"/>
          </p:nvPr>
        </p:nvSpPr>
        <p:spPr>
          <a:xfrm>
            <a:off x="1377244" y="1374071"/>
            <a:ext cx="10363200" cy="759529"/>
          </a:xfrm>
        </p:spPr>
        <p:txBody>
          <a:bodyPr/>
          <a:lstStyle/>
          <a:p>
            <a:r>
              <a:rPr lang="it-IT" dirty="0"/>
              <a:t>Quadro LM</a:t>
            </a:r>
          </a:p>
        </p:txBody>
      </p:sp>
      <p:sp>
        <p:nvSpPr>
          <p:cNvPr id="3" name="Sottotitolo 2">
            <a:extLst>
              <a:ext uri="{FF2B5EF4-FFF2-40B4-BE49-F238E27FC236}">
                <a16:creationId xmlns:a16="http://schemas.microsoft.com/office/drawing/2014/main" id="{3DF3573C-568A-497F-9BE9-BA798A083439}"/>
              </a:ext>
            </a:extLst>
          </p:cNvPr>
          <p:cNvSpPr>
            <a:spLocks noGrp="1"/>
          </p:cNvSpPr>
          <p:nvPr>
            <p:ph type="subTitle" idx="1"/>
          </p:nvPr>
        </p:nvSpPr>
        <p:spPr/>
        <p:txBody>
          <a:bodyPr/>
          <a:lstStyle/>
          <a:p>
            <a:endParaRPr lang="it-IT" dirty="0"/>
          </a:p>
        </p:txBody>
      </p:sp>
      <p:pic>
        <p:nvPicPr>
          <p:cNvPr id="5" name="Immagine 4" descr="Immagine che contiene tavolo&#10;&#10;Descrizione generata automaticamente">
            <a:extLst>
              <a:ext uri="{FF2B5EF4-FFF2-40B4-BE49-F238E27FC236}">
                <a16:creationId xmlns:a16="http://schemas.microsoft.com/office/drawing/2014/main" id="{3FA749A9-ACA1-41D5-9DD3-EA90C61240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3995" y="2257779"/>
            <a:ext cx="11858005" cy="3872088"/>
          </a:xfrm>
          <a:prstGeom prst="rect">
            <a:avLst/>
          </a:prstGeom>
        </p:spPr>
      </p:pic>
    </p:spTree>
    <p:extLst>
      <p:ext uri="{BB962C8B-B14F-4D97-AF65-F5344CB8AC3E}">
        <p14:creationId xmlns:p14="http://schemas.microsoft.com/office/powerpoint/2010/main" val="825431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15562" y="1409457"/>
            <a:ext cx="10776438" cy="848321"/>
          </a:xfrm>
        </p:spPr>
        <p:txBody>
          <a:bodyPr/>
          <a:lstStyle/>
          <a:p>
            <a:br>
              <a:rPr lang="it-IT" dirty="0"/>
            </a:br>
            <a:r>
              <a:rPr lang="it-IT" sz="2800" i="1" dirty="0">
                <a:solidFill>
                  <a:srgbClr val="C00000"/>
                </a:solidFill>
              </a:rPr>
              <a:t>Sez. II Reg Forfetario * LM 21</a:t>
            </a:r>
            <a:br>
              <a:rPr lang="it-IT" dirty="0"/>
            </a:br>
            <a:endParaRPr lang="it-IT" dirty="0"/>
          </a:p>
        </p:txBody>
      </p:sp>
      <p:sp>
        <p:nvSpPr>
          <p:cNvPr id="3" name="Sottotitolo 2"/>
          <p:cNvSpPr>
            <a:spLocks noGrp="1"/>
          </p:cNvSpPr>
          <p:nvPr>
            <p:ph type="subTitle" idx="1"/>
          </p:nvPr>
        </p:nvSpPr>
        <p:spPr>
          <a:xfrm>
            <a:off x="1415562" y="2370667"/>
            <a:ext cx="10776438" cy="4487332"/>
          </a:xfrm>
        </p:spPr>
        <p:txBody>
          <a:bodyPr/>
          <a:lstStyle/>
          <a:p>
            <a:r>
              <a:rPr lang="it-IT" sz="1800" b="1" i="0" u="none" strike="noStrike" baseline="0" dirty="0">
                <a:solidFill>
                  <a:srgbClr val="005286"/>
                </a:solidFill>
              </a:rPr>
              <a:t>COLONNA 2 - ASSENZA DI CAUSE OSTATIVE</a:t>
            </a:r>
          </a:p>
          <a:p>
            <a:endParaRPr lang="it-IT" sz="1800" b="1" dirty="0">
              <a:solidFill>
                <a:srgbClr val="005286"/>
              </a:solidFill>
            </a:endParaRPr>
          </a:p>
          <a:p>
            <a:pPr algn="l"/>
            <a:r>
              <a:rPr lang="it-IT" sz="1800" b="0" i="0" u="none" strike="noStrike" baseline="0" dirty="0">
                <a:solidFill>
                  <a:schemeClr val="tx1">
                    <a:lumMod val="95000"/>
                    <a:lumOff val="5000"/>
                  </a:schemeClr>
                </a:solidFill>
                <a:latin typeface="BookAntiqua"/>
              </a:rPr>
              <a:t>Non possono avvalersi del regime forfetario i contribuenti che:</a:t>
            </a:r>
          </a:p>
          <a:p>
            <a:pPr algn="just"/>
            <a:r>
              <a:rPr lang="it-IT" sz="1800" b="1" i="0" u="none" strike="noStrike" baseline="0" dirty="0">
                <a:solidFill>
                  <a:schemeClr val="tx1">
                    <a:lumMod val="95000"/>
                    <a:lumOff val="5000"/>
                  </a:schemeClr>
                </a:solidFill>
                <a:latin typeface="BookAntiqua"/>
              </a:rPr>
              <a:t>a) </a:t>
            </a:r>
            <a:r>
              <a:rPr lang="it-IT" sz="1800" b="0" i="0" u="none" strike="noStrike" baseline="0" dirty="0">
                <a:solidFill>
                  <a:schemeClr val="tx1">
                    <a:lumMod val="95000"/>
                    <a:lumOff val="5000"/>
                  </a:schemeClr>
                </a:solidFill>
                <a:latin typeface="BookAntiqua"/>
              </a:rPr>
              <a:t>si avvalgono di </a:t>
            </a:r>
            <a:r>
              <a:rPr lang="it-IT" sz="1800" b="1" i="0" u="none" strike="noStrike" baseline="0" dirty="0">
                <a:solidFill>
                  <a:schemeClr val="tx1">
                    <a:lumMod val="95000"/>
                    <a:lumOff val="5000"/>
                  </a:schemeClr>
                </a:solidFill>
                <a:latin typeface="BookAntiqua-Bold"/>
              </a:rPr>
              <a:t>regimi speciali IVA o di regimi forfetari di determinazione del reddito</a:t>
            </a:r>
            <a:r>
              <a:rPr lang="it-IT" sz="1800" b="0" i="0" u="none" strike="noStrike" baseline="0" dirty="0">
                <a:solidFill>
                  <a:schemeClr val="tx1">
                    <a:lumMod val="95000"/>
                    <a:lumOff val="5000"/>
                  </a:schemeClr>
                </a:solidFill>
                <a:latin typeface="BookAntiqua"/>
              </a:rPr>
              <a:t>;</a:t>
            </a:r>
          </a:p>
          <a:p>
            <a:pPr algn="just"/>
            <a:r>
              <a:rPr lang="it-IT" sz="1800" b="1" i="0" u="none" strike="noStrike" baseline="0" dirty="0">
                <a:solidFill>
                  <a:schemeClr val="tx1">
                    <a:lumMod val="95000"/>
                    <a:lumOff val="5000"/>
                  </a:schemeClr>
                </a:solidFill>
                <a:latin typeface="BookAntiqua"/>
              </a:rPr>
              <a:t>b) </a:t>
            </a:r>
            <a:r>
              <a:rPr lang="it-IT" sz="1800" b="1" i="0" u="none" strike="noStrike" baseline="0" dirty="0">
                <a:solidFill>
                  <a:schemeClr val="tx1">
                    <a:lumMod val="95000"/>
                    <a:lumOff val="5000"/>
                  </a:schemeClr>
                </a:solidFill>
                <a:latin typeface="BookAntiqua-Bold"/>
              </a:rPr>
              <a:t>risultano non residenti</a:t>
            </a:r>
            <a:r>
              <a:rPr lang="it-IT" sz="1800" b="0" i="0" u="none" strike="noStrike" baseline="0" dirty="0">
                <a:solidFill>
                  <a:schemeClr val="tx1">
                    <a:lumMod val="95000"/>
                    <a:lumOff val="5000"/>
                  </a:schemeClr>
                </a:solidFill>
                <a:latin typeface="BookAntiqua"/>
              </a:rPr>
              <a:t>, ad eccezione di quelli che sono residenti in uno degli Stati membri dell’UE o in uno Stato aderente all’Accordo sullo Spazio economico europeo che assicuri un adeguato scambio di informazioni e che producono in Italia redditi che costituiscono almeno il 75% del reddito complessivamente Prodotto</a:t>
            </a:r>
          </a:p>
          <a:p>
            <a:pPr algn="just"/>
            <a:r>
              <a:rPr lang="it-IT" sz="1800" b="1" dirty="0">
                <a:solidFill>
                  <a:schemeClr val="tx1">
                    <a:lumMod val="95000"/>
                    <a:lumOff val="5000"/>
                  </a:schemeClr>
                </a:solidFill>
                <a:latin typeface="BookAntiqua"/>
              </a:rPr>
              <a:t>c) </a:t>
            </a:r>
            <a:r>
              <a:rPr lang="it-IT" sz="1800" b="0" i="0" u="none" strike="noStrike" baseline="0" dirty="0">
                <a:solidFill>
                  <a:schemeClr val="tx1">
                    <a:lumMod val="95000"/>
                    <a:lumOff val="5000"/>
                  </a:schemeClr>
                </a:solidFill>
                <a:latin typeface="BookAntiqua"/>
              </a:rPr>
              <a:t>effettuano in via esclusiva o prevalente </a:t>
            </a:r>
            <a:r>
              <a:rPr lang="it-IT" sz="1800" b="1" i="0" u="none" strike="noStrike" baseline="0" dirty="0">
                <a:solidFill>
                  <a:schemeClr val="tx1">
                    <a:lumMod val="95000"/>
                    <a:lumOff val="5000"/>
                  </a:schemeClr>
                </a:solidFill>
                <a:latin typeface="BookAntiqua-Bold"/>
              </a:rPr>
              <a:t>cessioni di fabbricati </a:t>
            </a:r>
            <a:r>
              <a:rPr lang="it-IT" sz="1800" b="0" i="0" u="none" strike="noStrike" baseline="0" dirty="0">
                <a:solidFill>
                  <a:schemeClr val="tx1">
                    <a:lumMod val="95000"/>
                    <a:lumOff val="5000"/>
                  </a:schemeClr>
                </a:solidFill>
                <a:latin typeface="BookAntiqua"/>
              </a:rPr>
              <a:t>o porzioni di fabbricato, di terreni edificabili;</a:t>
            </a:r>
          </a:p>
          <a:p>
            <a:pPr algn="just"/>
            <a:r>
              <a:rPr lang="it-IT" sz="1800" b="1" i="0" u="none" strike="noStrike" baseline="0" dirty="0">
                <a:solidFill>
                  <a:schemeClr val="tx1">
                    <a:lumMod val="95000"/>
                    <a:lumOff val="5000"/>
                  </a:schemeClr>
                </a:solidFill>
                <a:latin typeface="BookAntiqua"/>
              </a:rPr>
              <a:t>d) </a:t>
            </a:r>
            <a:r>
              <a:rPr lang="it-IT" sz="1800" b="0" i="0" u="none" strike="noStrike" baseline="0" dirty="0">
                <a:solidFill>
                  <a:schemeClr val="tx1">
                    <a:lumMod val="95000"/>
                    <a:lumOff val="5000"/>
                  </a:schemeClr>
                </a:solidFill>
                <a:latin typeface="BookAntiqua"/>
              </a:rPr>
              <a:t>partecipano, contemporaneamente all’esercizio dell’attività, a società di persone, ad associazioni o a imprese</a:t>
            </a:r>
          </a:p>
          <a:p>
            <a:pPr algn="just"/>
            <a:r>
              <a:rPr lang="it-IT" sz="1800" b="0" i="0" u="none" strike="noStrike" baseline="0" dirty="0">
                <a:solidFill>
                  <a:schemeClr val="tx1">
                    <a:lumMod val="95000"/>
                    <a:lumOff val="5000"/>
                  </a:schemeClr>
                </a:solidFill>
                <a:latin typeface="BookAntiqua"/>
              </a:rPr>
              <a:t>familiari di cui all’articolo 5, TUIR, ovvero che controllano direttamente o indirettamente società a responsabilità</a:t>
            </a:r>
          </a:p>
          <a:p>
            <a:pPr algn="just"/>
            <a:r>
              <a:rPr lang="it-IT" sz="1800" b="0" i="0" u="none" strike="noStrike" baseline="0" dirty="0">
                <a:solidFill>
                  <a:schemeClr val="tx1">
                    <a:lumMod val="95000"/>
                    <a:lumOff val="5000"/>
                  </a:schemeClr>
                </a:solidFill>
                <a:latin typeface="BookAntiqua"/>
              </a:rPr>
              <a:t>limitata o associazioni in partecipazione, le quali esercitano attività economiche direttamente o indirettamente riconducibili a quelle svolte dagli esercenti attività d’impresa, arti o professioni. (</a:t>
            </a:r>
            <a:r>
              <a:rPr lang="it-IT" sz="1800" b="1" i="0" u="none" strike="noStrike" baseline="0" dirty="0">
                <a:solidFill>
                  <a:schemeClr val="tx1">
                    <a:lumMod val="95000"/>
                    <a:lumOff val="5000"/>
                  </a:schemeClr>
                </a:solidFill>
                <a:latin typeface="BookAntiqua-Bold"/>
              </a:rPr>
              <a:t>Circolare 10 aprile 2019, n. 9</a:t>
            </a:r>
            <a:r>
              <a:rPr lang="it-IT" sz="1800" b="0" i="0" u="none" strike="noStrike" baseline="0" dirty="0">
                <a:solidFill>
                  <a:schemeClr val="tx1">
                    <a:lumMod val="95000"/>
                    <a:lumOff val="5000"/>
                  </a:schemeClr>
                </a:solidFill>
                <a:latin typeface="BookAntiqua"/>
              </a:rPr>
              <a:t>.)</a:t>
            </a:r>
            <a:endParaRPr lang="it-IT" sz="2000" dirty="0">
              <a:solidFill>
                <a:schemeClr val="tx1">
                  <a:lumMod val="95000"/>
                  <a:lumOff val="5000"/>
                </a:schemeClr>
              </a:solidFill>
            </a:endParaRPr>
          </a:p>
        </p:txBody>
      </p:sp>
    </p:spTree>
    <p:extLst>
      <p:ext uri="{BB962C8B-B14F-4D97-AF65-F5344CB8AC3E}">
        <p14:creationId xmlns:p14="http://schemas.microsoft.com/office/powerpoint/2010/main" val="28328568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id="{9BAC6A0A-02F0-419B-BF71-46644541FFC9}"/>
              </a:ext>
            </a:extLst>
          </p:cNvPr>
          <p:cNvSpPr>
            <a:spLocks noGrp="1"/>
          </p:cNvSpPr>
          <p:nvPr>
            <p:ph type="subTitle" idx="1"/>
          </p:nvPr>
        </p:nvSpPr>
        <p:spPr>
          <a:xfrm>
            <a:off x="1275645" y="1377245"/>
            <a:ext cx="10916354" cy="5103454"/>
          </a:xfrm>
        </p:spPr>
        <p:txBody>
          <a:bodyPr/>
          <a:lstStyle/>
          <a:p>
            <a:pPr algn="just"/>
            <a:endParaRPr lang="it-IT" sz="1800" b="0" i="0" u="none" strike="noStrike" baseline="0" dirty="0">
              <a:latin typeface="BookAntiqua"/>
            </a:endParaRPr>
          </a:p>
          <a:p>
            <a:pPr algn="just"/>
            <a:r>
              <a:rPr lang="it-IT" sz="1800" b="1" i="0" u="none" strike="noStrike" baseline="0" dirty="0">
                <a:solidFill>
                  <a:schemeClr val="tx1">
                    <a:lumMod val="95000"/>
                    <a:lumOff val="5000"/>
                  </a:schemeClr>
                </a:solidFill>
                <a:latin typeface="BookAntiqua"/>
              </a:rPr>
              <a:t>d-bis) </a:t>
            </a:r>
            <a:r>
              <a:rPr lang="it-IT" sz="1800" b="0" i="0" u="none" strike="noStrike" baseline="0" dirty="0">
                <a:solidFill>
                  <a:schemeClr val="tx1">
                    <a:lumMod val="95000"/>
                    <a:lumOff val="5000"/>
                  </a:schemeClr>
                </a:solidFill>
                <a:latin typeface="BookAntiqua"/>
              </a:rPr>
              <a:t>svolgano attività prevalentemente nei confronti di datori di lavoro con i quali sono in corso o erano intercorsi</a:t>
            </a:r>
          </a:p>
          <a:p>
            <a:pPr algn="just"/>
            <a:r>
              <a:rPr lang="it-IT" sz="1800" b="0" i="0" u="none" strike="noStrike" baseline="0" dirty="0">
                <a:solidFill>
                  <a:schemeClr val="tx1">
                    <a:lumMod val="95000"/>
                    <a:lumOff val="5000"/>
                  </a:schemeClr>
                </a:solidFill>
                <a:latin typeface="BookAntiqua"/>
              </a:rPr>
              <a:t>rapporti di lavoro nei due precedenti periodi di imposta, ovvero nei confronti di soggetti direttamente o indirettamente riconducibili ai suddetti datori di lavoro. Sono esclusi quei soggetti che iniziano una nuova attività dopo aver svolto il periodo di pratica obbligatoria ai fini dell’esercizio di arti o professioni</a:t>
            </a:r>
          </a:p>
          <a:p>
            <a:pPr algn="l"/>
            <a:endParaRPr lang="it-IT" sz="1800" dirty="0">
              <a:solidFill>
                <a:schemeClr val="tx1">
                  <a:lumMod val="95000"/>
                  <a:lumOff val="5000"/>
                </a:schemeClr>
              </a:solidFill>
              <a:latin typeface="BookAntiqua"/>
            </a:endParaRPr>
          </a:p>
          <a:p>
            <a:pPr algn="l"/>
            <a:r>
              <a:rPr lang="it-IT" sz="1800" dirty="0">
                <a:solidFill>
                  <a:schemeClr val="tx1">
                    <a:lumMod val="95000"/>
                    <a:lumOff val="5000"/>
                  </a:schemeClr>
                </a:solidFill>
                <a:latin typeface="BookAntiqua"/>
              </a:rPr>
              <a:t>	Es: </a:t>
            </a:r>
            <a:r>
              <a:rPr lang="it-IT" sz="1800" b="0" i="0" u="none" strike="noStrike" baseline="0" dirty="0">
                <a:solidFill>
                  <a:schemeClr val="tx1">
                    <a:lumMod val="95000"/>
                    <a:lumOff val="5000"/>
                  </a:schemeClr>
                </a:solidFill>
                <a:latin typeface="BookAntiqua"/>
              </a:rPr>
              <a:t>Pertanto, un dipendente che ha cessato il rapporto di lavoro nel 2019 e nel 2020 ha applicato il regime forfetario, se al 31 dicembre 2020 più del 50% dei compensi derivano da fatture verso il suo ex datore di lavoro, dal 2021 deve fuoriuscire dal regime. (Circolare 9/2019)</a:t>
            </a:r>
          </a:p>
          <a:p>
            <a:pPr algn="l"/>
            <a:endParaRPr lang="it-IT" sz="1800" b="0" i="0" u="none" strike="noStrike" baseline="0" dirty="0">
              <a:latin typeface="BookAntiqua"/>
            </a:endParaRPr>
          </a:p>
          <a:p>
            <a:pPr algn="l"/>
            <a:r>
              <a:rPr lang="it-IT" sz="1800" b="1" i="0" u="none" strike="noStrike" baseline="0" dirty="0">
                <a:solidFill>
                  <a:schemeClr val="tx1">
                    <a:lumMod val="95000"/>
                    <a:lumOff val="5000"/>
                  </a:schemeClr>
                </a:solidFill>
                <a:latin typeface="BookAntiqua"/>
              </a:rPr>
              <a:t>d-ter)  </a:t>
            </a:r>
            <a:r>
              <a:rPr lang="it-IT" sz="1800" b="0" i="0" u="none" strike="noStrike" baseline="0" dirty="0">
                <a:solidFill>
                  <a:schemeClr val="tx1">
                    <a:lumMod val="95000"/>
                    <a:lumOff val="5000"/>
                  </a:schemeClr>
                </a:solidFill>
                <a:highlight>
                  <a:srgbClr val="FFFF00"/>
                </a:highlight>
                <a:latin typeface="FuturaBT-ExtraBlack"/>
              </a:rPr>
              <a:t>NOVITÀ</a:t>
            </a:r>
            <a:r>
              <a:rPr lang="it-IT" sz="1800" b="0" i="0" u="none" strike="noStrike" baseline="0" dirty="0">
                <a:solidFill>
                  <a:schemeClr val="tx1">
                    <a:lumMod val="95000"/>
                    <a:lumOff val="5000"/>
                  </a:schemeClr>
                </a:solidFill>
                <a:latin typeface="FuturaBT-ExtraBlack"/>
              </a:rPr>
              <a:t>: </a:t>
            </a:r>
            <a:r>
              <a:rPr lang="it-IT" sz="1800" b="1" i="0" u="none" strike="noStrike" baseline="0" dirty="0">
                <a:solidFill>
                  <a:schemeClr val="tx1">
                    <a:lumMod val="95000"/>
                    <a:lumOff val="5000"/>
                  </a:schemeClr>
                </a:solidFill>
                <a:latin typeface="BookAntiqua-Bold"/>
              </a:rPr>
              <a:t>nell’anno precedente hanno percepito redditi di lavoro dipendente </a:t>
            </a:r>
            <a:r>
              <a:rPr lang="it-IT" sz="1800" b="0" i="0" u="none" strike="noStrike" baseline="0" dirty="0">
                <a:solidFill>
                  <a:schemeClr val="tx1">
                    <a:lumMod val="95000"/>
                    <a:lumOff val="5000"/>
                  </a:schemeClr>
                </a:solidFill>
                <a:latin typeface="BookAntiqua"/>
              </a:rPr>
              <a:t>e redditi </a:t>
            </a:r>
            <a:r>
              <a:rPr lang="it-IT" sz="1800" b="1" i="0" u="none" strike="noStrike" baseline="0" dirty="0">
                <a:solidFill>
                  <a:schemeClr val="tx1">
                    <a:lumMod val="95000"/>
                    <a:lumOff val="5000"/>
                  </a:schemeClr>
                </a:solidFill>
                <a:latin typeface="BookAntiqua-Bold"/>
              </a:rPr>
              <a:t>assimilati a quelli di lavoro dipendente</a:t>
            </a:r>
            <a:r>
              <a:rPr lang="it-IT" sz="1800" b="0" i="0" u="none" strike="noStrike" baseline="0" dirty="0">
                <a:solidFill>
                  <a:schemeClr val="tx1">
                    <a:lumMod val="95000"/>
                    <a:lumOff val="5000"/>
                  </a:schemeClr>
                </a:solidFill>
                <a:latin typeface="BookAntiqua"/>
              </a:rPr>
              <a:t>, di cui rispettivamente agli articoli 49 e 50 del TUIR, </a:t>
            </a:r>
            <a:r>
              <a:rPr lang="it-IT" sz="1800" b="1" i="0" u="none" strike="noStrike" baseline="0" dirty="0">
                <a:solidFill>
                  <a:schemeClr val="tx1">
                    <a:lumMod val="95000"/>
                    <a:lumOff val="5000"/>
                  </a:schemeClr>
                </a:solidFill>
                <a:latin typeface="BookAntiqua-Bold"/>
              </a:rPr>
              <a:t>eccedenti l’importo di € 30.000.</a:t>
            </a:r>
          </a:p>
          <a:p>
            <a:pPr algn="l"/>
            <a:r>
              <a:rPr lang="it-IT" sz="1800" b="0" i="0" u="none" strike="noStrike" baseline="0" dirty="0">
                <a:solidFill>
                  <a:schemeClr val="tx1">
                    <a:lumMod val="95000"/>
                    <a:lumOff val="5000"/>
                  </a:schemeClr>
                </a:solidFill>
                <a:latin typeface="BookAntiqua"/>
              </a:rPr>
              <a:t>La </a:t>
            </a:r>
            <a:r>
              <a:rPr lang="it-IT" sz="1800" b="1" i="0" u="none" strike="noStrike" baseline="0" dirty="0">
                <a:solidFill>
                  <a:schemeClr val="tx1">
                    <a:lumMod val="95000"/>
                    <a:lumOff val="5000"/>
                  </a:schemeClr>
                </a:solidFill>
                <a:latin typeface="BookAntiqua-Bold"/>
              </a:rPr>
              <a:t>verifica </a:t>
            </a:r>
            <a:r>
              <a:rPr lang="it-IT" sz="1800" b="0" i="0" u="none" strike="noStrike" baseline="0" dirty="0">
                <a:solidFill>
                  <a:schemeClr val="tx1">
                    <a:lumMod val="95000"/>
                    <a:lumOff val="5000"/>
                  </a:schemeClr>
                </a:solidFill>
                <a:latin typeface="BookAntiqua"/>
              </a:rPr>
              <a:t>di tale soglia è </a:t>
            </a:r>
            <a:r>
              <a:rPr lang="it-IT" sz="1800" b="1" i="0" u="none" strike="noStrike" baseline="0" dirty="0">
                <a:solidFill>
                  <a:schemeClr val="tx1">
                    <a:lumMod val="95000"/>
                    <a:lumOff val="5000"/>
                  </a:schemeClr>
                </a:solidFill>
                <a:latin typeface="BookAntiqua-Bold"/>
              </a:rPr>
              <a:t>irrilevante se il rapporto di lavoro è cessato, </a:t>
            </a:r>
            <a:r>
              <a:rPr lang="it-IT" sz="1800" b="0" i="0" u="none" strike="noStrike" baseline="0" dirty="0">
                <a:solidFill>
                  <a:schemeClr val="tx1">
                    <a:lumMod val="95000"/>
                    <a:lumOff val="5000"/>
                  </a:schemeClr>
                </a:solidFill>
                <a:latin typeface="BookAntiqua"/>
              </a:rPr>
              <a:t>purché non sia percepito nello stesso anno un reddito da pensione. (Circolare 4 aprile 2016, n. 10)</a:t>
            </a:r>
            <a:endParaRPr lang="it-IT" dirty="0">
              <a:solidFill>
                <a:schemeClr val="tx1">
                  <a:lumMod val="95000"/>
                  <a:lumOff val="5000"/>
                </a:schemeClr>
              </a:solidFill>
            </a:endParaRPr>
          </a:p>
        </p:txBody>
      </p:sp>
    </p:spTree>
    <p:extLst>
      <p:ext uri="{BB962C8B-B14F-4D97-AF65-F5344CB8AC3E}">
        <p14:creationId xmlns:p14="http://schemas.microsoft.com/office/powerpoint/2010/main" val="17363991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D896BF-E189-4A06-B47A-A53BD502323D}"/>
              </a:ext>
            </a:extLst>
          </p:cNvPr>
          <p:cNvSpPr>
            <a:spLocks noGrp="1"/>
          </p:cNvSpPr>
          <p:nvPr>
            <p:ph type="ctrTitle"/>
          </p:nvPr>
        </p:nvSpPr>
        <p:spPr>
          <a:xfrm>
            <a:off x="1286932" y="1565982"/>
            <a:ext cx="10905067" cy="680507"/>
          </a:xfrm>
        </p:spPr>
        <p:txBody>
          <a:bodyPr/>
          <a:lstStyle/>
          <a:p>
            <a:br>
              <a:rPr lang="it-IT" sz="4400" i="1" dirty="0">
                <a:solidFill>
                  <a:srgbClr val="C00000"/>
                </a:solidFill>
              </a:rPr>
            </a:br>
            <a:r>
              <a:rPr lang="it-IT" sz="4400" i="1" dirty="0">
                <a:solidFill>
                  <a:srgbClr val="C00000"/>
                </a:solidFill>
              </a:rPr>
              <a:t>Sez. II Reg Forfetario * LM 21</a:t>
            </a:r>
            <a:br>
              <a:rPr lang="it-IT" sz="4400" dirty="0"/>
            </a:br>
            <a:endParaRPr lang="it-IT" sz="4400" dirty="0"/>
          </a:p>
        </p:txBody>
      </p:sp>
      <p:sp>
        <p:nvSpPr>
          <p:cNvPr id="3" name="Sottotitolo 2">
            <a:extLst>
              <a:ext uri="{FF2B5EF4-FFF2-40B4-BE49-F238E27FC236}">
                <a16:creationId xmlns:a16="http://schemas.microsoft.com/office/drawing/2014/main" id="{CA1F28B2-1763-4795-BFD3-6B316C565491}"/>
              </a:ext>
            </a:extLst>
          </p:cNvPr>
          <p:cNvSpPr>
            <a:spLocks noGrp="1"/>
          </p:cNvSpPr>
          <p:nvPr>
            <p:ph type="subTitle" idx="1"/>
          </p:nvPr>
        </p:nvSpPr>
        <p:spPr>
          <a:xfrm>
            <a:off x="1286932" y="2246489"/>
            <a:ext cx="10758311" cy="4527173"/>
          </a:xfrm>
        </p:spPr>
        <p:txBody>
          <a:bodyPr/>
          <a:lstStyle/>
          <a:p>
            <a:r>
              <a:rPr lang="it-IT" sz="1800" b="1" i="0" u="none" strike="noStrike" baseline="0" dirty="0">
                <a:solidFill>
                  <a:srgbClr val="005286"/>
                </a:solidFill>
              </a:rPr>
              <a:t>COLONNA 3 - CONTRIBUENTI FORFETARI START-UP</a:t>
            </a:r>
          </a:p>
          <a:p>
            <a:pPr algn="l"/>
            <a:r>
              <a:rPr lang="it-IT" sz="1800" b="0" i="0" u="none" strike="noStrike" baseline="0" dirty="0">
                <a:solidFill>
                  <a:srgbClr val="000000"/>
                </a:solidFill>
                <a:latin typeface="BookAntiqua"/>
              </a:rPr>
              <a:t>E’ prevista un’agevolazione per i contribuenti in possesso dei requisiti “di novità” per l’attività esercitata.</a:t>
            </a:r>
          </a:p>
          <a:p>
            <a:pPr algn="l"/>
            <a:r>
              <a:rPr lang="it-IT" sz="2800" b="0" i="0" u="none" strike="noStrike" baseline="0" dirty="0">
                <a:solidFill>
                  <a:srgbClr val="005286"/>
                </a:solidFill>
                <a:latin typeface="Webdings" panose="05030102010509060703" pitchFamily="18" charset="2"/>
              </a:rPr>
              <a:t>8</a:t>
            </a:r>
            <a:r>
              <a:rPr lang="it-IT" sz="1800" b="0" i="0" u="none" strike="noStrike" baseline="0" dirty="0">
                <a:solidFill>
                  <a:srgbClr val="005286"/>
                </a:solidFill>
                <a:latin typeface="Webdings" panose="05030102010509060703" pitchFamily="18" charset="2"/>
              </a:rPr>
              <a:t> </a:t>
            </a:r>
            <a:r>
              <a:rPr lang="it-IT" sz="1800" b="0" i="0" u="sng" strike="noStrike" baseline="0" dirty="0">
                <a:solidFill>
                  <a:srgbClr val="E40613"/>
                </a:solidFill>
                <a:highlight>
                  <a:srgbClr val="FFFF00"/>
                </a:highlight>
                <a:latin typeface="FuturaBT-ExtraBlack"/>
              </a:rPr>
              <a:t>ATTENZIONE: </a:t>
            </a:r>
            <a:r>
              <a:rPr lang="it-IT" sz="1800" b="0" i="0" u="none" strike="noStrike" baseline="0" dirty="0">
                <a:solidFill>
                  <a:srgbClr val="000000"/>
                </a:solidFill>
                <a:latin typeface="BookAntiqua"/>
              </a:rPr>
              <a:t>Tale agevolazione prevede l’applicazione, </a:t>
            </a:r>
            <a:r>
              <a:rPr lang="it-IT" sz="1800" b="1" i="0" u="none" strike="noStrike" baseline="0" dirty="0">
                <a:solidFill>
                  <a:srgbClr val="000000"/>
                </a:solidFill>
                <a:latin typeface="BookAntiqua-Bold"/>
              </a:rPr>
              <a:t>per il periodo d’imposta in cui l’attività è iniziata, e per i quattro anni successivi</a:t>
            </a:r>
            <a:r>
              <a:rPr lang="it-IT" sz="1800" b="0" i="0" u="none" strike="noStrike" baseline="0" dirty="0">
                <a:solidFill>
                  <a:srgbClr val="000000"/>
                </a:solidFill>
                <a:latin typeface="BookAntiqua"/>
              </a:rPr>
              <a:t>, dell’</a:t>
            </a:r>
            <a:r>
              <a:rPr lang="it-IT" sz="1800" b="1" i="0" u="none" strike="noStrike" baseline="0" dirty="0">
                <a:solidFill>
                  <a:srgbClr val="000000"/>
                </a:solidFill>
                <a:latin typeface="BookAntiqua-Bold"/>
              </a:rPr>
              <a:t>aliquota di imposta sostitutiva al 5% anziché del 15%</a:t>
            </a:r>
            <a:r>
              <a:rPr lang="it-IT" sz="1800" b="0" i="0" u="none" strike="noStrike" baseline="0" dirty="0">
                <a:solidFill>
                  <a:srgbClr val="000000"/>
                </a:solidFill>
                <a:latin typeface="BookAntiqua"/>
              </a:rPr>
              <a:t>.</a:t>
            </a:r>
          </a:p>
          <a:p>
            <a:pPr algn="just"/>
            <a:r>
              <a:rPr lang="it-IT" sz="1800" b="0" i="0" u="none" strike="noStrike" baseline="0" dirty="0">
                <a:solidFill>
                  <a:schemeClr val="tx1">
                    <a:lumMod val="95000"/>
                    <a:lumOff val="5000"/>
                  </a:schemeClr>
                </a:solidFill>
                <a:latin typeface="BookAntiqua"/>
              </a:rPr>
              <a:t>L’agevolazione per start-up è concessa al sussistere dei c.d. “</a:t>
            </a:r>
            <a:r>
              <a:rPr lang="it-IT" sz="1800" b="1" i="0" u="none" strike="noStrike" baseline="0" dirty="0">
                <a:solidFill>
                  <a:schemeClr val="tx1">
                    <a:lumMod val="95000"/>
                    <a:lumOff val="5000"/>
                  </a:schemeClr>
                </a:solidFill>
                <a:latin typeface="BookAntiqua-Bold"/>
              </a:rPr>
              <a:t>requisiti di novità dell’attività esercitata</a:t>
            </a:r>
            <a:r>
              <a:rPr lang="it-IT" sz="1800" b="0" i="0" u="none" strike="noStrike" baseline="0" dirty="0">
                <a:solidFill>
                  <a:schemeClr val="tx1">
                    <a:lumMod val="95000"/>
                    <a:lumOff val="5000"/>
                  </a:schemeClr>
                </a:solidFill>
                <a:latin typeface="BookAntiqua"/>
              </a:rPr>
              <a:t>”, che prevedono che:</a:t>
            </a:r>
          </a:p>
          <a:p>
            <a:pPr marL="285750" indent="-285750" algn="l">
              <a:buFont typeface="Arial" panose="020B0604020202020204" pitchFamily="34" charset="0"/>
              <a:buChar char="•"/>
            </a:pPr>
            <a:r>
              <a:rPr lang="it-IT" sz="1800" b="0" i="0" u="none" strike="noStrike" baseline="0" dirty="0">
                <a:solidFill>
                  <a:schemeClr val="tx1">
                    <a:lumMod val="95000"/>
                    <a:lumOff val="5000"/>
                  </a:schemeClr>
                </a:solidFill>
                <a:latin typeface="BookAntiqua"/>
              </a:rPr>
              <a:t>il contribuente </a:t>
            </a:r>
            <a:r>
              <a:rPr lang="it-IT" sz="1800" b="1" i="0" u="none" strike="noStrike" baseline="0" dirty="0">
                <a:solidFill>
                  <a:schemeClr val="tx1">
                    <a:lumMod val="95000"/>
                    <a:lumOff val="5000"/>
                  </a:schemeClr>
                </a:solidFill>
                <a:latin typeface="BookAntiqua-Bold"/>
              </a:rPr>
              <a:t>non abbia esercitato, nei 3 anni precedenti, attività artistica, professionale o d’impresa</a:t>
            </a:r>
            <a:r>
              <a:rPr lang="it-IT" sz="1800" b="0" i="0" u="none" strike="noStrike" baseline="0" dirty="0">
                <a:solidFill>
                  <a:schemeClr val="tx1">
                    <a:lumMod val="95000"/>
                    <a:lumOff val="5000"/>
                  </a:schemeClr>
                </a:solidFill>
                <a:latin typeface="BookAntiqua"/>
              </a:rPr>
              <a:t>, anche in forma associata o familiare;</a:t>
            </a:r>
          </a:p>
          <a:p>
            <a:pPr marL="285750" indent="-285750" algn="just">
              <a:buFont typeface="Arial" panose="020B0604020202020204" pitchFamily="34" charset="0"/>
              <a:buChar char="•"/>
            </a:pPr>
            <a:r>
              <a:rPr lang="it-IT" sz="1800" b="1" i="0" u="none" strike="noStrike" baseline="0" dirty="0">
                <a:solidFill>
                  <a:schemeClr val="tx1">
                    <a:lumMod val="95000"/>
                    <a:lumOff val="5000"/>
                  </a:schemeClr>
                </a:solidFill>
                <a:latin typeface="BookAntiqua-Bold"/>
              </a:rPr>
              <a:t>l’attività </a:t>
            </a:r>
            <a:r>
              <a:rPr lang="it-IT" sz="1800" b="0" i="0" u="none" strike="noStrike" baseline="0" dirty="0">
                <a:solidFill>
                  <a:schemeClr val="tx1">
                    <a:lumMod val="95000"/>
                    <a:lumOff val="5000"/>
                  </a:schemeClr>
                </a:solidFill>
                <a:latin typeface="BookAntiqua"/>
              </a:rPr>
              <a:t>da esercitare </a:t>
            </a:r>
            <a:r>
              <a:rPr lang="it-IT" sz="1800" b="1" i="0" u="none" strike="noStrike" baseline="0" dirty="0">
                <a:solidFill>
                  <a:schemeClr val="tx1">
                    <a:lumMod val="95000"/>
                    <a:lumOff val="5000"/>
                  </a:schemeClr>
                </a:solidFill>
                <a:latin typeface="BookAntiqua-Bold"/>
              </a:rPr>
              <a:t>non costituisca</a:t>
            </a:r>
            <a:r>
              <a:rPr lang="it-IT" sz="1800" b="0" i="0" u="none" strike="noStrike" baseline="0" dirty="0">
                <a:solidFill>
                  <a:schemeClr val="tx1">
                    <a:lumMod val="95000"/>
                    <a:lumOff val="5000"/>
                  </a:schemeClr>
                </a:solidFill>
                <a:latin typeface="BookAntiqua"/>
              </a:rPr>
              <a:t>, in alcun modo, </a:t>
            </a:r>
            <a:r>
              <a:rPr lang="it-IT" sz="1800" b="1" i="0" u="none" strike="noStrike" baseline="0" dirty="0">
                <a:solidFill>
                  <a:schemeClr val="tx1">
                    <a:lumMod val="95000"/>
                    <a:lumOff val="5000"/>
                  </a:schemeClr>
                </a:solidFill>
                <a:latin typeface="BookAntiqua-Bold"/>
              </a:rPr>
              <a:t>mera prosecuzione di altra attività precedentemente svolta sotto forma di lavoro dipendente o autonomo</a:t>
            </a:r>
            <a:r>
              <a:rPr lang="it-IT" sz="1800" b="0" i="0" u="none" strike="noStrike" baseline="0" dirty="0">
                <a:solidFill>
                  <a:schemeClr val="tx1">
                    <a:lumMod val="95000"/>
                    <a:lumOff val="5000"/>
                  </a:schemeClr>
                </a:solidFill>
                <a:latin typeface="BookAntiqua"/>
              </a:rPr>
              <a:t>, escluso il caso in cui l’attività precedentemente svolta consista nel periodo di pratica obbligatoria ai fini dell’esercizio di arti o professioni;</a:t>
            </a:r>
          </a:p>
          <a:p>
            <a:pPr marL="285750" indent="-285750" algn="just">
              <a:buFont typeface="Arial" panose="020B0604020202020204" pitchFamily="34" charset="0"/>
              <a:buChar char="•"/>
            </a:pPr>
            <a:r>
              <a:rPr lang="it-IT" sz="1800" b="1" i="0" u="none" strike="noStrike" baseline="0" dirty="0">
                <a:solidFill>
                  <a:schemeClr val="tx1">
                    <a:lumMod val="95000"/>
                    <a:lumOff val="5000"/>
                  </a:schemeClr>
                </a:solidFill>
                <a:latin typeface="BookAntiqua-Bold"/>
              </a:rPr>
              <a:t>qualora venga proseguita un’attività d’impresa svolta in precedenza </a:t>
            </a:r>
            <a:r>
              <a:rPr lang="it-IT" sz="1800" b="0" i="0" u="none" strike="noStrike" baseline="0" dirty="0">
                <a:solidFill>
                  <a:schemeClr val="tx1">
                    <a:lumMod val="95000"/>
                    <a:lumOff val="5000"/>
                  </a:schemeClr>
                </a:solidFill>
                <a:latin typeface="BookAntiqua"/>
              </a:rPr>
              <a:t>da altro soggetto, </a:t>
            </a:r>
            <a:r>
              <a:rPr lang="it-IT" sz="1800" b="1" i="0" u="none" strike="noStrike" baseline="0" dirty="0">
                <a:solidFill>
                  <a:schemeClr val="tx1">
                    <a:lumMod val="95000"/>
                    <a:lumOff val="5000"/>
                  </a:schemeClr>
                </a:solidFill>
                <a:latin typeface="BookAntiqua-Bold"/>
              </a:rPr>
              <a:t>l’ammontare dei relativi ricavi</a:t>
            </a:r>
            <a:r>
              <a:rPr lang="it-IT" sz="1800" b="0" i="0" u="none" strike="noStrike" baseline="0" dirty="0">
                <a:solidFill>
                  <a:schemeClr val="tx1">
                    <a:lumMod val="95000"/>
                    <a:lumOff val="5000"/>
                  </a:schemeClr>
                </a:solidFill>
                <a:latin typeface="BookAntiqua"/>
              </a:rPr>
              <a:t>, realizzati nel periodo d’imposta precedente quello di riconoscimento del predetto beneficio, </a:t>
            </a:r>
            <a:r>
              <a:rPr lang="it-IT" sz="1800" b="1" i="0" u="none" strike="noStrike" baseline="0" dirty="0">
                <a:solidFill>
                  <a:schemeClr val="tx1">
                    <a:lumMod val="95000"/>
                    <a:lumOff val="5000"/>
                  </a:schemeClr>
                </a:solidFill>
                <a:latin typeface="BookAntiqua-Bold"/>
              </a:rPr>
              <a:t>non sia superiore ai limiti di cui al comma 54</a:t>
            </a:r>
            <a:endParaRPr lang="it-IT" dirty="0">
              <a:solidFill>
                <a:schemeClr val="tx1">
                  <a:lumMod val="95000"/>
                  <a:lumOff val="5000"/>
                </a:schemeClr>
              </a:solidFill>
            </a:endParaRPr>
          </a:p>
        </p:txBody>
      </p:sp>
    </p:spTree>
    <p:extLst>
      <p:ext uri="{BB962C8B-B14F-4D97-AF65-F5344CB8AC3E}">
        <p14:creationId xmlns:p14="http://schemas.microsoft.com/office/powerpoint/2010/main" val="22770304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216A3D-BDC4-415F-AFC6-60566328104A}"/>
              </a:ext>
            </a:extLst>
          </p:cNvPr>
          <p:cNvSpPr>
            <a:spLocks noGrp="1"/>
          </p:cNvSpPr>
          <p:nvPr>
            <p:ph type="ctrTitle"/>
          </p:nvPr>
        </p:nvSpPr>
        <p:spPr>
          <a:xfrm>
            <a:off x="1354666" y="1396649"/>
            <a:ext cx="10837333" cy="815974"/>
          </a:xfrm>
        </p:spPr>
        <p:txBody>
          <a:bodyPr/>
          <a:lstStyle/>
          <a:p>
            <a:r>
              <a:rPr lang="it-IT" sz="2800" i="1" dirty="0">
                <a:solidFill>
                  <a:srgbClr val="C00000"/>
                </a:solidFill>
              </a:rPr>
              <a:t>Sez. II Reg Forfetario * LM 21</a:t>
            </a:r>
            <a:endParaRPr lang="it-IT" dirty="0"/>
          </a:p>
        </p:txBody>
      </p:sp>
      <p:sp>
        <p:nvSpPr>
          <p:cNvPr id="3" name="Sottotitolo 2">
            <a:extLst>
              <a:ext uri="{FF2B5EF4-FFF2-40B4-BE49-F238E27FC236}">
                <a16:creationId xmlns:a16="http://schemas.microsoft.com/office/drawing/2014/main" id="{E39BD95A-27D2-4724-95DD-942B05239EF4}"/>
              </a:ext>
            </a:extLst>
          </p:cNvPr>
          <p:cNvSpPr>
            <a:spLocks noGrp="1"/>
          </p:cNvSpPr>
          <p:nvPr>
            <p:ph type="subTitle" idx="1"/>
          </p:nvPr>
        </p:nvSpPr>
        <p:spPr>
          <a:xfrm>
            <a:off x="1828800" y="2111023"/>
            <a:ext cx="10216444" cy="3465688"/>
          </a:xfrm>
        </p:spPr>
        <p:txBody>
          <a:bodyPr/>
          <a:lstStyle/>
          <a:p>
            <a:pPr algn="l"/>
            <a:endParaRPr lang="it-IT" sz="1800" b="0" i="0" u="none" strike="noStrike" baseline="0" dirty="0">
              <a:solidFill>
                <a:srgbClr val="E40613"/>
              </a:solidFill>
              <a:latin typeface="FuturaBT-ExtraBlack"/>
            </a:endParaRPr>
          </a:p>
          <a:p>
            <a:pPr algn="just"/>
            <a:r>
              <a:rPr lang="it-IT" sz="1800" b="0" i="0" u="sng" strike="noStrike" baseline="0" dirty="0">
                <a:solidFill>
                  <a:srgbClr val="E40613"/>
                </a:solidFill>
                <a:highlight>
                  <a:srgbClr val="FFFF00"/>
                </a:highlight>
                <a:latin typeface="FuturaBT-ExtraBlack"/>
              </a:rPr>
              <a:t>ATTENZIONE: </a:t>
            </a:r>
            <a:r>
              <a:rPr lang="it-IT" sz="1800" b="0" i="0" u="none" strike="noStrike" baseline="0" dirty="0">
                <a:solidFill>
                  <a:srgbClr val="000000"/>
                </a:solidFill>
                <a:latin typeface="BookAntiqua"/>
              </a:rPr>
              <a:t>Le istruzioni alla compilazione indicano che, in caso di </a:t>
            </a:r>
            <a:r>
              <a:rPr lang="it-IT" sz="1800" b="1" i="0" u="none" strike="noStrike" baseline="0" dirty="0">
                <a:solidFill>
                  <a:srgbClr val="000000"/>
                </a:solidFill>
                <a:latin typeface="BookAntiqua-Bold"/>
              </a:rPr>
              <a:t>chiusura e riapertura in corso d’anno della stessa attività</a:t>
            </a:r>
            <a:r>
              <a:rPr lang="it-IT" sz="1800" b="0" i="0" u="none" strike="noStrike" baseline="0" dirty="0">
                <a:solidFill>
                  <a:srgbClr val="000000"/>
                </a:solidFill>
                <a:latin typeface="BookAntiqua"/>
              </a:rPr>
              <a:t>, al momento della riapertura non si configura più la nuova attività, e di conseguenza si perde il diritto all’aliquota agevolata al 5%.</a:t>
            </a:r>
            <a:endParaRPr lang="it-IT" dirty="0">
              <a:solidFill>
                <a:schemeClr val="tx1">
                  <a:lumMod val="95000"/>
                  <a:lumOff val="5000"/>
                </a:schemeClr>
              </a:solidFill>
            </a:endParaRPr>
          </a:p>
          <a:p>
            <a:pPr marL="457200" indent="-457200">
              <a:buFont typeface="Wingdings" panose="05000000000000000000" pitchFamily="2" charset="2"/>
              <a:buChar char="§"/>
            </a:pPr>
            <a:endParaRPr lang="it-IT" dirty="0"/>
          </a:p>
        </p:txBody>
      </p:sp>
    </p:spTree>
    <p:extLst>
      <p:ext uri="{BB962C8B-B14F-4D97-AF65-F5344CB8AC3E}">
        <p14:creationId xmlns:p14="http://schemas.microsoft.com/office/powerpoint/2010/main" val="29618531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15562" y="1409457"/>
            <a:ext cx="10684702" cy="676795"/>
          </a:xfrm>
        </p:spPr>
        <p:txBody>
          <a:bodyPr/>
          <a:lstStyle/>
          <a:p>
            <a:r>
              <a:rPr lang="it-IT" sz="2400" i="1" dirty="0">
                <a:solidFill>
                  <a:srgbClr val="C00000"/>
                </a:solidFill>
                <a:latin typeface="+mn-lt"/>
              </a:rPr>
              <a:t>Sez. II Reg Forfetario </a:t>
            </a:r>
            <a:r>
              <a:rPr lang="it-IT" sz="2400" i="0" u="none" strike="noStrike" baseline="0" dirty="0">
                <a:latin typeface="+mn-lt"/>
              </a:rPr>
              <a:t>LM22 a LM27</a:t>
            </a:r>
            <a:endParaRPr lang="it-IT" sz="2400" dirty="0">
              <a:latin typeface="+mn-lt"/>
            </a:endParaRPr>
          </a:p>
        </p:txBody>
      </p:sp>
      <p:sp>
        <p:nvSpPr>
          <p:cNvPr id="3" name="Sottotitolo 2"/>
          <p:cNvSpPr>
            <a:spLocks noGrp="1"/>
          </p:cNvSpPr>
          <p:nvPr>
            <p:ph type="subTitle" idx="1"/>
          </p:nvPr>
        </p:nvSpPr>
        <p:spPr>
          <a:xfrm>
            <a:off x="1415562" y="2022230"/>
            <a:ext cx="10622558" cy="4707043"/>
          </a:xfrm>
        </p:spPr>
        <p:txBody>
          <a:bodyPr/>
          <a:lstStyle/>
          <a:p>
            <a:pPr algn="just"/>
            <a:r>
              <a:rPr lang="it-IT" sz="1800" b="1" i="0" u="none" strike="noStrike" baseline="0" dirty="0">
                <a:solidFill>
                  <a:srgbClr val="005286"/>
                </a:solidFill>
                <a:latin typeface="ArialNarrow-Bold"/>
              </a:rPr>
              <a:t>COLONNA 1 - CODICE ATTIVITÀ</a:t>
            </a:r>
          </a:p>
          <a:p>
            <a:pPr algn="just"/>
            <a:r>
              <a:rPr lang="it-IT" sz="1800" i="1" dirty="0" err="1">
                <a:solidFill>
                  <a:schemeClr val="tx1">
                    <a:lumMod val="95000"/>
                    <a:lumOff val="5000"/>
                  </a:schemeClr>
                </a:solidFill>
              </a:rPr>
              <a:t>Cod</a:t>
            </a:r>
            <a:r>
              <a:rPr lang="it-IT" sz="1800" i="1" dirty="0">
                <a:solidFill>
                  <a:schemeClr val="tx1">
                    <a:lumMod val="95000"/>
                    <a:lumOff val="5000"/>
                  </a:schemeClr>
                </a:solidFill>
              </a:rPr>
              <a:t> Attività Ateco 2007, se + attività con </a:t>
            </a:r>
            <a:r>
              <a:rPr lang="it-IT" sz="1800" i="1" dirty="0" err="1">
                <a:solidFill>
                  <a:schemeClr val="tx1">
                    <a:lumMod val="95000"/>
                    <a:lumOff val="5000"/>
                  </a:schemeClr>
                </a:solidFill>
              </a:rPr>
              <a:t>cod</a:t>
            </a:r>
            <a:r>
              <a:rPr lang="it-IT" sz="1800" i="1" dirty="0">
                <a:solidFill>
                  <a:schemeClr val="tx1">
                    <a:lumMod val="95000"/>
                    <a:lumOff val="5000"/>
                  </a:schemeClr>
                </a:solidFill>
              </a:rPr>
              <a:t> </a:t>
            </a:r>
            <a:r>
              <a:rPr lang="it-IT" sz="1800" i="1" dirty="0" err="1">
                <a:solidFill>
                  <a:schemeClr val="tx1">
                    <a:lumMod val="95000"/>
                    <a:lumOff val="5000"/>
                  </a:schemeClr>
                </a:solidFill>
              </a:rPr>
              <a:t>ateco</a:t>
            </a:r>
            <a:r>
              <a:rPr lang="it-IT" sz="1800" i="1" dirty="0">
                <a:solidFill>
                  <a:schemeClr val="tx1">
                    <a:lumMod val="95000"/>
                    <a:lumOff val="5000"/>
                  </a:schemeClr>
                </a:solidFill>
              </a:rPr>
              <a:t> diversi e diversi </a:t>
            </a:r>
            <a:r>
              <a:rPr lang="it-IT" sz="1800" i="1" dirty="0" err="1">
                <a:solidFill>
                  <a:schemeClr val="tx1">
                    <a:lumMod val="95000"/>
                    <a:lumOff val="5000"/>
                  </a:schemeClr>
                </a:solidFill>
              </a:rPr>
              <a:t>coefficenti</a:t>
            </a:r>
            <a:r>
              <a:rPr lang="it-IT" sz="1800" i="1" dirty="0">
                <a:solidFill>
                  <a:schemeClr val="tx1">
                    <a:lumMod val="95000"/>
                    <a:lumOff val="5000"/>
                  </a:schemeClr>
                </a:solidFill>
              </a:rPr>
              <a:t> di redditività  due moduli diversi</a:t>
            </a:r>
          </a:p>
          <a:p>
            <a:pPr algn="just"/>
            <a:endParaRPr lang="it-IT" sz="1800" b="1" i="0" u="none" strike="noStrike" baseline="0" dirty="0">
              <a:solidFill>
                <a:srgbClr val="005286"/>
              </a:solidFill>
              <a:latin typeface="ArialNarrow-Bold"/>
            </a:endParaRPr>
          </a:p>
          <a:p>
            <a:pPr algn="just"/>
            <a:r>
              <a:rPr lang="it-IT" sz="1800" b="1" i="0" u="none" strike="noStrike" baseline="0" dirty="0">
                <a:solidFill>
                  <a:srgbClr val="005286"/>
                </a:solidFill>
                <a:latin typeface="ArialNarrow-Bold"/>
              </a:rPr>
              <a:t>COLONNA 2 - COEFFICIENTE DI REDDITIVITÀ</a:t>
            </a:r>
          </a:p>
          <a:p>
            <a:pPr algn="l"/>
            <a:r>
              <a:rPr lang="it-IT" sz="1800" i="1" dirty="0">
                <a:solidFill>
                  <a:schemeClr val="tx1">
                    <a:lumMod val="95000"/>
                    <a:lumOff val="5000"/>
                  </a:schemeClr>
                </a:solidFill>
              </a:rPr>
              <a:t>A colonna 2 va indicato il coefficiente di redditività relativo all’attività colonna 1. I limiti di ricavi e compensi, indicati nell’Allegato n. 4 alla Legge n. 190/2014,</a:t>
            </a:r>
          </a:p>
          <a:p>
            <a:pPr algn="just"/>
            <a:endParaRPr lang="it-IT" sz="1800" b="1" i="0" u="none" strike="noStrike" baseline="0" dirty="0">
              <a:solidFill>
                <a:srgbClr val="005286"/>
              </a:solidFill>
              <a:latin typeface="ArialNarrow-Bold"/>
            </a:endParaRPr>
          </a:p>
          <a:p>
            <a:pPr algn="just"/>
            <a:r>
              <a:rPr lang="it-IT" sz="1800" b="1" i="0" u="none" strike="noStrike" baseline="0" dirty="0">
                <a:solidFill>
                  <a:srgbClr val="005286"/>
                </a:solidFill>
                <a:latin typeface="ArialNarrow-Bold"/>
              </a:rPr>
              <a:t>COLONNA 3 - COMPONENTI POSITIVI</a:t>
            </a:r>
          </a:p>
          <a:p>
            <a:pPr algn="just"/>
            <a:r>
              <a:rPr lang="it-IT" sz="1800" i="1" dirty="0">
                <a:solidFill>
                  <a:schemeClr val="tx1">
                    <a:lumMod val="95000"/>
                    <a:lumOff val="5000"/>
                  </a:schemeClr>
                </a:solidFill>
              </a:rPr>
              <a:t>colonna 3, deve essere indicato l’ammontare dei ricavi o dei compensi effettivamente percepiti dall’imprenditore o dal lavoratore autonomo.  Al lordo della maggiorazione del 4% ai fini della contribuzione alla Gestione Separata INPS, addebitati al committente: tale importo, il cui addebito in fattura è facoltativo, costituisce, per il professionista, reddito imponibile.</a:t>
            </a:r>
          </a:p>
          <a:p>
            <a:pPr algn="just"/>
            <a:r>
              <a:rPr lang="it-IT" sz="1800" i="1" dirty="0">
                <a:solidFill>
                  <a:schemeClr val="tx1">
                    <a:lumMod val="95000"/>
                    <a:lumOff val="5000"/>
                  </a:schemeClr>
                </a:solidFill>
              </a:rPr>
              <a:t>ATTENZIONE: Si rammenta che le plusvalenze non concorrono alla determinazione del reddito forfetario e pertanto eventuali fatture emesse per la cessione di beni strumentali non devono essere ricomprese nella colonna 3.</a:t>
            </a:r>
          </a:p>
          <a:p>
            <a:pPr algn="l"/>
            <a:endParaRPr lang="it-IT" sz="1800" b="0" i="0" u="none" strike="noStrike" baseline="0" dirty="0">
              <a:latin typeface="BookAntiqua"/>
            </a:endParaRPr>
          </a:p>
          <a:p>
            <a:pPr algn="l"/>
            <a:endParaRPr lang="it-IT" sz="2000" u="sng" dirty="0">
              <a:solidFill>
                <a:schemeClr val="tx1">
                  <a:lumMod val="95000"/>
                  <a:lumOff val="5000"/>
                </a:schemeClr>
              </a:solidFill>
            </a:endParaRPr>
          </a:p>
        </p:txBody>
      </p:sp>
    </p:spTree>
    <p:extLst>
      <p:ext uri="{BB962C8B-B14F-4D97-AF65-F5344CB8AC3E}">
        <p14:creationId xmlns:p14="http://schemas.microsoft.com/office/powerpoint/2010/main" val="33799728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9E96B5-67DC-4F78-92DF-9BDA0989B5A1}"/>
              </a:ext>
            </a:extLst>
          </p:cNvPr>
          <p:cNvSpPr>
            <a:spLocks noGrp="1"/>
          </p:cNvSpPr>
          <p:nvPr>
            <p:ph type="ctrTitle"/>
          </p:nvPr>
        </p:nvSpPr>
        <p:spPr>
          <a:xfrm>
            <a:off x="1340528" y="1358068"/>
            <a:ext cx="10736063" cy="932371"/>
          </a:xfrm>
        </p:spPr>
        <p:txBody>
          <a:bodyPr/>
          <a:lstStyle/>
          <a:p>
            <a:r>
              <a:rPr lang="it-IT" sz="2800" i="1" dirty="0">
                <a:solidFill>
                  <a:srgbClr val="C00000"/>
                </a:solidFill>
                <a:latin typeface="+mn-lt"/>
              </a:rPr>
              <a:t>Sez. II Reg Forfetario </a:t>
            </a:r>
            <a:r>
              <a:rPr lang="it-IT" sz="2800" i="0" u="none" strike="noStrike" baseline="0" dirty="0">
                <a:latin typeface="+mn-lt"/>
              </a:rPr>
              <a:t>LM22 a LM27</a:t>
            </a:r>
            <a:endParaRPr lang="it-IT" dirty="0"/>
          </a:p>
        </p:txBody>
      </p:sp>
      <p:sp>
        <p:nvSpPr>
          <p:cNvPr id="3" name="Sottotitolo 2">
            <a:extLst>
              <a:ext uri="{FF2B5EF4-FFF2-40B4-BE49-F238E27FC236}">
                <a16:creationId xmlns:a16="http://schemas.microsoft.com/office/drawing/2014/main" id="{577467BF-6A02-4E85-B005-0200B40E6F59}"/>
              </a:ext>
            </a:extLst>
          </p:cNvPr>
          <p:cNvSpPr>
            <a:spLocks noGrp="1"/>
          </p:cNvSpPr>
          <p:nvPr>
            <p:ph type="subTitle" idx="1"/>
          </p:nvPr>
        </p:nvSpPr>
        <p:spPr>
          <a:xfrm>
            <a:off x="1340529" y="2290439"/>
            <a:ext cx="10736062" cy="4083728"/>
          </a:xfrm>
        </p:spPr>
        <p:txBody>
          <a:bodyPr/>
          <a:lstStyle/>
          <a:p>
            <a:endParaRPr lang="it-IT" sz="1800" b="1" i="0" u="none" strike="noStrike" baseline="0" dirty="0">
              <a:latin typeface="BookAntiqua-Bold"/>
            </a:endParaRPr>
          </a:p>
          <a:p>
            <a:r>
              <a:rPr lang="it-IT" sz="2000" b="1" dirty="0">
                <a:solidFill>
                  <a:schemeClr val="tx1">
                    <a:lumMod val="95000"/>
                    <a:lumOff val="5000"/>
                  </a:schemeClr>
                </a:solidFill>
              </a:rPr>
              <a:t>Colonna 5 </a:t>
            </a:r>
          </a:p>
          <a:p>
            <a:endParaRPr lang="it-IT" sz="1800" b="1" i="0" u="none" strike="noStrike" baseline="0" dirty="0">
              <a:latin typeface="BookAntiqua-Bold"/>
            </a:endParaRPr>
          </a:p>
          <a:p>
            <a:endParaRPr lang="it-IT" sz="1800" b="1" dirty="0">
              <a:latin typeface="BookAntiqua-Bold"/>
            </a:endParaRPr>
          </a:p>
          <a:p>
            <a:endParaRPr lang="it-IT" sz="2400" b="1" dirty="0">
              <a:latin typeface="BookAntiqua-Bold"/>
            </a:endParaRPr>
          </a:p>
          <a:p>
            <a:r>
              <a:rPr lang="it-IT" sz="2400" b="1" i="0" u="none" strike="noStrike" baseline="0" dirty="0">
                <a:solidFill>
                  <a:schemeClr val="tx1">
                    <a:lumMod val="95000"/>
                    <a:lumOff val="5000"/>
                  </a:schemeClr>
                </a:solidFill>
                <a:latin typeface="BookAntiqua-Bold"/>
              </a:rPr>
              <a:t> colonna 3 x colonna 2 + colonna 4 x 75% (oppure x 60%)</a:t>
            </a:r>
            <a:endParaRPr lang="it-IT" sz="2400" dirty="0">
              <a:solidFill>
                <a:schemeClr val="tx1">
                  <a:lumMod val="95000"/>
                  <a:lumOff val="5000"/>
                </a:schemeClr>
              </a:solidFill>
            </a:endParaRPr>
          </a:p>
        </p:txBody>
      </p:sp>
      <p:sp>
        <p:nvSpPr>
          <p:cNvPr id="5" name="Freccia in giù 4">
            <a:extLst>
              <a:ext uri="{FF2B5EF4-FFF2-40B4-BE49-F238E27FC236}">
                <a16:creationId xmlns:a16="http://schemas.microsoft.com/office/drawing/2014/main" id="{D4EC12B7-2314-4894-952C-EC121894CE8D}"/>
              </a:ext>
            </a:extLst>
          </p:cNvPr>
          <p:cNvSpPr/>
          <p:nvPr/>
        </p:nvSpPr>
        <p:spPr>
          <a:xfrm>
            <a:off x="6024979" y="3109404"/>
            <a:ext cx="1491448" cy="4438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920784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77244" y="1362782"/>
            <a:ext cx="10363200" cy="1470025"/>
          </a:xfrm>
        </p:spPr>
        <p:txBody>
          <a:bodyPr/>
          <a:lstStyle/>
          <a:p>
            <a:r>
              <a:rPr lang="it-IT" sz="4000" dirty="0"/>
              <a:t>Sezioni del quadro</a:t>
            </a:r>
            <a:br>
              <a:rPr lang="it-IT" sz="4000" dirty="0"/>
            </a:br>
            <a:endParaRPr lang="it-IT" dirty="0"/>
          </a:p>
        </p:txBody>
      </p:sp>
      <p:sp>
        <p:nvSpPr>
          <p:cNvPr id="3" name="Sottotitolo 2"/>
          <p:cNvSpPr>
            <a:spLocks noGrp="1"/>
          </p:cNvSpPr>
          <p:nvPr>
            <p:ph type="subTitle" idx="1"/>
          </p:nvPr>
        </p:nvSpPr>
        <p:spPr>
          <a:xfrm>
            <a:off x="1377244" y="2540000"/>
            <a:ext cx="10723020" cy="3789781"/>
          </a:xfrm>
        </p:spPr>
        <p:txBody>
          <a:bodyPr/>
          <a:lstStyle/>
          <a:p>
            <a:pPr algn="l"/>
            <a:endParaRPr lang="it-IT" sz="1800" dirty="0">
              <a:solidFill>
                <a:schemeClr val="tx1">
                  <a:lumMod val="95000"/>
                  <a:lumOff val="5000"/>
                </a:schemeClr>
              </a:solidFill>
              <a:latin typeface="Open sans" panose="020B0604020202020204" pitchFamily="34" charset="0"/>
            </a:endParaRPr>
          </a:p>
          <a:p>
            <a:pPr algn="l"/>
            <a:endParaRPr lang="it-IT" sz="1800" dirty="0">
              <a:solidFill>
                <a:schemeClr val="tx1">
                  <a:lumMod val="95000"/>
                  <a:lumOff val="5000"/>
                </a:schemeClr>
              </a:solidFill>
              <a:latin typeface="Open sans" panose="020B0604020202020204" pitchFamily="34" charset="0"/>
            </a:endParaRPr>
          </a:p>
          <a:p>
            <a:pPr algn="l"/>
            <a:r>
              <a:rPr lang="it-IT" sz="1800" dirty="0">
                <a:solidFill>
                  <a:schemeClr val="tx1">
                    <a:lumMod val="95000"/>
                    <a:lumOff val="5000"/>
                  </a:schemeClr>
                </a:solidFill>
                <a:latin typeface="Open sans" panose="020B0604020202020204" pitchFamily="34" charset="0"/>
              </a:rPr>
              <a:t>	I 	Regime di Vantaggio</a:t>
            </a:r>
          </a:p>
          <a:p>
            <a:pPr algn="l"/>
            <a:r>
              <a:rPr lang="it-IT" sz="1800" dirty="0">
                <a:solidFill>
                  <a:schemeClr val="tx1">
                    <a:lumMod val="95000"/>
                    <a:lumOff val="5000"/>
                  </a:schemeClr>
                </a:solidFill>
                <a:latin typeface="Open sans" panose="020B0604020202020204" pitchFamily="34" charset="0"/>
              </a:rPr>
              <a:t>	II	Regime Forfettario – Determinazione del reddito</a:t>
            </a:r>
          </a:p>
          <a:p>
            <a:pPr algn="l"/>
            <a:r>
              <a:rPr lang="it-IT" sz="1800" dirty="0">
                <a:solidFill>
                  <a:schemeClr val="tx1">
                    <a:lumMod val="95000"/>
                    <a:lumOff val="5000"/>
                  </a:schemeClr>
                </a:solidFill>
                <a:latin typeface="Open sans" panose="020B0604020202020204" pitchFamily="34" charset="0"/>
              </a:rPr>
              <a:t>	III 	Regime Forfettario – Determinazione dell’imposta dovuta</a:t>
            </a:r>
          </a:p>
          <a:p>
            <a:pPr algn="l"/>
            <a:r>
              <a:rPr lang="it-IT" sz="1800" dirty="0">
                <a:solidFill>
                  <a:schemeClr val="tx1">
                    <a:lumMod val="95000"/>
                    <a:lumOff val="5000"/>
                  </a:schemeClr>
                </a:solidFill>
                <a:latin typeface="Open sans" panose="020B0604020202020204" pitchFamily="34" charset="0"/>
              </a:rPr>
              <a:t>	IV 	Perdite non compensate</a:t>
            </a:r>
          </a:p>
          <a:p>
            <a:pPr algn="l"/>
            <a:r>
              <a:rPr lang="it-IT" sz="1800" dirty="0">
                <a:solidFill>
                  <a:schemeClr val="tx1">
                    <a:lumMod val="95000"/>
                    <a:lumOff val="5000"/>
                  </a:schemeClr>
                </a:solidFill>
                <a:latin typeface="Open sans" panose="020B0604020202020204" pitchFamily="34" charset="0"/>
              </a:rPr>
              <a:t> </a:t>
            </a:r>
          </a:p>
        </p:txBody>
      </p:sp>
    </p:spTree>
    <p:extLst>
      <p:ext uri="{BB962C8B-B14F-4D97-AF65-F5344CB8AC3E}">
        <p14:creationId xmlns:p14="http://schemas.microsoft.com/office/powerpoint/2010/main" val="24953097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15562" y="1409457"/>
            <a:ext cx="8458200" cy="410551"/>
          </a:xfrm>
        </p:spPr>
        <p:txBody>
          <a:bodyPr/>
          <a:lstStyle/>
          <a:p>
            <a:br>
              <a:rPr lang="it-IT" sz="2800" i="1" dirty="0">
                <a:solidFill>
                  <a:srgbClr val="C00000"/>
                </a:solidFill>
                <a:latin typeface="+mn-lt"/>
              </a:rPr>
            </a:br>
            <a:r>
              <a:rPr lang="it-IT" sz="2800" i="1" dirty="0">
                <a:solidFill>
                  <a:srgbClr val="C00000"/>
                </a:solidFill>
                <a:latin typeface="+mn-lt"/>
              </a:rPr>
              <a:t>Sez. II Reg Forfetario </a:t>
            </a:r>
            <a:r>
              <a:rPr lang="it-IT" sz="2800" i="0" u="none" strike="noStrike" baseline="0" dirty="0">
                <a:latin typeface="+mn-lt"/>
              </a:rPr>
              <a:t>LM33</a:t>
            </a:r>
            <a:br>
              <a:rPr lang="it-IT" sz="2800" i="0" u="none" strike="noStrike" baseline="0" dirty="0">
                <a:latin typeface="+mn-lt"/>
              </a:rPr>
            </a:br>
            <a:endParaRPr lang="it-IT" dirty="0"/>
          </a:p>
        </p:txBody>
      </p:sp>
      <p:sp>
        <p:nvSpPr>
          <p:cNvPr id="3" name="Sottotitolo 2"/>
          <p:cNvSpPr>
            <a:spLocks noGrp="1"/>
          </p:cNvSpPr>
          <p:nvPr>
            <p:ph type="subTitle" idx="1"/>
          </p:nvPr>
        </p:nvSpPr>
        <p:spPr>
          <a:xfrm>
            <a:off x="1415562" y="2022231"/>
            <a:ext cx="10569292" cy="4519246"/>
          </a:xfrm>
        </p:spPr>
        <p:txBody>
          <a:bodyPr/>
          <a:lstStyle/>
          <a:p>
            <a:endParaRPr lang="it-IT" sz="1800" b="1" u="sng" dirty="0">
              <a:solidFill>
                <a:schemeClr val="tx1">
                  <a:lumMod val="95000"/>
                  <a:lumOff val="5000"/>
                </a:schemeClr>
              </a:solidFill>
            </a:endParaRPr>
          </a:p>
          <a:p>
            <a:pPr algn="l"/>
            <a:r>
              <a:rPr lang="it-IT" sz="2000" u="sng" dirty="0">
                <a:solidFill>
                  <a:schemeClr val="tx1">
                    <a:lumMod val="95000"/>
                    <a:lumOff val="5000"/>
                  </a:schemeClr>
                </a:solidFill>
                <a:highlight>
                  <a:srgbClr val="FFFF00"/>
                </a:highlight>
              </a:rPr>
              <a:t>NOVITÀ</a:t>
            </a:r>
          </a:p>
          <a:p>
            <a:pPr algn="l"/>
            <a:r>
              <a:rPr lang="it-IT" sz="2000" dirty="0">
                <a:solidFill>
                  <a:schemeClr val="tx1">
                    <a:lumMod val="95000"/>
                    <a:lumOff val="5000"/>
                  </a:schemeClr>
                </a:solidFill>
              </a:rPr>
              <a:t>Allo scopo di monitorare i contributi erogati nel corso del 2020 per contrastare la crisi pandemica, </a:t>
            </a:r>
          </a:p>
          <a:p>
            <a:pPr algn="l"/>
            <a:r>
              <a:rPr lang="it-IT" sz="2000" dirty="0">
                <a:solidFill>
                  <a:schemeClr val="tx1">
                    <a:lumMod val="95000"/>
                    <a:lumOff val="5000"/>
                  </a:schemeClr>
                </a:solidFill>
              </a:rPr>
              <a:t>ca, nel Modello REDDITI 2021 è stato introdotto il nuovo rigo LM33, composto da due colonne:</a:t>
            </a:r>
          </a:p>
          <a:p>
            <a:pPr marL="342900" indent="-342900" algn="l">
              <a:buFont typeface="Arial" panose="020B0604020202020204" pitchFamily="34" charset="0"/>
              <a:buChar char="•"/>
            </a:pPr>
            <a:r>
              <a:rPr lang="it-IT" sz="2000" dirty="0">
                <a:solidFill>
                  <a:schemeClr val="tx1">
                    <a:lumMod val="95000"/>
                    <a:lumOff val="5000"/>
                  </a:schemeClr>
                </a:solidFill>
              </a:rPr>
              <a:t>colonna 1, denominata “Contributi a fondo perduto”;</a:t>
            </a:r>
          </a:p>
          <a:p>
            <a:pPr marL="342900" indent="-342900" algn="l">
              <a:buFont typeface="Arial" panose="020B0604020202020204" pitchFamily="34" charset="0"/>
              <a:buChar char="•"/>
            </a:pPr>
            <a:r>
              <a:rPr lang="it-IT" sz="2000" dirty="0">
                <a:solidFill>
                  <a:schemeClr val="tx1">
                    <a:lumMod val="95000"/>
                    <a:lumOff val="5000"/>
                  </a:schemeClr>
                </a:solidFill>
              </a:rPr>
              <a:t>colonna 2, denominata “Contributi e indennità art. 10-bis DL 137/2020”.</a:t>
            </a:r>
          </a:p>
          <a:p>
            <a:pPr marL="342900" indent="-342900" algn="l">
              <a:buFont typeface="Arial" panose="020B0604020202020204" pitchFamily="34" charset="0"/>
              <a:buChar char="•"/>
            </a:pPr>
            <a:endParaRPr lang="it-IT" sz="2000" dirty="0">
              <a:solidFill>
                <a:schemeClr val="tx1">
                  <a:lumMod val="95000"/>
                  <a:lumOff val="5000"/>
                </a:schemeClr>
              </a:solidFill>
            </a:endParaRPr>
          </a:p>
        </p:txBody>
      </p:sp>
    </p:spTree>
    <p:extLst>
      <p:ext uri="{BB962C8B-B14F-4D97-AF65-F5344CB8AC3E}">
        <p14:creationId xmlns:p14="http://schemas.microsoft.com/office/powerpoint/2010/main" val="16977578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BE01B2-C96F-48C4-BE72-7E7131430D76}"/>
              </a:ext>
            </a:extLst>
          </p:cNvPr>
          <p:cNvSpPr>
            <a:spLocks noGrp="1"/>
          </p:cNvSpPr>
          <p:nvPr>
            <p:ph type="ctrTitle"/>
          </p:nvPr>
        </p:nvSpPr>
        <p:spPr>
          <a:xfrm>
            <a:off x="1296140" y="1420428"/>
            <a:ext cx="10895860" cy="772356"/>
          </a:xfrm>
        </p:spPr>
        <p:txBody>
          <a:bodyPr/>
          <a:lstStyle/>
          <a:p>
            <a:r>
              <a:rPr lang="it-IT" sz="2800" i="1" dirty="0">
                <a:solidFill>
                  <a:srgbClr val="C00000"/>
                </a:solidFill>
                <a:latin typeface="+mn-lt"/>
              </a:rPr>
              <a:t>Sez. II Reg Forfetario </a:t>
            </a:r>
            <a:r>
              <a:rPr lang="it-IT" sz="2800" i="0" u="none" strike="noStrike" baseline="0" dirty="0">
                <a:latin typeface="+mn-lt"/>
              </a:rPr>
              <a:t>LM35 </a:t>
            </a:r>
            <a:br>
              <a:rPr lang="it-IT" sz="2800" i="0" u="none" strike="noStrike" baseline="0" dirty="0">
                <a:latin typeface="+mn-lt"/>
              </a:rPr>
            </a:br>
            <a:r>
              <a:rPr lang="it-IT" sz="2800" i="0" u="none" strike="noStrike" baseline="0" dirty="0">
                <a:latin typeface="+mn-lt"/>
              </a:rPr>
              <a:t>contributi previdenziali e assistenziali</a:t>
            </a:r>
            <a:endParaRPr lang="it-IT" dirty="0"/>
          </a:p>
        </p:txBody>
      </p:sp>
      <p:sp>
        <p:nvSpPr>
          <p:cNvPr id="3" name="Sottotitolo 2">
            <a:extLst>
              <a:ext uri="{FF2B5EF4-FFF2-40B4-BE49-F238E27FC236}">
                <a16:creationId xmlns:a16="http://schemas.microsoft.com/office/drawing/2014/main" id="{6A951571-4265-41E1-B99B-164EC40197A8}"/>
              </a:ext>
            </a:extLst>
          </p:cNvPr>
          <p:cNvSpPr>
            <a:spLocks noGrp="1"/>
          </p:cNvSpPr>
          <p:nvPr>
            <p:ph type="subTitle" idx="1"/>
          </p:nvPr>
        </p:nvSpPr>
        <p:spPr>
          <a:xfrm>
            <a:off x="1296140" y="2272683"/>
            <a:ext cx="10895860" cy="4421080"/>
          </a:xfrm>
        </p:spPr>
        <p:txBody>
          <a:bodyPr/>
          <a:lstStyle/>
          <a:p>
            <a:pPr algn="just"/>
            <a:r>
              <a:rPr lang="it-IT" sz="1800" b="0" i="0" u="none" strike="noStrike" baseline="0" dirty="0">
                <a:solidFill>
                  <a:schemeClr val="tx1">
                    <a:lumMod val="95000"/>
                    <a:lumOff val="5000"/>
                  </a:schemeClr>
                </a:solidFill>
                <a:latin typeface="BookAntiqua"/>
              </a:rPr>
              <a:t>Il </a:t>
            </a:r>
            <a:r>
              <a:rPr lang="it-IT" sz="1800" b="1" i="0" u="none" strike="noStrike" baseline="0" dirty="0">
                <a:solidFill>
                  <a:schemeClr val="tx1">
                    <a:lumMod val="95000"/>
                    <a:lumOff val="5000"/>
                  </a:schemeClr>
                </a:solidFill>
                <a:latin typeface="BookAntiqua-Bold"/>
              </a:rPr>
              <a:t>rigo LM35 </a:t>
            </a:r>
            <a:r>
              <a:rPr lang="it-IT" sz="1800" b="0" i="0" u="none" strike="noStrike" baseline="0" dirty="0">
                <a:solidFill>
                  <a:schemeClr val="tx1">
                    <a:lumMod val="95000"/>
                    <a:lumOff val="5000"/>
                  </a:schemeClr>
                </a:solidFill>
                <a:latin typeface="BookAntiqua"/>
              </a:rPr>
              <a:t>è riservato all’ammontare dei </a:t>
            </a:r>
            <a:r>
              <a:rPr lang="it-IT" sz="1800" b="1" i="0" u="none" strike="noStrike" baseline="0" dirty="0">
                <a:solidFill>
                  <a:schemeClr val="tx1">
                    <a:lumMod val="95000"/>
                    <a:lumOff val="5000"/>
                  </a:schemeClr>
                </a:solidFill>
                <a:latin typeface="BookAntiqua-Bold"/>
              </a:rPr>
              <a:t>contributi previdenziali e assistenziali obbligatori versati nel 2020 </a:t>
            </a:r>
            <a:r>
              <a:rPr lang="it-IT" sz="1800" b="0" i="0" u="none" strike="noStrike" baseline="0" dirty="0">
                <a:solidFill>
                  <a:schemeClr val="tx1">
                    <a:lumMod val="95000"/>
                    <a:lumOff val="5000"/>
                  </a:schemeClr>
                </a:solidFill>
                <a:latin typeface="BookAntiqua"/>
              </a:rPr>
              <a:t>(Gestione Separata, IVS, casse previdenziali di appartenenza, ecc.) che possono essere dedotti prioritariamente dal</a:t>
            </a:r>
          </a:p>
          <a:p>
            <a:pPr algn="just"/>
            <a:r>
              <a:rPr lang="it-IT" sz="1800" b="0" i="0" u="none" strike="noStrike" baseline="0" dirty="0">
                <a:solidFill>
                  <a:schemeClr val="tx1">
                    <a:lumMod val="95000"/>
                    <a:lumOff val="5000"/>
                  </a:schemeClr>
                </a:solidFill>
                <a:latin typeface="BookAntiqua"/>
              </a:rPr>
              <a:t>reddito d’impresa o di lavoro autonomo. </a:t>
            </a:r>
          </a:p>
          <a:p>
            <a:pPr algn="just"/>
            <a:endParaRPr lang="it-IT" sz="1800" dirty="0">
              <a:solidFill>
                <a:schemeClr val="tx1">
                  <a:lumMod val="95000"/>
                  <a:lumOff val="5000"/>
                </a:schemeClr>
              </a:solidFill>
              <a:latin typeface="BookAntiqua"/>
            </a:endParaRPr>
          </a:p>
          <a:p>
            <a:pPr algn="l"/>
            <a:r>
              <a:rPr lang="it-IT" sz="1800" b="0" i="0" u="none" strike="noStrike" baseline="0" dirty="0">
                <a:solidFill>
                  <a:srgbClr val="000000"/>
                </a:solidFill>
                <a:latin typeface="BookAntiqua"/>
              </a:rPr>
              <a:t>I soli </a:t>
            </a:r>
            <a:r>
              <a:rPr lang="it-IT" sz="1800" b="1" i="0" u="none" strike="noStrike" baseline="0" dirty="0">
                <a:solidFill>
                  <a:srgbClr val="000000"/>
                </a:solidFill>
                <a:latin typeface="BookAntiqua-Bold"/>
              </a:rPr>
              <a:t>contribuenti esercenti attività d’impresa </a:t>
            </a:r>
            <a:r>
              <a:rPr lang="it-IT" sz="1800" b="0" i="0" u="none" strike="noStrike" baseline="0" dirty="0">
                <a:solidFill>
                  <a:srgbClr val="000000"/>
                </a:solidFill>
                <a:latin typeface="BookAntiqua"/>
              </a:rPr>
              <a:t>che adottano il regime forfetario possono optare per l’applicazione di un </a:t>
            </a:r>
            <a:r>
              <a:rPr lang="it-IT" sz="1800" b="1" i="0" u="none" strike="noStrike" baseline="0" dirty="0">
                <a:solidFill>
                  <a:srgbClr val="000000"/>
                </a:solidFill>
                <a:latin typeface="BookAntiqua-Bold"/>
              </a:rPr>
              <a:t>regime contributivo agevolato</a:t>
            </a:r>
            <a:r>
              <a:rPr lang="it-IT" sz="1800" b="0" i="0" u="none" strike="noStrike" baseline="0" dirty="0">
                <a:solidFill>
                  <a:srgbClr val="000000"/>
                </a:solidFill>
                <a:latin typeface="BookAntiqua"/>
              </a:rPr>
              <a:t>, presentando apposita richiesta all’INPS (Circolare INPS n. 29 del 10 febbraio 2015).</a:t>
            </a:r>
          </a:p>
          <a:p>
            <a:pPr algn="just"/>
            <a:r>
              <a:rPr lang="it-IT" sz="1800" b="0" i="0" u="none" strike="noStrike" baseline="0" dirty="0">
                <a:solidFill>
                  <a:srgbClr val="005286"/>
                </a:solidFill>
                <a:latin typeface="Webdings" panose="05030102010509060703" pitchFamily="18" charset="2"/>
              </a:rPr>
              <a:t>8 </a:t>
            </a:r>
            <a:r>
              <a:rPr lang="it-IT" sz="1800" b="0" i="0" u="none" strike="noStrike" baseline="0" dirty="0">
                <a:solidFill>
                  <a:schemeClr val="tx1">
                    <a:lumMod val="95000"/>
                    <a:lumOff val="5000"/>
                  </a:schemeClr>
                </a:solidFill>
                <a:highlight>
                  <a:srgbClr val="FFFF00"/>
                </a:highlight>
                <a:latin typeface="FuturaBT-ExtraBlack"/>
              </a:rPr>
              <a:t>ATTENZIONE: </a:t>
            </a:r>
            <a:r>
              <a:rPr lang="it-IT" sz="1800" b="0" i="0" u="none" strike="noStrike" baseline="0" dirty="0">
                <a:solidFill>
                  <a:srgbClr val="000000"/>
                </a:solidFill>
                <a:latin typeface="BookAntiqua"/>
              </a:rPr>
              <a:t>Come ha chiarito la Circolare INPS 12 febbraio 2018, n. 27, </a:t>
            </a:r>
            <a:r>
              <a:rPr lang="it-IT" sz="1800" b="1" i="0" u="none" strike="noStrike" baseline="0" dirty="0">
                <a:solidFill>
                  <a:srgbClr val="000000"/>
                </a:solidFill>
                <a:latin typeface="BookAntiqua-Bold"/>
              </a:rPr>
              <a:t>il regime contributivo agevolato </a:t>
            </a:r>
            <a:r>
              <a:rPr lang="it-IT" sz="1800" b="0" i="0" u="none" strike="noStrike" baseline="0" dirty="0">
                <a:solidFill>
                  <a:srgbClr val="000000"/>
                </a:solidFill>
                <a:latin typeface="BookAntiqua"/>
              </a:rPr>
              <a:t>si applicherà in ciascun anno ai soggetti già beneficiari del regime agevolato nell’anno precedente che, ove permangano i requisiti di agevolazione fiscale, non abbiano presentato espressa rinuncia allo stesso. Aderendo a tale regime opzionale, il contribuente beneficia di una </a:t>
            </a:r>
            <a:r>
              <a:rPr lang="it-IT" sz="1800" b="1" i="0" u="none" strike="noStrike" baseline="0" dirty="0">
                <a:solidFill>
                  <a:srgbClr val="000000"/>
                </a:solidFill>
                <a:latin typeface="BookAntiqua-Bold"/>
              </a:rPr>
              <a:t>consistente riduzione </a:t>
            </a:r>
            <a:r>
              <a:rPr lang="it-IT" sz="1800" b="0" i="0" u="none" strike="noStrike" baseline="0" dirty="0">
                <a:solidFill>
                  <a:srgbClr val="000000"/>
                </a:solidFill>
                <a:latin typeface="BookAntiqua"/>
              </a:rPr>
              <a:t>(del 35%) </a:t>
            </a:r>
            <a:r>
              <a:rPr lang="it-IT" sz="1800" b="1" i="0" u="none" strike="noStrike" baseline="0" dirty="0">
                <a:solidFill>
                  <a:srgbClr val="000000"/>
                </a:solidFill>
                <a:latin typeface="BookAntiqua-Bold"/>
              </a:rPr>
              <a:t>della contribuzione dovuta</a:t>
            </a:r>
            <a:r>
              <a:rPr lang="it-IT" sz="1800" b="0" i="0" u="none" strike="noStrike" baseline="0" dirty="0">
                <a:solidFill>
                  <a:srgbClr val="000000"/>
                </a:solidFill>
                <a:latin typeface="BookAntiqua"/>
              </a:rPr>
              <a:t>.</a:t>
            </a:r>
            <a:endParaRPr lang="it-IT" sz="2000" b="0" i="1" dirty="0">
              <a:solidFill>
                <a:schemeClr val="tx1">
                  <a:lumMod val="95000"/>
                  <a:lumOff val="5000"/>
                </a:schemeClr>
              </a:solidFill>
              <a:effectLst/>
            </a:endParaRPr>
          </a:p>
          <a:p>
            <a:endParaRPr lang="it-IT" dirty="0"/>
          </a:p>
        </p:txBody>
      </p:sp>
    </p:spTree>
    <p:extLst>
      <p:ext uri="{BB962C8B-B14F-4D97-AF65-F5344CB8AC3E}">
        <p14:creationId xmlns:p14="http://schemas.microsoft.com/office/powerpoint/2010/main" val="7188507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BE01B2-C96F-48C4-BE72-7E7131430D76}"/>
              </a:ext>
            </a:extLst>
          </p:cNvPr>
          <p:cNvSpPr>
            <a:spLocks noGrp="1"/>
          </p:cNvSpPr>
          <p:nvPr>
            <p:ph type="ctrTitle"/>
          </p:nvPr>
        </p:nvSpPr>
        <p:spPr>
          <a:xfrm>
            <a:off x="1296140" y="1420428"/>
            <a:ext cx="10895860" cy="772356"/>
          </a:xfrm>
        </p:spPr>
        <p:txBody>
          <a:bodyPr/>
          <a:lstStyle/>
          <a:p>
            <a:r>
              <a:rPr lang="it-IT" sz="2800" i="1" dirty="0">
                <a:solidFill>
                  <a:srgbClr val="C00000"/>
                </a:solidFill>
                <a:latin typeface="+mn-lt"/>
              </a:rPr>
              <a:t>Sez. II Reg Forfetario </a:t>
            </a:r>
            <a:r>
              <a:rPr lang="it-IT" sz="2800" i="0" u="none" strike="noStrike" baseline="0" dirty="0">
                <a:latin typeface="+mn-lt"/>
              </a:rPr>
              <a:t>LM39</a:t>
            </a:r>
            <a:br>
              <a:rPr lang="it-IT" sz="2800" i="0" u="none" strike="noStrike" baseline="0" dirty="0">
                <a:latin typeface="+mn-lt"/>
              </a:rPr>
            </a:br>
            <a:r>
              <a:rPr lang="it-IT" sz="2800" i="0" u="none" strike="noStrike" baseline="0" dirty="0">
                <a:latin typeface="+mn-lt"/>
              </a:rPr>
              <a:t>imposta sostitutiva</a:t>
            </a:r>
            <a:endParaRPr lang="it-IT" dirty="0"/>
          </a:p>
        </p:txBody>
      </p:sp>
      <p:sp>
        <p:nvSpPr>
          <p:cNvPr id="3" name="Sottotitolo 2">
            <a:extLst>
              <a:ext uri="{FF2B5EF4-FFF2-40B4-BE49-F238E27FC236}">
                <a16:creationId xmlns:a16="http://schemas.microsoft.com/office/drawing/2014/main" id="{6A951571-4265-41E1-B99B-164EC40197A8}"/>
              </a:ext>
            </a:extLst>
          </p:cNvPr>
          <p:cNvSpPr>
            <a:spLocks noGrp="1"/>
          </p:cNvSpPr>
          <p:nvPr>
            <p:ph type="subTitle" idx="1"/>
          </p:nvPr>
        </p:nvSpPr>
        <p:spPr>
          <a:xfrm>
            <a:off x="1296140" y="2272683"/>
            <a:ext cx="10895860" cy="4421080"/>
          </a:xfrm>
        </p:spPr>
        <p:txBody>
          <a:bodyPr/>
          <a:lstStyle/>
          <a:p>
            <a:pPr algn="l"/>
            <a:r>
              <a:rPr lang="it-IT" sz="1800" b="1" i="0" u="none" strike="noStrike" baseline="0" dirty="0">
                <a:latin typeface="BookAntiqua-Bold"/>
              </a:rPr>
              <a:t> </a:t>
            </a:r>
          </a:p>
          <a:p>
            <a:pPr algn="l"/>
            <a:r>
              <a:rPr lang="it-IT" sz="1800" b="0" i="0" u="none" strike="noStrike" baseline="0" dirty="0">
                <a:solidFill>
                  <a:schemeClr val="tx1">
                    <a:lumMod val="95000"/>
                    <a:lumOff val="5000"/>
                  </a:schemeClr>
                </a:solidFill>
                <a:latin typeface="BookAntiqua"/>
              </a:rPr>
              <a:t>A rigo LM39 va indicata l’imposta sostitutiva pari:</a:t>
            </a:r>
          </a:p>
          <a:p>
            <a:pPr marL="285750" indent="-285750" algn="l">
              <a:buFont typeface="Arial" panose="020B0604020202020204" pitchFamily="34" charset="0"/>
              <a:buChar char="•"/>
            </a:pPr>
            <a:r>
              <a:rPr lang="it-IT" sz="1800" b="0" i="0" u="none" strike="noStrike" baseline="0" dirty="0">
                <a:solidFill>
                  <a:schemeClr val="tx1">
                    <a:lumMod val="95000"/>
                    <a:lumOff val="5000"/>
                  </a:schemeClr>
                </a:solidFill>
                <a:latin typeface="BookAntiqua"/>
              </a:rPr>
              <a:t>in linea generale, al </a:t>
            </a:r>
            <a:r>
              <a:rPr lang="it-IT" sz="1800" b="1" i="0" u="none" strike="noStrike" baseline="0" dirty="0">
                <a:solidFill>
                  <a:schemeClr val="tx1">
                    <a:lumMod val="95000"/>
                    <a:lumOff val="5000"/>
                  </a:schemeClr>
                </a:solidFill>
                <a:latin typeface="BookAntiqua-Bold"/>
              </a:rPr>
              <a:t>15% dell’importo di rigo LM38 </a:t>
            </a:r>
            <a:r>
              <a:rPr lang="it-IT" sz="1800" b="0" i="0" u="none" strike="noStrike" baseline="0" dirty="0">
                <a:solidFill>
                  <a:schemeClr val="tx1">
                    <a:lumMod val="95000"/>
                    <a:lumOff val="5000"/>
                  </a:schemeClr>
                </a:solidFill>
                <a:latin typeface="BookAntiqua"/>
              </a:rPr>
              <a:t>(imposta lorda), se positivo;</a:t>
            </a:r>
          </a:p>
          <a:p>
            <a:pPr marL="285750" indent="-285750" algn="l">
              <a:buFont typeface="Arial" panose="020B0604020202020204" pitchFamily="34" charset="0"/>
              <a:buChar char="•"/>
            </a:pPr>
            <a:r>
              <a:rPr lang="it-IT" sz="1800" b="0" i="0" u="none" strike="noStrike" baseline="0" dirty="0">
                <a:solidFill>
                  <a:schemeClr val="tx1">
                    <a:lumMod val="95000"/>
                    <a:lumOff val="5000"/>
                  </a:schemeClr>
                </a:solidFill>
                <a:latin typeface="BookAntiqua"/>
              </a:rPr>
              <a:t>al </a:t>
            </a:r>
            <a:r>
              <a:rPr lang="it-IT" sz="1800" b="1" i="0" u="none" strike="noStrike" baseline="0" dirty="0">
                <a:solidFill>
                  <a:schemeClr val="tx1">
                    <a:lumMod val="95000"/>
                    <a:lumOff val="5000"/>
                  </a:schemeClr>
                </a:solidFill>
                <a:latin typeface="BookAntiqua-Bold"/>
              </a:rPr>
              <a:t>5% </a:t>
            </a:r>
            <a:r>
              <a:rPr lang="it-IT" sz="1800" b="0" i="0" u="none" strike="noStrike" baseline="0" dirty="0">
                <a:solidFill>
                  <a:schemeClr val="tx1">
                    <a:lumMod val="95000"/>
                    <a:lumOff val="5000"/>
                  </a:schemeClr>
                </a:solidFill>
                <a:latin typeface="BookAntiqua"/>
              </a:rPr>
              <a:t>dell’importo di rigo LM38, nel caso sia stata barrata la casella di rigo LM21, colonna 3, “</a:t>
            </a:r>
            <a:r>
              <a:rPr lang="it-IT" sz="1800" b="0" i="1" u="none" strike="noStrike" baseline="0" dirty="0">
                <a:solidFill>
                  <a:schemeClr val="tx1">
                    <a:lumMod val="95000"/>
                    <a:lumOff val="5000"/>
                  </a:schemeClr>
                </a:solidFill>
                <a:latin typeface="BookAntiqua-Italic"/>
              </a:rPr>
              <a:t>Nuova attività (art.</a:t>
            </a:r>
          </a:p>
          <a:p>
            <a:pPr algn="l"/>
            <a:r>
              <a:rPr lang="it-IT" sz="1800" b="0" i="1" u="none" strike="noStrike" baseline="0" dirty="0">
                <a:solidFill>
                  <a:schemeClr val="tx1">
                    <a:lumMod val="95000"/>
                    <a:lumOff val="5000"/>
                  </a:schemeClr>
                </a:solidFill>
                <a:latin typeface="BookAntiqua-Italic"/>
              </a:rPr>
              <a:t>1, comma 65)</a:t>
            </a:r>
            <a:r>
              <a:rPr lang="it-IT" sz="1800" b="0" i="0" u="none" strike="noStrike" baseline="0" dirty="0">
                <a:solidFill>
                  <a:schemeClr val="tx1">
                    <a:lumMod val="95000"/>
                    <a:lumOff val="5000"/>
                  </a:schemeClr>
                </a:solidFill>
                <a:latin typeface="BookAntiqua"/>
              </a:rPr>
              <a:t>” e si tratta quindi di contribuente forfetario </a:t>
            </a:r>
            <a:r>
              <a:rPr lang="it-IT" sz="1800" b="1" i="0" u="none" strike="noStrike" baseline="0" dirty="0">
                <a:solidFill>
                  <a:schemeClr val="tx1">
                    <a:lumMod val="95000"/>
                    <a:lumOff val="5000"/>
                  </a:schemeClr>
                </a:solidFill>
                <a:latin typeface="BookAntiqua-Bold"/>
              </a:rPr>
              <a:t>start-up</a:t>
            </a:r>
            <a:r>
              <a:rPr lang="it-IT" sz="1800" b="0" i="0" u="none" strike="noStrike" baseline="0" dirty="0">
                <a:solidFill>
                  <a:schemeClr val="tx1">
                    <a:lumMod val="95000"/>
                    <a:lumOff val="5000"/>
                  </a:schemeClr>
                </a:solidFill>
                <a:latin typeface="BookAntiqua"/>
              </a:rPr>
              <a:t>.</a:t>
            </a:r>
            <a:endParaRPr lang="it-IT" sz="2000" i="1" dirty="0">
              <a:solidFill>
                <a:schemeClr val="tx1">
                  <a:lumMod val="95000"/>
                  <a:lumOff val="5000"/>
                </a:schemeClr>
              </a:solidFill>
            </a:endParaRPr>
          </a:p>
          <a:p>
            <a:pPr algn="l"/>
            <a:endParaRPr lang="it-IT" sz="2000" b="0" i="1" dirty="0">
              <a:solidFill>
                <a:schemeClr val="tx1">
                  <a:lumMod val="95000"/>
                  <a:lumOff val="5000"/>
                </a:schemeClr>
              </a:solidFill>
              <a:effectLst/>
            </a:endParaRPr>
          </a:p>
          <a:p>
            <a:endParaRPr lang="it-IT" dirty="0"/>
          </a:p>
        </p:txBody>
      </p:sp>
    </p:spTree>
    <p:extLst>
      <p:ext uri="{BB962C8B-B14F-4D97-AF65-F5344CB8AC3E}">
        <p14:creationId xmlns:p14="http://schemas.microsoft.com/office/powerpoint/2010/main" val="13869400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0C820E-0BFB-4DE7-9022-96843A4ED51D}"/>
              </a:ext>
            </a:extLst>
          </p:cNvPr>
          <p:cNvSpPr>
            <a:spLocks noGrp="1"/>
          </p:cNvSpPr>
          <p:nvPr>
            <p:ph type="ctrTitle"/>
          </p:nvPr>
        </p:nvSpPr>
        <p:spPr>
          <a:xfrm>
            <a:off x="1535289" y="1509537"/>
            <a:ext cx="10363200" cy="1470025"/>
          </a:xfrm>
        </p:spPr>
        <p:txBody>
          <a:bodyPr/>
          <a:lstStyle/>
          <a:p>
            <a:r>
              <a:rPr lang="it-IT" sz="2800" i="1" dirty="0">
                <a:solidFill>
                  <a:srgbClr val="C00000"/>
                </a:solidFill>
                <a:latin typeface="+mn-lt"/>
              </a:rPr>
              <a:t>Sez. II Reg Forfetario </a:t>
            </a:r>
            <a:r>
              <a:rPr lang="it-IT" sz="2800" i="0" u="none" strike="noStrike" baseline="0" dirty="0">
                <a:latin typeface="+mn-lt"/>
              </a:rPr>
              <a:t>LM40</a:t>
            </a:r>
            <a:br>
              <a:rPr lang="it-IT" sz="2800" i="0" u="none" strike="noStrike" baseline="0" dirty="0">
                <a:latin typeface="+mn-lt"/>
              </a:rPr>
            </a:br>
            <a:r>
              <a:rPr lang="it-IT" sz="2800" i="0" u="none" strike="noStrike" baseline="0" dirty="0">
                <a:latin typeface="+mn-lt"/>
              </a:rPr>
              <a:t>crediti d’imposta</a:t>
            </a:r>
            <a:br>
              <a:rPr lang="it-IT" sz="2800" i="0" u="none" strike="noStrike" baseline="0" dirty="0">
                <a:latin typeface="+mn-lt"/>
              </a:rPr>
            </a:br>
            <a:endParaRPr lang="it-IT" dirty="0"/>
          </a:p>
        </p:txBody>
      </p:sp>
      <p:sp>
        <p:nvSpPr>
          <p:cNvPr id="3" name="Sottotitolo 2">
            <a:extLst>
              <a:ext uri="{FF2B5EF4-FFF2-40B4-BE49-F238E27FC236}">
                <a16:creationId xmlns:a16="http://schemas.microsoft.com/office/drawing/2014/main" id="{1F286E80-E70E-48B3-95B1-7E4632C341B0}"/>
              </a:ext>
            </a:extLst>
          </p:cNvPr>
          <p:cNvSpPr>
            <a:spLocks noGrp="1"/>
          </p:cNvSpPr>
          <p:nvPr>
            <p:ph type="subTitle" idx="1"/>
          </p:nvPr>
        </p:nvSpPr>
        <p:spPr>
          <a:xfrm>
            <a:off x="1535289" y="3091073"/>
            <a:ext cx="10498667" cy="2513860"/>
          </a:xfrm>
        </p:spPr>
        <p:txBody>
          <a:bodyPr/>
          <a:lstStyle/>
          <a:p>
            <a:pPr algn="l"/>
            <a:endParaRPr lang="it-IT" sz="1800" b="1" i="0" u="none" strike="noStrike" baseline="0" dirty="0">
              <a:solidFill>
                <a:srgbClr val="000000"/>
              </a:solidFill>
              <a:latin typeface="BookAntiqua-Bold"/>
            </a:endParaRPr>
          </a:p>
          <a:p>
            <a:pPr algn="just"/>
            <a:r>
              <a:rPr lang="it-IT" sz="1800" b="0" i="0" u="none" strike="noStrike" baseline="0" dirty="0">
                <a:solidFill>
                  <a:schemeClr val="tx1">
                    <a:lumMod val="95000"/>
                    <a:lumOff val="5000"/>
                  </a:schemeClr>
                </a:solidFill>
                <a:highlight>
                  <a:srgbClr val="FFFF00"/>
                </a:highlight>
                <a:latin typeface="FuturaBT-ExtraBlack"/>
              </a:rPr>
              <a:t>NOVITÀ: </a:t>
            </a:r>
            <a:r>
              <a:rPr lang="it-IT" sz="1800" b="0" i="0" u="none" strike="noStrike" baseline="0" dirty="0">
                <a:solidFill>
                  <a:schemeClr val="tx1">
                    <a:lumMod val="95000"/>
                    <a:lumOff val="5000"/>
                  </a:schemeClr>
                </a:solidFill>
                <a:latin typeface="BookAntiqua"/>
              </a:rPr>
              <a:t>Nel modello REDDITI 2021 è stata aggiunta la </a:t>
            </a:r>
            <a:r>
              <a:rPr lang="it-IT" sz="1800" b="1" i="0" u="none" strike="noStrike" baseline="0" dirty="0">
                <a:solidFill>
                  <a:schemeClr val="tx1">
                    <a:lumMod val="95000"/>
                    <a:lumOff val="5000"/>
                  </a:schemeClr>
                </a:solidFill>
                <a:latin typeface="BookAntiqua-Bold"/>
              </a:rPr>
              <a:t>nuova colonna 14 relativa al credito di imposta per  monopattini elettrici e servizi di mobilità elettrica</a:t>
            </a:r>
            <a:r>
              <a:rPr lang="it-IT" sz="1800" b="0" i="0" u="none" strike="noStrike" baseline="0" dirty="0">
                <a:solidFill>
                  <a:schemeClr val="tx1">
                    <a:lumMod val="95000"/>
                    <a:lumOff val="5000"/>
                  </a:schemeClr>
                </a:solidFill>
                <a:latin typeface="BookAntiqua"/>
              </a:rPr>
              <a:t>. si compila se si intende utilizzare in diminuzione dall’imposta sostitutiva il credito d’imposta spettante per l’acquisto di monopattini elettrici e servizi di mobilità elettrica, indicato al rigo CR31. </a:t>
            </a:r>
            <a:endParaRPr lang="it-IT" sz="2000" dirty="0">
              <a:solidFill>
                <a:schemeClr val="tx1">
                  <a:lumMod val="95000"/>
                  <a:lumOff val="5000"/>
                </a:schemeClr>
              </a:solidFill>
            </a:endParaRPr>
          </a:p>
        </p:txBody>
      </p:sp>
    </p:spTree>
    <p:extLst>
      <p:ext uri="{BB962C8B-B14F-4D97-AF65-F5344CB8AC3E}">
        <p14:creationId xmlns:p14="http://schemas.microsoft.com/office/powerpoint/2010/main" val="25884120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4CE63F-2B6B-43A1-A85A-314BDDD77C9D}"/>
              </a:ext>
            </a:extLst>
          </p:cNvPr>
          <p:cNvSpPr>
            <a:spLocks noGrp="1"/>
          </p:cNvSpPr>
          <p:nvPr>
            <p:ph type="ctrTitle"/>
          </p:nvPr>
        </p:nvSpPr>
        <p:spPr>
          <a:xfrm>
            <a:off x="1365955" y="1317626"/>
            <a:ext cx="10826043" cy="985307"/>
          </a:xfrm>
        </p:spPr>
        <p:txBody>
          <a:bodyPr/>
          <a:lstStyle/>
          <a:p>
            <a:r>
              <a:rPr lang="it-IT" dirty="0"/>
              <a:t>Obblighi informativi e quadro RS</a:t>
            </a:r>
          </a:p>
        </p:txBody>
      </p:sp>
      <p:sp>
        <p:nvSpPr>
          <p:cNvPr id="3" name="Sottotitolo 2">
            <a:extLst>
              <a:ext uri="{FF2B5EF4-FFF2-40B4-BE49-F238E27FC236}">
                <a16:creationId xmlns:a16="http://schemas.microsoft.com/office/drawing/2014/main" id="{FAF07457-71B9-424F-B221-56B12D065E87}"/>
              </a:ext>
            </a:extLst>
          </p:cNvPr>
          <p:cNvSpPr>
            <a:spLocks noGrp="1"/>
          </p:cNvSpPr>
          <p:nvPr>
            <p:ph type="subTitle" idx="1"/>
          </p:nvPr>
        </p:nvSpPr>
        <p:spPr>
          <a:xfrm>
            <a:off x="1241779" y="2551289"/>
            <a:ext cx="10950220" cy="4097867"/>
          </a:xfrm>
        </p:spPr>
        <p:txBody>
          <a:bodyPr/>
          <a:lstStyle/>
          <a:p>
            <a:endParaRPr lang="it-IT" sz="2800" dirty="0">
              <a:solidFill>
                <a:schemeClr val="tx1">
                  <a:lumMod val="95000"/>
                  <a:lumOff val="5000"/>
                </a:schemeClr>
              </a:solidFill>
            </a:endParaRPr>
          </a:p>
          <a:p>
            <a:r>
              <a:rPr lang="it-IT" sz="2800" dirty="0">
                <a:solidFill>
                  <a:schemeClr val="tx1">
                    <a:lumMod val="95000"/>
                    <a:lumOff val="5000"/>
                  </a:schemeClr>
                </a:solidFill>
              </a:rPr>
              <a:t>Nel regime forfetario il contribuente non assume la qualifica di «sostituto d’imposta» quindi non opera all’atto del pagamento la ritenuta alla fonte. Tuttavia in sede dichiarativa deve comunicare i dati relativi ai redditi erogati </a:t>
            </a:r>
          </a:p>
          <a:p>
            <a:r>
              <a:rPr lang="it-IT" sz="2800" dirty="0">
                <a:solidFill>
                  <a:schemeClr val="tx1">
                    <a:lumMod val="95000"/>
                    <a:lumOff val="5000"/>
                  </a:schemeClr>
                </a:solidFill>
              </a:rPr>
              <a:t>Si indica il </a:t>
            </a:r>
            <a:r>
              <a:rPr lang="it-IT" sz="2800" dirty="0" err="1">
                <a:solidFill>
                  <a:schemeClr val="tx1">
                    <a:lumMod val="95000"/>
                    <a:lumOff val="5000"/>
                  </a:schemeClr>
                </a:solidFill>
              </a:rPr>
              <a:t>cod</a:t>
            </a:r>
            <a:r>
              <a:rPr lang="it-IT" sz="2800" dirty="0">
                <a:solidFill>
                  <a:schemeClr val="tx1">
                    <a:lumMod val="95000"/>
                    <a:lumOff val="5000"/>
                  </a:schemeClr>
                </a:solidFill>
              </a:rPr>
              <a:t> fiscale del percettore dei redditi (compensi a professionisti) e nella colonna 2 si indicano i redditi</a:t>
            </a:r>
          </a:p>
          <a:p>
            <a:endParaRPr lang="it-IT" sz="2800" dirty="0">
              <a:solidFill>
                <a:schemeClr val="tx1">
                  <a:lumMod val="95000"/>
                  <a:lumOff val="5000"/>
                </a:schemeClr>
              </a:solidFill>
            </a:endParaRPr>
          </a:p>
        </p:txBody>
      </p:sp>
    </p:spTree>
    <p:extLst>
      <p:ext uri="{BB962C8B-B14F-4D97-AF65-F5344CB8AC3E}">
        <p14:creationId xmlns:p14="http://schemas.microsoft.com/office/powerpoint/2010/main" val="24950775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4CE63F-2B6B-43A1-A85A-314BDDD77C9D}"/>
              </a:ext>
            </a:extLst>
          </p:cNvPr>
          <p:cNvSpPr>
            <a:spLocks noGrp="1"/>
          </p:cNvSpPr>
          <p:nvPr>
            <p:ph type="ctrTitle"/>
          </p:nvPr>
        </p:nvSpPr>
        <p:spPr>
          <a:xfrm>
            <a:off x="1365955" y="1317626"/>
            <a:ext cx="10826043" cy="985307"/>
          </a:xfrm>
        </p:spPr>
        <p:txBody>
          <a:bodyPr/>
          <a:lstStyle/>
          <a:p>
            <a:r>
              <a:rPr lang="it-IT" dirty="0"/>
              <a:t>Obblighi informativi e quadro RS</a:t>
            </a:r>
          </a:p>
        </p:txBody>
      </p:sp>
      <p:sp>
        <p:nvSpPr>
          <p:cNvPr id="3" name="Sottotitolo 2">
            <a:extLst>
              <a:ext uri="{FF2B5EF4-FFF2-40B4-BE49-F238E27FC236}">
                <a16:creationId xmlns:a16="http://schemas.microsoft.com/office/drawing/2014/main" id="{FAF07457-71B9-424F-B221-56B12D065E87}"/>
              </a:ext>
            </a:extLst>
          </p:cNvPr>
          <p:cNvSpPr>
            <a:spLocks noGrp="1"/>
          </p:cNvSpPr>
          <p:nvPr>
            <p:ph type="subTitle" idx="1"/>
          </p:nvPr>
        </p:nvSpPr>
        <p:spPr>
          <a:xfrm>
            <a:off x="1241779" y="2551289"/>
            <a:ext cx="10950220" cy="4097867"/>
          </a:xfrm>
        </p:spPr>
        <p:txBody>
          <a:bodyPr/>
          <a:lstStyle/>
          <a:p>
            <a:endParaRPr lang="it-IT" sz="2800" dirty="0">
              <a:solidFill>
                <a:schemeClr val="tx1">
                  <a:lumMod val="95000"/>
                  <a:lumOff val="5000"/>
                </a:schemeClr>
              </a:solidFill>
            </a:endParaRPr>
          </a:p>
        </p:txBody>
      </p:sp>
      <p:pic>
        <p:nvPicPr>
          <p:cNvPr id="7" name="Immagine 6" descr="Immagine che contiene testo&#10;&#10;Descrizione generata automaticamente">
            <a:extLst>
              <a:ext uri="{FF2B5EF4-FFF2-40B4-BE49-F238E27FC236}">
                <a16:creationId xmlns:a16="http://schemas.microsoft.com/office/drawing/2014/main" id="{A38843C5-2C3E-4AC5-8B62-B556DC08AB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5954" y="2551289"/>
            <a:ext cx="10605145" cy="3826933"/>
          </a:xfrm>
          <a:prstGeom prst="rect">
            <a:avLst/>
          </a:prstGeom>
        </p:spPr>
      </p:pic>
    </p:spTree>
    <p:extLst>
      <p:ext uri="{BB962C8B-B14F-4D97-AF65-F5344CB8AC3E}">
        <p14:creationId xmlns:p14="http://schemas.microsoft.com/office/powerpoint/2010/main" val="14726044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03CDD6-2075-4535-8E74-A0378547CEBE}"/>
              </a:ext>
            </a:extLst>
          </p:cNvPr>
          <p:cNvSpPr>
            <a:spLocks noGrp="1"/>
          </p:cNvSpPr>
          <p:nvPr>
            <p:ph type="ctrTitle"/>
          </p:nvPr>
        </p:nvSpPr>
        <p:spPr>
          <a:xfrm>
            <a:off x="1309511" y="1219200"/>
            <a:ext cx="10758312" cy="1470025"/>
          </a:xfrm>
        </p:spPr>
        <p:txBody>
          <a:bodyPr/>
          <a:lstStyle/>
          <a:p>
            <a:r>
              <a:rPr lang="it-IT" dirty="0"/>
              <a:t>Obblighi informativi e quadro RS</a:t>
            </a:r>
          </a:p>
        </p:txBody>
      </p:sp>
      <p:sp>
        <p:nvSpPr>
          <p:cNvPr id="3" name="Sottotitolo 2">
            <a:extLst>
              <a:ext uri="{FF2B5EF4-FFF2-40B4-BE49-F238E27FC236}">
                <a16:creationId xmlns:a16="http://schemas.microsoft.com/office/drawing/2014/main" id="{FF46DB99-B1B2-4BBC-9434-EDECBEDAE850}"/>
              </a:ext>
            </a:extLst>
          </p:cNvPr>
          <p:cNvSpPr>
            <a:spLocks noGrp="1"/>
          </p:cNvSpPr>
          <p:nvPr>
            <p:ph type="subTitle" idx="1"/>
          </p:nvPr>
        </p:nvSpPr>
        <p:spPr>
          <a:xfrm>
            <a:off x="1309511" y="2689225"/>
            <a:ext cx="10758311" cy="4038953"/>
          </a:xfrm>
        </p:spPr>
        <p:txBody>
          <a:bodyPr/>
          <a:lstStyle/>
          <a:p>
            <a:r>
              <a:rPr lang="it-IT" sz="1800" dirty="0">
                <a:solidFill>
                  <a:schemeClr val="tx1">
                    <a:lumMod val="95000"/>
                    <a:lumOff val="5000"/>
                  </a:schemeClr>
                </a:solidFill>
              </a:rPr>
              <a:t>Vanno indicate anche altre informazioni relative al tipo di attività svolta </a:t>
            </a:r>
          </a:p>
          <a:p>
            <a:r>
              <a:rPr lang="it-IT" sz="1800" dirty="0">
                <a:solidFill>
                  <a:schemeClr val="tx1">
                    <a:lumMod val="95000"/>
                    <a:lumOff val="5000"/>
                  </a:schemeClr>
                </a:solidFill>
              </a:rPr>
              <a:t>Righi 374-378 attività impresa</a:t>
            </a:r>
          </a:p>
          <a:p>
            <a:r>
              <a:rPr lang="it-IT" sz="1800" dirty="0">
                <a:solidFill>
                  <a:schemeClr val="tx1">
                    <a:lumMod val="95000"/>
                    <a:lumOff val="5000"/>
                  </a:schemeClr>
                </a:solidFill>
              </a:rPr>
              <a:t>Righi 379-381 attività di lavoro autonomo</a:t>
            </a:r>
          </a:p>
          <a:p>
            <a:pPr algn="l"/>
            <a:r>
              <a:rPr lang="it-IT" sz="1800" dirty="0">
                <a:solidFill>
                  <a:schemeClr val="tx1">
                    <a:lumMod val="95000"/>
                    <a:lumOff val="5000"/>
                  </a:schemeClr>
                </a:solidFill>
              </a:rPr>
              <a:t>375*nr complessivo dei mezzi di trasporto per lo svolgimento dell’attività (dato al 31.12.2020)</a:t>
            </a:r>
          </a:p>
          <a:p>
            <a:pPr algn="l"/>
            <a:r>
              <a:rPr lang="it-IT" sz="1800" dirty="0">
                <a:solidFill>
                  <a:schemeClr val="tx1">
                    <a:lumMod val="95000"/>
                    <a:lumOff val="5000"/>
                  </a:schemeClr>
                </a:solidFill>
              </a:rPr>
              <a:t>376*ammontare sostenuto per acquisto di materie prime (iva compresa) anche costi direttamente correlati ai ricavi</a:t>
            </a:r>
          </a:p>
          <a:p>
            <a:pPr algn="l"/>
            <a:r>
              <a:rPr lang="it-IT" sz="1800" dirty="0">
                <a:solidFill>
                  <a:schemeClr val="tx1">
                    <a:lumMod val="95000"/>
                    <a:lumOff val="5000"/>
                  </a:schemeClr>
                </a:solidFill>
              </a:rPr>
              <a:t>377*costi sostenuti per il godimento di beni di terzi, anche i costi per royalties</a:t>
            </a:r>
          </a:p>
          <a:p>
            <a:pPr algn="l"/>
            <a:r>
              <a:rPr lang="it-IT" sz="1800" dirty="0">
                <a:solidFill>
                  <a:schemeClr val="tx1">
                    <a:lumMod val="95000"/>
                    <a:lumOff val="5000"/>
                  </a:schemeClr>
                </a:solidFill>
              </a:rPr>
              <a:t>378*costo acquisto carburante autotrazione</a:t>
            </a:r>
          </a:p>
          <a:p>
            <a:pPr algn="l"/>
            <a:endParaRPr lang="it-IT" sz="1800" dirty="0">
              <a:solidFill>
                <a:schemeClr val="tx1">
                  <a:lumMod val="95000"/>
                  <a:lumOff val="5000"/>
                </a:schemeClr>
              </a:solidFill>
            </a:endParaRPr>
          </a:p>
          <a:p>
            <a:pPr algn="l"/>
            <a:r>
              <a:rPr lang="it-IT" sz="1800" dirty="0">
                <a:solidFill>
                  <a:schemeClr val="tx1">
                    <a:lumMod val="95000"/>
                    <a:lumOff val="5000"/>
                  </a:schemeClr>
                </a:solidFill>
              </a:rPr>
              <a:t>381*consumi, ammontare delle spese sostenute nell’anno per servizi telefonici, energia elettrica, carburanti e lubrificanti</a:t>
            </a:r>
          </a:p>
          <a:p>
            <a:pPr algn="l"/>
            <a:endParaRPr lang="it-IT" sz="1800" dirty="0">
              <a:solidFill>
                <a:schemeClr val="tx1">
                  <a:lumMod val="95000"/>
                  <a:lumOff val="5000"/>
                </a:schemeClr>
              </a:solidFill>
            </a:endParaRPr>
          </a:p>
        </p:txBody>
      </p:sp>
    </p:spTree>
    <p:extLst>
      <p:ext uri="{BB962C8B-B14F-4D97-AF65-F5344CB8AC3E}">
        <p14:creationId xmlns:p14="http://schemas.microsoft.com/office/powerpoint/2010/main" val="20632282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69BDB3-237E-4900-AAD2-FC16AC485521}"/>
              </a:ext>
            </a:extLst>
          </p:cNvPr>
          <p:cNvSpPr>
            <a:spLocks noGrp="1"/>
          </p:cNvSpPr>
          <p:nvPr>
            <p:ph type="ctrTitle"/>
          </p:nvPr>
        </p:nvSpPr>
        <p:spPr>
          <a:xfrm>
            <a:off x="1444978" y="1355018"/>
            <a:ext cx="10363200" cy="643115"/>
          </a:xfrm>
        </p:spPr>
        <p:txBody>
          <a:bodyPr/>
          <a:lstStyle/>
          <a:p>
            <a:r>
              <a:rPr lang="it-IT" dirty="0"/>
              <a:t>Ritenute subite???</a:t>
            </a:r>
          </a:p>
        </p:txBody>
      </p:sp>
      <p:sp>
        <p:nvSpPr>
          <p:cNvPr id="3" name="Sottotitolo 2">
            <a:extLst>
              <a:ext uri="{FF2B5EF4-FFF2-40B4-BE49-F238E27FC236}">
                <a16:creationId xmlns:a16="http://schemas.microsoft.com/office/drawing/2014/main" id="{3D15D30E-2151-4FBF-9A33-D4F658A6AE08}"/>
              </a:ext>
            </a:extLst>
          </p:cNvPr>
          <p:cNvSpPr>
            <a:spLocks noGrp="1"/>
          </p:cNvSpPr>
          <p:nvPr>
            <p:ph type="subTitle" idx="1"/>
          </p:nvPr>
        </p:nvSpPr>
        <p:spPr>
          <a:xfrm>
            <a:off x="1828799" y="1862667"/>
            <a:ext cx="10193867" cy="4684889"/>
          </a:xfrm>
        </p:spPr>
        <p:txBody>
          <a:bodyPr/>
          <a:lstStyle/>
          <a:p>
            <a:pPr algn="just"/>
            <a:endParaRPr lang="it-IT" sz="2000" i="0" dirty="0">
              <a:solidFill>
                <a:srgbClr val="454545"/>
              </a:solidFill>
              <a:effectLst/>
            </a:endParaRPr>
          </a:p>
          <a:p>
            <a:pPr algn="just"/>
            <a:r>
              <a:rPr lang="it-IT" sz="2000" dirty="0">
                <a:solidFill>
                  <a:srgbClr val="454545"/>
                </a:solidFill>
              </a:rPr>
              <a:t>Una risposta viene data dall’agenzia che oltre ad </a:t>
            </a:r>
            <a:r>
              <a:rPr lang="it-IT" sz="2000" b="1" i="0" dirty="0">
                <a:solidFill>
                  <a:srgbClr val="454545"/>
                </a:solidFill>
                <a:effectLst/>
              </a:rPr>
              <a:t>autorizzarne lo scomputo nel modello Redditi</a:t>
            </a:r>
            <a:r>
              <a:rPr lang="it-IT" sz="2000" b="0" i="0" dirty="0">
                <a:solidFill>
                  <a:srgbClr val="454545"/>
                </a:solidFill>
                <a:effectLst/>
              </a:rPr>
              <a:t> (nella </a:t>
            </a:r>
            <a:r>
              <a:rPr lang="it-IT" sz="2000" b="1" i="0" u="none" strike="noStrike" dirty="0">
                <a:solidFill>
                  <a:srgbClr val="006CBA"/>
                </a:solidFill>
                <a:effectLst/>
                <a:hlinkClick r:id="rId2"/>
              </a:rPr>
              <a:t>circolare 10/E/2016</a:t>
            </a:r>
            <a:r>
              <a:rPr lang="it-IT" sz="2000" b="0" i="0" dirty="0">
                <a:solidFill>
                  <a:srgbClr val="454545"/>
                </a:solidFill>
                <a:effectLst/>
              </a:rPr>
              <a:t> si dice </a:t>
            </a:r>
            <a:r>
              <a:rPr lang="it-IT" sz="2000" b="0" i="1" dirty="0">
                <a:solidFill>
                  <a:srgbClr val="454545"/>
                </a:solidFill>
                <a:effectLst/>
              </a:rPr>
              <a:t>“a condizione che dette ritenute siano state regolarmente certificate dal sostituto d’imposta e non ne sia stato richiesto il rimborso all’Agenzia delle Entrate”</a:t>
            </a:r>
            <a:r>
              <a:rPr lang="it-IT" sz="2000" b="0" i="0" dirty="0">
                <a:solidFill>
                  <a:srgbClr val="454545"/>
                </a:solidFill>
                <a:effectLst/>
              </a:rPr>
              <a:t>), viene altresì offerta una precisa indicazione circa le </a:t>
            </a:r>
            <a:r>
              <a:rPr lang="it-IT" sz="2000" b="1" i="0" dirty="0">
                <a:solidFill>
                  <a:srgbClr val="454545"/>
                </a:solidFill>
                <a:effectLst/>
              </a:rPr>
              <a:t>modalità di esposizione nel modello</a:t>
            </a:r>
            <a:r>
              <a:rPr lang="it-IT" sz="2000" b="0" i="0" dirty="0">
                <a:solidFill>
                  <a:srgbClr val="454545"/>
                </a:solidFill>
                <a:effectLst/>
              </a:rPr>
              <a:t>:</a:t>
            </a:r>
          </a:p>
          <a:p>
            <a:pPr algn="just">
              <a:buFont typeface="Arial" panose="020B0604020202020204" pitchFamily="34" charset="0"/>
              <a:buChar char="•"/>
            </a:pPr>
            <a:r>
              <a:rPr lang="it-IT" sz="2000" b="0" i="0" dirty="0">
                <a:solidFill>
                  <a:srgbClr val="454545"/>
                </a:solidFill>
                <a:effectLst/>
              </a:rPr>
              <a:t>le ritenute vanno evidenziate al rigo </a:t>
            </a:r>
            <a:r>
              <a:rPr lang="it-IT" sz="2000" b="1" i="0" dirty="0">
                <a:solidFill>
                  <a:srgbClr val="454545"/>
                </a:solidFill>
                <a:effectLst/>
              </a:rPr>
              <a:t>RS40</a:t>
            </a:r>
            <a:r>
              <a:rPr lang="it-IT" sz="2000" b="0" i="0" dirty="0">
                <a:solidFill>
                  <a:srgbClr val="454545"/>
                </a:solidFill>
                <a:effectLst/>
              </a:rPr>
              <a:t> rubricato “</a:t>
            </a:r>
            <a:r>
              <a:rPr lang="it-IT" sz="2000" b="1" i="1" dirty="0">
                <a:solidFill>
                  <a:srgbClr val="454545"/>
                </a:solidFill>
                <a:effectLst/>
              </a:rPr>
              <a:t>ritenute regime di vantaggio e regime forfetario – casi particolari</a:t>
            </a:r>
            <a:r>
              <a:rPr lang="it-IT" sz="2000" b="0" i="0" dirty="0">
                <a:solidFill>
                  <a:srgbClr val="454545"/>
                </a:solidFill>
                <a:effectLst/>
              </a:rPr>
              <a:t>”;</a:t>
            </a:r>
          </a:p>
          <a:p>
            <a:pPr algn="just">
              <a:buFont typeface="Arial" panose="020B0604020202020204" pitchFamily="34" charset="0"/>
              <a:buChar char="•"/>
            </a:pPr>
            <a:r>
              <a:rPr lang="it-IT" sz="2000" b="0" i="0" dirty="0">
                <a:solidFill>
                  <a:srgbClr val="454545"/>
                </a:solidFill>
                <a:effectLst/>
              </a:rPr>
              <a:t>conseguentemente, dette ritenute possono essere normalmente scomputate nel quadro LM, al rigo </a:t>
            </a:r>
            <a:r>
              <a:rPr lang="it-IT" sz="2000" b="1" i="0" dirty="0">
                <a:solidFill>
                  <a:srgbClr val="454545"/>
                </a:solidFill>
                <a:effectLst/>
              </a:rPr>
              <a:t>LM41</a:t>
            </a:r>
            <a:r>
              <a:rPr lang="it-IT" sz="2000" b="0" i="0" dirty="0">
                <a:solidFill>
                  <a:srgbClr val="454545"/>
                </a:solidFill>
                <a:effectLst/>
              </a:rPr>
              <a:t>, ovvero nel </a:t>
            </a:r>
            <a:r>
              <a:rPr lang="it-IT" sz="2000" b="1" i="0" dirty="0">
                <a:solidFill>
                  <a:srgbClr val="454545"/>
                </a:solidFill>
                <a:effectLst/>
              </a:rPr>
              <a:t>quadro RN</a:t>
            </a:r>
            <a:r>
              <a:rPr lang="it-IT" sz="2000" b="0" i="0" dirty="0">
                <a:solidFill>
                  <a:srgbClr val="454545"/>
                </a:solidFill>
                <a:effectLst/>
              </a:rPr>
              <a:t>, al rigo RN33 colonna 4.</a:t>
            </a:r>
          </a:p>
          <a:p>
            <a:endParaRPr lang="it-IT" dirty="0"/>
          </a:p>
        </p:txBody>
      </p:sp>
    </p:spTree>
    <p:extLst>
      <p:ext uri="{BB962C8B-B14F-4D97-AF65-F5344CB8AC3E}">
        <p14:creationId xmlns:p14="http://schemas.microsoft.com/office/powerpoint/2010/main" val="40360057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8F765E-4E3E-4343-A05E-078FBDC24058}"/>
              </a:ext>
            </a:extLst>
          </p:cNvPr>
          <p:cNvSpPr>
            <a:spLocks noGrp="1"/>
          </p:cNvSpPr>
          <p:nvPr>
            <p:ph type="ctrTitle"/>
          </p:nvPr>
        </p:nvSpPr>
        <p:spPr>
          <a:xfrm>
            <a:off x="1264356" y="1385359"/>
            <a:ext cx="10927644" cy="872419"/>
          </a:xfrm>
        </p:spPr>
        <p:txBody>
          <a:bodyPr/>
          <a:lstStyle/>
          <a:p>
            <a:r>
              <a:rPr lang="it-IT" dirty="0"/>
              <a:t>Incassi a cavallo di anno</a:t>
            </a:r>
            <a:br>
              <a:rPr lang="it-IT" dirty="0"/>
            </a:br>
            <a:endParaRPr lang="it-IT" dirty="0"/>
          </a:p>
        </p:txBody>
      </p:sp>
      <p:sp>
        <p:nvSpPr>
          <p:cNvPr id="3" name="Sottotitolo 2">
            <a:extLst>
              <a:ext uri="{FF2B5EF4-FFF2-40B4-BE49-F238E27FC236}">
                <a16:creationId xmlns:a16="http://schemas.microsoft.com/office/drawing/2014/main" id="{3FDCC855-99FF-4D0E-BB92-261BDC57F017}"/>
              </a:ext>
            </a:extLst>
          </p:cNvPr>
          <p:cNvSpPr>
            <a:spLocks noGrp="1"/>
          </p:cNvSpPr>
          <p:nvPr>
            <p:ph type="subTitle" idx="1"/>
          </p:nvPr>
        </p:nvSpPr>
        <p:spPr>
          <a:xfrm>
            <a:off x="1422400" y="1986844"/>
            <a:ext cx="10668000" cy="4871156"/>
          </a:xfrm>
        </p:spPr>
        <p:txBody>
          <a:bodyPr/>
          <a:lstStyle/>
          <a:p>
            <a:r>
              <a:rPr lang="it-IT" sz="2800" dirty="0">
                <a:solidFill>
                  <a:schemeClr val="tx1">
                    <a:lumMod val="95000"/>
                    <a:lumOff val="5000"/>
                  </a:schemeClr>
                </a:solidFill>
              </a:rPr>
              <a:t>Fattura emessa a </a:t>
            </a:r>
            <a:r>
              <a:rPr lang="it-IT" sz="2800" dirty="0" err="1">
                <a:solidFill>
                  <a:schemeClr val="tx1">
                    <a:lumMod val="95000"/>
                    <a:lumOff val="5000"/>
                  </a:schemeClr>
                </a:solidFill>
              </a:rPr>
              <a:t>Dic</a:t>
            </a:r>
            <a:r>
              <a:rPr lang="it-IT" sz="2800" dirty="0">
                <a:solidFill>
                  <a:schemeClr val="tx1">
                    <a:lumMod val="95000"/>
                    <a:lumOff val="5000"/>
                  </a:schemeClr>
                </a:solidFill>
              </a:rPr>
              <a:t> 2020, ricevuta e pagata dal Cliente entro il 31.12.2020</a:t>
            </a:r>
          </a:p>
          <a:p>
            <a:r>
              <a:rPr lang="it-IT" sz="2000" dirty="0">
                <a:solidFill>
                  <a:schemeClr val="tx1">
                    <a:lumMod val="95000"/>
                    <a:lumOff val="5000"/>
                  </a:schemeClr>
                </a:solidFill>
              </a:rPr>
              <a:t>Esempio</a:t>
            </a:r>
          </a:p>
          <a:p>
            <a:r>
              <a:rPr lang="it-IT" sz="2000" dirty="0" err="1">
                <a:solidFill>
                  <a:schemeClr val="tx1">
                    <a:lumMod val="95000"/>
                    <a:lumOff val="5000"/>
                  </a:schemeClr>
                </a:solidFill>
              </a:rPr>
              <a:t>Fatt</a:t>
            </a:r>
            <a:r>
              <a:rPr lang="it-IT" sz="2000" dirty="0">
                <a:solidFill>
                  <a:schemeClr val="tx1">
                    <a:lumMod val="95000"/>
                    <a:lumOff val="5000"/>
                  </a:schemeClr>
                </a:solidFill>
              </a:rPr>
              <a:t> 15/c del 30.12.2020</a:t>
            </a:r>
          </a:p>
          <a:p>
            <a:r>
              <a:rPr lang="it-IT" sz="2000" dirty="0">
                <a:solidFill>
                  <a:schemeClr val="tx1">
                    <a:lumMod val="95000"/>
                    <a:lumOff val="5000"/>
                  </a:schemeClr>
                </a:solidFill>
              </a:rPr>
              <a:t>Cliente riceve ed effettua un bonifico bancario nella stessa data valuta addebito 31.12.2020</a:t>
            </a:r>
          </a:p>
          <a:p>
            <a:r>
              <a:rPr lang="it-IT" sz="2000" dirty="0">
                <a:solidFill>
                  <a:schemeClr val="tx1">
                    <a:lumMod val="95000"/>
                    <a:lumOff val="5000"/>
                  </a:schemeClr>
                </a:solidFill>
              </a:rPr>
              <a:t>Il contribuente professionista/forfetario ha come data di accredito 02.01.2021</a:t>
            </a:r>
          </a:p>
          <a:p>
            <a:pPr marL="342900" indent="-342900">
              <a:buFont typeface="Arial" panose="020B0604020202020204" pitchFamily="34" charset="0"/>
              <a:buChar char="•"/>
            </a:pPr>
            <a:r>
              <a:rPr lang="it-IT" sz="2000" dirty="0">
                <a:solidFill>
                  <a:schemeClr val="tx1">
                    <a:lumMod val="95000"/>
                    <a:lumOff val="5000"/>
                  </a:schemeClr>
                </a:solidFill>
              </a:rPr>
              <a:t>Il costo può essere contabilizzato da parte dell’imprenditore perché sia se principio di cassa sia se principio di competenza</a:t>
            </a:r>
          </a:p>
          <a:p>
            <a:pPr marL="342900" indent="-342900">
              <a:buFont typeface="Arial" panose="020B0604020202020204" pitchFamily="34" charset="0"/>
              <a:buChar char="•"/>
            </a:pPr>
            <a:r>
              <a:rPr lang="it-IT" sz="2000" dirty="0">
                <a:solidFill>
                  <a:schemeClr val="tx1">
                    <a:lumMod val="95000"/>
                    <a:lumOff val="5000"/>
                  </a:schemeClr>
                </a:solidFill>
              </a:rPr>
              <a:t>Concorrerà alla compilazione da parte del sostituto d’imposta (anche se non c’è ritenuta) per la compilazione della certificazione unica 2020</a:t>
            </a:r>
          </a:p>
          <a:p>
            <a:pPr marL="342900" indent="-342900">
              <a:buFont typeface="Arial" panose="020B0604020202020204" pitchFamily="34" charset="0"/>
              <a:buChar char="•"/>
            </a:pPr>
            <a:r>
              <a:rPr lang="it-IT" sz="2000" dirty="0">
                <a:solidFill>
                  <a:schemeClr val="tx1">
                    <a:lumMod val="95000"/>
                    <a:lumOff val="5000"/>
                  </a:schemeClr>
                </a:solidFill>
              </a:rPr>
              <a:t>Per il professionista/contribuente forfetario si applica il regime di cassa, poiché l’accredito del bonifico bancario risulta pervenuto nei primi giorni del mese di gennaio 2021 il compenso relativo alla parcella emessa nel 2020 concorrerà alla formazione del reddito professionale per anno 2021</a:t>
            </a:r>
          </a:p>
          <a:p>
            <a:pPr marL="342900" indent="-342900">
              <a:buFont typeface="Arial" panose="020B0604020202020204" pitchFamily="34" charset="0"/>
              <a:buChar char="•"/>
            </a:pPr>
            <a:endParaRPr lang="it-IT" sz="2000" dirty="0">
              <a:solidFill>
                <a:schemeClr val="tx1">
                  <a:lumMod val="95000"/>
                  <a:lumOff val="5000"/>
                </a:schemeClr>
              </a:solidFill>
            </a:endParaRPr>
          </a:p>
          <a:p>
            <a:pPr marL="342900" indent="-342900">
              <a:buFont typeface="Arial" panose="020B0604020202020204" pitchFamily="34" charset="0"/>
              <a:buChar char="•"/>
            </a:pPr>
            <a:endParaRPr lang="it-IT" sz="2000" dirty="0">
              <a:solidFill>
                <a:schemeClr val="tx1">
                  <a:lumMod val="95000"/>
                  <a:lumOff val="5000"/>
                </a:schemeClr>
              </a:solidFill>
            </a:endParaRPr>
          </a:p>
          <a:p>
            <a:endParaRPr lang="it-IT" sz="2000" dirty="0">
              <a:solidFill>
                <a:schemeClr val="tx1">
                  <a:lumMod val="95000"/>
                  <a:lumOff val="5000"/>
                </a:schemeClr>
              </a:solidFill>
            </a:endParaRPr>
          </a:p>
          <a:p>
            <a:endParaRPr lang="it-IT" sz="2000" dirty="0">
              <a:solidFill>
                <a:schemeClr val="tx1">
                  <a:lumMod val="95000"/>
                  <a:lumOff val="5000"/>
                </a:schemeClr>
              </a:solidFill>
            </a:endParaRPr>
          </a:p>
          <a:p>
            <a:endParaRPr lang="it-IT" dirty="0"/>
          </a:p>
        </p:txBody>
      </p:sp>
    </p:spTree>
    <p:extLst>
      <p:ext uri="{BB962C8B-B14F-4D97-AF65-F5344CB8AC3E}">
        <p14:creationId xmlns:p14="http://schemas.microsoft.com/office/powerpoint/2010/main" val="17457166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6C1777-439D-4D0E-AFEE-9E1447546B67}"/>
              </a:ext>
            </a:extLst>
          </p:cNvPr>
          <p:cNvSpPr>
            <a:spLocks noGrp="1"/>
          </p:cNvSpPr>
          <p:nvPr>
            <p:ph type="ctrTitle"/>
          </p:nvPr>
        </p:nvSpPr>
        <p:spPr>
          <a:xfrm>
            <a:off x="1574800" y="1501776"/>
            <a:ext cx="10363200" cy="564092"/>
          </a:xfrm>
        </p:spPr>
        <p:txBody>
          <a:bodyPr/>
          <a:lstStyle/>
          <a:p>
            <a:r>
              <a:rPr lang="it-IT" dirty="0"/>
              <a:t>Mezzo di pagamento</a:t>
            </a:r>
          </a:p>
        </p:txBody>
      </p:sp>
      <p:sp>
        <p:nvSpPr>
          <p:cNvPr id="3" name="Sottotitolo 2">
            <a:extLst>
              <a:ext uri="{FF2B5EF4-FFF2-40B4-BE49-F238E27FC236}">
                <a16:creationId xmlns:a16="http://schemas.microsoft.com/office/drawing/2014/main" id="{EEF14B8C-5F68-4AAA-BD47-E3D872B06573}"/>
              </a:ext>
            </a:extLst>
          </p:cNvPr>
          <p:cNvSpPr>
            <a:spLocks noGrp="1"/>
          </p:cNvSpPr>
          <p:nvPr>
            <p:ph type="subTitle" idx="1"/>
          </p:nvPr>
        </p:nvSpPr>
        <p:spPr>
          <a:xfrm>
            <a:off x="1320800" y="2472267"/>
            <a:ext cx="10871200" cy="4385733"/>
          </a:xfrm>
        </p:spPr>
        <p:txBody>
          <a:bodyPr/>
          <a:lstStyle/>
          <a:p>
            <a:r>
              <a:rPr lang="it-IT" dirty="0">
                <a:solidFill>
                  <a:schemeClr val="tx1">
                    <a:lumMod val="95000"/>
                    <a:lumOff val="5000"/>
                  </a:schemeClr>
                </a:solidFill>
              </a:rPr>
              <a:t>Bisogna tener conto però del mezzo o lo strumento che risulta utilizzato per il pagamento</a:t>
            </a:r>
          </a:p>
          <a:p>
            <a:r>
              <a:rPr lang="it-IT" sz="2000" dirty="0">
                <a:solidFill>
                  <a:schemeClr val="tx1">
                    <a:lumMod val="95000"/>
                    <a:lumOff val="5000"/>
                  </a:schemeClr>
                </a:solidFill>
              </a:rPr>
              <a:t>Bonifico bancario</a:t>
            </a:r>
          </a:p>
          <a:p>
            <a:r>
              <a:rPr lang="it-IT" sz="2000" dirty="0">
                <a:solidFill>
                  <a:schemeClr val="tx1">
                    <a:lumMod val="95000"/>
                    <a:lumOff val="5000"/>
                  </a:schemeClr>
                </a:solidFill>
              </a:rPr>
              <a:t>L’effettivo incasso si concretizza nel momento in cui il contribuente ha l’effettiva disponibilità delle somme, cioè alla data di accredito sul propri conto corrente</a:t>
            </a:r>
          </a:p>
          <a:p>
            <a:r>
              <a:rPr lang="it-IT" sz="2000" dirty="0">
                <a:solidFill>
                  <a:schemeClr val="tx1">
                    <a:lumMod val="95000"/>
                    <a:lumOff val="5000"/>
                  </a:schemeClr>
                </a:solidFill>
              </a:rPr>
              <a:t>Carte di credito</a:t>
            </a:r>
          </a:p>
          <a:p>
            <a:r>
              <a:rPr lang="it-IT" sz="2000" dirty="0">
                <a:solidFill>
                  <a:schemeClr val="tx1">
                    <a:lumMod val="95000"/>
                    <a:lumOff val="5000"/>
                  </a:schemeClr>
                </a:solidFill>
              </a:rPr>
              <a:t>Quando il soggetto interessato consegue l’effettiva disponibilità delle somme, che dovrebbe essere individuata nel momento in cui risulta contabilizzato l’accredito sul proprio conto corrente</a:t>
            </a:r>
          </a:p>
          <a:p>
            <a:endParaRPr lang="it-IT" sz="2000" dirty="0">
              <a:solidFill>
                <a:schemeClr val="tx1">
                  <a:lumMod val="95000"/>
                  <a:lumOff val="5000"/>
                </a:schemeClr>
              </a:solidFill>
            </a:endParaRPr>
          </a:p>
          <a:p>
            <a:endParaRPr lang="it-IT" dirty="0">
              <a:solidFill>
                <a:schemeClr val="tx1">
                  <a:lumMod val="95000"/>
                  <a:lumOff val="5000"/>
                </a:schemeClr>
              </a:solidFill>
            </a:endParaRPr>
          </a:p>
          <a:p>
            <a:endParaRPr lang="it-IT" dirty="0"/>
          </a:p>
        </p:txBody>
      </p:sp>
    </p:spTree>
    <p:extLst>
      <p:ext uri="{BB962C8B-B14F-4D97-AF65-F5344CB8AC3E}">
        <p14:creationId xmlns:p14="http://schemas.microsoft.com/office/powerpoint/2010/main" val="42869215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57779" y="1544500"/>
            <a:ext cx="9706252" cy="532875"/>
          </a:xfrm>
        </p:spPr>
        <p:txBody>
          <a:bodyPr/>
          <a:lstStyle/>
          <a:p>
            <a:br>
              <a:rPr lang="it-IT" sz="4000" dirty="0"/>
            </a:br>
            <a:r>
              <a:rPr lang="it-IT" sz="4000" dirty="0"/>
              <a:t>Due Regimi</a:t>
            </a:r>
            <a:br>
              <a:rPr lang="it-IT" dirty="0"/>
            </a:br>
            <a:endParaRPr lang="it-IT" dirty="0"/>
          </a:p>
        </p:txBody>
      </p:sp>
      <p:sp>
        <p:nvSpPr>
          <p:cNvPr id="5" name="Sottotitolo 4"/>
          <p:cNvSpPr>
            <a:spLocks noGrp="1"/>
          </p:cNvSpPr>
          <p:nvPr>
            <p:ph type="subTitle" idx="1"/>
          </p:nvPr>
        </p:nvSpPr>
        <p:spPr>
          <a:xfrm>
            <a:off x="1349406" y="2414727"/>
            <a:ext cx="10679837" cy="4296791"/>
          </a:xfrm>
        </p:spPr>
        <p:txBody>
          <a:bodyPr/>
          <a:lstStyle/>
          <a:p>
            <a:pPr algn="l"/>
            <a:r>
              <a:rPr lang="it-IT" sz="1800" dirty="0">
                <a:solidFill>
                  <a:schemeClr val="bg2">
                    <a:lumMod val="10000"/>
                  </a:schemeClr>
                </a:solidFill>
              </a:rPr>
              <a:t>Come noto, infatti, i regimi fiscali agevolati sono: </a:t>
            </a:r>
          </a:p>
          <a:p>
            <a:pPr marL="285750" indent="-285750" algn="l">
              <a:buFont typeface="Arial" panose="020B0604020202020204" pitchFamily="34" charset="0"/>
              <a:buChar char="•"/>
            </a:pPr>
            <a:r>
              <a:rPr lang="it-IT" sz="1800" dirty="0">
                <a:solidFill>
                  <a:schemeClr val="bg2">
                    <a:lumMod val="10000"/>
                  </a:schemeClr>
                </a:solidFill>
              </a:rPr>
              <a:t>il regime forfetario (art. 1, commi da 54 a 89, Legge n. 190/2014); </a:t>
            </a:r>
          </a:p>
          <a:p>
            <a:pPr marL="285750" indent="-285750" algn="l">
              <a:buFont typeface="Arial" panose="020B0604020202020204" pitchFamily="34" charset="0"/>
              <a:buChar char="•"/>
            </a:pPr>
            <a:r>
              <a:rPr lang="it-IT" sz="1800" dirty="0">
                <a:solidFill>
                  <a:schemeClr val="bg2">
                    <a:lumMod val="10000"/>
                  </a:schemeClr>
                </a:solidFill>
              </a:rPr>
              <a:t>il regime dei minimi (art. 27, commi 1 e 2, D.L. n. 98/2011), benché formalmente abrogato.</a:t>
            </a:r>
          </a:p>
          <a:p>
            <a:pPr algn="l"/>
            <a:endParaRPr lang="it-IT" sz="1800" dirty="0">
              <a:solidFill>
                <a:schemeClr val="bg2">
                  <a:lumMod val="10000"/>
                </a:schemeClr>
              </a:solidFill>
            </a:endParaRPr>
          </a:p>
          <a:p>
            <a:pPr algn="just"/>
            <a:r>
              <a:rPr lang="it-IT" sz="1800" dirty="0">
                <a:solidFill>
                  <a:schemeClr val="bg2">
                    <a:lumMod val="10000"/>
                  </a:schemeClr>
                </a:solidFill>
              </a:rPr>
              <a:t>Il solo regime al quale è possibile aderire è il regime forfetario; il regime dei minimi, invece, formalmente abrogato, può essere ancora dai soggetti che vi abbiano aderito entro il 31 dicembre 2015 e non abbiano ancora compiuto il 35° anno di età.</a:t>
            </a:r>
          </a:p>
          <a:p>
            <a:pPr algn="just"/>
            <a:r>
              <a:rPr lang="it-IT" sz="1800" dirty="0">
                <a:solidFill>
                  <a:schemeClr val="bg2">
                    <a:lumMod val="10000"/>
                  </a:schemeClr>
                </a:solidFill>
                <a:highlight>
                  <a:srgbClr val="FFFF00"/>
                </a:highlight>
              </a:rPr>
              <a:t>ATTENZIONE: </a:t>
            </a:r>
            <a:r>
              <a:rPr lang="it-IT" sz="1800" dirty="0">
                <a:solidFill>
                  <a:schemeClr val="bg2">
                    <a:lumMod val="10000"/>
                  </a:schemeClr>
                </a:solidFill>
              </a:rPr>
              <a:t>A differenza che in passato, è possibile compilare il quadro LM e anche un altro quadro di determinazione del reddito (RF, RG, RE e RD). L’incompatibilità tra quadro LM e uno degli altri quadri di determinazione del reddito non sussiste, ad esempio, con riferimento ad un contribuente che cessa l’attività nel corso dell’anno con il regime dei minimi/forfetario, e </a:t>
            </a:r>
            <a:r>
              <a:rPr lang="it-IT" sz="1800" dirty="0" err="1">
                <a:solidFill>
                  <a:schemeClr val="bg2">
                    <a:lumMod val="10000"/>
                  </a:schemeClr>
                </a:solidFill>
              </a:rPr>
              <a:t>succ</a:t>
            </a:r>
            <a:r>
              <a:rPr lang="it-IT" sz="1800" dirty="0">
                <a:solidFill>
                  <a:schemeClr val="bg2">
                    <a:lumMod val="10000"/>
                  </a:schemeClr>
                </a:solidFill>
              </a:rPr>
              <a:t> ne intraprende un’altra in regime ordinario.</a:t>
            </a:r>
          </a:p>
          <a:p>
            <a:pPr algn="just"/>
            <a:r>
              <a:rPr lang="it-IT" sz="3600" dirty="0">
                <a:solidFill>
                  <a:schemeClr val="tx1">
                    <a:lumMod val="95000"/>
                    <a:lumOff val="5000"/>
                  </a:schemeClr>
                </a:solidFill>
                <a:latin typeface="Open sans" panose="020B0604020202020204" pitchFamily="34" charset="0"/>
              </a:rPr>
              <a:t>		</a:t>
            </a:r>
          </a:p>
        </p:txBody>
      </p:sp>
    </p:spTree>
    <p:extLst>
      <p:ext uri="{BB962C8B-B14F-4D97-AF65-F5344CB8AC3E}">
        <p14:creationId xmlns:p14="http://schemas.microsoft.com/office/powerpoint/2010/main" val="315202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9A7727-B926-41D3-B9EC-8CB1477D53A9}"/>
              </a:ext>
            </a:extLst>
          </p:cNvPr>
          <p:cNvSpPr>
            <a:spLocks noGrp="1"/>
          </p:cNvSpPr>
          <p:nvPr>
            <p:ph type="ctrTitle"/>
          </p:nvPr>
        </p:nvSpPr>
        <p:spPr>
          <a:xfrm>
            <a:off x="1535289" y="1219201"/>
            <a:ext cx="10363200" cy="1038578"/>
          </a:xfrm>
        </p:spPr>
        <p:txBody>
          <a:bodyPr/>
          <a:lstStyle/>
          <a:p>
            <a:r>
              <a:rPr lang="it-IT" dirty="0"/>
              <a:t>Conclusioni</a:t>
            </a:r>
          </a:p>
        </p:txBody>
      </p:sp>
      <p:sp>
        <p:nvSpPr>
          <p:cNvPr id="3" name="Sottotitolo 2">
            <a:extLst>
              <a:ext uri="{FF2B5EF4-FFF2-40B4-BE49-F238E27FC236}">
                <a16:creationId xmlns:a16="http://schemas.microsoft.com/office/drawing/2014/main" id="{4D5E4504-1C39-4F03-A585-6A1D30096BE9}"/>
              </a:ext>
            </a:extLst>
          </p:cNvPr>
          <p:cNvSpPr>
            <a:spLocks noGrp="1"/>
          </p:cNvSpPr>
          <p:nvPr>
            <p:ph type="subTitle" idx="1"/>
          </p:nvPr>
        </p:nvSpPr>
        <p:spPr>
          <a:xfrm>
            <a:off x="1704622" y="2949221"/>
            <a:ext cx="10363200" cy="2571045"/>
          </a:xfrm>
        </p:spPr>
        <p:txBody>
          <a:bodyPr/>
          <a:lstStyle/>
          <a:p>
            <a:r>
              <a:rPr lang="it-IT" sz="2000" dirty="0">
                <a:solidFill>
                  <a:schemeClr val="tx1">
                    <a:lumMod val="95000"/>
                    <a:lumOff val="5000"/>
                  </a:schemeClr>
                </a:solidFill>
              </a:rPr>
              <a:t>Questo sfasamento temporale viene ritenuto legittima anche dall’Amministrazione Finanziaria. Anche se ai fini procedurali il comportamento è corretto, questo non ci esula da eventuali contestazioni in sede di controllo formale delle dichiarazioni (ex art 36 ter)</a:t>
            </a:r>
          </a:p>
          <a:p>
            <a:r>
              <a:rPr lang="it-IT" sz="2000" dirty="0">
                <a:solidFill>
                  <a:schemeClr val="tx1">
                    <a:lumMod val="95000"/>
                    <a:lumOff val="5000"/>
                  </a:schemeClr>
                </a:solidFill>
              </a:rPr>
              <a:t>È bene quindi controllare gli eventuali sfasamenti tra ricavi e certificazioni ricevute, e nel caso di sfasamenti predisporre già da adesso la documentazione probatoria (contabile dell’accredito ricevuto)</a:t>
            </a:r>
          </a:p>
          <a:p>
            <a:endParaRPr lang="it-IT" sz="2000" dirty="0">
              <a:solidFill>
                <a:schemeClr val="tx1">
                  <a:lumMod val="95000"/>
                  <a:lumOff val="5000"/>
                </a:schemeClr>
              </a:solidFill>
            </a:endParaRPr>
          </a:p>
          <a:p>
            <a:endParaRPr lang="it-IT" sz="2000" dirty="0">
              <a:solidFill>
                <a:schemeClr val="tx1">
                  <a:lumMod val="95000"/>
                  <a:lumOff val="5000"/>
                </a:schemeClr>
              </a:solidFill>
            </a:endParaRPr>
          </a:p>
        </p:txBody>
      </p:sp>
    </p:spTree>
    <p:extLst>
      <p:ext uri="{BB962C8B-B14F-4D97-AF65-F5344CB8AC3E}">
        <p14:creationId xmlns:p14="http://schemas.microsoft.com/office/powerpoint/2010/main" val="348109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14A7EC-F9AA-45C5-A149-0261E3F47827}"/>
              </a:ext>
            </a:extLst>
          </p:cNvPr>
          <p:cNvSpPr>
            <a:spLocks noGrp="1"/>
          </p:cNvSpPr>
          <p:nvPr>
            <p:ph type="ctrTitle"/>
          </p:nvPr>
        </p:nvSpPr>
        <p:spPr>
          <a:xfrm>
            <a:off x="1603022" y="1407938"/>
            <a:ext cx="10363200" cy="635352"/>
          </a:xfrm>
        </p:spPr>
        <p:txBody>
          <a:bodyPr/>
          <a:lstStyle/>
          <a:p>
            <a:r>
              <a:rPr lang="it-IT" dirty="0"/>
              <a:t>Riferimenti normativi</a:t>
            </a:r>
          </a:p>
        </p:txBody>
      </p:sp>
      <p:sp>
        <p:nvSpPr>
          <p:cNvPr id="3" name="Sottotitolo 2">
            <a:extLst>
              <a:ext uri="{FF2B5EF4-FFF2-40B4-BE49-F238E27FC236}">
                <a16:creationId xmlns:a16="http://schemas.microsoft.com/office/drawing/2014/main" id="{B0162DE6-071D-489D-A79A-458384C787C3}"/>
              </a:ext>
            </a:extLst>
          </p:cNvPr>
          <p:cNvSpPr>
            <a:spLocks noGrp="1"/>
          </p:cNvSpPr>
          <p:nvPr>
            <p:ph type="subTitle" idx="1"/>
          </p:nvPr>
        </p:nvSpPr>
        <p:spPr>
          <a:xfrm>
            <a:off x="1354666" y="2528711"/>
            <a:ext cx="10611556" cy="4329289"/>
          </a:xfrm>
        </p:spPr>
        <p:txBody>
          <a:bodyPr/>
          <a:lstStyle/>
          <a:p>
            <a:pPr algn="just"/>
            <a:r>
              <a:rPr lang="it-IT" sz="2000" u="sng" dirty="0">
                <a:solidFill>
                  <a:schemeClr val="tx1">
                    <a:lumMod val="95000"/>
                    <a:lumOff val="5000"/>
                  </a:schemeClr>
                </a:solidFill>
              </a:rPr>
              <a:t>*Bonifico bancario</a:t>
            </a:r>
            <a:r>
              <a:rPr lang="it-IT" sz="2000" dirty="0">
                <a:solidFill>
                  <a:schemeClr val="tx1">
                    <a:lumMod val="95000"/>
                    <a:lumOff val="5000"/>
                  </a:schemeClr>
                </a:solidFill>
              </a:rPr>
              <a:t>	</a:t>
            </a:r>
            <a:r>
              <a:rPr lang="it-IT" sz="2000" i="1" dirty="0">
                <a:solidFill>
                  <a:schemeClr val="tx1">
                    <a:lumMod val="95000"/>
                    <a:lumOff val="5000"/>
                  </a:schemeClr>
                </a:solidFill>
              </a:rPr>
              <a:t>circolare 38/E del 23/06/2010</a:t>
            </a:r>
          </a:p>
          <a:p>
            <a:pPr algn="just"/>
            <a:endParaRPr lang="it-IT" sz="2000" u="sng" dirty="0">
              <a:solidFill>
                <a:schemeClr val="tx1">
                  <a:lumMod val="95000"/>
                  <a:lumOff val="5000"/>
                </a:schemeClr>
              </a:solidFill>
            </a:endParaRPr>
          </a:p>
          <a:p>
            <a:pPr algn="just"/>
            <a:r>
              <a:rPr lang="it-IT" sz="2000" u="sng" dirty="0">
                <a:solidFill>
                  <a:schemeClr val="tx1">
                    <a:lumMod val="95000"/>
                    <a:lumOff val="5000"/>
                  </a:schemeClr>
                </a:solidFill>
              </a:rPr>
              <a:t>*carte di credito</a:t>
            </a:r>
            <a:r>
              <a:rPr lang="it-IT" sz="2000" dirty="0">
                <a:solidFill>
                  <a:schemeClr val="tx1">
                    <a:lumMod val="95000"/>
                    <a:lumOff val="5000"/>
                  </a:schemeClr>
                </a:solidFill>
              </a:rPr>
              <a:t>		</a:t>
            </a:r>
            <a:r>
              <a:rPr lang="it-IT" sz="2000" i="1" dirty="0">
                <a:solidFill>
                  <a:schemeClr val="tx1">
                    <a:lumMod val="95000"/>
                    <a:lumOff val="5000"/>
                  </a:schemeClr>
                </a:solidFill>
              </a:rPr>
              <a:t>risoluzione Ade 77/E del 23 aprile 2007</a:t>
            </a:r>
            <a:endParaRPr lang="it-IT" sz="2000" i="1" u="sng" dirty="0">
              <a:solidFill>
                <a:schemeClr val="tx1">
                  <a:lumMod val="95000"/>
                  <a:lumOff val="5000"/>
                </a:schemeClr>
              </a:solidFill>
            </a:endParaRPr>
          </a:p>
          <a:p>
            <a:pPr algn="just"/>
            <a:endParaRPr lang="it-IT" sz="2000" u="sng" dirty="0">
              <a:solidFill>
                <a:schemeClr val="tx1">
                  <a:lumMod val="95000"/>
                  <a:lumOff val="5000"/>
                </a:schemeClr>
              </a:solidFill>
            </a:endParaRPr>
          </a:p>
          <a:p>
            <a:pPr algn="just"/>
            <a:r>
              <a:rPr lang="it-IT" sz="2000" u="sng" dirty="0">
                <a:solidFill>
                  <a:schemeClr val="tx1">
                    <a:lumMod val="95000"/>
                    <a:lumOff val="5000"/>
                  </a:schemeClr>
                </a:solidFill>
              </a:rPr>
              <a:t>*Contanti</a:t>
            </a:r>
            <a:r>
              <a:rPr lang="it-IT" sz="2000" dirty="0">
                <a:solidFill>
                  <a:schemeClr val="tx1">
                    <a:lumMod val="95000"/>
                    <a:lumOff val="5000"/>
                  </a:schemeClr>
                </a:solidFill>
              </a:rPr>
              <a:t>		Cass. Sent. 11 agosto 2017, n. 20033</a:t>
            </a:r>
            <a:endParaRPr lang="it-IT" sz="2000" u="sng" dirty="0">
              <a:solidFill>
                <a:schemeClr val="tx1">
                  <a:lumMod val="95000"/>
                  <a:lumOff val="5000"/>
                </a:schemeClr>
              </a:solidFill>
            </a:endParaRPr>
          </a:p>
          <a:p>
            <a:pPr algn="just"/>
            <a:endParaRPr lang="it-IT" sz="2000" u="sng" dirty="0">
              <a:solidFill>
                <a:schemeClr val="tx1">
                  <a:lumMod val="95000"/>
                  <a:lumOff val="5000"/>
                </a:schemeClr>
              </a:solidFill>
            </a:endParaRPr>
          </a:p>
          <a:p>
            <a:pPr algn="just"/>
            <a:r>
              <a:rPr lang="it-IT" sz="2000" u="sng" dirty="0">
                <a:solidFill>
                  <a:schemeClr val="tx1">
                    <a:lumMod val="95000"/>
                    <a:lumOff val="5000"/>
                  </a:schemeClr>
                </a:solidFill>
              </a:rPr>
              <a:t>*Assegno bancario </a:t>
            </a:r>
            <a:r>
              <a:rPr lang="it-IT" sz="2000" dirty="0">
                <a:solidFill>
                  <a:schemeClr val="tx1">
                    <a:lumMod val="95000"/>
                    <a:lumOff val="5000"/>
                  </a:schemeClr>
                </a:solidFill>
              </a:rPr>
              <a:t>	</a:t>
            </a:r>
            <a:r>
              <a:rPr lang="it-IT" sz="2000" i="1" dirty="0">
                <a:solidFill>
                  <a:schemeClr val="tx1">
                    <a:lumMod val="95000"/>
                    <a:lumOff val="5000"/>
                  </a:schemeClr>
                </a:solidFill>
              </a:rPr>
              <a:t>circolare 38/E del 23/06/2010</a:t>
            </a:r>
          </a:p>
          <a:p>
            <a:pPr algn="just"/>
            <a:endParaRPr lang="it-IT" sz="2000" i="1" dirty="0">
              <a:solidFill>
                <a:schemeClr val="tx1">
                  <a:lumMod val="95000"/>
                  <a:lumOff val="5000"/>
                </a:schemeClr>
              </a:solidFill>
            </a:endParaRPr>
          </a:p>
          <a:p>
            <a:pPr algn="just"/>
            <a:r>
              <a:rPr lang="it-IT" sz="2000" i="1" u="sng" dirty="0">
                <a:solidFill>
                  <a:schemeClr val="tx1">
                    <a:lumMod val="95000"/>
                    <a:lumOff val="5000"/>
                  </a:schemeClr>
                </a:solidFill>
              </a:rPr>
              <a:t>*</a:t>
            </a:r>
            <a:r>
              <a:rPr lang="it-IT" sz="2000" u="sng" dirty="0">
                <a:solidFill>
                  <a:schemeClr val="tx1">
                    <a:lumMod val="95000"/>
                    <a:lumOff val="5000"/>
                  </a:schemeClr>
                </a:solidFill>
              </a:rPr>
              <a:t>Assegno circolare</a:t>
            </a:r>
            <a:r>
              <a:rPr lang="it-IT" sz="2000" i="1" dirty="0">
                <a:solidFill>
                  <a:schemeClr val="tx1">
                    <a:lumMod val="95000"/>
                    <a:lumOff val="5000"/>
                  </a:schemeClr>
                </a:solidFill>
              </a:rPr>
              <a:t>	Risoluzione Ade 29 maggio 2009 n. 138/E</a:t>
            </a:r>
          </a:p>
          <a:p>
            <a:pPr lvl="6" algn="just"/>
            <a:r>
              <a:rPr lang="it-IT" i="1" dirty="0">
                <a:solidFill>
                  <a:schemeClr val="tx1">
                    <a:lumMod val="95000"/>
                    <a:lumOff val="5000"/>
                  </a:schemeClr>
                </a:solidFill>
              </a:rPr>
              <a:t>Circolare 38/E del 23/06/2010</a:t>
            </a:r>
          </a:p>
          <a:p>
            <a:pPr lvl="6" algn="l"/>
            <a:endParaRPr lang="it-IT" i="1" dirty="0">
              <a:solidFill>
                <a:schemeClr val="tx1">
                  <a:lumMod val="95000"/>
                  <a:lumOff val="5000"/>
                </a:schemeClr>
              </a:solidFill>
            </a:endParaRPr>
          </a:p>
        </p:txBody>
      </p:sp>
    </p:spTree>
    <p:extLst>
      <p:ext uri="{BB962C8B-B14F-4D97-AF65-F5344CB8AC3E}">
        <p14:creationId xmlns:p14="http://schemas.microsoft.com/office/powerpoint/2010/main" val="3335280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49778" y="1327650"/>
            <a:ext cx="10871200" cy="1837678"/>
          </a:xfrm>
        </p:spPr>
        <p:txBody>
          <a:bodyPr/>
          <a:lstStyle/>
          <a:p>
            <a:br>
              <a:rPr lang="it-IT" b="0" i="1" dirty="0">
                <a:solidFill>
                  <a:srgbClr val="333333"/>
                </a:solidFill>
                <a:effectLst/>
                <a:latin typeface="Merriweather"/>
              </a:rPr>
            </a:br>
            <a:r>
              <a:rPr lang="it-IT" i="1" dirty="0" err="1">
                <a:solidFill>
                  <a:srgbClr val="C00000"/>
                </a:solidFill>
                <a:latin typeface="Merriweather"/>
              </a:rPr>
              <a:t>Sez</a:t>
            </a:r>
            <a:r>
              <a:rPr lang="it-IT" i="1" dirty="0">
                <a:solidFill>
                  <a:srgbClr val="C00000"/>
                </a:solidFill>
                <a:latin typeface="Merriweather"/>
              </a:rPr>
              <a:t> I * Reg Minimi ½	</a:t>
            </a:r>
            <a:br>
              <a:rPr lang="it-IT" i="1" dirty="0">
                <a:solidFill>
                  <a:srgbClr val="C00000"/>
                </a:solidFill>
                <a:latin typeface="Merriweather"/>
              </a:rPr>
            </a:br>
            <a:br>
              <a:rPr lang="it-IT" i="1" dirty="0">
                <a:solidFill>
                  <a:srgbClr val="C00000"/>
                </a:solidFill>
                <a:latin typeface="Merriweather"/>
              </a:rPr>
            </a:br>
            <a:br>
              <a:rPr lang="it-IT" i="1" dirty="0">
                <a:solidFill>
                  <a:srgbClr val="C00000"/>
                </a:solidFill>
                <a:latin typeface="Merriweather"/>
              </a:rPr>
            </a:br>
            <a:endParaRPr lang="it-IT" i="1" dirty="0">
              <a:solidFill>
                <a:srgbClr val="C00000"/>
              </a:solidFill>
              <a:latin typeface="Merriweather"/>
            </a:endParaRPr>
          </a:p>
        </p:txBody>
      </p:sp>
      <p:sp>
        <p:nvSpPr>
          <p:cNvPr id="3" name="Sottotitolo 2"/>
          <p:cNvSpPr>
            <a:spLocks noGrp="1"/>
          </p:cNvSpPr>
          <p:nvPr>
            <p:ph type="subTitle" idx="1"/>
          </p:nvPr>
        </p:nvSpPr>
        <p:spPr>
          <a:xfrm>
            <a:off x="1415562" y="2246489"/>
            <a:ext cx="10776438" cy="4504267"/>
          </a:xfrm>
        </p:spPr>
        <p:txBody>
          <a:bodyPr/>
          <a:lstStyle/>
          <a:p>
            <a:endParaRPr lang="it-IT" sz="1200" dirty="0"/>
          </a:p>
          <a:p>
            <a:pPr algn="just"/>
            <a:r>
              <a:rPr lang="it-IT" sz="1800" dirty="0">
                <a:solidFill>
                  <a:schemeClr val="tx1">
                    <a:lumMod val="95000"/>
                    <a:lumOff val="5000"/>
                  </a:schemeClr>
                </a:solidFill>
              </a:rPr>
              <a:t>Possono permanere nel regime agevolato le persone fisiche, esercenti attività d’impresa, arti o professioni che, nell’anno solare precedente:</a:t>
            </a:r>
          </a:p>
          <a:p>
            <a:pPr marL="285750" indent="-285750" algn="just">
              <a:buFont typeface="Arial" panose="020B0604020202020204" pitchFamily="34" charset="0"/>
              <a:buChar char="•"/>
            </a:pPr>
            <a:r>
              <a:rPr lang="it-IT" sz="1800" dirty="0">
                <a:solidFill>
                  <a:schemeClr val="tx1">
                    <a:lumMod val="95000"/>
                    <a:lumOff val="5000"/>
                  </a:schemeClr>
                </a:solidFill>
              </a:rPr>
              <a:t>hanno percepito compensi non superiori a € 30.000,00 (con eventuale ragguaglio ad anno); non rilevano a tal fine i compensi/ricavi per adeguamento ai parametri, né quelli per adeguamento agli studi di settore. Nella Circolare n.</a:t>
            </a:r>
            <a:r>
              <a:rPr lang="it-IT" sz="1800" u="sng" dirty="0">
                <a:solidFill>
                  <a:schemeClr val="tx1">
                    <a:lumMod val="95000"/>
                    <a:lumOff val="5000"/>
                  </a:schemeClr>
                </a:solidFill>
              </a:rPr>
              <a:t> 17/2012 </a:t>
            </a:r>
            <a:r>
              <a:rPr lang="it-IT" sz="1800" dirty="0">
                <a:solidFill>
                  <a:schemeClr val="tx1">
                    <a:lumMod val="95000"/>
                    <a:lumOff val="5000"/>
                  </a:schemeClr>
                </a:solidFill>
              </a:rPr>
              <a:t>è precisato che ai fini del limite in esame non va considerata l’indennità di maternità, poiché la stessa non costituisce ricavo o compenso; </a:t>
            </a:r>
          </a:p>
          <a:p>
            <a:pPr marL="285750" indent="-285750" algn="just">
              <a:buFont typeface="Arial" panose="020B0604020202020204" pitchFamily="34" charset="0"/>
              <a:buChar char="•"/>
            </a:pPr>
            <a:r>
              <a:rPr lang="it-IT" sz="1800" dirty="0">
                <a:solidFill>
                  <a:schemeClr val="tx1">
                    <a:lumMod val="95000"/>
                    <a:lumOff val="5000"/>
                  </a:schemeClr>
                </a:solidFill>
              </a:rPr>
              <a:t>non hanno effettuato cessioni all’esportazione; </a:t>
            </a:r>
          </a:p>
          <a:p>
            <a:pPr marL="285750" indent="-285750" algn="just">
              <a:buFont typeface="Arial" panose="020B0604020202020204" pitchFamily="34" charset="0"/>
              <a:buChar char="•"/>
            </a:pPr>
            <a:r>
              <a:rPr lang="it-IT" sz="1800" dirty="0">
                <a:solidFill>
                  <a:schemeClr val="tx1">
                    <a:lumMod val="95000"/>
                    <a:lumOff val="5000"/>
                  </a:schemeClr>
                </a:solidFill>
              </a:rPr>
              <a:t>non hanno sostenuto spese per lavoratori dipendenti, co.co.co. o lavoratori a progetto, né hanno erogato somme sotto forma di utili ad associati in partecipazione che apportano solo lavoro</a:t>
            </a:r>
          </a:p>
          <a:p>
            <a:endParaRPr lang="it-IT" sz="1200" dirty="0"/>
          </a:p>
          <a:p>
            <a:endParaRPr lang="it-IT" sz="1200" dirty="0"/>
          </a:p>
          <a:p>
            <a:endParaRPr lang="it-IT" sz="1200" dirty="0"/>
          </a:p>
        </p:txBody>
      </p:sp>
    </p:spTree>
    <p:extLst>
      <p:ext uri="{BB962C8B-B14F-4D97-AF65-F5344CB8AC3E}">
        <p14:creationId xmlns:p14="http://schemas.microsoft.com/office/powerpoint/2010/main" val="209230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249778" y="1327650"/>
            <a:ext cx="10871200" cy="1837678"/>
          </a:xfrm>
        </p:spPr>
        <p:txBody>
          <a:bodyPr/>
          <a:lstStyle/>
          <a:p>
            <a:br>
              <a:rPr lang="it-IT" b="0" i="1" dirty="0">
                <a:solidFill>
                  <a:srgbClr val="333333"/>
                </a:solidFill>
                <a:effectLst/>
                <a:latin typeface="Merriweather"/>
              </a:rPr>
            </a:br>
            <a:r>
              <a:rPr lang="it-IT" i="1" dirty="0" err="1">
                <a:solidFill>
                  <a:srgbClr val="C00000"/>
                </a:solidFill>
                <a:latin typeface="Merriweather"/>
              </a:rPr>
              <a:t>Sez</a:t>
            </a:r>
            <a:r>
              <a:rPr lang="it-IT" i="1" dirty="0">
                <a:solidFill>
                  <a:srgbClr val="C00000"/>
                </a:solidFill>
                <a:latin typeface="Merriweather"/>
              </a:rPr>
              <a:t> I * Reg Minimi 2/2	</a:t>
            </a:r>
            <a:br>
              <a:rPr lang="it-IT" i="1" dirty="0">
                <a:solidFill>
                  <a:srgbClr val="C00000"/>
                </a:solidFill>
                <a:latin typeface="Merriweather"/>
              </a:rPr>
            </a:br>
            <a:br>
              <a:rPr lang="it-IT" i="1" dirty="0">
                <a:solidFill>
                  <a:srgbClr val="C00000"/>
                </a:solidFill>
                <a:latin typeface="Merriweather"/>
              </a:rPr>
            </a:br>
            <a:br>
              <a:rPr lang="it-IT" i="1" dirty="0">
                <a:solidFill>
                  <a:srgbClr val="C00000"/>
                </a:solidFill>
                <a:latin typeface="Merriweather"/>
              </a:rPr>
            </a:br>
            <a:endParaRPr lang="it-IT" i="1" dirty="0">
              <a:solidFill>
                <a:srgbClr val="C00000"/>
              </a:solidFill>
              <a:latin typeface="Merriweather"/>
            </a:endParaRPr>
          </a:p>
        </p:txBody>
      </p:sp>
      <p:sp>
        <p:nvSpPr>
          <p:cNvPr id="3" name="Sottotitolo 2"/>
          <p:cNvSpPr>
            <a:spLocks noGrp="1"/>
          </p:cNvSpPr>
          <p:nvPr>
            <p:ph type="subTitle" idx="1"/>
          </p:nvPr>
        </p:nvSpPr>
        <p:spPr>
          <a:xfrm>
            <a:off x="1415562" y="2246489"/>
            <a:ext cx="10776438" cy="4504267"/>
          </a:xfrm>
        </p:spPr>
        <p:txBody>
          <a:bodyPr/>
          <a:lstStyle/>
          <a:p>
            <a:r>
              <a:rPr lang="it-IT" sz="1600" dirty="0">
                <a:solidFill>
                  <a:schemeClr val="tx1">
                    <a:lumMod val="95000"/>
                    <a:lumOff val="5000"/>
                  </a:schemeClr>
                </a:solidFill>
              </a:rPr>
              <a:t>Per la permanenza nel regime agevolato i soggetti interessati devono mantenere i requisiti previsti dall’articolo 1, comma 96, Legge 24 dicembre 2007</a:t>
            </a:r>
          </a:p>
          <a:p>
            <a:endParaRPr lang="it-IT" sz="1600" dirty="0">
              <a:solidFill>
                <a:schemeClr val="tx1">
                  <a:lumMod val="95000"/>
                  <a:lumOff val="5000"/>
                </a:schemeClr>
              </a:solidFill>
              <a:cs typeface="Calibri" panose="020F0502020204030204" pitchFamily="34" charset="0"/>
            </a:endParaRPr>
          </a:p>
          <a:p>
            <a:r>
              <a:rPr lang="it-IT" sz="1600" dirty="0">
                <a:solidFill>
                  <a:schemeClr val="tx1">
                    <a:lumMod val="95000"/>
                    <a:lumOff val="5000"/>
                  </a:schemeClr>
                </a:solidFill>
              </a:rPr>
              <a:t>Si ricorda che per i contribuenti che beneficiano del regime fiscale di vantaggio</a:t>
            </a:r>
            <a:r>
              <a:rPr lang="it-IT" sz="1600" u="sng" dirty="0">
                <a:solidFill>
                  <a:schemeClr val="tx1">
                    <a:lumMod val="95000"/>
                    <a:lumOff val="5000"/>
                  </a:schemeClr>
                </a:solidFill>
              </a:rPr>
              <a:t>, il reddito d’impresa o di lavoro autonomo è costituito dalla differenza tra l’ammontare dei ricavi/compensi percepiti nel periodo d’imposta e le spese inerenti l’attività svolta sostenute nello stesso periodo.</a:t>
            </a:r>
          </a:p>
          <a:p>
            <a:endParaRPr lang="it-IT" sz="1600" dirty="0">
              <a:solidFill>
                <a:schemeClr val="tx1">
                  <a:lumMod val="95000"/>
                  <a:lumOff val="5000"/>
                </a:schemeClr>
              </a:solidFill>
              <a:cs typeface="Calibri" panose="020F0502020204030204" pitchFamily="34" charset="0"/>
            </a:endParaRPr>
          </a:p>
          <a:p>
            <a:pPr algn="just"/>
            <a:r>
              <a:rPr lang="it-IT" sz="1600" dirty="0">
                <a:solidFill>
                  <a:schemeClr val="tx1">
                    <a:lumMod val="95000"/>
                    <a:lumOff val="5000"/>
                  </a:schemeClr>
                </a:solidFill>
              </a:rPr>
              <a:t>ATTENZIONE: Per tutti i contribuenti in questione, lavoratori autonomi ed esercenti attività d’impresa, vale </a:t>
            </a:r>
            <a:r>
              <a:rPr lang="it-IT" sz="1600" u="sng" dirty="0">
                <a:solidFill>
                  <a:schemeClr val="tx1">
                    <a:lumMod val="95000"/>
                    <a:lumOff val="5000"/>
                  </a:schemeClr>
                </a:solidFill>
                <a:highlight>
                  <a:srgbClr val="FFFF00"/>
                </a:highlight>
              </a:rPr>
              <a:t>il principio di cassa</a:t>
            </a:r>
            <a:r>
              <a:rPr lang="it-IT" sz="1600" dirty="0">
                <a:solidFill>
                  <a:schemeClr val="tx1">
                    <a:lumMod val="95000"/>
                    <a:lumOff val="5000"/>
                  </a:schemeClr>
                </a:solidFill>
              </a:rPr>
              <a:t>. Pertanto l’imputazione dei ricavi o dei compensi deve essere effettuato nel periodo d’imposta in cui sono effettivamente percepiti. Per quanto riguarda le spese, si deve far riferimento al periodo d’imposta di loro effettivo sostenimento.</a:t>
            </a:r>
          </a:p>
          <a:p>
            <a:endParaRPr lang="it-IT" sz="1600" dirty="0">
              <a:solidFill>
                <a:schemeClr val="tx1">
                  <a:lumMod val="95000"/>
                  <a:lumOff val="5000"/>
                </a:schemeClr>
              </a:solidFill>
              <a:cs typeface="Calibri" panose="020F0502020204030204" pitchFamily="34" charset="0"/>
            </a:endParaRPr>
          </a:p>
          <a:p>
            <a:r>
              <a:rPr lang="it-IT" sz="1600" dirty="0">
                <a:solidFill>
                  <a:schemeClr val="tx1">
                    <a:lumMod val="95000"/>
                    <a:lumOff val="5000"/>
                  </a:schemeClr>
                </a:solidFill>
                <a:cs typeface="Calibri" panose="020F0502020204030204" pitchFamily="34" charset="0"/>
              </a:rPr>
              <a:t>Rigo LM colonna 1 e 2 per gli aiuti di Stato</a:t>
            </a:r>
          </a:p>
          <a:p>
            <a:r>
              <a:rPr lang="it-IT" sz="1600" dirty="0">
                <a:solidFill>
                  <a:schemeClr val="tx1">
                    <a:lumMod val="95000"/>
                    <a:lumOff val="5000"/>
                  </a:schemeClr>
                </a:solidFill>
                <a:cs typeface="Calibri" panose="020F0502020204030204" pitchFamily="34" charset="0"/>
              </a:rPr>
              <a:t>Rigo LM2 colonna 3</a:t>
            </a:r>
          </a:p>
          <a:p>
            <a:r>
              <a:rPr lang="it-IT" sz="1600" dirty="0">
                <a:solidFill>
                  <a:schemeClr val="tx1">
                    <a:lumMod val="95000"/>
                    <a:lumOff val="5000"/>
                  </a:schemeClr>
                </a:solidFill>
              </a:rPr>
              <a:t>al lordo della maggiorazione del 4% ai fini della contribuzione alla Gestione Separata INPS, addebitati al committente: tale importo, il cui addebito in fattura è facoltativo,  costituisce, per il professionista, reddito imponibil</a:t>
            </a:r>
            <a:r>
              <a:rPr lang="it-IT" sz="1200" dirty="0"/>
              <a:t>e;</a:t>
            </a:r>
            <a:endParaRPr lang="it-IT" sz="2000" dirty="0">
              <a:solidFill>
                <a:schemeClr val="tx1">
                  <a:lumMod val="95000"/>
                  <a:lumOff val="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32883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68180" y="1378778"/>
            <a:ext cx="10780888" cy="710214"/>
          </a:xfrm>
        </p:spPr>
        <p:txBody>
          <a:bodyPr/>
          <a:lstStyle/>
          <a:p>
            <a:r>
              <a:rPr lang="it-IT" sz="3600" i="1" dirty="0" err="1">
                <a:solidFill>
                  <a:srgbClr val="C00000"/>
                </a:solidFill>
              </a:rPr>
              <a:t>Sez</a:t>
            </a:r>
            <a:r>
              <a:rPr lang="it-IT" sz="3600" i="1" dirty="0">
                <a:solidFill>
                  <a:srgbClr val="C00000"/>
                </a:solidFill>
              </a:rPr>
              <a:t> I Reg Minimi </a:t>
            </a:r>
            <a:r>
              <a:rPr lang="it-IT" i="1" dirty="0">
                <a:solidFill>
                  <a:srgbClr val="C00000"/>
                </a:solidFill>
                <a:latin typeface="Merriweather"/>
              </a:rPr>
              <a:t>LM3</a:t>
            </a:r>
          </a:p>
        </p:txBody>
      </p:sp>
      <p:sp>
        <p:nvSpPr>
          <p:cNvPr id="3" name="Sottotitolo 2"/>
          <p:cNvSpPr>
            <a:spLocks noGrp="1"/>
          </p:cNvSpPr>
          <p:nvPr>
            <p:ph type="subTitle" idx="1"/>
          </p:nvPr>
        </p:nvSpPr>
        <p:spPr>
          <a:xfrm>
            <a:off x="1415561" y="2088993"/>
            <a:ext cx="10686127" cy="4481140"/>
          </a:xfrm>
        </p:spPr>
        <p:txBody>
          <a:bodyPr/>
          <a:lstStyle/>
          <a:p>
            <a:r>
              <a:rPr lang="it-IT" sz="2000" dirty="0">
                <a:solidFill>
                  <a:schemeClr val="tx1">
                    <a:lumMod val="95000"/>
                    <a:lumOff val="5000"/>
                  </a:schemeClr>
                </a:solidFill>
              </a:rPr>
              <a:t>Plusvalenza beni strumentali</a:t>
            </a:r>
          </a:p>
          <a:p>
            <a:endParaRPr lang="it-IT" sz="2000" dirty="0">
              <a:solidFill>
                <a:schemeClr val="tx1">
                  <a:lumMod val="95000"/>
                  <a:lumOff val="5000"/>
                </a:schemeClr>
              </a:solidFill>
            </a:endParaRPr>
          </a:p>
          <a:p>
            <a:pPr marL="457200" indent="-457200">
              <a:buFont typeface="Arial" panose="020B0604020202020204" pitchFamily="34" charset="0"/>
              <a:buChar char="•"/>
            </a:pPr>
            <a:r>
              <a:rPr lang="it-IT" sz="2000" dirty="0">
                <a:solidFill>
                  <a:schemeClr val="tx1">
                    <a:lumMod val="95000"/>
                    <a:lumOff val="5000"/>
                  </a:schemeClr>
                </a:solidFill>
              </a:rPr>
              <a:t>Se riferita ad un bene acquistato mentre si era già nel regime dei minimi concorre alla formazione del reddito per l’intero ammontare e non può essere portata a tassazione in quote costanti</a:t>
            </a:r>
          </a:p>
          <a:p>
            <a:pPr marL="457200" indent="-457200">
              <a:buFont typeface="Arial" panose="020B0604020202020204" pitchFamily="34" charset="0"/>
              <a:buChar char="•"/>
            </a:pPr>
            <a:r>
              <a:rPr lang="it-IT" sz="2000" dirty="0">
                <a:solidFill>
                  <a:schemeClr val="tx1">
                    <a:lumMod val="95000"/>
                    <a:lumOff val="5000"/>
                  </a:schemeClr>
                </a:solidFill>
              </a:rPr>
              <a:t>Se riferita ad un bene acquistato prima dell’entrata nel regime si calcola facendo riferimento al valore </a:t>
            </a:r>
          </a:p>
          <a:p>
            <a:r>
              <a:rPr lang="it-IT" sz="2000" dirty="0">
                <a:solidFill>
                  <a:schemeClr val="tx1">
                    <a:lumMod val="95000"/>
                    <a:lumOff val="5000"/>
                  </a:schemeClr>
                </a:solidFill>
              </a:rPr>
              <a:t>corrisponde alla differenza tra il corrispettivo di vendita e il costo non ammortizzato (valore contabile risultante al 31/12 dell’anno precedente a quello dal quale decorre il regime)</a:t>
            </a:r>
            <a:br>
              <a:rPr lang="it-IT" dirty="0">
                <a:solidFill>
                  <a:schemeClr val="tx1">
                    <a:lumMod val="95000"/>
                    <a:lumOff val="5000"/>
                  </a:schemeClr>
                </a:solidFill>
              </a:rPr>
            </a:br>
            <a:endParaRPr lang="it-IT" dirty="0">
              <a:solidFill>
                <a:schemeClr val="tx1">
                  <a:lumMod val="95000"/>
                  <a:lumOff val="5000"/>
                </a:schemeClr>
              </a:solidFill>
            </a:endParaRPr>
          </a:p>
        </p:txBody>
      </p:sp>
    </p:spTree>
    <p:extLst>
      <p:ext uri="{BB962C8B-B14F-4D97-AF65-F5344CB8AC3E}">
        <p14:creationId xmlns:p14="http://schemas.microsoft.com/office/powerpoint/2010/main" val="4036501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68180" y="1378778"/>
            <a:ext cx="10780888" cy="710214"/>
          </a:xfrm>
        </p:spPr>
        <p:txBody>
          <a:bodyPr/>
          <a:lstStyle/>
          <a:p>
            <a:r>
              <a:rPr lang="it-IT" sz="3600" i="1" dirty="0">
                <a:solidFill>
                  <a:srgbClr val="C00000"/>
                </a:solidFill>
              </a:rPr>
              <a:t>Sez. I Reg Minimi </a:t>
            </a:r>
            <a:r>
              <a:rPr lang="it-IT" i="1" dirty="0">
                <a:solidFill>
                  <a:srgbClr val="C00000"/>
                </a:solidFill>
                <a:latin typeface="Merriweather"/>
              </a:rPr>
              <a:t>LM5</a:t>
            </a:r>
          </a:p>
        </p:txBody>
      </p:sp>
      <p:sp>
        <p:nvSpPr>
          <p:cNvPr id="3" name="Sottotitolo 2"/>
          <p:cNvSpPr>
            <a:spLocks noGrp="1"/>
          </p:cNvSpPr>
          <p:nvPr>
            <p:ph type="subTitle" idx="1"/>
          </p:nvPr>
        </p:nvSpPr>
        <p:spPr>
          <a:xfrm>
            <a:off x="1415561" y="2088993"/>
            <a:ext cx="10686127" cy="4481140"/>
          </a:xfrm>
        </p:spPr>
        <p:txBody>
          <a:bodyPr/>
          <a:lstStyle/>
          <a:p>
            <a:endParaRPr lang="it-IT" sz="1800" dirty="0"/>
          </a:p>
          <a:p>
            <a:r>
              <a:rPr lang="it-IT" sz="1800" dirty="0">
                <a:solidFill>
                  <a:schemeClr val="tx1">
                    <a:lumMod val="95000"/>
                    <a:lumOff val="5000"/>
                  </a:schemeClr>
                </a:solidFill>
              </a:rPr>
              <a:t>COMPONENTI NEGATIVI</a:t>
            </a:r>
          </a:p>
          <a:p>
            <a:r>
              <a:rPr lang="it-IT" sz="1800" dirty="0">
                <a:solidFill>
                  <a:schemeClr val="tx1">
                    <a:lumMod val="95000"/>
                    <a:lumOff val="5000"/>
                  </a:schemeClr>
                </a:solidFill>
              </a:rPr>
              <a:t>BENI USO PROMISCUO</a:t>
            </a:r>
          </a:p>
          <a:p>
            <a:endParaRPr lang="it-IT" sz="1800" dirty="0">
              <a:solidFill>
                <a:schemeClr val="tx1">
                  <a:lumMod val="95000"/>
                  <a:lumOff val="5000"/>
                </a:schemeClr>
              </a:solidFill>
            </a:endParaRPr>
          </a:p>
          <a:p>
            <a:r>
              <a:rPr lang="it-IT" sz="1800" u="sng" dirty="0">
                <a:solidFill>
                  <a:schemeClr val="tx1">
                    <a:lumMod val="95000"/>
                    <a:lumOff val="5000"/>
                  </a:schemeClr>
                </a:solidFill>
                <a:highlight>
                  <a:srgbClr val="FFFF00"/>
                </a:highlight>
              </a:rPr>
              <a:t>ATTENZIONE: </a:t>
            </a:r>
            <a:r>
              <a:rPr lang="it-IT" sz="1800" dirty="0">
                <a:solidFill>
                  <a:schemeClr val="tx1">
                    <a:lumMod val="95000"/>
                    <a:lumOff val="5000"/>
                  </a:schemeClr>
                </a:solidFill>
              </a:rPr>
              <a:t>Per i contribuenti che adottano il regime in esame si presumono sempre ad uso promiscuo autovetture, autocaravan, ciclomotori, motocicli e telefonia; pertanto, tutte le spese ad essi inerenti (lubrificanti, manutenzioni, tasse di possesso, assicurazioni e altri costi per autoveicoli, leasing, telefonia) sono deducibili al 50%, indipendentemente dalle specifiche disposizioni del TUIR;</a:t>
            </a:r>
          </a:p>
          <a:p>
            <a:endParaRPr lang="it-IT" sz="1800" dirty="0">
              <a:solidFill>
                <a:schemeClr val="tx1">
                  <a:lumMod val="95000"/>
                  <a:lumOff val="5000"/>
                </a:schemeClr>
              </a:solidFill>
            </a:endParaRPr>
          </a:p>
          <a:p>
            <a:endParaRPr lang="it-IT" sz="1800" dirty="0"/>
          </a:p>
        </p:txBody>
      </p:sp>
    </p:spTree>
    <p:extLst>
      <p:ext uri="{BB962C8B-B14F-4D97-AF65-F5344CB8AC3E}">
        <p14:creationId xmlns:p14="http://schemas.microsoft.com/office/powerpoint/2010/main" val="1702256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15562" y="1409457"/>
            <a:ext cx="10776438" cy="1209565"/>
          </a:xfrm>
        </p:spPr>
        <p:txBody>
          <a:bodyPr/>
          <a:lstStyle/>
          <a:p>
            <a:r>
              <a:rPr lang="it-IT" sz="3200" i="1" dirty="0">
                <a:solidFill>
                  <a:srgbClr val="C00000"/>
                </a:solidFill>
              </a:rPr>
              <a:t>Sez. I Reg Minimi </a:t>
            </a:r>
            <a:r>
              <a:rPr lang="it-IT" sz="3200" i="1" dirty="0">
                <a:solidFill>
                  <a:srgbClr val="C00000"/>
                </a:solidFill>
                <a:latin typeface="Merriweather"/>
              </a:rPr>
              <a:t>LM7</a:t>
            </a:r>
            <a:br>
              <a:rPr lang="it-IT" sz="3200" dirty="0"/>
            </a:br>
            <a:endParaRPr lang="it-IT" sz="3200" dirty="0"/>
          </a:p>
        </p:txBody>
      </p:sp>
      <p:sp>
        <p:nvSpPr>
          <p:cNvPr id="3" name="Sottotitolo 2"/>
          <p:cNvSpPr>
            <a:spLocks noGrp="1"/>
          </p:cNvSpPr>
          <p:nvPr>
            <p:ph type="subTitle" idx="1"/>
          </p:nvPr>
        </p:nvSpPr>
        <p:spPr>
          <a:xfrm>
            <a:off x="1275645" y="3172177"/>
            <a:ext cx="10916354" cy="3369299"/>
          </a:xfrm>
        </p:spPr>
        <p:txBody>
          <a:bodyPr/>
          <a:lstStyle/>
          <a:p>
            <a:pPr algn="just"/>
            <a:r>
              <a:rPr lang="it-IT" sz="2400" dirty="0">
                <a:solidFill>
                  <a:schemeClr val="tx1"/>
                </a:solidFill>
              </a:rPr>
              <a:t>Se l’importo di LM6 è positivo (reddito) allora nel Rigo LM7 si indicano i contributi previdenziali (quadro RP II </a:t>
            </a:r>
            <a:r>
              <a:rPr lang="it-IT" sz="2400" dirty="0" err="1">
                <a:solidFill>
                  <a:schemeClr val="tx1"/>
                </a:solidFill>
              </a:rPr>
              <a:t>sez</a:t>
            </a:r>
            <a:r>
              <a:rPr lang="it-IT" sz="2400" dirty="0">
                <a:solidFill>
                  <a:schemeClr val="tx1"/>
                </a:solidFill>
              </a:rPr>
              <a:t>) se maggiore rimangono nel Quadro P e possono essere usati per gli altri redditi</a:t>
            </a:r>
          </a:p>
          <a:p>
            <a:pPr algn="just"/>
            <a:endParaRPr lang="it-IT" sz="2400" dirty="0">
              <a:solidFill>
                <a:schemeClr val="tx1"/>
              </a:solidFill>
            </a:endParaRPr>
          </a:p>
          <a:p>
            <a:pPr algn="just"/>
            <a:r>
              <a:rPr lang="it-IT" sz="2400" dirty="0">
                <a:solidFill>
                  <a:schemeClr val="tx1"/>
                </a:solidFill>
              </a:rPr>
              <a:t>Ricordiamo per i minimi </a:t>
            </a:r>
            <a:r>
              <a:rPr lang="it-IT" sz="2400" dirty="0" err="1">
                <a:solidFill>
                  <a:schemeClr val="tx1"/>
                </a:solidFill>
              </a:rPr>
              <a:t>Imp</a:t>
            </a:r>
            <a:r>
              <a:rPr lang="it-IT" sz="2400" dirty="0">
                <a:solidFill>
                  <a:schemeClr val="tx1"/>
                </a:solidFill>
              </a:rPr>
              <a:t> Sostitutiva è sempre al 5%</a:t>
            </a:r>
          </a:p>
        </p:txBody>
      </p:sp>
    </p:spTree>
    <p:extLst>
      <p:ext uri="{BB962C8B-B14F-4D97-AF65-F5344CB8AC3E}">
        <p14:creationId xmlns:p14="http://schemas.microsoft.com/office/powerpoint/2010/main" val="3624310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15562" y="1409457"/>
            <a:ext cx="10776438" cy="1311165"/>
          </a:xfrm>
        </p:spPr>
        <p:txBody>
          <a:bodyPr/>
          <a:lstStyle/>
          <a:p>
            <a:r>
              <a:rPr lang="it-IT" sz="2800" i="1" dirty="0">
                <a:solidFill>
                  <a:srgbClr val="C00000"/>
                </a:solidFill>
              </a:rPr>
              <a:t>Sez. II Reg Forfetario</a:t>
            </a:r>
            <a:br>
              <a:rPr lang="it-IT" sz="2800" i="1" dirty="0">
                <a:solidFill>
                  <a:srgbClr val="C00000"/>
                </a:solidFill>
              </a:rPr>
            </a:br>
            <a:br>
              <a:rPr lang="it-IT" sz="1800" b="0" i="0" u="none" strike="noStrike" baseline="0" dirty="0">
                <a:solidFill>
                  <a:srgbClr val="C00000"/>
                </a:solidFill>
                <a:latin typeface="Times New Roman" panose="02020603050405020304" pitchFamily="18" charset="0"/>
              </a:rPr>
            </a:br>
            <a:endParaRPr lang="it-IT" dirty="0">
              <a:solidFill>
                <a:srgbClr val="C00000"/>
              </a:solidFill>
            </a:endParaRPr>
          </a:p>
        </p:txBody>
      </p:sp>
      <p:sp>
        <p:nvSpPr>
          <p:cNvPr id="3" name="Sottotitolo 2"/>
          <p:cNvSpPr>
            <a:spLocks noGrp="1"/>
          </p:cNvSpPr>
          <p:nvPr>
            <p:ph type="subTitle" idx="1"/>
          </p:nvPr>
        </p:nvSpPr>
        <p:spPr>
          <a:xfrm>
            <a:off x="1415561" y="2404533"/>
            <a:ext cx="10776439" cy="4346222"/>
          </a:xfrm>
        </p:spPr>
        <p:txBody>
          <a:bodyPr/>
          <a:lstStyle/>
          <a:p>
            <a:pPr algn="just"/>
            <a:r>
              <a:rPr lang="it-IT" sz="2000" dirty="0">
                <a:solidFill>
                  <a:schemeClr val="tx1">
                    <a:lumMod val="95000"/>
                    <a:lumOff val="5000"/>
                  </a:schemeClr>
                </a:solidFill>
              </a:rPr>
              <a:t>Il regime in esame non è riservato alle “nuove iniziative” ma riguarda tutte le persone fisiche che svolgono un’attività d’impresa/lavoro autonomo qualora non superino la soglia di ricavi/compensi e rispettino i requisiti in ordine alla “struttura minimale” dell’attività. </a:t>
            </a:r>
          </a:p>
          <a:p>
            <a:pPr algn="just"/>
            <a:r>
              <a:rPr lang="it-IT" sz="2000" dirty="0">
                <a:solidFill>
                  <a:schemeClr val="tx1">
                    <a:lumMod val="95000"/>
                    <a:lumOff val="5000"/>
                  </a:schemeClr>
                </a:solidFill>
              </a:rPr>
              <a:t>Viene prevista un’ulteriore misura agevolativa: per i primi 5 anni di attività l’aliquota dell’imposta sostitutiva è pari al 5% in luogo dell’aliquota ordinaria del 15%. </a:t>
            </a:r>
          </a:p>
          <a:p>
            <a:pPr algn="l"/>
            <a:endParaRPr lang="it-IT" sz="2000" dirty="0"/>
          </a:p>
          <a:p>
            <a:pPr algn="l"/>
            <a:r>
              <a:rPr lang="it-IT" sz="2000" dirty="0"/>
              <a:t>		</a:t>
            </a:r>
            <a:r>
              <a:rPr lang="it-IT" sz="2000" dirty="0">
                <a:solidFill>
                  <a:schemeClr val="tx1">
                    <a:lumMod val="95000"/>
                    <a:lumOff val="5000"/>
                  </a:schemeClr>
                </a:solidFill>
              </a:rPr>
              <a:t>Requisiti di accesso e cause ostative vanno verificate con riferimento all’anno 			precedente</a:t>
            </a:r>
          </a:p>
        </p:txBody>
      </p:sp>
      <p:sp>
        <p:nvSpPr>
          <p:cNvPr id="4" name="Freccia a destra 3">
            <a:extLst>
              <a:ext uri="{FF2B5EF4-FFF2-40B4-BE49-F238E27FC236}">
                <a16:creationId xmlns:a16="http://schemas.microsoft.com/office/drawing/2014/main" id="{8098AEB1-4CB6-462F-A83B-5A64B500AB81}"/>
              </a:ext>
            </a:extLst>
          </p:cNvPr>
          <p:cNvSpPr/>
          <p:nvPr/>
        </p:nvSpPr>
        <p:spPr>
          <a:xfrm>
            <a:off x="1775534" y="4438835"/>
            <a:ext cx="905522" cy="32847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263691714"/>
      </p:ext>
    </p:extLst>
  </p:cSld>
  <p:clrMapOvr>
    <a:masterClrMapping/>
  </p:clrMapOvr>
</p:sld>
</file>

<file path=ppt/theme/theme1.xml><?xml version="1.0" encoding="utf-8"?>
<a:theme xmlns:a="http://schemas.openxmlformats.org/drawingml/2006/main" name="slide vuote_modello_conepr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slide vuote_modello_conepro</Template>
  <TotalTime>836</TotalTime>
  <Words>3014</Words>
  <Application>Microsoft Office PowerPoint</Application>
  <PresentationFormat>Widescreen</PresentationFormat>
  <Paragraphs>197</Paragraphs>
  <Slides>31</Slides>
  <Notes>0</Notes>
  <HiddenSlides>0</HiddenSlides>
  <MMClips>0</MMClips>
  <ScaleCrop>false</ScaleCrop>
  <HeadingPairs>
    <vt:vector size="6" baseType="variant">
      <vt:variant>
        <vt:lpstr>Caratteri utilizzati</vt:lpstr>
      </vt:variant>
      <vt:variant>
        <vt:i4>12</vt:i4>
      </vt:variant>
      <vt:variant>
        <vt:lpstr>Tema</vt:lpstr>
      </vt:variant>
      <vt:variant>
        <vt:i4>1</vt:i4>
      </vt:variant>
      <vt:variant>
        <vt:lpstr>Titoli diapositive</vt:lpstr>
      </vt:variant>
      <vt:variant>
        <vt:i4>31</vt:i4>
      </vt:variant>
    </vt:vector>
  </HeadingPairs>
  <TitlesOfParts>
    <vt:vector size="44" baseType="lpstr">
      <vt:lpstr>Arial</vt:lpstr>
      <vt:lpstr>ArialNarrow-Bold</vt:lpstr>
      <vt:lpstr>BookAntiqua</vt:lpstr>
      <vt:lpstr>BookAntiqua-Bold</vt:lpstr>
      <vt:lpstr>BookAntiqua-Italic</vt:lpstr>
      <vt:lpstr>Calibri</vt:lpstr>
      <vt:lpstr>FuturaBT-ExtraBlack</vt:lpstr>
      <vt:lpstr>Merriweather</vt:lpstr>
      <vt:lpstr>Open sans</vt:lpstr>
      <vt:lpstr>Times New Roman</vt:lpstr>
      <vt:lpstr>Webdings</vt:lpstr>
      <vt:lpstr>Wingdings</vt:lpstr>
      <vt:lpstr>slide vuote_modello_conepro</vt:lpstr>
      <vt:lpstr>Quadro LM – Minimi  e Forfettari  </vt:lpstr>
      <vt:lpstr>Sezioni del quadro </vt:lpstr>
      <vt:lpstr> Due Regimi </vt:lpstr>
      <vt:lpstr> Sez I * Reg Minimi ½    </vt:lpstr>
      <vt:lpstr> Sez I * Reg Minimi 2/2    </vt:lpstr>
      <vt:lpstr>Sez I Reg Minimi LM3</vt:lpstr>
      <vt:lpstr>Sez. I Reg Minimi LM5</vt:lpstr>
      <vt:lpstr>Sez. I Reg Minimi LM7 </vt:lpstr>
      <vt:lpstr>Sez. II Reg Forfetario  </vt:lpstr>
      <vt:lpstr>Sez. II Reg Forfetario </vt:lpstr>
      <vt:lpstr>Coefficienti Redditività</vt:lpstr>
      <vt:lpstr>Sez. II Reg Forfetario * LM 21</vt:lpstr>
      <vt:lpstr>Quadro LM</vt:lpstr>
      <vt:lpstr> Sez. II Reg Forfetario * LM 21 </vt:lpstr>
      <vt:lpstr>Presentazione standard di PowerPoint</vt:lpstr>
      <vt:lpstr> Sez. II Reg Forfetario * LM 21 </vt:lpstr>
      <vt:lpstr>Sez. II Reg Forfetario * LM 21</vt:lpstr>
      <vt:lpstr>Sez. II Reg Forfetario LM22 a LM27</vt:lpstr>
      <vt:lpstr>Sez. II Reg Forfetario LM22 a LM27</vt:lpstr>
      <vt:lpstr> Sez. II Reg Forfetario LM33 </vt:lpstr>
      <vt:lpstr>Sez. II Reg Forfetario LM35  contributi previdenziali e assistenziali</vt:lpstr>
      <vt:lpstr>Sez. II Reg Forfetario LM39 imposta sostitutiva</vt:lpstr>
      <vt:lpstr>Sez. II Reg Forfetario LM40 crediti d’imposta </vt:lpstr>
      <vt:lpstr>Obblighi informativi e quadro RS</vt:lpstr>
      <vt:lpstr>Obblighi informativi e quadro RS</vt:lpstr>
      <vt:lpstr>Obblighi informativi e quadro RS</vt:lpstr>
      <vt:lpstr>Ritenute subite???</vt:lpstr>
      <vt:lpstr>Incassi a cavallo di anno </vt:lpstr>
      <vt:lpstr>Mezzo di pagamento</vt:lpstr>
      <vt:lpstr>Conclusioni</vt:lpstr>
      <vt:lpstr>Riferimenti normativi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Bilancio </dc:title>
  <dc:creator>Stefano</dc:creator>
  <cp:lastModifiedBy>antonio serracini</cp:lastModifiedBy>
  <cp:revision>80</cp:revision>
  <dcterms:created xsi:type="dcterms:W3CDTF">2021-06-09T19:11:31Z</dcterms:created>
  <dcterms:modified xsi:type="dcterms:W3CDTF">2021-07-14T04:35:52Z</dcterms:modified>
</cp:coreProperties>
</file>