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jdS308cw1ueOBwnxXOOBaOpBHv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e4c27e3e4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e4c27e3e46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e4c27e3e4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ge4c27e3e46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4" name="Google Shape;74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2dfda7a6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0" name="Google Shape;80;ge2dfda7a6a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4cfe2ca5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ge4cfe2ca5f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4cfe2ca5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ge4cfe2ca5f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4cfe2ca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(art. 6-septies del decreto-legge 22 marzo 2021, n. 41, convertito, con modificazioni, dalla legge 21 maggio 2021, n. 69)</a:t>
            </a:r>
            <a:endParaRPr sz="800"/>
          </a:p>
        </p:txBody>
      </p:sp>
      <p:sp>
        <p:nvSpPr>
          <p:cNvPr id="98" name="Google Shape;98;ge4cfe2ca5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e4c27e3e4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ge4c27e3e4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e4c27e3e4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ge4c27e3e4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0" type="dt"/>
          </p:nvPr>
        </p:nvSpPr>
        <p:spPr>
          <a:xfrm>
            <a:off x="1043609" y="4785997"/>
            <a:ext cx="12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1" type="ftr"/>
          </p:nvPr>
        </p:nvSpPr>
        <p:spPr>
          <a:xfrm>
            <a:off x="3131840" y="4785997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323528" y="4785997"/>
            <a:ext cx="370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1043609" y="4785997"/>
            <a:ext cx="12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31840" y="4785997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323528" y="4785997"/>
            <a:ext cx="370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cxnSp>
        <p:nvCxnSpPr>
          <p:cNvPr id="54" name="Google Shape;54;p13"/>
          <p:cNvCxnSpPr/>
          <p:nvPr/>
        </p:nvCxnSpPr>
        <p:spPr>
          <a:xfrm>
            <a:off x="971600" y="0"/>
            <a:ext cx="0" cy="5143500"/>
          </a:xfrm>
          <a:prstGeom prst="straightConnector1">
            <a:avLst/>
          </a:prstGeom>
          <a:noFill/>
          <a:ln cap="flat" cmpd="sng" w="7620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0" y="951570"/>
            <a:ext cx="9144000" cy="0"/>
          </a:xfrm>
          <a:prstGeom prst="straightConnector1">
            <a:avLst/>
          </a:prstGeom>
          <a:noFill/>
          <a:ln cap="flat" cmpd="sng" w="7620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image1 (1).JPG" id="56" name="Google Shape;56;p13"/>
          <p:cNvPicPr preferRelativeResize="0"/>
          <p:nvPr/>
        </p:nvPicPr>
        <p:blipFill rotWithShape="1">
          <a:blip r:embed="rId1">
            <a:alphaModFix/>
          </a:blip>
          <a:srcRect b="59448" l="0" r="9361" t="18500"/>
          <a:stretch/>
        </p:blipFill>
        <p:spPr>
          <a:xfrm>
            <a:off x="1043608" y="1"/>
            <a:ext cx="3744416" cy="902672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6551712" y="4785997"/>
            <a:ext cx="25923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it" sz="11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1100" u="none" cap="none" strike="noStrike">
              <a:solidFill>
                <a:srgbClr val="A020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>
            <p:ph type="title"/>
          </p:nvPr>
        </p:nvSpPr>
        <p:spPr>
          <a:xfrm>
            <a:off x="914400" y="365187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  <a:defRPr b="0" i="0" sz="21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1043608" y="1005577"/>
            <a:ext cx="7920900" cy="21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A02020"/>
              </a:buClr>
              <a:buSzPts val="3300"/>
              <a:buFont typeface="Arial"/>
              <a:buNone/>
              <a:defRPr b="0" i="0" sz="3300" u="none" cap="none" strike="noStrike">
                <a:solidFill>
                  <a:srgbClr val="A0202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85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85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bscoppetta@scoven.it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/>
              <a:t>Il quadro dei redditi da fabbricati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1" name="Google Shape;71;p2"/>
          <p:cNvSpPr txBox="1"/>
          <p:nvPr>
            <p:ph idx="1" type="subTitle"/>
          </p:nvPr>
        </p:nvSpPr>
        <p:spPr>
          <a:xfrm>
            <a:off x="5344950" y="2914200"/>
            <a:ext cx="3048300" cy="16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</a:pPr>
            <a:r>
              <a:rPr b="1" lang="it" sz="1800">
                <a:solidFill>
                  <a:srgbClr val="351C75"/>
                </a:solidFill>
              </a:rPr>
              <a:t>Barbara Scoppetta</a:t>
            </a:r>
            <a:endParaRPr b="1" sz="1800">
              <a:solidFill>
                <a:srgbClr val="351C75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</a:pPr>
            <a:r>
              <a:rPr lang="it" sz="1700">
                <a:solidFill>
                  <a:srgbClr val="351C75"/>
                </a:solidFill>
              </a:rPr>
              <a:t>Dottore Commercialista </a:t>
            </a:r>
            <a:endParaRPr sz="1700">
              <a:solidFill>
                <a:srgbClr val="351C75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</a:pPr>
            <a:r>
              <a:rPr lang="it" sz="1700">
                <a:solidFill>
                  <a:srgbClr val="351C75"/>
                </a:solidFill>
              </a:rPr>
              <a:t>Revisore legale</a:t>
            </a:r>
            <a:endParaRPr sz="1700">
              <a:solidFill>
                <a:srgbClr val="351C75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</a:pPr>
            <a:r>
              <a:rPr lang="it" sz="1700" u="sng">
                <a:solidFill>
                  <a:srgbClr val="351C7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bscoppetta@scoven.it</a:t>
            </a:r>
            <a:endParaRPr sz="1700">
              <a:solidFill>
                <a:srgbClr val="351C75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</a:pPr>
            <a:r>
              <a:rPr b="1" lang="it" sz="1700">
                <a:solidFill>
                  <a:srgbClr val="351C75"/>
                </a:solidFill>
              </a:rPr>
              <a:t>www.studiosppetta.it</a:t>
            </a:r>
            <a:endParaRPr b="1" sz="17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e4c27e3e46_0_16"/>
          <p:cNvSpPr txBox="1"/>
          <p:nvPr>
            <p:ph idx="1" type="subTitle"/>
          </p:nvPr>
        </p:nvSpPr>
        <p:spPr>
          <a:xfrm>
            <a:off x="1196100" y="2081725"/>
            <a:ext cx="7492800" cy="27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le abilitazioni amministrative richieste dalla vigente legislazione edilizia in relazione alla tipologia di lavori da realizzare (Concessione, autorizzazione o comunicazione di inizio lavori);</a:t>
            </a:r>
            <a:endParaRPr b="1" sz="1900"/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per gli immobili non ancora censiti, domanda di accatastamento;</a:t>
            </a:r>
            <a:endParaRPr b="1" sz="1900"/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ricevute di pagamento dell’imposta comunale sugli immobili, se dovuta;</a:t>
            </a:r>
            <a:endParaRPr b="1" sz="1900"/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delibera assembleare di approvazione dell’esecuzione dei lavori, per gli interventi riguardanti parti comuni di edifici residenziali, e tabella millesimale di ripartizione delle spese;</a:t>
            </a:r>
            <a:endParaRPr b="1" sz="19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/>
          </a:p>
        </p:txBody>
      </p:sp>
      <p:sp>
        <p:nvSpPr>
          <p:cNvPr id="125" name="Google Shape;125;ge4c27e3e46_0_16"/>
          <p:cNvSpPr txBox="1"/>
          <p:nvPr>
            <p:ph type="ctrTitle"/>
          </p:nvPr>
        </p:nvSpPr>
        <p:spPr>
          <a:xfrm>
            <a:off x="1263100" y="1204825"/>
            <a:ext cx="71976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/>
              <a:t>I documenti da acquisire e conservare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e4c27e3e46_0_11"/>
          <p:cNvSpPr txBox="1"/>
          <p:nvPr>
            <p:ph idx="1" type="subTitle"/>
          </p:nvPr>
        </p:nvSpPr>
        <p:spPr>
          <a:xfrm>
            <a:off x="1196100" y="1866700"/>
            <a:ext cx="74928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/>
          </a:p>
          <a:p>
            <a:pPr indent="-501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in caso di lavori effettuati dal detentore dell’immobile, se diverso dai familiari conviventi, dichiarazione di consenso del possessore all’esecuzione dei lavori;</a:t>
            </a:r>
            <a:endParaRPr b="1" sz="1900"/>
          </a:p>
          <a:p>
            <a:pPr indent="-501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comunicazione preventiva indicante la data di inizio dei lavori all’Azienda sanitaria locale, qualora la stessa sia obbligatoria secondo le vigenti disposizioni in materia di sicurezza dei cantieri;</a:t>
            </a:r>
            <a:endParaRPr b="1" sz="1900"/>
          </a:p>
          <a:p>
            <a:pPr indent="-501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fatture e ricevute fiscali comprovanti le spese effettivamente sostenute;</a:t>
            </a:r>
            <a:endParaRPr b="1" sz="1900"/>
          </a:p>
          <a:p>
            <a:pPr indent="-501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ricevute dei bonifici di pagamento;</a:t>
            </a:r>
            <a:endParaRPr b="1" sz="1900"/>
          </a:p>
          <a:p>
            <a:pPr indent="-501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★"/>
            </a:pPr>
            <a:r>
              <a:rPr b="1" lang="it" sz="1900"/>
              <a:t>dichiarazione sostitutiva di non cessione del credito.</a:t>
            </a:r>
            <a:endParaRPr b="1" sz="19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/>
          </a:p>
        </p:txBody>
      </p:sp>
      <p:sp>
        <p:nvSpPr>
          <p:cNvPr id="131" name="Google Shape;131;ge4c27e3e46_0_11"/>
          <p:cNvSpPr txBox="1"/>
          <p:nvPr>
            <p:ph type="ctrTitle"/>
          </p:nvPr>
        </p:nvSpPr>
        <p:spPr>
          <a:xfrm>
            <a:off x="1263100" y="1204825"/>
            <a:ext cx="7197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/>
              <a:t>I documenti da acquisire e conservare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/>
              <a:t>Quadro 	 RB: I soggetti obbligati alla compilazione.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7" name="Google Shape;77;p3"/>
          <p:cNvSpPr txBox="1"/>
          <p:nvPr>
            <p:ph idx="1" type="subTitle"/>
          </p:nvPr>
        </p:nvSpPr>
        <p:spPr>
          <a:xfrm>
            <a:off x="1061675" y="1745825"/>
            <a:ext cx="7492800" cy="28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 sz="1800"/>
              <a:t>i proprietari di fabbricati situati nel territorio dello Stato italiano che sono o devono essere iscritti nel catasto dei fabbricati come dotati di rendita;</a:t>
            </a:r>
            <a:endParaRPr b="1" sz="1800"/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 sz="1800"/>
              <a:t>i titolari dell’usufrutto o altro diritto reale su fabbricati situati nel territorio dello Stato italiano;</a:t>
            </a:r>
            <a:endParaRPr b="1" sz="1800"/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 sz="1800"/>
              <a:t>i possessori di fabbricati che vengono utilizzati in modo promiscuo;</a:t>
            </a:r>
            <a:endParaRPr b="1" sz="1800"/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 sz="1800"/>
              <a:t>coloro che esercitano attività d’impresa per gli immobili che, non sono considerati relativi all’impresa;</a:t>
            </a:r>
            <a:endParaRPr b="1" sz="1800"/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 sz="1800"/>
              <a:t>i possessori di immobili che, secondo le leggi in vigore, non hanno i requisiti per essere considerati rurali.</a:t>
            </a:r>
            <a:endParaRPr b="1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e2dfda7a6a_1_0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/>
              <a:t>Alternanza IMU e IRPEF: le eccezioni.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3" name="Google Shape;83;ge2dfda7a6a_1_0"/>
          <p:cNvSpPr txBox="1"/>
          <p:nvPr>
            <p:ph idx="1" type="subTitle"/>
          </p:nvPr>
        </p:nvSpPr>
        <p:spPr>
          <a:xfrm>
            <a:off x="1061675" y="1732400"/>
            <a:ext cx="7654200" cy="28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None/>
            </a:pPr>
            <a:r>
              <a:rPr lang="it" sz="2000"/>
              <a:t>In generale, l’IMU sostituisce l’Irpef e le relative addizionali dovute con riferimento ai redditi dei fabbricati non locati.</a:t>
            </a:r>
            <a:endParaRPr sz="2000"/>
          </a:p>
          <a:p>
            <a:pPr indent="0" lvl="0" marL="0" rtl="0" algn="just">
              <a:spcBef>
                <a:spcPts val="500"/>
              </a:spcBef>
              <a:spcAft>
                <a:spcPts val="0"/>
              </a:spcAft>
              <a:buNone/>
            </a:pPr>
            <a:r>
              <a:rPr b="1" lang="it" sz="1900"/>
              <a:t>Eccezioni:</a:t>
            </a:r>
            <a:endParaRPr b="1" sz="1900"/>
          </a:p>
          <a:p>
            <a:pPr indent="-342900" lvl="0" marL="457200" rtl="0" algn="just">
              <a:spcBef>
                <a:spcPts val="500"/>
              </a:spcBef>
              <a:spcAft>
                <a:spcPts val="0"/>
              </a:spcAft>
              <a:buSzPts val="1800"/>
              <a:buChar char="➢"/>
            </a:pPr>
            <a:r>
              <a:rPr lang="it" sz="1800"/>
              <a:t>Immobili con esenzione totale dell’IMU;</a:t>
            </a:r>
            <a:endParaRPr sz="1800"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it" sz="1800"/>
              <a:t>Immobile ad uso abitativo, non locati e nello stesso Comune dell’abitazione principale;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4cfe2ca5f_0_6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 sz="3000"/>
              <a:t>Cedolare secca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9" name="Google Shape;89;ge4cfe2ca5f_0_6"/>
          <p:cNvSpPr txBox="1"/>
          <p:nvPr>
            <p:ph idx="1" type="subTitle"/>
          </p:nvPr>
        </p:nvSpPr>
        <p:spPr>
          <a:xfrm>
            <a:off x="1155700" y="1826425"/>
            <a:ext cx="7654200" cy="27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9250" lvl="0" marL="457200" rtl="0" algn="just">
              <a:lnSpc>
                <a:spcPct val="200000"/>
              </a:lnSpc>
              <a:spcBef>
                <a:spcPts val="500"/>
              </a:spcBef>
              <a:spcAft>
                <a:spcPts val="0"/>
              </a:spcAft>
              <a:buSzPts val="1900"/>
              <a:buChar char="➢"/>
            </a:pPr>
            <a:r>
              <a:rPr lang="it" sz="2100"/>
              <a:t>Immobili ad uso abitativo;</a:t>
            </a:r>
            <a:endParaRPr sz="2100"/>
          </a:p>
          <a:p>
            <a:pPr indent="-361950" lvl="0" marL="4572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100"/>
              <a:buChar char="➢"/>
            </a:pPr>
            <a:r>
              <a:rPr lang="it" sz="2100"/>
              <a:t>Immobili con categoria catastale C/1;</a:t>
            </a:r>
            <a:endParaRPr sz="2100"/>
          </a:p>
          <a:p>
            <a:pPr indent="-361950" lvl="0" marL="4572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100"/>
              <a:buChar char="➢"/>
            </a:pPr>
            <a:r>
              <a:rPr lang="it" sz="2100"/>
              <a:t>Locazioni a canone concordato - aliquota agevolata.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4cfe2ca5f_0_11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 sz="2400"/>
              <a:t>Locazione a canone concordato: ASSEVERAZIONE!</a:t>
            </a:r>
            <a:endParaRPr sz="24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5" name="Google Shape;95;ge4cfe2ca5f_0_11"/>
          <p:cNvSpPr txBox="1"/>
          <p:nvPr>
            <p:ph idx="1" type="subTitle"/>
          </p:nvPr>
        </p:nvSpPr>
        <p:spPr>
          <a:xfrm>
            <a:off x="1155700" y="1826425"/>
            <a:ext cx="7654200" cy="27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9250" lvl="0" marL="457200" rtl="0" algn="just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900"/>
              <a:buChar char="➢"/>
            </a:pPr>
            <a:r>
              <a:rPr lang="it" sz="2100"/>
              <a:t>Asseverazione per i contratti di locazione a canone concordato sulla base di appositi accordi tra le organizzazioni della proprietà edilizia e degli inquilini;</a:t>
            </a:r>
            <a:endParaRPr sz="2100"/>
          </a:p>
          <a:p>
            <a:pPr indent="0" lvl="0" marL="457200" rtl="0" algn="just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61950" lvl="0" marL="457200" rtl="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100"/>
              <a:buChar char="➢"/>
            </a:pPr>
            <a:r>
              <a:rPr lang="it" sz="2100"/>
              <a:t>Registrazione del contratto con codice L2 ed opzione cedolare secca.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4cfe2ca5f_0_0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 sz="2200"/>
              <a:t>Immobili ad uso abitativo: i canoni non riscossi.</a:t>
            </a:r>
            <a:endParaRPr sz="2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1" name="Google Shape;101;ge4cfe2ca5f_0_0"/>
          <p:cNvSpPr txBox="1"/>
          <p:nvPr>
            <p:ph idx="1" type="subTitle"/>
          </p:nvPr>
        </p:nvSpPr>
        <p:spPr>
          <a:xfrm>
            <a:off x="1061675" y="1934000"/>
            <a:ext cx="7775100" cy="26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/>
              <a:t>Il</a:t>
            </a:r>
            <a:r>
              <a:rPr lang="it" sz="1800"/>
              <a:t> locatore di immobili ad uso abitativo non deve assoggettare a tassazione i canoni di locazione non percepiti nell’anno d’imposta 2020, purché la mancata percezione del canone sia comprovata dall’intimazione di sfratto per morosità o dall’ingiunzione di pagamento. </a:t>
            </a:r>
            <a:endParaRPr sz="18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900"/>
              <a:t>Codice 4 nella colonna 7 “casi particolari” del RB del modello Redditi PF: il cespite sarà assoggettato a tassazione utilizzando la rendita catastale rivalutata. </a:t>
            </a:r>
            <a:endParaRPr b="1" sz="19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rPr lang="it"/>
              <a:t>Novità redditi persone fisiche 2021: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7" name="Google Shape;107;p4"/>
          <p:cNvSpPr txBox="1"/>
          <p:nvPr>
            <p:ph idx="1" type="subTitle"/>
          </p:nvPr>
        </p:nvSpPr>
        <p:spPr>
          <a:xfrm>
            <a:off x="1061675" y="1934000"/>
            <a:ext cx="7305000" cy="26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1800"/>
          </a:p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it" sz="2100"/>
              <a:t>I Nuovi campi del quadro RP:</a:t>
            </a:r>
            <a:endParaRPr b="1" sz="21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it" sz="1800"/>
              <a:t>“SUPERBONUS”: DETRAZIONE PER RISTRUTTURAZIONE</a:t>
            </a:r>
            <a:endParaRPr b="1" sz="18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it" sz="1800"/>
              <a:t>DETRAZIONE PER “BONUS FACCIATE”</a:t>
            </a:r>
            <a:endParaRPr b="1" sz="1800"/>
          </a:p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e4c27e3e46_0_0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it"/>
              <a:t>“SUPERBONUS”: DETRAZIONE PER RISTRUTTURAZIONE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3" name="Google Shape;113;ge4c27e3e46_0_0"/>
          <p:cNvSpPr txBox="1"/>
          <p:nvPr>
            <p:ph idx="1" type="subTitle"/>
          </p:nvPr>
        </p:nvSpPr>
        <p:spPr>
          <a:xfrm>
            <a:off x="1061675" y="1934000"/>
            <a:ext cx="7305000" cy="26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18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it" sz="1700"/>
              <a:t>Per le spese sostenute dal 1° luglio 2020 al 30 giugno 2022 (per i condomini fino al 31 dicembre 2022 ma solo a particolari condizioni) spetta una detrazione nella misura del 110%, per specifici interventi finalizzati all’efficienza energetica ed anche al consolidamento statico o alla riduzione del rischio sismico degli edifici (cd. Superbonus), effettuati su unità immobiliari residenziali.</a:t>
            </a:r>
            <a:endParaRPr b="1" sz="1700"/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e4c27e3e46_0_5"/>
          <p:cNvSpPr txBox="1"/>
          <p:nvPr>
            <p:ph type="ctrTitle"/>
          </p:nvPr>
        </p:nvSpPr>
        <p:spPr>
          <a:xfrm>
            <a:off x="1061675" y="1057100"/>
            <a:ext cx="6710700" cy="8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it"/>
              <a:t>DETRAZIONE PER “BONUS FACCIATE”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2020"/>
              </a:buClr>
              <a:buSzPts val="2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9" name="Google Shape;119;ge4c27e3e46_0_5"/>
          <p:cNvSpPr txBox="1"/>
          <p:nvPr>
            <p:ph idx="1" type="subTitle"/>
          </p:nvPr>
        </p:nvSpPr>
        <p:spPr>
          <a:xfrm>
            <a:off x="1061675" y="1934000"/>
            <a:ext cx="7305000" cy="26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1800"/>
          </a:p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it" sz="1800"/>
              <a:t>Dal 1° gennaio 2020 è stata introdotta una detrazione del 90% per le spese riguardanti gli interventi finalizzati al recupero o restauro della facciata esterna degli edifici esistenti.</a:t>
            </a:r>
            <a:endParaRPr b="1" sz="1800"/>
          </a:p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 vuote_modello_conepro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