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3"/>
  </p:notesMasterIdLst>
  <p:sldIdLst>
    <p:sldId id="257" r:id="rId2"/>
    <p:sldId id="258" r:id="rId3"/>
    <p:sldId id="259" r:id="rId4"/>
    <p:sldId id="260" r:id="rId5"/>
    <p:sldId id="261" r:id="rId6"/>
    <p:sldId id="263" r:id="rId7"/>
    <p:sldId id="265" r:id="rId8"/>
    <p:sldId id="266" r:id="rId9"/>
    <p:sldId id="267" r:id="rId10"/>
    <p:sldId id="271" r:id="rId11"/>
    <p:sldId id="301" r:id="rId12"/>
    <p:sldId id="274" r:id="rId13"/>
    <p:sldId id="275" r:id="rId14"/>
    <p:sldId id="279" r:id="rId15"/>
    <p:sldId id="280" r:id="rId16"/>
    <p:sldId id="281" r:id="rId17"/>
    <p:sldId id="282" r:id="rId18"/>
    <p:sldId id="308" r:id="rId19"/>
    <p:sldId id="283" r:id="rId20"/>
    <p:sldId id="284" r:id="rId21"/>
    <p:sldId id="285" r:id="rId2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B4F2F4-A856-4273-9F78-94B4D34AD082}" type="datetimeFigureOut">
              <a:rPr lang="it-IT" smtClean="0"/>
              <a:t>12/07/2021</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59CC7F-95CC-47BB-A9D7-D9CB0B97EAF8}" type="slidenum">
              <a:rPr lang="it-IT" smtClean="0"/>
              <a:t>‹N›</a:t>
            </a:fld>
            <a:endParaRPr lang="it-IT"/>
          </a:p>
        </p:txBody>
      </p:sp>
    </p:spTree>
    <p:extLst>
      <p:ext uri="{BB962C8B-B14F-4D97-AF65-F5344CB8AC3E}">
        <p14:creationId xmlns:p14="http://schemas.microsoft.com/office/powerpoint/2010/main" val="920588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E59CC7F-95CC-47BB-A9D7-D9CB0B97EAF8}" type="slidenum">
              <a:rPr lang="it-IT" smtClean="0"/>
              <a:t>5</a:t>
            </a:fld>
            <a:endParaRPr lang="it-IT"/>
          </a:p>
        </p:txBody>
      </p:sp>
    </p:spTree>
    <p:extLst>
      <p:ext uri="{BB962C8B-B14F-4D97-AF65-F5344CB8AC3E}">
        <p14:creationId xmlns:p14="http://schemas.microsoft.com/office/powerpoint/2010/main" val="692817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a:prstGeom prst="rect">
            <a:avLst/>
          </a:prstGeo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9F77C37D-7E87-4051-98E5-D96B3EED8A55}" type="datetime1">
              <a:rPr lang="it-IT" smtClean="0"/>
              <a:t>12/07/2021</a:t>
            </a:fld>
            <a:endParaRPr lang="it-IT"/>
          </a:p>
        </p:txBody>
      </p:sp>
      <p:sp>
        <p:nvSpPr>
          <p:cNvPr id="5" name="Segnaposto piè di pagina 4"/>
          <p:cNvSpPr>
            <a:spLocks noGrp="1"/>
          </p:cNvSpPr>
          <p:nvPr>
            <p:ph type="ftr" sz="quarter" idx="11"/>
          </p:nvPr>
        </p:nvSpPr>
        <p:spPr/>
        <p:txBody>
          <a:bodyPr/>
          <a:lstStyle/>
          <a:p>
            <a:r>
              <a:rPr lang="it-IT" smtClean="0"/>
              <a:t>federico@studiofederico.net</a:t>
            </a:r>
            <a:endParaRPr lang="it-IT"/>
          </a:p>
        </p:txBody>
      </p:sp>
      <p:sp>
        <p:nvSpPr>
          <p:cNvPr id="6" name="Segnaposto numero diapositiva 5"/>
          <p:cNvSpPr>
            <a:spLocks noGrp="1"/>
          </p:cNvSpPr>
          <p:nvPr>
            <p:ph type="sldNum" sz="quarter" idx="12"/>
          </p:nvPr>
        </p:nvSpPr>
        <p:spPr/>
        <p:txBody>
          <a:bodyPr/>
          <a:lstStyle/>
          <a:p>
            <a:fld id="{42C89978-83E2-41AF-9897-8B95B994FC80}"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3E50E075-6B63-4FCE-838D-E6749EB71DDD}" type="datetime1">
              <a:rPr lang="it-IT" smtClean="0"/>
              <a:t>12/07/2021</a:t>
            </a:fld>
            <a:endParaRPr lang="it-IT"/>
          </a:p>
        </p:txBody>
      </p:sp>
      <p:sp>
        <p:nvSpPr>
          <p:cNvPr id="5" name="Footer Placeholder 4"/>
          <p:cNvSpPr>
            <a:spLocks noGrp="1"/>
          </p:cNvSpPr>
          <p:nvPr>
            <p:ph type="ftr" sz="quarter" idx="11"/>
          </p:nvPr>
        </p:nvSpPr>
        <p:spPr/>
        <p:txBody>
          <a:bodyPr/>
          <a:lstStyle/>
          <a:p>
            <a:r>
              <a:rPr lang="it-IT" smtClean="0"/>
              <a:t>federico@studiofederico.net</a:t>
            </a:r>
            <a:endParaRPr lang="it-IT"/>
          </a:p>
        </p:txBody>
      </p:sp>
      <p:sp>
        <p:nvSpPr>
          <p:cNvPr id="6" name="Slide Number Placeholder 5"/>
          <p:cNvSpPr>
            <a:spLocks noGrp="1"/>
          </p:cNvSpPr>
          <p:nvPr>
            <p:ph type="sldNum" sz="quarter" idx="12"/>
          </p:nvPr>
        </p:nvSpPr>
        <p:spPr/>
        <p:txBody>
          <a:bodyPr/>
          <a:lstStyle/>
          <a:p>
            <a:fld id="{42C89978-83E2-41AF-9897-8B95B994FC80}"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egnaposto data 3"/>
          <p:cNvSpPr>
            <a:spLocks noGrp="1"/>
          </p:cNvSpPr>
          <p:nvPr>
            <p:ph type="dt" sz="half" idx="2"/>
          </p:nvPr>
        </p:nvSpPr>
        <p:spPr>
          <a:xfrm>
            <a:off x="1043608" y="6381328"/>
            <a:ext cx="1224136" cy="365125"/>
          </a:xfrm>
          <a:prstGeom prst="rect">
            <a:avLst/>
          </a:prstGeom>
        </p:spPr>
        <p:txBody>
          <a:bodyPr vert="horz" lIns="91440" tIns="45720" rIns="91440" bIns="45720" rtlCol="0" anchor="ctr"/>
          <a:lstStyle>
            <a:lvl1pPr algn="l">
              <a:defRPr sz="1200" b="1">
                <a:solidFill>
                  <a:srgbClr val="A02020"/>
                </a:solidFill>
              </a:defRPr>
            </a:lvl1pPr>
          </a:lstStyle>
          <a:p>
            <a:fld id="{14A9C2C3-015E-41B9-B2D2-FC7C4E0BACD2}" type="datetime1">
              <a:rPr lang="it-IT" smtClean="0"/>
              <a:t>12/07/2021</a:t>
            </a:fld>
            <a:endParaRPr lang="it-IT"/>
          </a:p>
        </p:txBody>
      </p:sp>
      <p:sp>
        <p:nvSpPr>
          <p:cNvPr id="5" name="Segnaposto piè di pagina 4"/>
          <p:cNvSpPr>
            <a:spLocks noGrp="1"/>
          </p:cNvSpPr>
          <p:nvPr>
            <p:ph type="ftr" sz="quarter" idx="3"/>
          </p:nvPr>
        </p:nvSpPr>
        <p:spPr>
          <a:xfrm>
            <a:off x="3131840" y="6381328"/>
            <a:ext cx="2895600" cy="365125"/>
          </a:xfrm>
          <a:prstGeom prst="rect">
            <a:avLst/>
          </a:prstGeom>
        </p:spPr>
        <p:txBody>
          <a:bodyPr vert="horz" lIns="91440" tIns="45720" rIns="91440" bIns="45720" rtlCol="0" anchor="ctr"/>
          <a:lstStyle>
            <a:lvl1pPr algn="ctr">
              <a:defRPr sz="1200" b="1">
                <a:solidFill>
                  <a:srgbClr val="A02020"/>
                </a:solidFill>
              </a:defRPr>
            </a:lvl1pPr>
          </a:lstStyle>
          <a:p>
            <a:r>
              <a:rPr lang="it-IT" smtClean="0"/>
              <a:t>federico@studiofederico.net</a:t>
            </a:r>
            <a:endParaRPr lang="it-IT"/>
          </a:p>
        </p:txBody>
      </p:sp>
      <p:sp>
        <p:nvSpPr>
          <p:cNvPr id="6" name="Segnaposto numero diapositiva 5"/>
          <p:cNvSpPr>
            <a:spLocks noGrp="1"/>
          </p:cNvSpPr>
          <p:nvPr>
            <p:ph type="sldNum" sz="quarter" idx="4"/>
          </p:nvPr>
        </p:nvSpPr>
        <p:spPr>
          <a:xfrm>
            <a:off x="323528" y="6381328"/>
            <a:ext cx="370384" cy="365125"/>
          </a:xfrm>
          <a:prstGeom prst="rect">
            <a:avLst/>
          </a:prstGeom>
        </p:spPr>
        <p:txBody>
          <a:bodyPr vert="horz" lIns="91440" tIns="45720" rIns="91440" bIns="45720" rtlCol="0" anchor="ctr"/>
          <a:lstStyle>
            <a:lvl1pPr algn="r">
              <a:defRPr sz="1200" b="1">
                <a:solidFill>
                  <a:srgbClr val="A02020"/>
                </a:solidFill>
              </a:defRPr>
            </a:lvl1pPr>
          </a:lstStyle>
          <a:p>
            <a:fld id="{42C89978-83E2-41AF-9897-8B95B994FC80}" type="slidenum">
              <a:rPr lang="it-IT" smtClean="0"/>
              <a:t>‹N›</a:t>
            </a:fld>
            <a:endParaRPr lang="it-IT"/>
          </a:p>
        </p:txBody>
      </p:sp>
      <p:cxnSp>
        <p:nvCxnSpPr>
          <p:cNvPr id="8" name="Connettore 1 7"/>
          <p:cNvCxnSpPr/>
          <p:nvPr/>
        </p:nvCxnSpPr>
        <p:spPr>
          <a:xfrm>
            <a:off x="971600" y="0"/>
            <a:ext cx="0" cy="685800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0" name="Connettore 1 9"/>
          <p:cNvCxnSpPr/>
          <p:nvPr/>
        </p:nvCxnSpPr>
        <p:spPr>
          <a:xfrm>
            <a:off x="0" y="1268760"/>
            <a:ext cx="9144000" cy="0"/>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11" name="Immagine 10" descr="image1 (1).JPG"/>
          <p:cNvPicPr>
            <a:picLocks noChangeAspect="1"/>
          </p:cNvPicPr>
          <p:nvPr/>
        </p:nvPicPr>
        <p:blipFill>
          <a:blip r:embed="rId4" cstate="print"/>
          <a:srcRect t="18500" r="9360" b="59450"/>
          <a:stretch>
            <a:fillRect/>
          </a:stretch>
        </p:blipFill>
        <p:spPr>
          <a:xfrm>
            <a:off x="1043608" y="0"/>
            <a:ext cx="3744416" cy="1203563"/>
          </a:xfrm>
          <a:prstGeom prst="rect">
            <a:avLst/>
          </a:prstGeom>
        </p:spPr>
      </p:pic>
      <p:sp>
        <p:nvSpPr>
          <p:cNvPr id="13" name="CasellaDiTesto 12"/>
          <p:cNvSpPr txBox="1"/>
          <p:nvPr/>
        </p:nvSpPr>
        <p:spPr>
          <a:xfrm>
            <a:off x="6551712" y="6381328"/>
            <a:ext cx="2592288" cy="307777"/>
          </a:xfrm>
          <a:prstGeom prst="rect">
            <a:avLst/>
          </a:prstGeom>
          <a:noFill/>
        </p:spPr>
        <p:txBody>
          <a:bodyPr wrap="square" rtlCol="0">
            <a:spAutoFit/>
          </a:bodyPr>
          <a:lstStyle/>
          <a:p>
            <a:r>
              <a:rPr lang="it-IT" sz="1400" b="1" baseline="0" dirty="0" smtClean="0">
                <a:solidFill>
                  <a:srgbClr val="A02020"/>
                </a:solidFill>
              </a:rPr>
              <a:t> </a:t>
            </a:r>
            <a:endParaRPr lang="it-IT" sz="1400" b="1" dirty="0">
              <a:solidFill>
                <a:srgbClr val="A02020"/>
              </a:solidFill>
            </a:endParaRPr>
          </a:p>
        </p:txBody>
      </p:sp>
      <p:sp>
        <p:nvSpPr>
          <p:cNvPr id="14" name="Segnaposto titolo 13"/>
          <p:cNvSpPr>
            <a:spLocks noGrp="1"/>
          </p:cNvSpPr>
          <p:nvPr>
            <p:ph type="title"/>
          </p:nvPr>
        </p:nvSpPr>
        <p:spPr>
          <a:xfrm>
            <a:off x="914400" y="4869160"/>
            <a:ext cx="8229600" cy="1143000"/>
          </a:xfrm>
          <a:prstGeom prst="rect">
            <a:avLst/>
          </a:prstGeom>
        </p:spPr>
        <p:txBody>
          <a:bodyPr vert="horz" lIns="91440" tIns="45720" rIns="91440" bIns="45720" rtlCol="0" anchor="ctr">
            <a:noAutofit/>
          </a:bodyPr>
          <a:lstStyle/>
          <a:p>
            <a:endParaRPr lang="it-IT" dirty="0"/>
          </a:p>
        </p:txBody>
      </p:sp>
      <p:sp>
        <p:nvSpPr>
          <p:cNvPr id="15" name="Segnaposto testo 14"/>
          <p:cNvSpPr>
            <a:spLocks noGrp="1"/>
          </p:cNvSpPr>
          <p:nvPr>
            <p:ph type="body" idx="1"/>
          </p:nvPr>
        </p:nvSpPr>
        <p:spPr>
          <a:xfrm>
            <a:off x="1043608" y="1340768"/>
            <a:ext cx="7920880" cy="2880319"/>
          </a:xfrm>
          <a:prstGeom prst="rect">
            <a:avLst/>
          </a:prstGeom>
        </p:spPr>
        <p:txBody>
          <a:bodyPr vert="horz" lIns="91440" tIns="45720" rIns="91440" bIns="45720" rtlCol="0">
            <a:noAutofit/>
          </a:bodyPr>
          <a:lstStyle/>
          <a:p>
            <a:pPr lvl="1"/>
            <a:endParaRPr lang="it-IT"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Lst>
  <p:hf hdr="0"/>
  <p:txStyles>
    <p:titleStyle>
      <a:lvl1pPr algn="ctr" defTabSz="914400" rtl="0" eaLnBrk="1" latinLnBrk="0" hangingPunct="1">
        <a:spcBef>
          <a:spcPct val="0"/>
        </a:spcBef>
        <a:buNone/>
        <a:defRPr sz="2800" kern="1200" baseline="0">
          <a:solidFill>
            <a:srgbClr val="A02020"/>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None/>
        <a:defRPr sz="4400" kern="1200" baseline="0">
          <a:solidFill>
            <a:srgbClr val="A0202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federico@studiofederico.ne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it.wikipedia.org/wiki/Merce" TargetMode="External"/><Relationship Id="rId3" Type="http://schemas.openxmlformats.org/officeDocument/2006/relationships/hyperlink" Target="https://it.wikipedia.org/wiki/Unit%C3%A0_di_conto" TargetMode="External"/><Relationship Id="rId7" Type="http://schemas.openxmlformats.org/officeDocument/2006/relationships/hyperlink" Target="https://it.wikipedia.org/wiki/Riserva_di_valore" TargetMode="External"/><Relationship Id="rId2" Type="http://schemas.openxmlformats.org/officeDocument/2006/relationships/hyperlink" Target="https://it.wikipedia.org/wiki/Valore_(economia)" TargetMode="External"/><Relationship Id="rId1" Type="http://schemas.openxmlformats.org/officeDocument/2006/relationships/slideLayout" Target="../slideLayouts/slideLayout2.xml"/><Relationship Id="rId6" Type="http://schemas.openxmlformats.org/officeDocument/2006/relationships/hyperlink" Target="https://it.wikipedia.org/wiki/Servizio" TargetMode="External"/><Relationship Id="rId5" Type="http://schemas.openxmlformats.org/officeDocument/2006/relationships/hyperlink" Target="https://it.wikipedia.org/wiki/Bene_(economia)" TargetMode="External"/><Relationship Id="rId4" Type="http://schemas.openxmlformats.org/officeDocument/2006/relationships/hyperlink" Target="https://it.wikipedia.org/wiki/Compravendita" TargetMode="External"/><Relationship Id="rId9" Type="http://schemas.openxmlformats.org/officeDocument/2006/relationships/hyperlink" Target="https://it.wikipedia.org/wiki/Paul_Samuelson"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ctrTitle"/>
          </p:nvPr>
        </p:nvSpPr>
        <p:spPr bwMode="auto">
          <a:xfrm>
            <a:off x="611560" y="1628800"/>
            <a:ext cx="7772400" cy="11521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t-IT" altLang="it-IT" sz="4000" dirty="0" err="1" smtClean="0">
                <a:latin typeface="Arial" charset="0"/>
                <a:cs typeface="Arial" charset="0"/>
              </a:rPr>
              <a:t>Criptovalute</a:t>
            </a:r>
            <a:r>
              <a:rPr lang="it-IT" altLang="it-IT" sz="4000" dirty="0" smtClean="0">
                <a:latin typeface="Arial" charset="0"/>
                <a:cs typeface="Arial" charset="0"/>
              </a:rPr>
              <a:t/>
            </a:r>
            <a:br>
              <a:rPr lang="it-IT" altLang="it-IT" sz="4000" dirty="0" smtClean="0">
                <a:latin typeface="Arial" charset="0"/>
                <a:cs typeface="Arial" charset="0"/>
              </a:rPr>
            </a:br>
            <a:r>
              <a:rPr lang="it-IT" sz="2800" dirty="0" smtClean="0"/>
              <a:t>RW e redditi</a:t>
            </a:r>
            <a:r>
              <a:rPr lang="it-IT" sz="4000" dirty="0"/>
              <a:t/>
            </a:r>
            <a:br>
              <a:rPr lang="it-IT" sz="4000" dirty="0"/>
            </a:br>
            <a:endParaRPr lang="it-IT" altLang="it-IT" sz="4000" dirty="0" smtClean="0">
              <a:latin typeface="Arial" charset="0"/>
              <a:cs typeface="Arial" charset="0"/>
            </a:endParaRPr>
          </a:p>
        </p:txBody>
      </p:sp>
      <p:sp>
        <p:nvSpPr>
          <p:cNvPr id="3" name="Sottotitolo 2"/>
          <p:cNvSpPr>
            <a:spLocks noGrp="1"/>
          </p:cNvSpPr>
          <p:nvPr>
            <p:ph type="subTitle" idx="1"/>
          </p:nvPr>
        </p:nvSpPr>
        <p:spPr>
          <a:xfrm>
            <a:off x="684213" y="3068960"/>
            <a:ext cx="7200155" cy="2376263"/>
          </a:xfrm>
        </p:spPr>
        <p:txBody>
          <a:bodyPr rtlCol="0">
            <a:normAutofit fontScale="32500" lnSpcReduction="20000"/>
          </a:bodyPr>
          <a:lstStyle/>
          <a:p>
            <a:pPr eaLnBrk="1" fontAlgn="auto" hangingPunct="1">
              <a:spcAft>
                <a:spcPts val="0"/>
              </a:spcAft>
              <a:buFont typeface="Arial" pitchFamily="34" charset="0"/>
              <a:buNone/>
              <a:defRPr/>
            </a:pPr>
            <a:endParaRPr lang="it-IT" sz="3200" dirty="0" smtClean="0"/>
          </a:p>
          <a:p>
            <a:pPr eaLnBrk="1" fontAlgn="auto" hangingPunct="1">
              <a:spcAft>
                <a:spcPts val="0"/>
              </a:spcAft>
              <a:buFont typeface="Arial" pitchFamily="34" charset="0"/>
              <a:buNone/>
              <a:defRPr/>
            </a:pPr>
            <a:endParaRPr lang="it-IT" dirty="0"/>
          </a:p>
          <a:p>
            <a:pPr eaLnBrk="1" fontAlgn="auto" hangingPunct="1">
              <a:spcAft>
                <a:spcPts val="0"/>
              </a:spcAft>
              <a:buFont typeface="Arial" pitchFamily="34" charset="0"/>
              <a:buNone/>
              <a:defRPr/>
            </a:pPr>
            <a:endParaRPr lang="it-IT" sz="2400" dirty="0" smtClean="0"/>
          </a:p>
          <a:p>
            <a:pPr algn="r">
              <a:defRPr/>
            </a:pPr>
            <a:r>
              <a:rPr lang="it-IT" sz="7400" b="1" dirty="0"/>
              <a:t>Stefano </a:t>
            </a:r>
            <a:r>
              <a:rPr lang="it-IT" sz="7400" b="1" dirty="0" smtClean="0"/>
              <a:t>Federico</a:t>
            </a:r>
          </a:p>
          <a:p>
            <a:pPr algn="r">
              <a:defRPr/>
            </a:pPr>
            <a:r>
              <a:rPr lang="it-IT" sz="7400" dirty="0" smtClean="0"/>
              <a:t>Dottore Commercialista</a:t>
            </a:r>
          </a:p>
          <a:p>
            <a:pPr algn="r">
              <a:defRPr/>
            </a:pPr>
            <a:r>
              <a:rPr lang="it-IT" sz="7400" dirty="0" smtClean="0"/>
              <a:t>Revisore Legale</a:t>
            </a:r>
            <a:endParaRPr lang="it-IT" sz="7400" dirty="0"/>
          </a:p>
          <a:p>
            <a:pPr algn="r">
              <a:defRPr/>
            </a:pPr>
            <a:r>
              <a:rPr lang="it-IT" sz="7400" dirty="0"/>
              <a:t> </a:t>
            </a:r>
            <a:r>
              <a:rPr lang="it-IT" sz="7400" dirty="0" smtClean="0">
                <a:hlinkClick r:id="rId2"/>
              </a:rPr>
              <a:t>federico@studiofederico.net</a:t>
            </a:r>
            <a:endParaRPr lang="it-IT" sz="7400" dirty="0" smtClean="0"/>
          </a:p>
          <a:p>
            <a:pPr algn="r">
              <a:defRPr/>
            </a:pPr>
            <a:r>
              <a:rPr lang="it-IT" sz="7400" dirty="0" smtClean="0">
                <a:solidFill>
                  <a:srgbClr val="FF0000"/>
                </a:solidFill>
              </a:rPr>
              <a:t>www.studiofederico.net</a:t>
            </a:r>
            <a:endParaRPr lang="it-IT" sz="7400" dirty="0">
              <a:solidFill>
                <a:srgbClr val="FF0000"/>
              </a:solidFill>
            </a:endParaRPr>
          </a:p>
          <a:p>
            <a:pPr eaLnBrk="1" fontAlgn="auto" hangingPunct="1">
              <a:spcAft>
                <a:spcPts val="0"/>
              </a:spcAft>
              <a:buFont typeface="Arial" pitchFamily="34" charset="0"/>
              <a:buNone/>
              <a:defRPr/>
            </a:pPr>
            <a:endParaRPr lang="it-IT" sz="2400" dirty="0"/>
          </a:p>
        </p:txBody>
      </p:sp>
      <p:sp>
        <p:nvSpPr>
          <p:cNvPr id="2" name="Segnaposto data 1"/>
          <p:cNvSpPr>
            <a:spLocks noGrp="1"/>
          </p:cNvSpPr>
          <p:nvPr>
            <p:ph type="dt" sz="half" idx="10"/>
          </p:nvPr>
        </p:nvSpPr>
        <p:spPr/>
        <p:txBody>
          <a:bodyPr/>
          <a:lstStyle/>
          <a:p>
            <a:fld id="{494ACAE2-46A8-4B5B-8EA4-944A7E7ACCCB}" type="datetime1">
              <a:rPr lang="it-IT" smtClean="0"/>
              <a:t>12/07/2021</a:t>
            </a:fld>
            <a:endParaRPr lang="it-IT"/>
          </a:p>
        </p:txBody>
      </p:sp>
      <p:sp>
        <p:nvSpPr>
          <p:cNvPr id="4" name="Segnaposto piè di pagina 3"/>
          <p:cNvSpPr>
            <a:spLocks noGrp="1"/>
          </p:cNvSpPr>
          <p:nvPr>
            <p:ph type="ftr" sz="quarter" idx="11"/>
          </p:nvPr>
        </p:nvSpPr>
        <p:spPr/>
        <p:txBody>
          <a:bodyPr/>
          <a:lstStyle/>
          <a:p>
            <a:r>
              <a:rPr lang="it-IT" smtClean="0"/>
              <a:t>federico@studiofederico.net</a:t>
            </a:r>
            <a:endParaRPr lang="it-IT"/>
          </a:p>
        </p:txBody>
      </p:sp>
      <p:sp>
        <p:nvSpPr>
          <p:cNvPr id="5" name="Segnaposto numero diapositiva 4"/>
          <p:cNvSpPr>
            <a:spLocks noGrp="1"/>
          </p:cNvSpPr>
          <p:nvPr>
            <p:ph type="sldNum" sz="quarter" idx="12"/>
          </p:nvPr>
        </p:nvSpPr>
        <p:spPr/>
        <p:txBody>
          <a:bodyPr/>
          <a:lstStyle/>
          <a:p>
            <a:fld id="{42C89978-83E2-41AF-9897-8B95B994FC80}" type="slidenum">
              <a:rPr lang="it-IT" smtClean="0"/>
              <a:t>1</a:t>
            </a:fld>
            <a:endParaRPr lang="it-IT"/>
          </a:p>
        </p:txBody>
      </p:sp>
    </p:spTree>
    <p:extLst>
      <p:ext uri="{BB962C8B-B14F-4D97-AF65-F5344CB8AC3E}">
        <p14:creationId xmlns:p14="http://schemas.microsoft.com/office/powerpoint/2010/main" val="13636784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olo 1"/>
          <p:cNvSpPr>
            <a:spLocks noGrp="1"/>
          </p:cNvSpPr>
          <p:nvPr>
            <p:ph type="title"/>
          </p:nvPr>
        </p:nvSpPr>
        <p:spPr bwMode="auto">
          <a:xfrm>
            <a:off x="468313" y="1196975"/>
            <a:ext cx="8229600" cy="8699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r>
              <a:rPr lang="it-IT" altLang="it-IT" sz="3600" smtClean="0"/>
              <a:t>Criptovaluta: strumento di pagamento</a:t>
            </a:r>
          </a:p>
        </p:txBody>
      </p:sp>
      <p:sp>
        <p:nvSpPr>
          <p:cNvPr id="17411" name="Segnaposto contenuto 2"/>
          <p:cNvSpPr>
            <a:spLocks noGrp="1"/>
          </p:cNvSpPr>
          <p:nvPr>
            <p:ph idx="1"/>
          </p:nvPr>
        </p:nvSpPr>
        <p:spPr>
          <a:xfrm>
            <a:off x="457200" y="2133600"/>
            <a:ext cx="7787208" cy="3992563"/>
          </a:xfrm>
        </p:spPr>
        <p:txBody>
          <a:bodyPr/>
          <a:lstStyle/>
          <a:p>
            <a:pPr marL="0" indent="0">
              <a:buFont typeface="Arial" charset="0"/>
              <a:buNone/>
            </a:pPr>
            <a:r>
              <a:rPr lang="it-IT" altLang="it-IT" dirty="0" smtClean="0"/>
              <a:t>Funzione principale: strumento di pagamento, non convenzionale, funzionale fin tanto c’è qualcuno che soddisfa l’aspettativa di accettarlo in cambio del bene o servizio</a:t>
            </a:r>
          </a:p>
          <a:p>
            <a:pPr marL="0" indent="0">
              <a:buFont typeface="Arial" charset="0"/>
              <a:buNone/>
            </a:pPr>
            <a:endParaRPr lang="it-IT" altLang="it-IT" dirty="0" smtClean="0"/>
          </a:p>
          <a:p>
            <a:pPr marL="0" indent="0">
              <a:buFont typeface="Arial" charset="0"/>
              <a:buNone/>
            </a:pPr>
            <a:r>
              <a:rPr lang="it-IT" altLang="it-IT" dirty="0" smtClean="0"/>
              <a:t>Banca d’Italia: l’accettazione e lo scambio di </a:t>
            </a:r>
            <a:r>
              <a:rPr lang="it-IT" altLang="it-IT" dirty="0" err="1" smtClean="0"/>
              <a:t>criptovalute</a:t>
            </a:r>
            <a:r>
              <a:rPr lang="it-IT" altLang="it-IT" dirty="0" smtClean="0"/>
              <a:t> sono attività lecite</a:t>
            </a:r>
          </a:p>
        </p:txBody>
      </p:sp>
      <p:sp>
        <p:nvSpPr>
          <p:cNvPr id="4" name="Segnaposto data 3"/>
          <p:cNvSpPr>
            <a:spLocks noGrp="1"/>
          </p:cNvSpPr>
          <p:nvPr>
            <p:ph type="dt" sz="half" idx="10"/>
          </p:nvPr>
        </p:nvSpPr>
        <p:spPr/>
        <p:txBody>
          <a:bodyPr/>
          <a:lstStyle/>
          <a:p>
            <a:pPr>
              <a:defRPr/>
            </a:pPr>
            <a:fld id="{AF02596F-7708-47AD-B4E1-375169A8DE42}" type="datetime1">
              <a:rPr lang="it-IT" smtClean="0"/>
              <a:t>12/07/2021</a:t>
            </a:fld>
            <a:endParaRPr lang="it-IT"/>
          </a:p>
        </p:txBody>
      </p:sp>
      <p:sp>
        <p:nvSpPr>
          <p:cNvPr id="5" name="Segnaposto piè di pagina 4"/>
          <p:cNvSpPr>
            <a:spLocks noGrp="1"/>
          </p:cNvSpPr>
          <p:nvPr>
            <p:ph type="ftr" sz="quarter" idx="11"/>
          </p:nvPr>
        </p:nvSpPr>
        <p:spPr/>
        <p:txBody>
          <a:bodyPr/>
          <a:lstStyle/>
          <a:p>
            <a:pPr>
              <a:defRPr/>
            </a:pPr>
            <a:r>
              <a:rPr lang="it-IT" smtClean="0"/>
              <a:t>federico@studiofederico.net</a:t>
            </a:r>
            <a:endParaRPr lang="it-IT"/>
          </a:p>
        </p:txBody>
      </p:sp>
      <p:sp>
        <p:nvSpPr>
          <p:cNvPr id="6" name="Segnaposto numero diapositiva 5"/>
          <p:cNvSpPr>
            <a:spLocks noGrp="1"/>
          </p:cNvSpPr>
          <p:nvPr>
            <p:ph type="sldNum" sz="quarter" idx="12"/>
          </p:nvPr>
        </p:nvSpPr>
        <p:spPr/>
        <p:txBody>
          <a:bodyPr/>
          <a:lstStyle/>
          <a:p>
            <a:pPr>
              <a:defRPr/>
            </a:pPr>
            <a:fld id="{9C64F953-4F0F-4EBD-B01C-83A2E36F9AF8}" type="slidenum">
              <a:rPr lang="it-IT" smtClean="0"/>
              <a:pPr>
                <a:defRPr/>
              </a:pPr>
              <a:t>10</a:t>
            </a:fld>
            <a:endParaRPr lang="it-IT"/>
          </a:p>
        </p:txBody>
      </p:sp>
    </p:spTree>
    <p:extLst>
      <p:ext uri="{BB962C8B-B14F-4D97-AF65-F5344CB8AC3E}">
        <p14:creationId xmlns:p14="http://schemas.microsoft.com/office/powerpoint/2010/main" val="38348067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788024" y="260648"/>
            <a:ext cx="4845224" cy="1143000"/>
          </a:xfrm>
        </p:spPr>
        <p:txBody>
          <a:bodyPr/>
          <a:lstStyle/>
          <a:p>
            <a:r>
              <a:rPr lang="it-IT" dirty="0" smtClean="0"/>
              <a:t>GAFI report 06/2014</a:t>
            </a:r>
            <a:endParaRPr lang="it-IT" dirty="0"/>
          </a:p>
        </p:txBody>
      </p:sp>
      <p:sp>
        <p:nvSpPr>
          <p:cNvPr id="3" name="Segnaposto contenuto 2"/>
          <p:cNvSpPr>
            <a:spLocks noGrp="1"/>
          </p:cNvSpPr>
          <p:nvPr>
            <p:ph idx="1"/>
          </p:nvPr>
        </p:nvSpPr>
        <p:spPr/>
        <p:txBody>
          <a:bodyPr/>
          <a:lstStyle/>
          <a:p>
            <a:r>
              <a:rPr lang="it-IT" dirty="0" smtClean="0"/>
              <a:t>Valute virtuali: rappresentazioni digitali di valore, senza corso legale in alcuna giurisdizione</a:t>
            </a:r>
          </a:p>
          <a:p>
            <a:r>
              <a:rPr lang="it-IT" dirty="0" smtClean="0"/>
              <a:t>Denaro tradizionale: riconosciuto dallo Stato, mezzo legale di pagamento, espresso anche in forma digitale ma sempre come mezzo legale</a:t>
            </a:r>
          </a:p>
          <a:p>
            <a:r>
              <a:rPr lang="it-IT" dirty="0" smtClean="0"/>
              <a:t>Denaro virtuale: l’utilizzo dipende dal consenso delle parti</a:t>
            </a:r>
          </a:p>
          <a:p>
            <a:endParaRPr lang="it-IT" dirty="0"/>
          </a:p>
        </p:txBody>
      </p:sp>
      <p:sp>
        <p:nvSpPr>
          <p:cNvPr id="4" name="Segnaposto data 3"/>
          <p:cNvSpPr>
            <a:spLocks noGrp="1"/>
          </p:cNvSpPr>
          <p:nvPr>
            <p:ph type="dt" sz="half" idx="10"/>
          </p:nvPr>
        </p:nvSpPr>
        <p:spPr/>
        <p:txBody>
          <a:bodyPr/>
          <a:lstStyle/>
          <a:p>
            <a:fld id="{3E50E075-6B63-4FCE-838D-E6749EB71DDD}" type="datetime1">
              <a:rPr lang="it-IT" smtClean="0"/>
              <a:t>12/07/2021</a:t>
            </a:fld>
            <a:endParaRPr lang="it-IT"/>
          </a:p>
        </p:txBody>
      </p:sp>
      <p:sp>
        <p:nvSpPr>
          <p:cNvPr id="5" name="Segnaposto piè di pagina 4"/>
          <p:cNvSpPr>
            <a:spLocks noGrp="1"/>
          </p:cNvSpPr>
          <p:nvPr>
            <p:ph type="ftr" sz="quarter" idx="11"/>
          </p:nvPr>
        </p:nvSpPr>
        <p:spPr/>
        <p:txBody>
          <a:bodyPr/>
          <a:lstStyle/>
          <a:p>
            <a:r>
              <a:rPr lang="it-IT" smtClean="0"/>
              <a:t>federico@studiofederico.net</a:t>
            </a:r>
            <a:endParaRPr lang="it-IT"/>
          </a:p>
        </p:txBody>
      </p:sp>
      <p:sp>
        <p:nvSpPr>
          <p:cNvPr id="6" name="Segnaposto numero diapositiva 5"/>
          <p:cNvSpPr>
            <a:spLocks noGrp="1"/>
          </p:cNvSpPr>
          <p:nvPr>
            <p:ph type="sldNum" sz="quarter" idx="12"/>
          </p:nvPr>
        </p:nvSpPr>
        <p:spPr/>
        <p:txBody>
          <a:bodyPr/>
          <a:lstStyle/>
          <a:p>
            <a:fld id="{42C89978-83E2-41AF-9897-8B95B994FC80}" type="slidenum">
              <a:rPr lang="it-IT" smtClean="0"/>
              <a:t>11</a:t>
            </a:fld>
            <a:endParaRPr lang="it-IT"/>
          </a:p>
        </p:txBody>
      </p:sp>
    </p:spTree>
    <p:extLst>
      <p:ext uri="{BB962C8B-B14F-4D97-AF65-F5344CB8AC3E}">
        <p14:creationId xmlns:p14="http://schemas.microsoft.com/office/powerpoint/2010/main" val="39886083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olo 1"/>
          <p:cNvSpPr>
            <a:spLocks noGrp="1"/>
          </p:cNvSpPr>
          <p:nvPr>
            <p:ph type="title"/>
          </p:nvPr>
        </p:nvSpPr>
        <p:spPr bwMode="auto">
          <a:xfrm>
            <a:off x="467544" y="1196752"/>
            <a:ext cx="8229600" cy="855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eaLnBrk="1" hangingPunct="1"/>
            <a:r>
              <a:rPr lang="it-IT" altLang="it-IT" dirty="0" smtClean="0"/>
              <a:t>BCE 2015 Virtual </a:t>
            </a:r>
            <a:r>
              <a:rPr lang="it-IT" altLang="it-IT" dirty="0" err="1" smtClean="0"/>
              <a:t>currency</a:t>
            </a:r>
            <a:r>
              <a:rPr lang="it-IT" altLang="it-IT" dirty="0" smtClean="0"/>
              <a:t> </a:t>
            </a:r>
            <a:r>
              <a:rPr lang="it-IT" altLang="it-IT" dirty="0" err="1" smtClean="0"/>
              <a:t>schemes</a:t>
            </a:r>
            <a:endParaRPr lang="it-IT" altLang="it-IT" dirty="0" smtClean="0"/>
          </a:p>
        </p:txBody>
      </p:sp>
      <p:sp>
        <p:nvSpPr>
          <p:cNvPr id="20483" name="Segnaposto contenuto 2"/>
          <p:cNvSpPr>
            <a:spLocks noGrp="1"/>
          </p:cNvSpPr>
          <p:nvPr>
            <p:ph idx="1"/>
          </p:nvPr>
        </p:nvSpPr>
        <p:spPr>
          <a:xfrm>
            <a:off x="457200" y="1989138"/>
            <a:ext cx="8229600" cy="4137025"/>
          </a:xfrm>
        </p:spPr>
        <p:txBody>
          <a:bodyPr>
            <a:normAutofit/>
          </a:bodyPr>
          <a:lstStyle/>
          <a:p>
            <a:pPr marL="0" indent="0" eaLnBrk="1" hangingPunct="1">
              <a:buFont typeface="Arial" charset="0"/>
              <a:buNone/>
            </a:pPr>
            <a:r>
              <a:rPr lang="it-IT" altLang="it-IT" sz="2800" i="1" smtClean="0"/>
              <a:t>Virtual currencies do </a:t>
            </a:r>
            <a:r>
              <a:rPr lang="en-US" altLang="it-IT" sz="2800" i="1" smtClean="0"/>
              <a:t>not fit the economic or legal definition of money or currency. Even if the terms “virtual currency” and “virtual currency schemes” are used in this report, Eurosystem central banks do not recognise that these concepts would belong to the world of money or currency as used in economic literature, nor is virtual currency money, currency or a currency from </a:t>
            </a:r>
            <a:r>
              <a:rPr lang="it-IT" altLang="it-IT" sz="2800" i="1" smtClean="0"/>
              <a:t>a legal perspective</a:t>
            </a:r>
            <a:r>
              <a:rPr lang="it-IT" altLang="it-IT" sz="2800" smtClean="0"/>
              <a:t>. </a:t>
            </a:r>
          </a:p>
          <a:p>
            <a:pPr marL="0" indent="0" eaLnBrk="1" hangingPunct="1">
              <a:buFont typeface="Arial" charset="0"/>
              <a:buNone/>
            </a:pPr>
            <a:r>
              <a:rPr lang="it-IT" altLang="it-IT" sz="2800" b="1" smtClean="0"/>
              <a:t>Le valute virtuali non sono moneta o valuta estera.</a:t>
            </a:r>
            <a:endParaRPr lang="it-IT" altLang="it-IT" sz="2800" smtClean="0"/>
          </a:p>
        </p:txBody>
      </p:sp>
      <p:sp>
        <p:nvSpPr>
          <p:cNvPr id="4" name="Segnaposto data 3"/>
          <p:cNvSpPr>
            <a:spLocks noGrp="1"/>
          </p:cNvSpPr>
          <p:nvPr>
            <p:ph type="dt" sz="half" idx="10"/>
          </p:nvPr>
        </p:nvSpPr>
        <p:spPr/>
        <p:txBody>
          <a:bodyPr/>
          <a:lstStyle/>
          <a:p>
            <a:pPr>
              <a:defRPr/>
            </a:pPr>
            <a:fld id="{6A1538E2-1B2A-46B8-A84B-C5985A4BDA17}" type="datetime1">
              <a:rPr lang="it-IT" smtClean="0"/>
              <a:t>12/07/2021</a:t>
            </a:fld>
            <a:endParaRPr lang="it-IT"/>
          </a:p>
        </p:txBody>
      </p:sp>
      <p:sp>
        <p:nvSpPr>
          <p:cNvPr id="5" name="Segnaposto piè di pagina 4"/>
          <p:cNvSpPr>
            <a:spLocks noGrp="1"/>
          </p:cNvSpPr>
          <p:nvPr>
            <p:ph type="ftr" sz="quarter" idx="11"/>
          </p:nvPr>
        </p:nvSpPr>
        <p:spPr/>
        <p:txBody>
          <a:bodyPr/>
          <a:lstStyle/>
          <a:p>
            <a:pPr>
              <a:defRPr/>
            </a:pPr>
            <a:r>
              <a:rPr lang="it-IT" smtClean="0"/>
              <a:t>federico@studiofederico.net</a:t>
            </a:r>
            <a:endParaRPr lang="it-IT"/>
          </a:p>
        </p:txBody>
      </p:sp>
      <p:sp>
        <p:nvSpPr>
          <p:cNvPr id="6" name="Segnaposto numero diapositiva 5"/>
          <p:cNvSpPr>
            <a:spLocks noGrp="1"/>
          </p:cNvSpPr>
          <p:nvPr>
            <p:ph type="sldNum" sz="quarter" idx="12"/>
          </p:nvPr>
        </p:nvSpPr>
        <p:spPr/>
        <p:txBody>
          <a:bodyPr/>
          <a:lstStyle/>
          <a:p>
            <a:pPr>
              <a:defRPr/>
            </a:pPr>
            <a:fld id="{6B76B803-79B5-4DD0-A745-8BB9EFAC5B81}" type="slidenum">
              <a:rPr lang="it-IT" smtClean="0"/>
              <a:pPr>
                <a:defRPr/>
              </a:pPr>
              <a:t>12</a:t>
            </a:fld>
            <a:endParaRPr lang="it-IT"/>
          </a:p>
        </p:txBody>
      </p:sp>
    </p:spTree>
    <p:extLst>
      <p:ext uri="{BB962C8B-B14F-4D97-AF65-F5344CB8AC3E}">
        <p14:creationId xmlns:p14="http://schemas.microsoft.com/office/powerpoint/2010/main" val="41121727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olo 1"/>
          <p:cNvSpPr>
            <a:spLocks noGrp="1"/>
          </p:cNvSpPr>
          <p:nvPr>
            <p:ph type="title"/>
          </p:nvPr>
        </p:nvSpPr>
        <p:spPr bwMode="auto">
          <a:xfrm>
            <a:off x="468313" y="1196975"/>
            <a:ext cx="8229600" cy="863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eaLnBrk="1" hangingPunct="1"/>
            <a:r>
              <a:rPr lang="it-IT" altLang="it-IT" smtClean="0"/>
              <a:t>Banca d’Italia del 30 gennaio 2015</a:t>
            </a:r>
          </a:p>
        </p:txBody>
      </p:sp>
      <p:sp>
        <p:nvSpPr>
          <p:cNvPr id="21507" name="Segnaposto contenuto 2"/>
          <p:cNvSpPr>
            <a:spLocks noGrp="1"/>
          </p:cNvSpPr>
          <p:nvPr>
            <p:ph idx="1"/>
          </p:nvPr>
        </p:nvSpPr>
        <p:spPr>
          <a:xfrm>
            <a:off x="323850" y="2060575"/>
            <a:ext cx="8136582" cy="4065588"/>
          </a:xfrm>
        </p:spPr>
        <p:txBody>
          <a:bodyPr>
            <a:normAutofit/>
          </a:bodyPr>
          <a:lstStyle/>
          <a:p>
            <a:pPr marL="0" indent="0" eaLnBrk="1" hangingPunct="1">
              <a:buFont typeface="Arial" charset="0"/>
              <a:buNone/>
            </a:pPr>
            <a:r>
              <a:rPr lang="it-IT" altLang="it-IT" sz="2800" dirty="0" smtClean="0"/>
              <a:t>Le c.d. valute virtuali (VV) sono </a:t>
            </a:r>
            <a:r>
              <a:rPr lang="it-IT" altLang="it-IT" sz="2800" u="sng" dirty="0" smtClean="0"/>
              <a:t>rappresentazioni digitale di valore</a:t>
            </a:r>
            <a:r>
              <a:rPr lang="it-IT" altLang="it-IT" sz="2800" dirty="0" smtClean="0"/>
              <a:t> non emesse da una banca centrale o da un’autorità pubblica. Esse non sono necessariamente collegate a una valuta avente corso legale, ma sono utilizzate come mezzo di scambio o detenute a scopo di investimento e possono essere trasferite, archiviate e negoziate elettronicamente. Le VV </a:t>
            </a:r>
            <a:r>
              <a:rPr lang="it-IT" altLang="it-IT" sz="2800" b="1" u="sng" dirty="0" smtClean="0"/>
              <a:t>non sono moneta </a:t>
            </a:r>
            <a:r>
              <a:rPr lang="it-IT" altLang="it-IT" sz="2800" dirty="0" smtClean="0"/>
              <a:t>legale e non devono essere confuse con la moneta elettronica</a:t>
            </a:r>
          </a:p>
        </p:txBody>
      </p:sp>
      <p:sp>
        <p:nvSpPr>
          <p:cNvPr id="4" name="Segnaposto data 3"/>
          <p:cNvSpPr>
            <a:spLocks noGrp="1"/>
          </p:cNvSpPr>
          <p:nvPr>
            <p:ph type="dt" sz="half" idx="10"/>
          </p:nvPr>
        </p:nvSpPr>
        <p:spPr/>
        <p:txBody>
          <a:bodyPr/>
          <a:lstStyle/>
          <a:p>
            <a:pPr>
              <a:defRPr/>
            </a:pPr>
            <a:fld id="{45D6C056-25BC-4755-8774-94001F0E0D77}" type="datetime1">
              <a:rPr lang="it-IT" smtClean="0"/>
              <a:t>12/07/2021</a:t>
            </a:fld>
            <a:endParaRPr lang="it-IT"/>
          </a:p>
        </p:txBody>
      </p:sp>
      <p:sp>
        <p:nvSpPr>
          <p:cNvPr id="5" name="Segnaposto piè di pagina 4"/>
          <p:cNvSpPr>
            <a:spLocks noGrp="1"/>
          </p:cNvSpPr>
          <p:nvPr>
            <p:ph type="ftr" sz="quarter" idx="11"/>
          </p:nvPr>
        </p:nvSpPr>
        <p:spPr/>
        <p:txBody>
          <a:bodyPr/>
          <a:lstStyle/>
          <a:p>
            <a:pPr>
              <a:defRPr/>
            </a:pPr>
            <a:r>
              <a:rPr lang="it-IT" smtClean="0"/>
              <a:t>federico@studiofederico.net</a:t>
            </a:r>
            <a:endParaRPr lang="it-IT"/>
          </a:p>
        </p:txBody>
      </p:sp>
      <p:sp>
        <p:nvSpPr>
          <p:cNvPr id="6" name="Segnaposto numero diapositiva 5"/>
          <p:cNvSpPr>
            <a:spLocks noGrp="1"/>
          </p:cNvSpPr>
          <p:nvPr>
            <p:ph type="sldNum" sz="quarter" idx="12"/>
          </p:nvPr>
        </p:nvSpPr>
        <p:spPr/>
        <p:txBody>
          <a:bodyPr/>
          <a:lstStyle/>
          <a:p>
            <a:pPr>
              <a:defRPr/>
            </a:pPr>
            <a:fld id="{927455F3-9583-45A7-80D1-115EEBCF8C23}" type="slidenum">
              <a:rPr lang="it-IT" smtClean="0"/>
              <a:pPr>
                <a:defRPr/>
              </a:pPr>
              <a:t>13</a:t>
            </a:fld>
            <a:endParaRPr lang="it-IT"/>
          </a:p>
        </p:txBody>
      </p:sp>
    </p:spTree>
    <p:extLst>
      <p:ext uri="{BB962C8B-B14F-4D97-AF65-F5344CB8AC3E}">
        <p14:creationId xmlns:p14="http://schemas.microsoft.com/office/powerpoint/2010/main" val="20969462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olo 1"/>
          <p:cNvSpPr>
            <a:spLocks noGrp="1"/>
          </p:cNvSpPr>
          <p:nvPr>
            <p:ph type="title"/>
          </p:nvPr>
        </p:nvSpPr>
        <p:spPr bwMode="auto">
          <a:xfrm>
            <a:off x="468313" y="1125538"/>
            <a:ext cx="8229600" cy="647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it-IT" altLang="it-IT" sz="2800" smtClean="0"/>
              <a:t>Ris. 2 settembre 2016 n. 72/E,</a:t>
            </a:r>
          </a:p>
        </p:txBody>
      </p:sp>
      <p:sp>
        <p:nvSpPr>
          <p:cNvPr id="25603" name="Segnaposto contenuto 2"/>
          <p:cNvSpPr>
            <a:spLocks noGrp="1"/>
          </p:cNvSpPr>
          <p:nvPr>
            <p:ph idx="1"/>
          </p:nvPr>
        </p:nvSpPr>
        <p:spPr>
          <a:xfrm>
            <a:off x="395288" y="1773238"/>
            <a:ext cx="8229600" cy="4319587"/>
          </a:xfrm>
        </p:spPr>
        <p:txBody>
          <a:bodyPr/>
          <a:lstStyle/>
          <a:p>
            <a:r>
              <a:rPr lang="it-IT" altLang="it-IT" sz="2000" smtClean="0"/>
              <a:t>Il bitcoin è una tipologia di moneta “virtuale”, o meglio “criptovaluta”, utilizzata come “moneta” alternativa a quella tradizionale avente corso legale emessa da una Autorità monetaria.</a:t>
            </a:r>
          </a:p>
          <a:p>
            <a:endParaRPr lang="it-IT" altLang="it-IT" sz="2000" b="1" smtClean="0"/>
          </a:p>
          <a:p>
            <a:r>
              <a:rPr lang="it-IT" altLang="it-IT" sz="2000" smtClean="0"/>
              <a:t>La differenza (positiva o negativa) tra prezzi di acquisto sostenuti all’istante e costi di acquisto a cui si è impegnato il cliente è ascrivibile ai ricavi (o ai costi) caratteristici di esercizio dell’attività di intermediazione esercitata e, pertanto, contribuiscono quali elementi positivi (o negativi) alla formazione della materia imponibile soggetta ad ordinaria tassazione ai fini Ires (ed Irap).</a:t>
            </a:r>
          </a:p>
          <a:p>
            <a:endParaRPr lang="it-IT" altLang="it-IT" sz="2000" smtClean="0"/>
          </a:p>
        </p:txBody>
      </p:sp>
      <p:sp>
        <p:nvSpPr>
          <p:cNvPr id="4" name="Segnaposto data 3"/>
          <p:cNvSpPr>
            <a:spLocks noGrp="1"/>
          </p:cNvSpPr>
          <p:nvPr>
            <p:ph type="dt" sz="half" idx="10"/>
          </p:nvPr>
        </p:nvSpPr>
        <p:spPr/>
        <p:txBody>
          <a:bodyPr/>
          <a:lstStyle/>
          <a:p>
            <a:pPr>
              <a:defRPr/>
            </a:pPr>
            <a:fld id="{0DE566FE-C2EF-4A0C-9D5B-1A4B8D8109D1}" type="datetime1">
              <a:rPr lang="it-IT" smtClean="0"/>
              <a:t>12/07/2021</a:t>
            </a:fld>
            <a:endParaRPr lang="it-IT"/>
          </a:p>
        </p:txBody>
      </p:sp>
      <p:sp>
        <p:nvSpPr>
          <p:cNvPr id="5" name="Segnaposto piè di pagina 4"/>
          <p:cNvSpPr>
            <a:spLocks noGrp="1"/>
          </p:cNvSpPr>
          <p:nvPr>
            <p:ph type="ftr" sz="quarter" idx="11"/>
          </p:nvPr>
        </p:nvSpPr>
        <p:spPr/>
        <p:txBody>
          <a:bodyPr/>
          <a:lstStyle/>
          <a:p>
            <a:pPr>
              <a:defRPr/>
            </a:pPr>
            <a:r>
              <a:rPr lang="it-IT" smtClean="0"/>
              <a:t>federico@studiofederico.net</a:t>
            </a:r>
            <a:endParaRPr lang="it-IT"/>
          </a:p>
        </p:txBody>
      </p:sp>
      <p:sp>
        <p:nvSpPr>
          <p:cNvPr id="6" name="Segnaposto numero diapositiva 5"/>
          <p:cNvSpPr>
            <a:spLocks noGrp="1"/>
          </p:cNvSpPr>
          <p:nvPr>
            <p:ph type="sldNum" sz="quarter" idx="12"/>
          </p:nvPr>
        </p:nvSpPr>
        <p:spPr/>
        <p:txBody>
          <a:bodyPr/>
          <a:lstStyle/>
          <a:p>
            <a:pPr>
              <a:defRPr/>
            </a:pPr>
            <a:fld id="{F0CD3BFC-FFB5-4E77-BD51-353AC7243539}" type="slidenum">
              <a:rPr lang="it-IT" smtClean="0"/>
              <a:pPr>
                <a:defRPr/>
              </a:pPr>
              <a:t>14</a:t>
            </a:fld>
            <a:endParaRPr lang="it-IT"/>
          </a:p>
        </p:txBody>
      </p:sp>
    </p:spTree>
    <p:extLst>
      <p:ext uri="{BB962C8B-B14F-4D97-AF65-F5344CB8AC3E}">
        <p14:creationId xmlns:p14="http://schemas.microsoft.com/office/powerpoint/2010/main" val="36628782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olo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ltLang="it-IT" smtClean="0"/>
          </a:p>
        </p:txBody>
      </p:sp>
      <p:sp>
        <p:nvSpPr>
          <p:cNvPr id="29699" name="Segnaposto contenuto 2"/>
          <p:cNvSpPr>
            <a:spLocks noGrp="1"/>
          </p:cNvSpPr>
          <p:nvPr>
            <p:ph idx="1"/>
          </p:nvPr>
        </p:nvSpPr>
        <p:spPr/>
        <p:txBody>
          <a:bodyPr>
            <a:normAutofit fontScale="85000" lnSpcReduction="10000"/>
          </a:bodyPr>
          <a:lstStyle/>
          <a:p>
            <a:pPr>
              <a:defRPr/>
            </a:pPr>
            <a:r>
              <a:rPr lang="it-IT" altLang="it-IT" sz="2000" i="1" dirty="0" smtClean="0"/>
              <a:t>I </a:t>
            </a:r>
            <a:r>
              <a:rPr lang="it-IT" altLang="it-IT" sz="2000" i="1" dirty="0" err="1" smtClean="0"/>
              <a:t>bitcoin</a:t>
            </a:r>
            <a:r>
              <a:rPr lang="it-IT" altLang="it-IT" sz="2000" i="1" dirty="0" smtClean="0"/>
              <a:t> che a fine esercizio sono nella disponibilità (a titolo di proprietà) della Società si ritiene che gli stessi debbano essere valutati secondo il cambio in vigore alla data di chiusura dell’esercizio e tale valutazione assume rilievo ai fini fiscali ai sensi dell’articolo 9 del testo unico delle imposte sui redditi approvato con </a:t>
            </a:r>
            <a:r>
              <a:rPr lang="it-IT" altLang="it-IT" sz="2000" i="1" dirty="0" err="1" smtClean="0"/>
              <a:t>d.P.R.</a:t>
            </a:r>
            <a:r>
              <a:rPr lang="it-IT" altLang="it-IT" sz="2000" i="1" dirty="0" smtClean="0"/>
              <a:t> 22 dicembre 1986, n. 917 (</a:t>
            </a:r>
            <a:r>
              <a:rPr lang="it-IT" altLang="it-IT" sz="2000" i="1" dirty="0" err="1" smtClean="0"/>
              <a:t>Tuir</a:t>
            </a:r>
            <a:r>
              <a:rPr lang="it-IT" altLang="it-IT" sz="2000" i="1" dirty="0" smtClean="0"/>
              <a:t>). </a:t>
            </a:r>
          </a:p>
          <a:p>
            <a:pPr>
              <a:defRPr/>
            </a:pPr>
            <a:r>
              <a:rPr lang="it-IT" altLang="it-IT" sz="2000" i="1" dirty="0" smtClean="0"/>
              <a:t>Occorre, quindi, far riferimento al valore normale, intendendosi per tale il valore corrispondente alla quotazione degli stessi </a:t>
            </a:r>
            <a:r>
              <a:rPr lang="it-IT" altLang="it-IT" sz="2000" i="1" dirty="0" err="1" smtClean="0"/>
              <a:t>bitcoin</a:t>
            </a:r>
            <a:r>
              <a:rPr lang="it-IT" altLang="it-IT" sz="2000" i="1" dirty="0" smtClean="0"/>
              <a:t> al termine dell’esercizio. A tal fine potrebbe ben farsi riferimento alla media delle </a:t>
            </a:r>
            <a:r>
              <a:rPr lang="it-IT" altLang="it-IT" sz="2000" i="1" u="sng" dirty="0" smtClean="0"/>
              <a:t>quotazioni ufficiali </a:t>
            </a:r>
            <a:r>
              <a:rPr lang="it-IT" altLang="it-IT" sz="2000" i="1" dirty="0" smtClean="0"/>
              <a:t>rinvenibili sulle piattaforme on line in cui avvengono le compravendite di </a:t>
            </a:r>
            <a:r>
              <a:rPr lang="it-IT" altLang="it-IT" sz="2000" i="1" dirty="0" err="1" smtClean="0"/>
              <a:t>bitcoin</a:t>
            </a:r>
            <a:r>
              <a:rPr lang="it-IT" altLang="it-IT" sz="2000" i="1" dirty="0" smtClean="0"/>
              <a:t>.</a:t>
            </a:r>
            <a:endParaRPr lang="it-IT" altLang="it-IT" sz="2000" b="1" i="1" dirty="0" smtClean="0"/>
          </a:p>
          <a:p>
            <a:pPr marL="0" indent="0">
              <a:buFont typeface="Arial" charset="0"/>
              <a:buNone/>
              <a:defRPr/>
            </a:pPr>
            <a:r>
              <a:rPr lang="it-IT" altLang="it-IT" sz="2000" b="1" dirty="0" smtClean="0">
                <a:solidFill>
                  <a:srgbClr val="C00000"/>
                </a:solidFill>
              </a:rPr>
              <a:t>piena assimilazione alla fattispecie delle disponibilità di cassa ed ai conti correnti in valuta estera </a:t>
            </a:r>
          </a:p>
          <a:p>
            <a:pPr marL="0" indent="0">
              <a:buFont typeface="Arial" charset="0"/>
              <a:buNone/>
              <a:defRPr/>
            </a:pPr>
            <a:endParaRPr lang="it-IT" altLang="it-IT" sz="2000" dirty="0" smtClean="0"/>
          </a:p>
        </p:txBody>
      </p:sp>
      <p:sp>
        <p:nvSpPr>
          <p:cNvPr id="4" name="Segnaposto data 3"/>
          <p:cNvSpPr>
            <a:spLocks noGrp="1"/>
          </p:cNvSpPr>
          <p:nvPr>
            <p:ph type="dt" sz="half" idx="10"/>
          </p:nvPr>
        </p:nvSpPr>
        <p:spPr/>
        <p:txBody>
          <a:bodyPr/>
          <a:lstStyle/>
          <a:p>
            <a:pPr>
              <a:defRPr/>
            </a:pPr>
            <a:fld id="{4EB4109F-5B39-4B4C-A660-102A0A136015}" type="datetime1">
              <a:rPr lang="it-IT" smtClean="0"/>
              <a:t>12/07/2021</a:t>
            </a:fld>
            <a:endParaRPr lang="it-IT"/>
          </a:p>
        </p:txBody>
      </p:sp>
      <p:sp>
        <p:nvSpPr>
          <p:cNvPr id="5" name="Segnaposto piè di pagina 4"/>
          <p:cNvSpPr>
            <a:spLocks noGrp="1"/>
          </p:cNvSpPr>
          <p:nvPr>
            <p:ph type="ftr" sz="quarter" idx="11"/>
          </p:nvPr>
        </p:nvSpPr>
        <p:spPr/>
        <p:txBody>
          <a:bodyPr/>
          <a:lstStyle/>
          <a:p>
            <a:pPr>
              <a:defRPr/>
            </a:pPr>
            <a:r>
              <a:rPr lang="it-IT" smtClean="0"/>
              <a:t>federico@studiofederico.net</a:t>
            </a:r>
            <a:endParaRPr lang="it-IT"/>
          </a:p>
        </p:txBody>
      </p:sp>
      <p:sp>
        <p:nvSpPr>
          <p:cNvPr id="6" name="Segnaposto numero diapositiva 5"/>
          <p:cNvSpPr>
            <a:spLocks noGrp="1"/>
          </p:cNvSpPr>
          <p:nvPr>
            <p:ph type="sldNum" sz="quarter" idx="12"/>
          </p:nvPr>
        </p:nvSpPr>
        <p:spPr/>
        <p:txBody>
          <a:bodyPr/>
          <a:lstStyle/>
          <a:p>
            <a:pPr>
              <a:defRPr/>
            </a:pPr>
            <a:fld id="{DE00F505-2586-40CE-936D-5DC0E7DA6C63}" type="slidenum">
              <a:rPr lang="it-IT" smtClean="0"/>
              <a:pPr>
                <a:defRPr/>
              </a:pPr>
              <a:t>15</a:t>
            </a:fld>
            <a:endParaRPr lang="it-IT"/>
          </a:p>
        </p:txBody>
      </p:sp>
    </p:spTree>
    <p:extLst>
      <p:ext uri="{BB962C8B-B14F-4D97-AF65-F5344CB8AC3E}">
        <p14:creationId xmlns:p14="http://schemas.microsoft.com/office/powerpoint/2010/main" val="10736544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olo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ltLang="it-IT" smtClean="0"/>
          </a:p>
        </p:txBody>
      </p:sp>
      <p:sp>
        <p:nvSpPr>
          <p:cNvPr id="27651" name="Segnaposto contenuto 2"/>
          <p:cNvSpPr>
            <a:spLocks noGrp="1"/>
          </p:cNvSpPr>
          <p:nvPr>
            <p:ph idx="1"/>
          </p:nvPr>
        </p:nvSpPr>
        <p:spPr/>
        <p:txBody>
          <a:bodyPr>
            <a:normAutofit fontScale="92500" lnSpcReduction="20000"/>
          </a:bodyPr>
          <a:lstStyle/>
          <a:p>
            <a:r>
              <a:rPr lang="it-IT" altLang="it-IT" sz="2000" i="1" smtClean="0"/>
              <a:t>Per quanto riguarda, la tassazione ai fini delle imposte sul reddito dei clienti della Società, </a:t>
            </a:r>
            <a:r>
              <a:rPr lang="it-IT" altLang="it-IT" sz="2000" i="1" smtClean="0">
                <a:solidFill>
                  <a:srgbClr val="C00000"/>
                </a:solidFill>
              </a:rPr>
              <a:t>persone fisiche </a:t>
            </a:r>
            <a:r>
              <a:rPr lang="it-IT" altLang="it-IT" sz="2000" i="1" smtClean="0"/>
              <a:t>che detengono i bitcoin al di fuori dell’attività d’impresa, si ricorda che le operazioni a pronti (acquisti e vendite) di valuta non generano redditi imponibili mancando la finalità speculativa.</a:t>
            </a:r>
          </a:p>
          <a:p>
            <a:endParaRPr lang="it-IT" altLang="it-IT" sz="2000" i="1" smtClean="0"/>
          </a:p>
          <a:p>
            <a:r>
              <a:rPr lang="it-IT" altLang="it-IT" sz="2000" smtClean="0"/>
              <a:t>Art 67 1 ter</a:t>
            </a:r>
            <a:r>
              <a:rPr lang="it-IT" altLang="it-IT" sz="2000" b="1" i="1" smtClean="0"/>
              <a:t> </a:t>
            </a:r>
            <a:r>
              <a:rPr lang="it-IT" altLang="it-IT" sz="2000" smtClean="0"/>
              <a:t>Le plusvalenze derivanti dalla cessione a titolo oneroso di valute estere rivenienti da depositi e conti correnti concorrono a formare il reddito a condizione che nel periodo d'imposta la giacenza dei depositi e conti correnti complessivamente intrattenuti dal contribuente, calcolata secondo il cambio vigente all'inizio del periodo di riferimento sia superiore a 51.645,69 per almeno sette giorni lavorativi continui</a:t>
            </a:r>
          </a:p>
          <a:p>
            <a:endParaRPr lang="it-IT" altLang="it-IT" sz="2000" smtClean="0"/>
          </a:p>
        </p:txBody>
      </p:sp>
      <p:sp>
        <p:nvSpPr>
          <p:cNvPr id="4" name="Segnaposto data 3"/>
          <p:cNvSpPr>
            <a:spLocks noGrp="1"/>
          </p:cNvSpPr>
          <p:nvPr>
            <p:ph type="dt" sz="half" idx="10"/>
          </p:nvPr>
        </p:nvSpPr>
        <p:spPr/>
        <p:txBody>
          <a:bodyPr/>
          <a:lstStyle/>
          <a:p>
            <a:pPr>
              <a:defRPr/>
            </a:pPr>
            <a:fld id="{D9452B8E-E453-4495-A43D-ABFD6EAD4106}" type="datetime1">
              <a:rPr lang="it-IT" smtClean="0"/>
              <a:t>12/07/2021</a:t>
            </a:fld>
            <a:endParaRPr lang="it-IT"/>
          </a:p>
        </p:txBody>
      </p:sp>
      <p:sp>
        <p:nvSpPr>
          <p:cNvPr id="5" name="Segnaposto piè di pagina 4"/>
          <p:cNvSpPr>
            <a:spLocks noGrp="1"/>
          </p:cNvSpPr>
          <p:nvPr>
            <p:ph type="ftr" sz="quarter" idx="11"/>
          </p:nvPr>
        </p:nvSpPr>
        <p:spPr/>
        <p:txBody>
          <a:bodyPr/>
          <a:lstStyle/>
          <a:p>
            <a:pPr>
              <a:defRPr/>
            </a:pPr>
            <a:r>
              <a:rPr lang="it-IT" smtClean="0"/>
              <a:t>federico@studiofederico.net</a:t>
            </a:r>
            <a:endParaRPr lang="it-IT"/>
          </a:p>
        </p:txBody>
      </p:sp>
      <p:sp>
        <p:nvSpPr>
          <p:cNvPr id="6" name="Segnaposto numero diapositiva 5"/>
          <p:cNvSpPr>
            <a:spLocks noGrp="1"/>
          </p:cNvSpPr>
          <p:nvPr>
            <p:ph type="sldNum" sz="quarter" idx="12"/>
          </p:nvPr>
        </p:nvSpPr>
        <p:spPr/>
        <p:txBody>
          <a:bodyPr/>
          <a:lstStyle/>
          <a:p>
            <a:pPr>
              <a:defRPr/>
            </a:pPr>
            <a:fld id="{D9B9173C-2BBD-4A63-8E36-D24CA6FE9EA1}" type="slidenum">
              <a:rPr lang="it-IT" smtClean="0"/>
              <a:pPr>
                <a:defRPr/>
              </a:pPr>
              <a:t>16</a:t>
            </a:fld>
            <a:endParaRPr lang="it-IT"/>
          </a:p>
        </p:txBody>
      </p:sp>
    </p:spTree>
    <p:extLst>
      <p:ext uri="{BB962C8B-B14F-4D97-AF65-F5344CB8AC3E}">
        <p14:creationId xmlns:p14="http://schemas.microsoft.com/office/powerpoint/2010/main" val="19713999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olo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ltLang="it-IT" smtClean="0"/>
          </a:p>
        </p:txBody>
      </p:sp>
      <p:sp>
        <p:nvSpPr>
          <p:cNvPr id="28675" name="Segnaposto contenuto 2"/>
          <p:cNvSpPr>
            <a:spLocks noGrp="1"/>
          </p:cNvSpPr>
          <p:nvPr>
            <p:ph idx="1"/>
          </p:nvPr>
        </p:nvSpPr>
        <p:spPr/>
        <p:txBody>
          <a:bodyPr>
            <a:normAutofit fontScale="92500" lnSpcReduction="20000"/>
          </a:bodyPr>
          <a:lstStyle/>
          <a:p>
            <a:r>
              <a:rPr lang="it-IT" altLang="it-IT" sz="2000" dirty="0" smtClean="0"/>
              <a:t>c-</a:t>
            </a:r>
            <a:r>
              <a:rPr lang="it-IT" altLang="it-IT" sz="2000" dirty="0" err="1" smtClean="0"/>
              <a:t>quinquies</a:t>
            </a:r>
            <a:r>
              <a:rPr lang="it-IT" altLang="it-IT" sz="2000" dirty="0" smtClean="0"/>
              <a:t>) le plusvalenze ed altri proventi, diversi da quelli precedentemente indicati, realizzati mediante cessione a titolo oneroso ovvero chiusura di rapporti produttivi di redditi di capitale mediante cessione a titolo oneroso ovvero rimborso di crediti pecuniari o di </a:t>
            </a:r>
            <a:r>
              <a:rPr lang="it-IT" altLang="it-IT" sz="2000" u="sng" dirty="0" smtClean="0"/>
              <a:t>strumenti finanziari</a:t>
            </a:r>
            <a:r>
              <a:rPr lang="it-IT" altLang="it-IT" sz="2000" dirty="0" smtClean="0"/>
              <a:t>, nonché quelli realizzati mediante rapporti attraverso cui possono essere conseguiti differenziali positivi e negativi in dipendenza di un evento incerto</a:t>
            </a:r>
          </a:p>
          <a:p>
            <a:endParaRPr lang="it-IT" altLang="it-IT" sz="2000" dirty="0" smtClean="0"/>
          </a:p>
          <a:p>
            <a:r>
              <a:rPr lang="it-IT" sz="2000" dirty="0" smtClean="0"/>
              <a:t>norma “</a:t>
            </a:r>
            <a:r>
              <a:rPr lang="it-IT" sz="2000" b="1" dirty="0" smtClean="0"/>
              <a:t>di chiusura</a:t>
            </a:r>
            <a:r>
              <a:rPr lang="it-IT" sz="2000" dirty="0"/>
              <a:t>” ovvero hanno la finalità di recuperare a tassazione quei proventi realizzati e </a:t>
            </a:r>
            <a:r>
              <a:rPr lang="it-IT" sz="2000" dirty="0" smtClean="0"/>
              <a:t>non riconducibili </a:t>
            </a:r>
            <a:r>
              <a:rPr lang="it-IT" sz="2000" dirty="0"/>
              <a:t>nelle altre ipotesi </a:t>
            </a:r>
            <a:r>
              <a:rPr lang="it-IT" sz="2000" b="1" dirty="0"/>
              <a:t>tassative </a:t>
            </a:r>
            <a:r>
              <a:rPr lang="it-IT" sz="2000" dirty="0"/>
              <a:t>di redditi imponibili.</a:t>
            </a:r>
            <a:endParaRPr lang="it-IT" altLang="it-IT" sz="2000" dirty="0" smtClean="0"/>
          </a:p>
        </p:txBody>
      </p:sp>
      <p:sp>
        <p:nvSpPr>
          <p:cNvPr id="4" name="Segnaposto data 3"/>
          <p:cNvSpPr>
            <a:spLocks noGrp="1"/>
          </p:cNvSpPr>
          <p:nvPr>
            <p:ph type="dt" sz="half" idx="10"/>
          </p:nvPr>
        </p:nvSpPr>
        <p:spPr/>
        <p:txBody>
          <a:bodyPr/>
          <a:lstStyle/>
          <a:p>
            <a:pPr>
              <a:defRPr/>
            </a:pPr>
            <a:fld id="{A94132F6-9D2E-46A5-969D-5594D4223D8B}" type="datetime1">
              <a:rPr lang="it-IT" smtClean="0"/>
              <a:t>12/07/2021</a:t>
            </a:fld>
            <a:endParaRPr lang="it-IT"/>
          </a:p>
        </p:txBody>
      </p:sp>
      <p:sp>
        <p:nvSpPr>
          <p:cNvPr id="5" name="Segnaposto piè di pagina 4"/>
          <p:cNvSpPr>
            <a:spLocks noGrp="1"/>
          </p:cNvSpPr>
          <p:nvPr>
            <p:ph type="ftr" sz="quarter" idx="11"/>
          </p:nvPr>
        </p:nvSpPr>
        <p:spPr/>
        <p:txBody>
          <a:bodyPr/>
          <a:lstStyle/>
          <a:p>
            <a:pPr>
              <a:defRPr/>
            </a:pPr>
            <a:r>
              <a:rPr lang="it-IT" smtClean="0"/>
              <a:t>federico@studiofederico.net</a:t>
            </a:r>
            <a:endParaRPr lang="it-IT"/>
          </a:p>
        </p:txBody>
      </p:sp>
      <p:sp>
        <p:nvSpPr>
          <p:cNvPr id="6" name="Segnaposto numero diapositiva 5"/>
          <p:cNvSpPr>
            <a:spLocks noGrp="1"/>
          </p:cNvSpPr>
          <p:nvPr>
            <p:ph type="sldNum" sz="quarter" idx="12"/>
          </p:nvPr>
        </p:nvSpPr>
        <p:spPr/>
        <p:txBody>
          <a:bodyPr/>
          <a:lstStyle/>
          <a:p>
            <a:pPr>
              <a:defRPr/>
            </a:pPr>
            <a:fld id="{2F836B34-8466-4D78-8348-7D3C1240F757}" type="slidenum">
              <a:rPr lang="it-IT" smtClean="0"/>
              <a:pPr>
                <a:defRPr/>
              </a:pPr>
              <a:t>17</a:t>
            </a:fld>
            <a:endParaRPr lang="it-IT"/>
          </a:p>
        </p:txBody>
      </p:sp>
    </p:spTree>
    <p:extLst>
      <p:ext uri="{BB962C8B-B14F-4D97-AF65-F5344CB8AC3E}">
        <p14:creationId xmlns:p14="http://schemas.microsoft.com/office/powerpoint/2010/main" val="7991300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Autofit/>
          </a:bodyPr>
          <a:lstStyle/>
          <a:p>
            <a:r>
              <a:rPr lang="it-IT" sz="2000" dirty="0"/>
              <a:t>Tali norme di chiusura utilizzano definizioni </a:t>
            </a:r>
            <a:r>
              <a:rPr lang="it-IT" sz="2000" b="1" dirty="0"/>
              <a:t>giuridico-sostanziali </a:t>
            </a:r>
            <a:r>
              <a:rPr lang="it-IT" sz="2000" dirty="0"/>
              <a:t>a prescindere </a:t>
            </a:r>
            <a:r>
              <a:rPr lang="it-IT" sz="2000" dirty="0" smtClean="0"/>
              <a:t>dalle definizioni </a:t>
            </a:r>
            <a:r>
              <a:rPr lang="it-IT" sz="2000" dirty="0"/>
              <a:t>formali utilizzate nel mercato finanziario (</a:t>
            </a:r>
            <a:r>
              <a:rPr lang="it-IT" sz="2000" b="1" dirty="0"/>
              <a:t>per evitare arbitraggi fiscali; </a:t>
            </a:r>
            <a:r>
              <a:rPr lang="it-IT" sz="2000" i="1" dirty="0"/>
              <a:t>cfr. </a:t>
            </a:r>
            <a:r>
              <a:rPr lang="it-IT" sz="2000" dirty="0" smtClean="0"/>
              <a:t>circ. Min</a:t>
            </a:r>
            <a:r>
              <a:rPr lang="it-IT" sz="2000" dirty="0"/>
              <a:t>. fin. n. 165/1998).</a:t>
            </a:r>
          </a:p>
          <a:p>
            <a:r>
              <a:rPr lang="it-IT" sz="2000" dirty="0" smtClean="0"/>
              <a:t> </a:t>
            </a:r>
            <a:r>
              <a:rPr lang="it-IT" sz="2000" dirty="0"/>
              <a:t>Le plusvalenze derivanti dalle cessioni a pronti delle </a:t>
            </a:r>
            <a:r>
              <a:rPr lang="it-IT" sz="2000" dirty="0" err="1"/>
              <a:t>criptovalute</a:t>
            </a:r>
            <a:r>
              <a:rPr lang="it-IT" sz="2000" dirty="0"/>
              <a:t> potrebbero rientrare </a:t>
            </a:r>
            <a:r>
              <a:rPr lang="it-IT" sz="2000" dirty="0" smtClean="0"/>
              <a:t>nell’art. 67</a:t>
            </a:r>
            <a:r>
              <a:rPr lang="it-IT" sz="2000" dirty="0"/>
              <a:t>, </a:t>
            </a:r>
            <a:r>
              <a:rPr lang="it-IT" sz="2000" dirty="0" err="1"/>
              <a:t>lett</a:t>
            </a:r>
            <a:r>
              <a:rPr lang="it-IT" sz="2000" dirty="0"/>
              <a:t>. c-</a:t>
            </a:r>
            <a:r>
              <a:rPr lang="it-IT" sz="2000" i="1" dirty="0" err="1"/>
              <a:t>quinquies</a:t>
            </a:r>
            <a:r>
              <a:rPr lang="it-IT" sz="2000" i="1" dirty="0"/>
              <a:t> </a:t>
            </a:r>
            <a:r>
              <a:rPr lang="it-IT" sz="2000" dirty="0"/>
              <a:t>del </a:t>
            </a:r>
            <a:r>
              <a:rPr lang="it-IT" sz="2000" dirty="0" err="1"/>
              <a:t>Tuir</a:t>
            </a:r>
            <a:r>
              <a:rPr lang="it-IT" sz="2000" dirty="0"/>
              <a:t>; tuttavia, va esclusa la riconducibilità di tali plusvalori tra </a:t>
            </a:r>
            <a:r>
              <a:rPr lang="it-IT" sz="2000" dirty="0" smtClean="0"/>
              <a:t>quelli derivanti </a:t>
            </a:r>
            <a:r>
              <a:rPr lang="it-IT" sz="2000" dirty="0"/>
              <a:t>dalla cessione di “strumenti finanziari”, poiché le </a:t>
            </a:r>
            <a:r>
              <a:rPr lang="it-IT" sz="2000" b="1" dirty="0"/>
              <a:t>valute virtuali non </a:t>
            </a:r>
            <a:r>
              <a:rPr lang="it-IT" sz="2000" b="1" dirty="0" smtClean="0"/>
              <a:t>sono assimilabili </a:t>
            </a:r>
            <a:r>
              <a:rPr lang="it-IT" sz="2000" b="1" dirty="0"/>
              <a:t>(né alle valute estere né </a:t>
            </a:r>
            <a:r>
              <a:rPr lang="it-IT" sz="2000" dirty="0"/>
              <a:t>tantomeno) a </a:t>
            </a:r>
            <a:r>
              <a:rPr lang="it-IT" sz="2000" b="1" dirty="0"/>
              <a:t>tali strumenti </a:t>
            </a:r>
            <a:r>
              <a:rPr lang="it-IT" sz="2000" dirty="0"/>
              <a:t>in virtù del TUF n. 58/1998.</a:t>
            </a:r>
          </a:p>
          <a:p>
            <a:r>
              <a:rPr lang="it-IT" sz="2000" dirty="0" smtClean="0"/>
              <a:t> </a:t>
            </a:r>
            <a:r>
              <a:rPr lang="it-IT" sz="2000" dirty="0"/>
              <a:t>Inoltre, la cessione a pronti di </a:t>
            </a:r>
            <a:r>
              <a:rPr lang="it-IT" sz="2000" dirty="0" err="1"/>
              <a:t>criptovalute</a:t>
            </a:r>
            <a:r>
              <a:rPr lang="it-IT" sz="2000" dirty="0"/>
              <a:t> non è assimilabile a quel “rapporto” di </a:t>
            </a:r>
            <a:r>
              <a:rPr lang="it-IT" sz="2000" dirty="0" smtClean="0"/>
              <a:t>natura «aleatoria</a:t>
            </a:r>
            <a:r>
              <a:rPr lang="it-IT" sz="2000" dirty="0"/>
              <a:t>» da cui scaturiscono differenziali positivi o negativi dipendenti da un “</a:t>
            </a:r>
            <a:r>
              <a:rPr lang="it-IT" sz="2000" dirty="0" smtClean="0"/>
              <a:t>evento incerto</a:t>
            </a:r>
            <a:r>
              <a:rPr lang="it-IT" sz="2000" dirty="0"/>
              <a:t>”, neppure in considerazione della volatilità del tasso di cambio tra la valuta virtuale e </a:t>
            </a:r>
            <a:r>
              <a:rPr lang="it-IT" sz="2000" dirty="0" smtClean="0"/>
              <a:t>le valute </a:t>
            </a:r>
            <a:r>
              <a:rPr lang="it-IT" sz="2000" dirty="0"/>
              <a:t>aventi corso legale</a:t>
            </a:r>
          </a:p>
        </p:txBody>
      </p:sp>
      <p:sp>
        <p:nvSpPr>
          <p:cNvPr id="4" name="Segnaposto data 3"/>
          <p:cNvSpPr>
            <a:spLocks noGrp="1"/>
          </p:cNvSpPr>
          <p:nvPr>
            <p:ph type="dt" sz="half" idx="10"/>
          </p:nvPr>
        </p:nvSpPr>
        <p:spPr/>
        <p:txBody>
          <a:bodyPr/>
          <a:lstStyle/>
          <a:p>
            <a:fld id="{3E50E075-6B63-4FCE-838D-E6749EB71DDD}" type="datetime1">
              <a:rPr lang="it-IT" smtClean="0"/>
              <a:t>12/07/2021</a:t>
            </a:fld>
            <a:endParaRPr lang="it-IT"/>
          </a:p>
        </p:txBody>
      </p:sp>
      <p:sp>
        <p:nvSpPr>
          <p:cNvPr id="5" name="Segnaposto piè di pagina 4"/>
          <p:cNvSpPr>
            <a:spLocks noGrp="1"/>
          </p:cNvSpPr>
          <p:nvPr>
            <p:ph type="ftr" sz="quarter" idx="11"/>
          </p:nvPr>
        </p:nvSpPr>
        <p:spPr/>
        <p:txBody>
          <a:bodyPr/>
          <a:lstStyle/>
          <a:p>
            <a:r>
              <a:rPr lang="it-IT" smtClean="0"/>
              <a:t>federico@studiofederico.net</a:t>
            </a:r>
            <a:endParaRPr lang="it-IT"/>
          </a:p>
        </p:txBody>
      </p:sp>
      <p:sp>
        <p:nvSpPr>
          <p:cNvPr id="6" name="Segnaposto numero diapositiva 5"/>
          <p:cNvSpPr>
            <a:spLocks noGrp="1"/>
          </p:cNvSpPr>
          <p:nvPr>
            <p:ph type="sldNum" sz="quarter" idx="12"/>
          </p:nvPr>
        </p:nvSpPr>
        <p:spPr/>
        <p:txBody>
          <a:bodyPr/>
          <a:lstStyle/>
          <a:p>
            <a:fld id="{42C89978-83E2-41AF-9897-8B95B994FC80}" type="slidenum">
              <a:rPr lang="it-IT" smtClean="0"/>
              <a:t>18</a:t>
            </a:fld>
            <a:endParaRPr lang="it-IT"/>
          </a:p>
        </p:txBody>
      </p:sp>
    </p:spTree>
    <p:extLst>
      <p:ext uri="{BB962C8B-B14F-4D97-AF65-F5344CB8AC3E}">
        <p14:creationId xmlns:p14="http://schemas.microsoft.com/office/powerpoint/2010/main" val="18885351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olo 1"/>
          <p:cNvSpPr>
            <a:spLocks noGrp="1"/>
          </p:cNvSpPr>
          <p:nvPr>
            <p:ph type="title"/>
          </p:nvPr>
        </p:nvSpPr>
        <p:spPr bwMode="auto">
          <a:xfrm>
            <a:off x="468313" y="1196975"/>
            <a:ext cx="8229600" cy="6524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r>
              <a:rPr lang="it-IT" altLang="it-IT" sz="3200" b="1" i="1" smtClean="0"/>
              <a:t>Interpello 956-39/2018. DR Lombardia</a:t>
            </a:r>
            <a:endParaRPr lang="it-IT" altLang="it-IT" sz="3200" smtClean="0"/>
          </a:p>
        </p:txBody>
      </p:sp>
      <p:sp>
        <p:nvSpPr>
          <p:cNvPr id="29699" name="Segnaposto contenuto 2"/>
          <p:cNvSpPr>
            <a:spLocks noGrp="1"/>
          </p:cNvSpPr>
          <p:nvPr>
            <p:ph idx="1"/>
          </p:nvPr>
        </p:nvSpPr>
        <p:spPr>
          <a:xfrm>
            <a:off x="395288" y="1916113"/>
            <a:ext cx="8229600" cy="4537075"/>
          </a:xfrm>
        </p:spPr>
        <p:txBody>
          <a:bodyPr/>
          <a:lstStyle/>
          <a:p>
            <a:pPr marL="0" indent="0">
              <a:buFont typeface="Arial" charset="0"/>
              <a:buNone/>
            </a:pPr>
            <a:r>
              <a:rPr lang="it-IT" altLang="it-IT" sz="1800" i="1" smtClean="0"/>
              <a:t>le cessioni a pronti di valuta virtuale non danno origine a redditi imponibili </a:t>
            </a:r>
            <a:r>
              <a:rPr lang="it-IT" altLang="it-IT" sz="1800" i="1" u="sng" smtClean="0"/>
              <a:t>mancando la finalità speculativa</a:t>
            </a:r>
            <a:r>
              <a:rPr lang="it-IT" altLang="it-IT" sz="1800" i="1" smtClean="0"/>
              <a:t> salvo generare un reddito diverso qualora la valuta ceduta derivi da prelievi da portafogli elettronici (wallet), per i quali la giacenza media superi un controvalore di euro 51.645,69 per almeno sette giorni lavorativi continui nel periodo d’imposta, ai sensi dell’articolo 67, comma 1, lettera c-ter), del testo unico delle imposte sui redditi approvato con d.P.R. 22 dicembre 1986, n. 917 (TUIR), e del comma 1-ter del medesimo articolo. Per cessione a pronti si intende una transazione in cui si ha lo scambio immediato di una valuta contro una valuta differente</a:t>
            </a:r>
            <a:r>
              <a:rPr lang="it-IT" altLang="it-IT" sz="1800" smtClean="0"/>
              <a:t>. (LIFO)</a:t>
            </a:r>
          </a:p>
          <a:p>
            <a:pPr marL="0" indent="0">
              <a:buFont typeface="Arial" charset="0"/>
              <a:buNone/>
            </a:pPr>
            <a:r>
              <a:rPr lang="it-IT" altLang="it-IT" sz="1800" i="1" smtClean="0"/>
              <a:t>Per quanto riguarda, i redditi derivanti dalle operazioni realizzate sul mercato FOREX e da Contract for Difference (CFD) aventi ad oggetto valute virtuali, si ritiene che gli stessi costituiscano redditi diversi ai sensi dell’articolo 67, comma 1, lettera c-quater), del TUIR.</a:t>
            </a:r>
          </a:p>
        </p:txBody>
      </p:sp>
      <p:sp>
        <p:nvSpPr>
          <p:cNvPr id="4" name="Segnaposto data 3"/>
          <p:cNvSpPr>
            <a:spLocks noGrp="1"/>
          </p:cNvSpPr>
          <p:nvPr>
            <p:ph type="dt" sz="half" idx="10"/>
          </p:nvPr>
        </p:nvSpPr>
        <p:spPr/>
        <p:txBody>
          <a:bodyPr/>
          <a:lstStyle/>
          <a:p>
            <a:pPr>
              <a:defRPr/>
            </a:pPr>
            <a:fld id="{2BD3F0D9-B10F-4BD1-AE2B-CD8BBC109394}" type="datetime1">
              <a:rPr lang="it-IT" smtClean="0"/>
              <a:t>12/07/2021</a:t>
            </a:fld>
            <a:endParaRPr lang="it-IT"/>
          </a:p>
        </p:txBody>
      </p:sp>
      <p:sp>
        <p:nvSpPr>
          <p:cNvPr id="5" name="Segnaposto piè di pagina 4"/>
          <p:cNvSpPr>
            <a:spLocks noGrp="1"/>
          </p:cNvSpPr>
          <p:nvPr>
            <p:ph type="ftr" sz="quarter" idx="11"/>
          </p:nvPr>
        </p:nvSpPr>
        <p:spPr/>
        <p:txBody>
          <a:bodyPr/>
          <a:lstStyle/>
          <a:p>
            <a:pPr>
              <a:defRPr/>
            </a:pPr>
            <a:r>
              <a:rPr lang="it-IT" smtClean="0"/>
              <a:t>federico@studiofederico.net</a:t>
            </a:r>
            <a:endParaRPr lang="it-IT"/>
          </a:p>
        </p:txBody>
      </p:sp>
      <p:sp>
        <p:nvSpPr>
          <p:cNvPr id="6" name="Segnaposto numero diapositiva 5"/>
          <p:cNvSpPr>
            <a:spLocks noGrp="1"/>
          </p:cNvSpPr>
          <p:nvPr>
            <p:ph type="sldNum" sz="quarter" idx="12"/>
          </p:nvPr>
        </p:nvSpPr>
        <p:spPr/>
        <p:txBody>
          <a:bodyPr/>
          <a:lstStyle/>
          <a:p>
            <a:pPr>
              <a:defRPr/>
            </a:pPr>
            <a:fld id="{B81BE5E2-21FB-4C13-B5B1-BE05ACBFC458}" type="slidenum">
              <a:rPr lang="it-IT" smtClean="0"/>
              <a:pPr>
                <a:defRPr/>
              </a:pPr>
              <a:t>19</a:t>
            </a:fld>
            <a:endParaRPr lang="it-IT"/>
          </a:p>
        </p:txBody>
      </p:sp>
    </p:spTree>
    <p:extLst>
      <p:ext uri="{BB962C8B-B14F-4D97-AF65-F5344CB8AC3E}">
        <p14:creationId xmlns:p14="http://schemas.microsoft.com/office/powerpoint/2010/main" val="34012680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2"/>
          <p:cNvSpPr>
            <a:spLocks noGrp="1"/>
          </p:cNvSpPr>
          <p:nvPr>
            <p:ph idx="1"/>
          </p:nvPr>
        </p:nvSpPr>
        <p:spPr>
          <a:xfrm>
            <a:off x="457200" y="1412875"/>
            <a:ext cx="8229600" cy="4713288"/>
          </a:xfrm>
        </p:spPr>
        <p:txBody>
          <a:bodyPr/>
          <a:lstStyle/>
          <a:p>
            <a:pPr marL="0" indent="0" eaLnBrk="1" hangingPunct="1">
              <a:buFont typeface="Arial" charset="0"/>
              <a:buNone/>
            </a:pPr>
            <a:r>
              <a:rPr lang="it-IT" altLang="it-IT" b="1" smtClean="0"/>
              <a:t>il nostro sistema tributario</a:t>
            </a:r>
            <a:r>
              <a:rPr lang="it-IT" altLang="it-IT" smtClean="0"/>
              <a:t> non disciplina direttamente la tassazione delle criptovalute, né diretta né, quantomeno, indiretta</a:t>
            </a:r>
          </a:p>
          <a:p>
            <a:pPr marL="0" indent="0" eaLnBrk="1" hangingPunct="1">
              <a:buFont typeface="Arial" charset="0"/>
              <a:buNone/>
            </a:pPr>
            <a:r>
              <a:rPr lang="it-IT" altLang="it-IT" smtClean="0"/>
              <a:t>E’ necessario quindi inquadrare giuridicamente il fenomeno e desumerne le norme da applicare</a:t>
            </a:r>
          </a:p>
          <a:p>
            <a:pPr marL="0" indent="0" eaLnBrk="1" hangingPunct="1">
              <a:buFont typeface="Arial" charset="0"/>
              <a:buNone/>
            </a:pPr>
            <a:r>
              <a:rPr lang="it-IT" altLang="it-IT" smtClean="0"/>
              <a:t>In mancanza di specifiche previsioni di carattere normativo, la definizione giuridica di cosa sia la criptovaluta o valuta virtuale è fondamentale per un’analisi fiscale del fenomeno.</a:t>
            </a:r>
          </a:p>
        </p:txBody>
      </p:sp>
      <p:sp>
        <p:nvSpPr>
          <p:cNvPr id="2" name="Segnaposto data 1"/>
          <p:cNvSpPr>
            <a:spLocks noGrp="1"/>
          </p:cNvSpPr>
          <p:nvPr>
            <p:ph type="dt" sz="half" idx="10"/>
          </p:nvPr>
        </p:nvSpPr>
        <p:spPr/>
        <p:txBody>
          <a:bodyPr/>
          <a:lstStyle/>
          <a:p>
            <a:fld id="{A534D5A6-B02E-4DB5-AB9B-8C3A73FC80A8}" type="datetime1">
              <a:rPr lang="it-IT" smtClean="0"/>
              <a:t>12/07/2021</a:t>
            </a:fld>
            <a:endParaRPr lang="it-IT"/>
          </a:p>
        </p:txBody>
      </p:sp>
      <p:sp>
        <p:nvSpPr>
          <p:cNvPr id="5" name="Segnaposto piè di pagina 4"/>
          <p:cNvSpPr>
            <a:spLocks noGrp="1"/>
          </p:cNvSpPr>
          <p:nvPr>
            <p:ph type="ftr" sz="quarter" idx="11"/>
          </p:nvPr>
        </p:nvSpPr>
        <p:spPr/>
        <p:txBody>
          <a:bodyPr/>
          <a:lstStyle/>
          <a:p>
            <a:pPr>
              <a:defRPr/>
            </a:pPr>
            <a:r>
              <a:rPr lang="it-IT" dirty="0" smtClean="0"/>
              <a:t>federico@studiofederico.net</a:t>
            </a:r>
            <a:endParaRPr lang="it-IT" dirty="0"/>
          </a:p>
        </p:txBody>
      </p:sp>
      <p:sp>
        <p:nvSpPr>
          <p:cNvPr id="6" name="Segnaposto numero diapositiva 5"/>
          <p:cNvSpPr>
            <a:spLocks noGrp="1"/>
          </p:cNvSpPr>
          <p:nvPr>
            <p:ph type="sldNum" sz="quarter" idx="12"/>
          </p:nvPr>
        </p:nvSpPr>
        <p:spPr/>
        <p:txBody>
          <a:bodyPr/>
          <a:lstStyle/>
          <a:p>
            <a:pPr>
              <a:defRPr/>
            </a:pPr>
            <a:fld id="{41A2C019-3C57-4707-B268-56DF215DC894}" type="slidenum">
              <a:rPr lang="it-IT" smtClean="0"/>
              <a:pPr>
                <a:defRPr/>
              </a:pPr>
              <a:t>2</a:t>
            </a:fld>
            <a:endParaRPr lang="it-IT"/>
          </a:p>
        </p:txBody>
      </p:sp>
    </p:spTree>
    <p:extLst>
      <p:ext uri="{BB962C8B-B14F-4D97-AF65-F5344CB8AC3E}">
        <p14:creationId xmlns:p14="http://schemas.microsoft.com/office/powerpoint/2010/main" val="3956511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olo 1"/>
          <p:cNvSpPr>
            <a:spLocks noGrp="1"/>
          </p:cNvSpPr>
          <p:nvPr>
            <p:ph type="title"/>
          </p:nvPr>
        </p:nvSpPr>
        <p:spPr bwMode="auto">
          <a:xfrm>
            <a:off x="468313" y="908050"/>
            <a:ext cx="8229600" cy="792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t-IT" altLang="it-IT" smtClean="0"/>
              <a:t>Monitoraggio quadro RW</a:t>
            </a:r>
          </a:p>
        </p:txBody>
      </p:sp>
      <p:sp>
        <p:nvSpPr>
          <p:cNvPr id="30723" name="Segnaposto contenuto 2"/>
          <p:cNvSpPr>
            <a:spLocks noGrp="1"/>
          </p:cNvSpPr>
          <p:nvPr>
            <p:ph idx="1"/>
          </p:nvPr>
        </p:nvSpPr>
        <p:spPr>
          <a:xfrm>
            <a:off x="457200" y="1773238"/>
            <a:ext cx="8229600" cy="4352925"/>
          </a:xfrm>
        </p:spPr>
        <p:txBody>
          <a:bodyPr>
            <a:normAutofit lnSpcReduction="10000"/>
          </a:bodyPr>
          <a:lstStyle/>
          <a:p>
            <a:pPr marL="0" indent="0">
              <a:buFont typeface="Arial" charset="0"/>
              <a:buNone/>
            </a:pPr>
            <a:r>
              <a:rPr lang="it-IT" altLang="it-IT" sz="1800" b="1" smtClean="0"/>
              <a:t>“</a:t>
            </a:r>
            <a:r>
              <a:rPr lang="it-IT" altLang="it-IT" sz="1800" b="1" i="1" smtClean="0"/>
              <a:t>Il quadro RW è preordinato a ospitare «investimenti all’estero ovvero attività estere di natura finanziaria» (art. 4, comma 1, del D.L. 28 giugno 1990, n. 167)</a:t>
            </a:r>
            <a:endParaRPr lang="it-IT" altLang="it-IT" sz="1800" b="1" smtClean="0"/>
          </a:p>
          <a:p>
            <a:pPr marL="0" indent="0">
              <a:buFont typeface="Arial" charset="0"/>
              <a:buNone/>
            </a:pPr>
            <a:r>
              <a:rPr lang="it-IT" altLang="it-IT" sz="1800" smtClean="0"/>
              <a:t>L’interpello cita la Circolare n. 38/E del 23 dicembre 2013, che chiarisce l’ambito di applicazione dell’ art. 4 del citato D.L. n. 167/1990, estendendo l’obbligo di compilazione del </a:t>
            </a:r>
            <a:r>
              <a:rPr lang="it-IT" altLang="it-IT" sz="1800" b="1" smtClean="0"/>
              <a:t>quadro RW </a:t>
            </a:r>
            <a:r>
              <a:rPr lang="it-IT" altLang="it-IT" sz="1800" smtClean="0"/>
              <a:t>del modello Redditi PF anche alle </a:t>
            </a:r>
            <a:r>
              <a:rPr lang="it-IT" altLang="it-IT" sz="1800" u="sng" smtClean="0"/>
              <a:t>attività finanziarie estere detenute in Italia al di fuori del circuito degli intermediari finanziari</a:t>
            </a:r>
            <a:r>
              <a:rPr lang="it-IT" altLang="it-IT" sz="1800" smtClean="0"/>
              <a:t>. Tale previsione, a detta dell’Agenzia delle Entrate, sarebbe applicabile anche per la fattispecie in esame data la </a:t>
            </a:r>
            <a:r>
              <a:rPr lang="it-IT" altLang="it-IT" sz="1800" u="sng" smtClean="0"/>
              <a:t>mancanza di territorialità implicita nella tecnologia della blockchain </a:t>
            </a:r>
            <a:r>
              <a:rPr lang="it-IT" altLang="it-IT" sz="1800" smtClean="0"/>
              <a:t>(protocollo nel quale risiedono le scritture contabili che dimostrano la capacità di poter spendere valute virtuali per il soggetto in possesso di chiave pubblica e privata, basato sul peer to peer e quindi presente in copie identiche ovunque venga scaricato).</a:t>
            </a:r>
          </a:p>
          <a:p>
            <a:pPr marL="0" indent="0">
              <a:buFont typeface="Arial" charset="0"/>
              <a:buNone/>
            </a:pPr>
            <a:r>
              <a:rPr lang="it-IT" altLang="it-IT" sz="1800" smtClean="0"/>
              <a:t>Viene espressamente indicato di compilare il quadro RW indicando il valore corrispondente al 31 dicembre e alla </a:t>
            </a:r>
            <a:r>
              <a:rPr lang="it-IT" altLang="it-IT" sz="1800" b="1" smtClean="0"/>
              <a:t>colonna 3 </a:t>
            </a:r>
            <a:r>
              <a:rPr lang="it-IT" altLang="it-IT" sz="1800" smtClean="0"/>
              <a:t>il </a:t>
            </a:r>
            <a:r>
              <a:rPr lang="it-IT" altLang="it-IT" sz="1800" b="1" smtClean="0"/>
              <a:t>codice 14 (altre attività estere di natura finanziaria)</a:t>
            </a:r>
            <a:r>
              <a:rPr lang="it-IT" altLang="it-IT" sz="1800" smtClean="0"/>
              <a:t>, non assoggettando tale controvalore ad IVAFE. Nulla si dice sul paese estero da indicare </a:t>
            </a:r>
            <a:endParaRPr lang="it-IT" altLang="it-IT" smtClean="0"/>
          </a:p>
        </p:txBody>
      </p:sp>
      <p:sp>
        <p:nvSpPr>
          <p:cNvPr id="4" name="Segnaposto data 3"/>
          <p:cNvSpPr>
            <a:spLocks noGrp="1"/>
          </p:cNvSpPr>
          <p:nvPr>
            <p:ph type="dt" sz="half" idx="10"/>
          </p:nvPr>
        </p:nvSpPr>
        <p:spPr/>
        <p:txBody>
          <a:bodyPr/>
          <a:lstStyle/>
          <a:p>
            <a:pPr>
              <a:defRPr/>
            </a:pPr>
            <a:fld id="{81E987F2-51FA-4B76-BDA7-88E7D3625423}" type="datetime1">
              <a:rPr lang="it-IT" smtClean="0"/>
              <a:t>12/07/2021</a:t>
            </a:fld>
            <a:endParaRPr lang="it-IT"/>
          </a:p>
        </p:txBody>
      </p:sp>
      <p:sp>
        <p:nvSpPr>
          <p:cNvPr id="5" name="Segnaposto piè di pagina 4"/>
          <p:cNvSpPr>
            <a:spLocks noGrp="1"/>
          </p:cNvSpPr>
          <p:nvPr>
            <p:ph type="ftr" sz="quarter" idx="11"/>
          </p:nvPr>
        </p:nvSpPr>
        <p:spPr/>
        <p:txBody>
          <a:bodyPr/>
          <a:lstStyle/>
          <a:p>
            <a:pPr>
              <a:defRPr/>
            </a:pPr>
            <a:r>
              <a:rPr lang="it-IT" smtClean="0"/>
              <a:t>federico@studiofederico.net</a:t>
            </a:r>
            <a:endParaRPr lang="it-IT"/>
          </a:p>
        </p:txBody>
      </p:sp>
      <p:sp>
        <p:nvSpPr>
          <p:cNvPr id="6" name="Segnaposto numero diapositiva 5"/>
          <p:cNvSpPr>
            <a:spLocks noGrp="1"/>
          </p:cNvSpPr>
          <p:nvPr>
            <p:ph type="sldNum" sz="quarter" idx="12"/>
          </p:nvPr>
        </p:nvSpPr>
        <p:spPr/>
        <p:txBody>
          <a:bodyPr/>
          <a:lstStyle/>
          <a:p>
            <a:pPr>
              <a:defRPr/>
            </a:pPr>
            <a:fld id="{4104BB2E-CF8C-45D3-881E-1D8F1A7937CA}" type="slidenum">
              <a:rPr lang="it-IT" smtClean="0"/>
              <a:pPr>
                <a:defRPr/>
              </a:pPr>
              <a:t>20</a:t>
            </a:fld>
            <a:endParaRPr lang="it-IT"/>
          </a:p>
        </p:txBody>
      </p:sp>
    </p:spTree>
    <p:extLst>
      <p:ext uri="{BB962C8B-B14F-4D97-AF65-F5344CB8AC3E}">
        <p14:creationId xmlns:p14="http://schemas.microsoft.com/office/powerpoint/2010/main" val="17894383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olo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ltLang="it-IT" smtClean="0"/>
          </a:p>
        </p:txBody>
      </p:sp>
      <p:sp>
        <p:nvSpPr>
          <p:cNvPr id="31747" name="Segnaposto contenuto 2"/>
          <p:cNvSpPr>
            <a:spLocks noGrp="1"/>
          </p:cNvSpPr>
          <p:nvPr>
            <p:ph idx="1"/>
          </p:nvPr>
        </p:nvSpPr>
        <p:spPr/>
        <p:txBody>
          <a:bodyPr>
            <a:normAutofit fontScale="77500" lnSpcReduction="20000"/>
          </a:bodyPr>
          <a:lstStyle/>
          <a:p>
            <a:pPr marL="0" indent="0">
              <a:buFont typeface="Arial" charset="0"/>
              <a:buNone/>
            </a:pPr>
            <a:r>
              <a:rPr lang="it-IT" altLang="it-IT" sz="2400" i="1" smtClean="0"/>
              <a:t>Poiché alle valute virtuali </a:t>
            </a:r>
            <a:r>
              <a:rPr lang="it-IT" altLang="it-IT" sz="2400" i="1" smtClean="0">
                <a:solidFill>
                  <a:srgbClr val="0070C0"/>
                </a:solidFill>
              </a:rPr>
              <a:t>si rendono applicabili i principi generali che regolano le operazioni aventi ad oggetto </a:t>
            </a:r>
            <a:r>
              <a:rPr lang="it-IT" altLang="it-IT" sz="2400" i="1" u="sng" smtClean="0">
                <a:solidFill>
                  <a:srgbClr val="0070C0"/>
                </a:solidFill>
              </a:rPr>
              <a:t>valute tradizionali </a:t>
            </a:r>
            <a:r>
              <a:rPr lang="it-IT" altLang="it-IT" sz="2400" i="1" smtClean="0"/>
              <a:t>nonché le disposizioni in materia di antiriciclaggio, si ritiene che anche le valute virtuali devono essere oggetto di comunicazione attraverso il citato quadro RW, indicando alla colonna 3 (“codice individuazione bene”) il codice 14 – “Altre attività estere di natura finanziaria”. Il controvalore in euro della valuta virtuale detenuta al 31 dicembre del periodo di riferimento deve essere determinato al cambio indicato a tale data sul sito dove il contribuente ha acquistato la valuta virtuale. Negli anni successivi, il contribuente dovrà indicare il controvalore detenuto alla fine di ciascun anno o alla data di vendita nel caso di valuta virtuale vendute in corso d’anno.</a:t>
            </a:r>
          </a:p>
        </p:txBody>
      </p:sp>
      <p:sp>
        <p:nvSpPr>
          <p:cNvPr id="4" name="Segnaposto data 3"/>
          <p:cNvSpPr>
            <a:spLocks noGrp="1"/>
          </p:cNvSpPr>
          <p:nvPr>
            <p:ph type="dt" sz="half" idx="10"/>
          </p:nvPr>
        </p:nvSpPr>
        <p:spPr/>
        <p:txBody>
          <a:bodyPr/>
          <a:lstStyle/>
          <a:p>
            <a:pPr>
              <a:defRPr/>
            </a:pPr>
            <a:fld id="{C0F78486-CAD7-44A5-8036-51C8CAB532F3}" type="datetime1">
              <a:rPr lang="it-IT" smtClean="0"/>
              <a:t>12/07/2021</a:t>
            </a:fld>
            <a:endParaRPr lang="it-IT"/>
          </a:p>
        </p:txBody>
      </p:sp>
      <p:sp>
        <p:nvSpPr>
          <p:cNvPr id="5" name="Segnaposto piè di pagina 4"/>
          <p:cNvSpPr>
            <a:spLocks noGrp="1"/>
          </p:cNvSpPr>
          <p:nvPr>
            <p:ph type="ftr" sz="quarter" idx="11"/>
          </p:nvPr>
        </p:nvSpPr>
        <p:spPr/>
        <p:txBody>
          <a:bodyPr/>
          <a:lstStyle/>
          <a:p>
            <a:pPr>
              <a:defRPr/>
            </a:pPr>
            <a:r>
              <a:rPr lang="it-IT" smtClean="0"/>
              <a:t>federico@studiofederico.net</a:t>
            </a:r>
            <a:endParaRPr lang="it-IT"/>
          </a:p>
        </p:txBody>
      </p:sp>
      <p:sp>
        <p:nvSpPr>
          <p:cNvPr id="6" name="Segnaposto numero diapositiva 5"/>
          <p:cNvSpPr>
            <a:spLocks noGrp="1"/>
          </p:cNvSpPr>
          <p:nvPr>
            <p:ph type="sldNum" sz="quarter" idx="12"/>
          </p:nvPr>
        </p:nvSpPr>
        <p:spPr/>
        <p:txBody>
          <a:bodyPr/>
          <a:lstStyle/>
          <a:p>
            <a:pPr>
              <a:defRPr/>
            </a:pPr>
            <a:fld id="{367699F8-E0AE-4E8B-9FF4-31DBE2B26060}" type="slidenum">
              <a:rPr lang="it-IT" smtClean="0"/>
              <a:pPr>
                <a:defRPr/>
              </a:pPr>
              <a:t>21</a:t>
            </a:fld>
            <a:endParaRPr lang="it-IT"/>
          </a:p>
        </p:txBody>
      </p:sp>
    </p:spTree>
    <p:extLst>
      <p:ext uri="{BB962C8B-B14F-4D97-AF65-F5344CB8AC3E}">
        <p14:creationId xmlns:p14="http://schemas.microsoft.com/office/powerpoint/2010/main" val="35970605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egnaposto contenuto 2"/>
          <p:cNvSpPr>
            <a:spLocks noGrp="1"/>
          </p:cNvSpPr>
          <p:nvPr>
            <p:ph idx="1"/>
          </p:nvPr>
        </p:nvSpPr>
        <p:spPr/>
        <p:txBody>
          <a:bodyPr/>
          <a:lstStyle/>
          <a:p>
            <a:pPr marL="0" indent="0" eaLnBrk="1" hangingPunct="1">
              <a:buFont typeface="Arial" charset="0"/>
              <a:buNone/>
            </a:pPr>
            <a:r>
              <a:rPr lang="it-IT" altLang="it-IT" sz="1600" smtClean="0"/>
              <a:t>	</a:t>
            </a:r>
          </a:p>
          <a:p>
            <a:pPr marL="0" indent="0" eaLnBrk="1" hangingPunct="1">
              <a:buFont typeface="Arial" charset="0"/>
              <a:buNone/>
            </a:pPr>
            <a:r>
              <a:rPr lang="it-IT" altLang="it-IT" sz="2000" smtClean="0"/>
              <a:t>La crescita esponenziale del mercato delle valute virtuali ha attratto numerosi investitori allettati da facili guadagni</a:t>
            </a:r>
          </a:p>
          <a:p>
            <a:pPr marL="0" indent="0" eaLnBrk="1" hangingPunct="1">
              <a:buFont typeface="Arial" charset="0"/>
              <a:buNone/>
            </a:pPr>
            <a:endParaRPr lang="it-IT" altLang="it-IT" sz="2000" smtClean="0"/>
          </a:p>
          <a:p>
            <a:pPr marL="0" indent="0" eaLnBrk="1" hangingPunct="1">
              <a:buFont typeface="Arial" charset="0"/>
              <a:buNone/>
            </a:pPr>
            <a:r>
              <a:rPr lang="it-IT" altLang="it-IT" sz="2000" smtClean="0"/>
              <a:t>Alcuni hanno realizzato ingenti plusvalenze e non conoscendo il loro regime fiscale si sono rivolti a commercialisti e avvocati in cerca di risposte in merito alla loro tassazione</a:t>
            </a:r>
          </a:p>
          <a:p>
            <a:pPr marL="0" indent="0" eaLnBrk="1" hangingPunct="1">
              <a:buFont typeface="Arial" charset="0"/>
              <a:buNone/>
            </a:pPr>
            <a:r>
              <a:rPr lang="it-IT" altLang="it-IT" sz="2000" smtClean="0"/>
              <a:t> </a:t>
            </a:r>
          </a:p>
          <a:p>
            <a:pPr marL="0" indent="0" eaLnBrk="1" hangingPunct="1">
              <a:buFont typeface="Arial" charset="0"/>
              <a:buNone/>
            </a:pPr>
            <a:r>
              <a:rPr lang="it-IT" altLang="it-IT" sz="2000" smtClean="0"/>
              <a:t>Nel totale vuoto normativo di una fattispecie tanto innovativa, proviamo a fare chiarezza</a:t>
            </a:r>
          </a:p>
        </p:txBody>
      </p:sp>
      <p:sp>
        <p:nvSpPr>
          <p:cNvPr id="2" name="Segnaposto data 1"/>
          <p:cNvSpPr>
            <a:spLocks noGrp="1"/>
          </p:cNvSpPr>
          <p:nvPr>
            <p:ph type="dt" sz="half" idx="10"/>
          </p:nvPr>
        </p:nvSpPr>
        <p:spPr/>
        <p:txBody>
          <a:bodyPr/>
          <a:lstStyle/>
          <a:p>
            <a:fld id="{F8D61A62-BD58-4099-920F-D3FE69EF568E}" type="datetime1">
              <a:rPr lang="it-IT" smtClean="0"/>
              <a:t>12/07/2021</a:t>
            </a:fld>
            <a:endParaRPr lang="it-IT"/>
          </a:p>
        </p:txBody>
      </p:sp>
      <p:sp>
        <p:nvSpPr>
          <p:cNvPr id="3" name="Segnaposto piè di pagina 2"/>
          <p:cNvSpPr>
            <a:spLocks noGrp="1"/>
          </p:cNvSpPr>
          <p:nvPr>
            <p:ph type="ftr" sz="quarter" idx="11"/>
          </p:nvPr>
        </p:nvSpPr>
        <p:spPr/>
        <p:txBody>
          <a:bodyPr/>
          <a:lstStyle/>
          <a:p>
            <a:r>
              <a:rPr lang="it-IT" smtClean="0"/>
              <a:t>federico@studiofederico.net</a:t>
            </a:r>
            <a:endParaRPr lang="it-IT"/>
          </a:p>
        </p:txBody>
      </p:sp>
      <p:sp>
        <p:nvSpPr>
          <p:cNvPr id="4" name="Segnaposto numero diapositiva 3"/>
          <p:cNvSpPr>
            <a:spLocks noGrp="1"/>
          </p:cNvSpPr>
          <p:nvPr>
            <p:ph type="sldNum" sz="quarter" idx="12"/>
          </p:nvPr>
        </p:nvSpPr>
        <p:spPr/>
        <p:txBody>
          <a:bodyPr/>
          <a:lstStyle/>
          <a:p>
            <a:fld id="{42C89978-83E2-41AF-9897-8B95B994FC80}" type="slidenum">
              <a:rPr lang="it-IT" smtClean="0"/>
              <a:t>3</a:t>
            </a:fld>
            <a:endParaRPr lang="it-IT"/>
          </a:p>
        </p:txBody>
      </p:sp>
    </p:spTree>
    <p:extLst>
      <p:ext uri="{BB962C8B-B14F-4D97-AF65-F5344CB8AC3E}">
        <p14:creationId xmlns:p14="http://schemas.microsoft.com/office/powerpoint/2010/main" val="31123064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p:cNvSpPr>
          <p:nvPr>
            <p:ph type="title"/>
          </p:nvPr>
        </p:nvSpPr>
        <p:spPr bwMode="auto">
          <a:xfrm>
            <a:off x="251520" y="404664"/>
            <a:ext cx="8229600" cy="863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t-IT" altLang="it-IT" dirty="0" smtClean="0"/>
              <a:t>Costituzione</a:t>
            </a:r>
          </a:p>
        </p:txBody>
      </p:sp>
      <p:sp>
        <p:nvSpPr>
          <p:cNvPr id="3" name="Segnaposto contenuto 2"/>
          <p:cNvSpPr>
            <a:spLocks noGrp="1"/>
          </p:cNvSpPr>
          <p:nvPr>
            <p:ph idx="1"/>
          </p:nvPr>
        </p:nvSpPr>
        <p:spPr>
          <a:xfrm>
            <a:off x="251520" y="1700808"/>
            <a:ext cx="8003232" cy="3776663"/>
          </a:xfrm>
        </p:spPr>
        <p:txBody>
          <a:bodyPr>
            <a:normAutofit fontScale="92500" lnSpcReduction="10000"/>
          </a:bodyPr>
          <a:lstStyle/>
          <a:p>
            <a:pPr>
              <a:defRPr/>
            </a:pPr>
            <a:r>
              <a:rPr lang="it-IT" sz="2400" dirty="0" smtClean="0"/>
              <a:t>Art 2:</a:t>
            </a:r>
            <a:r>
              <a:rPr lang="it-IT" sz="2400" dirty="0"/>
              <a:t>La Repubblica riconosce e garantisce i </a:t>
            </a:r>
            <a:r>
              <a:rPr lang="it-IT" sz="2400" b="1" dirty="0"/>
              <a:t>diritti inviolabili </a:t>
            </a:r>
            <a:r>
              <a:rPr lang="it-IT" sz="2400" dirty="0"/>
              <a:t>dell'uomo, sia come singolo, sia nelle formazioni sociali ove si svolge la sua personalità, e richiede l'adempimento dei doveri inderogabili di solidarietà politica, economica e </a:t>
            </a:r>
            <a:r>
              <a:rPr lang="it-IT" sz="2400" dirty="0" smtClean="0"/>
              <a:t>sociale</a:t>
            </a:r>
          </a:p>
          <a:p>
            <a:pPr>
              <a:defRPr/>
            </a:pPr>
            <a:r>
              <a:rPr lang="it-IT" sz="2400" dirty="0" smtClean="0"/>
              <a:t>Art 23: </a:t>
            </a:r>
            <a:r>
              <a:rPr lang="it-IT" sz="2400" dirty="0"/>
              <a:t>Nessuna prestazione personale o patrimoniale può essere imposta </a:t>
            </a:r>
            <a:r>
              <a:rPr lang="it-IT" sz="2400" b="1" dirty="0"/>
              <a:t>se non in base alla </a:t>
            </a:r>
            <a:r>
              <a:rPr lang="it-IT" sz="2400" b="1" dirty="0" smtClean="0"/>
              <a:t>legge</a:t>
            </a:r>
          </a:p>
          <a:p>
            <a:pPr>
              <a:defRPr/>
            </a:pPr>
            <a:r>
              <a:rPr lang="it-IT" sz="2400" dirty="0" smtClean="0"/>
              <a:t>Art.47: La </a:t>
            </a:r>
            <a:r>
              <a:rPr lang="it-IT" sz="2400" dirty="0"/>
              <a:t>Repubblica incoraggia e tutela il </a:t>
            </a:r>
            <a:r>
              <a:rPr lang="it-IT" sz="2400" b="1" dirty="0"/>
              <a:t>risparmio in tutte le sue forme</a:t>
            </a:r>
            <a:r>
              <a:rPr lang="it-IT" sz="2400" dirty="0"/>
              <a:t>; disciplina, coordina e controlla l'esercizio del credito</a:t>
            </a:r>
            <a:endParaRPr lang="it-IT" sz="2400" dirty="0" smtClean="0"/>
          </a:p>
          <a:p>
            <a:pPr>
              <a:defRPr/>
            </a:pPr>
            <a:r>
              <a:rPr lang="it-IT" sz="2400" dirty="0" smtClean="0"/>
              <a:t>Art 53:Tutti </a:t>
            </a:r>
            <a:r>
              <a:rPr lang="it-IT" sz="2400" dirty="0"/>
              <a:t>sono tenuti a concorrere alle spese pubbliche in ragione della loro </a:t>
            </a:r>
            <a:r>
              <a:rPr lang="it-IT" sz="2400" b="1" dirty="0"/>
              <a:t>capacità </a:t>
            </a:r>
            <a:r>
              <a:rPr lang="it-IT" sz="2400" b="1" dirty="0" smtClean="0"/>
              <a:t>contributiva</a:t>
            </a:r>
            <a:r>
              <a:rPr lang="it-IT" sz="2400" dirty="0" smtClean="0"/>
              <a:t>. Il </a:t>
            </a:r>
            <a:r>
              <a:rPr lang="it-IT" sz="2400" dirty="0"/>
              <a:t>sistema tributario è informato a criteri di progressività.</a:t>
            </a:r>
          </a:p>
          <a:p>
            <a:pPr marL="0" indent="0">
              <a:buFont typeface="Arial" charset="0"/>
              <a:buNone/>
              <a:defRPr/>
            </a:pPr>
            <a:endParaRPr lang="it-IT" sz="1800" dirty="0"/>
          </a:p>
        </p:txBody>
      </p:sp>
      <p:sp>
        <p:nvSpPr>
          <p:cNvPr id="2" name="Segnaposto data 1"/>
          <p:cNvSpPr>
            <a:spLocks noGrp="1"/>
          </p:cNvSpPr>
          <p:nvPr>
            <p:ph type="dt" sz="half" idx="10"/>
          </p:nvPr>
        </p:nvSpPr>
        <p:spPr/>
        <p:txBody>
          <a:bodyPr/>
          <a:lstStyle/>
          <a:p>
            <a:fld id="{6F0D2611-C404-43BE-8710-75855D5D3D20}" type="datetime1">
              <a:rPr lang="it-IT" smtClean="0"/>
              <a:t>12/07/2021</a:t>
            </a:fld>
            <a:endParaRPr lang="it-IT"/>
          </a:p>
        </p:txBody>
      </p:sp>
      <p:sp>
        <p:nvSpPr>
          <p:cNvPr id="7" name="Segnaposto piè di pagina 6"/>
          <p:cNvSpPr>
            <a:spLocks noGrp="1"/>
          </p:cNvSpPr>
          <p:nvPr>
            <p:ph type="ftr" sz="quarter" idx="11"/>
          </p:nvPr>
        </p:nvSpPr>
        <p:spPr/>
        <p:txBody>
          <a:bodyPr/>
          <a:lstStyle/>
          <a:p>
            <a:r>
              <a:rPr lang="it-IT" smtClean="0"/>
              <a:t>federico@studiofederico.net</a:t>
            </a:r>
            <a:endParaRPr lang="it-IT"/>
          </a:p>
        </p:txBody>
      </p:sp>
      <p:sp>
        <p:nvSpPr>
          <p:cNvPr id="6" name="Segnaposto numero diapositiva 5"/>
          <p:cNvSpPr>
            <a:spLocks noGrp="1"/>
          </p:cNvSpPr>
          <p:nvPr>
            <p:ph type="sldNum" sz="quarter" idx="12"/>
          </p:nvPr>
        </p:nvSpPr>
        <p:spPr/>
        <p:txBody>
          <a:bodyPr/>
          <a:lstStyle/>
          <a:p>
            <a:pPr>
              <a:defRPr/>
            </a:pPr>
            <a:fld id="{EEBADEB4-9581-4BB1-9FEF-E603042BC895}" type="slidenum">
              <a:rPr lang="it-IT" smtClean="0"/>
              <a:pPr>
                <a:defRPr/>
              </a:pPr>
              <a:t>4</a:t>
            </a:fld>
            <a:endParaRPr lang="it-IT"/>
          </a:p>
        </p:txBody>
      </p:sp>
    </p:spTree>
    <p:extLst>
      <p:ext uri="{BB962C8B-B14F-4D97-AF65-F5344CB8AC3E}">
        <p14:creationId xmlns:p14="http://schemas.microsoft.com/office/powerpoint/2010/main" val="7037750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ltLang="it-IT" smtClean="0"/>
          </a:p>
        </p:txBody>
      </p:sp>
      <p:sp>
        <p:nvSpPr>
          <p:cNvPr id="3" name="Segnaposto contenuto 2"/>
          <p:cNvSpPr>
            <a:spLocks noGrp="1"/>
          </p:cNvSpPr>
          <p:nvPr>
            <p:ph idx="1"/>
          </p:nvPr>
        </p:nvSpPr>
        <p:spPr/>
        <p:txBody>
          <a:bodyPr>
            <a:normAutofit fontScale="85000" lnSpcReduction="10000"/>
          </a:bodyPr>
          <a:lstStyle/>
          <a:p>
            <a:pPr marL="0" indent="0">
              <a:buFont typeface="Arial" charset="0"/>
              <a:buNone/>
              <a:defRPr/>
            </a:pPr>
            <a:r>
              <a:rPr lang="it-IT" sz="2400" dirty="0" smtClean="0"/>
              <a:t>La moneta </a:t>
            </a:r>
            <a:r>
              <a:rPr lang="it-IT" sz="2400" dirty="0"/>
              <a:t>virtuale nasce </a:t>
            </a:r>
            <a:r>
              <a:rPr lang="it-IT" sz="2400" dirty="0" smtClean="0"/>
              <a:t>da un gruppo di </a:t>
            </a:r>
            <a:r>
              <a:rPr lang="it-IT" sz="2400" dirty="0"/>
              <a:t>cripto anarchici, </a:t>
            </a:r>
            <a:r>
              <a:rPr lang="it-IT" sz="2400" dirty="0" smtClean="0"/>
              <a:t>cyberpunk , sotto il nome di </a:t>
            </a:r>
            <a:r>
              <a:rPr lang="it-IT" sz="2400" dirty="0" err="1" smtClean="0"/>
              <a:t>Satoshi</a:t>
            </a:r>
            <a:r>
              <a:rPr lang="it-IT" sz="2400" dirty="0" smtClean="0"/>
              <a:t> </a:t>
            </a:r>
            <a:r>
              <a:rPr lang="it-IT" sz="2400" dirty="0" err="1" smtClean="0"/>
              <a:t>Nakamoto</a:t>
            </a:r>
            <a:r>
              <a:rPr lang="it-IT" sz="2400" dirty="0" smtClean="0"/>
              <a:t>, </a:t>
            </a:r>
            <a:r>
              <a:rPr lang="it-IT" sz="2400" dirty="0"/>
              <a:t>senza alcuna quotazione in dollari. Nate come un esercizio intellettuale per </a:t>
            </a:r>
            <a:r>
              <a:rPr lang="it-IT" sz="2400" dirty="0" smtClean="0"/>
              <a:t>dimostrare che era possibile </a:t>
            </a:r>
            <a:r>
              <a:rPr lang="it-IT" sz="2400" dirty="0"/>
              <a:t>fare transazione </a:t>
            </a:r>
            <a:r>
              <a:rPr lang="it-IT" sz="2400" dirty="0" err="1"/>
              <a:t>pear</a:t>
            </a:r>
            <a:r>
              <a:rPr lang="it-IT" sz="2400" dirty="0"/>
              <a:t> to </a:t>
            </a:r>
            <a:r>
              <a:rPr lang="it-IT" sz="2400" dirty="0" err="1"/>
              <a:t>pear</a:t>
            </a:r>
            <a:r>
              <a:rPr lang="it-IT" sz="2400" dirty="0"/>
              <a:t> senza </a:t>
            </a:r>
            <a:r>
              <a:rPr lang="it-IT" sz="2400" dirty="0" smtClean="0"/>
              <a:t>intermediari.</a:t>
            </a:r>
          </a:p>
          <a:p>
            <a:pPr marL="0" indent="0">
              <a:buFont typeface="Arial" charset="0"/>
              <a:buNone/>
              <a:defRPr/>
            </a:pPr>
            <a:endParaRPr lang="it-IT" sz="2400" dirty="0"/>
          </a:p>
          <a:p>
            <a:pPr marL="0" indent="0">
              <a:buFont typeface="Arial" charset="0"/>
              <a:buNone/>
              <a:defRPr/>
            </a:pPr>
            <a:endParaRPr lang="it-IT" sz="2400" dirty="0"/>
          </a:p>
          <a:p>
            <a:pPr marL="0" indent="0">
              <a:buFont typeface="Arial" charset="0"/>
              <a:buNone/>
              <a:defRPr/>
            </a:pPr>
            <a:r>
              <a:rPr lang="it-IT" sz="2400" dirty="0" smtClean="0"/>
              <a:t>Non nasce per speculare o essere scambiate in valuta a corso legale (la prima quotazione 1309,03 </a:t>
            </a:r>
            <a:r>
              <a:rPr lang="it-IT" sz="2400" dirty="0" err="1" smtClean="0"/>
              <a:t>bitcoin</a:t>
            </a:r>
            <a:r>
              <a:rPr lang="it-IT" sz="2400" dirty="0" smtClean="0"/>
              <a:t> per 1 $) è avvenuta a distanza di oltre 10 mesi della creazione del primo blocco</a:t>
            </a:r>
          </a:p>
          <a:p>
            <a:pPr>
              <a:defRPr/>
            </a:pPr>
            <a:endParaRPr lang="it-IT" dirty="0"/>
          </a:p>
          <a:p>
            <a:pPr>
              <a:defRPr/>
            </a:pPr>
            <a:endParaRPr lang="it-IT" dirty="0" smtClean="0"/>
          </a:p>
          <a:p>
            <a:pPr>
              <a:defRPr/>
            </a:pPr>
            <a:endParaRPr lang="it-IT" dirty="0"/>
          </a:p>
        </p:txBody>
      </p:sp>
      <p:sp>
        <p:nvSpPr>
          <p:cNvPr id="4" name="Segnaposto data 3"/>
          <p:cNvSpPr>
            <a:spLocks noGrp="1"/>
          </p:cNvSpPr>
          <p:nvPr>
            <p:ph type="dt" sz="half" idx="10"/>
          </p:nvPr>
        </p:nvSpPr>
        <p:spPr/>
        <p:txBody>
          <a:bodyPr/>
          <a:lstStyle/>
          <a:p>
            <a:pPr>
              <a:defRPr/>
            </a:pPr>
            <a:fld id="{85CC4CFA-E0B5-4207-ADF6-C1037A0DF7B7}" type="datetime1">
              <a:rPr lang="it-IT" smtClean="0"/>
              <a:t>12/07/2021</a:t>
            </a:fld>
            <a:endParaRPr lang="it-IT"/>
          </a:p>
        </p:txBody>
      </p:sp>
      <p:sp>
        <p:nvSpPr>
          <p:cNvPr id="5" name="Segnaposto piè di pagina 4"/>
          <p:cNvSpPr>
            <a:spLocks noGrp="1"/>
          </p:cNvSpPr>
          <p:nvPr>
            <p:ph type="ftr" sz="quarter" idx="11"/>
          </p:nvPr>
        </p:nvSpPr>
        <p:spPr/>
        <p:txBody>
          <a:bodyPr/>
          <a:lstStyle/>
          <a:p>
            <a:pPr>
              <a:defRPr/>
            </a:pPr>
            <a:r>
              <a:rPr lang="it-IT" smtClean="0"/>
              <a:t>federico@studiofederico.net</a:t>
            </a:r>
            <a:endParaRPr lang="it-IT"/>
          </a:p>
        </p:txBody>
      </p:sp>
      <p:sp>
        <p:nvSpPr>
          <p:cNvPr id="6" name="Segnaposto numero diapositiva 5"/>
          <p:cNvSpPr>
            <a:spLocks noGrp="1"/>
          </p:cNvSpPr>
          <p:nvPr>
            <p:ph type="sldNum" sz="quarter" idx="12"/>
          </p:nvPr>
        </p:nvSpPr>
        <p:spPr/>
        <p:txBody>
          <a:bodyPr/>
          <a:lstStyle/>
          <a:p>
            <a:pPr>
              <a:defRPr/>
            </a:pPr>
            <a:fld id="{AF697974-A306-4CCC-99DB-AB3D6FA0CCB5}" type="slidenum">
              <a:rPr lang="it-IT" smtClean="0"/>
              <a:pPr>
                <a:defRPr/>
              </a:pPr>
              <a:t>5</a:t>
            </a:fld>
            <a:endParaRPr lang="it-IT"/>
          </a:p>
        </p:txBody>
      </p:sp>
    </p:spTree>
    <p:extLst>
      <p:ext uri="{BB962C8B-B14F-4D97-AF65-F5344CB8AC3E}">
        <p14:creationId xmlns:p14="http://schemas.microsoft.com/office/powerpoint/2010/main" val="29349143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title"/>
          </p:nvPr>
        </p:nvSpPr>
        <p:spPr bwMode="auto">
          <a:xfrm>
            <a:off x="467544" y="692696"/>
            <a:ext cx="8229600" cy="7254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r>
              <a:rPr lang="it-IT" altLang="it-IT" smtClean="0"/>
              <a:t>Moneta</a:t>
            </a:r>
          </a:p>
        </p:txBody>
      </p:sp>
      <p:sp>
        <p:nvSpPr>
          <p:cNvPr id="9219" name="Segnaposto contenuto 2"/>
          <p:cNvSpPr>
            <a:spLocks noGrp="1"/>
          </p:cNvSpPr>
          <p:nvPr>
            <p:ph idx="1"/>
          </p:nvPr>
        </p:nvSpPr>
        <p:spPr>
          <a:xfrm>
            <a:off x="457200" y="2205038"/>
            <a:ext cx="8229600" cy="3921125"/>
          </a:xfrm>
        </p:spPr>
        <p:txBody>
          <a:bodyPr/>
          <a:lstStyle/>
          <a:p>
            <a:r>
              <a:rPr lang="it-IT" altLang="it-IT" sz="2400" smtClean="0"/>
              <a:t>Misura del </a:t>
            </a:r>
            <a:r>
              <a:rPr lang="it-IT" altLang="it-IT" sz="2400" smtClean="0">
                <a:hlinkClick r:id="rId2" tooltip="Valore (economia)"/>
              </a:rPr>
              <a:t>valore</a:t>
            </a:r>
            <a:r>
              <a:rPr lang="it-IT" altLang="it-IT" sz="2400" smtClean="0"/>
              <a:t> (moneta come </a:t>
            </a:r>
            <a:r>
              <a:rPr lang="it-IT" altLang="it-IT" sz="2400" smtClean="0">
                <a:hlinkClick r:id="rId3" tooltip="Unità di conto"/>
              </a:rPr>
              <a:t>unità di conto</a:t>
            </a:r>
            <a:r>
              <a:rPr lang="it-IT" altLang="it-IT" sz="2400" smtClean="0"/>
              <a:t>);</a:t>
            </a:r>
          </a:p>
          <a:p>
            <a:r>
              <a:rPr lang="it-IT" altLang="it-IT" sz="2400" smtClean="0"/>
              <a:t>mezzo di scambio nella </a:t>
            </a:r>
            <a:r>
              <a:rPr lang="it-IT" altLang="it-IT" sz="2400" smtClean="0">
                <a:hlinkClick r:id="rId4" tooltip="Compravendita"/>
              </a:rPr>
              <a:t>compravendita</a:t>
            </a:r>
            <a:r>
              <a:rPr lang="it-IT" altLang="it-IT" sz="2400" smtClean="0"/>
              <a:t> di </a:t>
            </a:r>
            <a:r>
              <a:rPr lang="it-IT" altLang="it-IT" sz="2400" smtClean="0">
                <a:hlinkClick r:id="rId5" tooltip="Bene (economia)"/>
              </a:rPr>
              <a:t>beni</a:t>
            </a:r>
            <a:r>
              <a:rPr lang="it-IT" altLang="it-IT" sz="2400" smtClean="0"/>
              <a:t> e </a:t>
            </a:r>
            <a:r>
              <a:rPr lang="it-IT" altLang="it-IT" sz="2400" smtClean="0">
                <a:hlinkClick r:id="rId6" tooltip="Servizio"/>
              </a:rPr>
              <a:t>servizi</a:t>
            </a:r>
            <a:r>
              <a:rPr lang="it-IT" altLang="it-IT" sz="2400" smtClean="0"/>
              <a:t> e in genere nelle transazioni commerciali (moneta come strumento di pagamento);</a:t>
            </a:r>
          </a:p>
          <a:p>
            <a:r>
              <a:rPr lang="it-IT" altLang="it-IT" sz="2400" smtClean="0"/>
              <a:t>fondo di valore (moneta come </a:t>
            </a:r>
            <a:r>
              <a:rPr lang="it-IT" altLang="it-IT" sz="2400" smtClean="0">
                <a:hlinkClick r:id="rId7" tooltip="Riserva di valore"/>
              </a:rPr>
              <a:t>riserva di valore</a:t>
            </a:r>
            <a:r>
              <a:rPr lang="it-IT" altLang="it-IT" sz="2400" smtClean="0"/>
              <a:t>);</a:t>
            </a:r>
          </a:p>
          <a:p>
            <a:endParaRPr lang="it-IT" altLang="it-IT" sz="2400" smtClean="0"/>
          </a:p>
          <a:p>
            <a:endParaRPr lang="it-IT" altLang="it-IT" smtClean="0"/>
          </a:p>
        </p:txBody>
      </p:sp>
      <p:sp>
        <p:nvSpPr>
          <p:cNvPr id="4" name="Segnaposto data 3"/>
          <p:cNvSpPr>
            <a:spLocks noGrp="1"/>
          </p:cNvSpPr>
          <p:nvPr>
            <p:ph type="dt" sz="half" idx="10"/>
          </p:nvPr>
        </p:nvSpPr>
        <p:spPr/>
        <p:txBody>
          <a:bodyPr/>
          <a:lstStyle/>
          <a:p>
            <a:pPr>
              <a:defRPr/>
            </a:pPr>
            <a:fld id="{741D6DEB-ACCC-454A-9368-01B1B1CB5347}" type="datetime1">
              <a:rPr lang="it-IT" smtClean="0"/>
              <a:t>12/07/2021</a:t>
            </a:fld>
            <a:endParaRPr lang="it-IT"/>
          </a:p>
        </p:txBody>
      </p:sp>
      <p:sp>
        <p:nvSpPr>
          <p:cNvPr id="5" name="Segnaposto piè di pagina 4"/>
          <p:cNvSpPr>
            <a:spLocks noGrp="1"/>
          </p:cNvSpPr>
          <p:nvPr>
            <p:ph type="ftr" sz="quarter" idx="11"/>
          </p:nvPr>
        </p:nvSpPr>
        <p:spPr/>
        <p:txBody>
          <a:bodyPr/>
          <a:lstStyle/>
          <a:p>
            <a:pPr>
              <a:defRPr/>
            </a:pPr>
            <a:r>
              <a:rPr lang="it-IT" smtClean="0"/>
              <a:t>federico@studiofederico.net</a:t>
            </a:r>
            <a:endParaRPr lang="it-IT" dirty="0"/>
          </a:p>
        </p:txBody>
      </p:sp>
      <p:sp>
        <p:nvSpPr>
          <p:cNvPr id="6" name="Segnaposto numero diapositiva 5"/>
          <p:cNvSpPr>
            <a:spLocks noGrp="1"/>
          </p:cNvSpPr>
          <p:nvPr>
            <p:ph type="sldNum" sz="quarter" idx="12"/>
          </p:nvPr>
        </p:nvSpPr>
        <p:spPr/>
        <p:txBody>
          <a:bodyPr/>
          <a:lstStyle/>
          <a:p>
            <a:pPr>
              <a:defRPr/>
            </a:pPr>
            <a:fld id="{41954861-63DA-4ADC-A9A3-D0A2B5ACE874}" type="slidenum">
              <a:rPr lang="it-IT" smtClean="0"/>
              <a:pPr>
                <a:defRPr/>
              </a:pPr>
              <a:t>6</a:t>
            </a:fld>
            <a:endParaRPr lang="it-IT"/>
          </a:p>
        </p:txBody>
      </p:sp>
      <p:graphicFrame>
        <p:nvGraphicFramePr>
          <p:cNvPr id="7" name="Tabella 6"/>
          <p:cNvGraphicFramePr>
            <a:graphicFrameLocks noGrp="1"/>
          </p:cNvGraphicFramePr>
          <p:nvPr/>
        </p:nvGraphicFramePr>
        <p:xfrm>
          <a:off x="107950" y="4941888"/>
          <a:ext cx="8229600" cy="1189037"/>
        </p:xfrm>
        <a:graphic>
          <a:graphicData uri="http://schemas.openxmlformats.org/drawingml/2006/table">
            <a:tbl>
              <a:tblPr/>
              <a:tblGrid>
                <a:gridCol w="8229600"/>
              </a:tblGrid>
              <a:tr h="1189037">
                <a:tc>
                  <a:txBody>
                    <a:bodyPr/>
                    <a:lstStyle/>
                    <a:p>
                      <a:r>
                        <a:rPr lang="it-IT" sz="2400" dirty="0">
                          <a:effectLst/>
                        </a:rPr>
                        <a:t>«La moneta, in quanto moneta e non in quanto </a:t>
                      </a:r>
                      <a:r>
                        <a:rPr lang="it-IT" sz="2400" u="none" strike="noStrike" dirty="0">
                          <a:solidFill>
                            <a:srgbClr val="0B0080"/>
                          </a:solidFill>
                          <a:effectLst/>
                          <a:hlinkClick r:id="rId8" tooltip="Merce"/>
                        </a:rPr>
                        <a:t>merce</a:t>
                      </a:r>
                      <a:r>
                        <a:rPr lang="it-IT" sz="2400" dirty="0">
                          <a:effectLst/>
                        </a:rPr>
                        <a:t>, è voluta non per il suo valore intrinseco, </a:t>
                      </a:r>
                      <a:r>
                        <a:rPr lang="it-IT" sz="2400" dirty="0" smtClean="0"/>
                        <a:t>misura </a:t>
                      </a:r>
                      <a:r>
                        <a:rPr lang="it-IT" sz="2400" dirty="0" smtClean="0">
                          <a:effectLst/>
                        </a:rPr>
                        <a:t>ma </a:t>
                      </a:r>
                      <a:r>
                        <a:rPr lang="it-IT" sz="2400" dirty="0">
                          <a:effectLst/>
                        </a:rPr>
                        <a:t>per le cose che consente di acquistare.»</a:t>
                      </a:r>
                    </a:p>
                  </a:txBody>
                  <a:tcPr marT="45687" marB="45687" anchor="ctr">
                    <a:lnL>
                      <a:noFill/>
                    </a:lnL>
                    <a:lnR>
                      <a:noFill/>
                    </a:lnR>
                    <a:lnT>
                      <a:noFill/>
                    </a:lnT>
                    <a:lnB>
                      <a:noFill/>
                    </a:lnB>
                    <a:solidFill>
                      <a:srgbClr val="FFFFFF"/>
                    </a:solidFill>
                  </a:tcPr>
                </a:tc>
              </a:tr>
            </a:tbl>
          </a:graphicData>
        </a:graphic>
      </p:graphicFrame>
      <p:sp>
        <p:nvSpPr>
          <p:cNvPr id="9225" name="Rectangle 2"/>
          <p:cNvSpPr>
            <a:spLocks noChangeArrowheads="1"/>
          </p:cNvSpPr>
          <p:nvPr/>
        </p:nvSpPr>
        <p:spPr bwMode="auto">
          <a:xfrm>
            <a:off x="107950" y="4575175"/>
            <a:ext cx="657383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it-IT" altLang="it-IT" sz="2400">
                <a:solidFill>
                  <a:srgbClr val="222222"/>
                </a:solidFill>
                <a:latin typeface="Arial" charset="0"/>
                <a:cs typeface="Arial" charset="0"/>
              </a:rPr>
              <a:t>Scrive il premio Nobel Paul Antony </a:t>
            </a:r>
            <a:r>
              <a:rPr lang="it-IT" altLang="it-IT" sz="2400">
                <a:solidFill>
                  <a:srgbClr val="0B0080"/>
                </a:solidFill>
                <a:latin typeface="Arial" charset="0"/>
                <a:cs typeface="Arial" charset="0"/>
                <a:hlinkClick r:id="rId9" tooltip="Paul Samuelson"/>
              </a:rPr>
              <a:t>Samuelson</a:t>
            </a:r>
            <a:r>
              <a:rPr lang="it-IT" altLang="it-IT" sz="1000">
                <a:solidFill>
                  <a:srgbClr val="222222"/>
                </a:solidFill>
                <a:latin typeface="Arial" charset="0"/>
                <a:cs typeface="Arial" charset="0"/>
              </a:rPr>
              <a:t>:</a:t>
            </a:r>
            <a:endParaRPr lang="it-IT" altLang="it-IT" sz="1800">
              <a:latin typeface="Arial" charset="0"/>
            </a:endParaRPr>
          </a:p>
        </p:txBody>
      </p:sp>
    </p:spTree>
    <p:extLst>
      <p:ext uri="{BB962C8B-B14F-4D97-AF65-F5344CB8AC3E}">
        <p14:creationId xmlns:p14="http://schemas.microsoft.com/office/powerpoint/2010/main" val="15788316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olo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ltLang="it-IT" smtClean="0"/>
          </a:p>
        </p:txBody>
      </p:sp>
      <p:sp>
        <p:nvSpPr>
          <p:cNvPr id="11267" name="Segnaposto contenuto 2"/>
          <p:cNvSpPr>
            <a:spLocks noGrp="1"/>
          </p:cNvSpPr>
          <p:nvPr>
            <p:ph idx="1"/>
          </p:nvPr>
        </p:nvSpPr>
        <p:spPr/>
        <p:txBody>
          <a:bodyPr>
            <a:normAutofit fontScale="70000" lnSpcReduction="20000"/>
          </a:bodyPr>
          <a:lstStyle/>
          <a:p>
            <a:r>
              <a:rPr lang="it-IT" altLang="it-IT" smtClean="0"/>
              <a:t>1277 cc I debiti pecuniari si estinguono con moneta </a:t>
            </a:r>
            <a:r>
              <a:rPr lang="it-IT" altLang="it-IT" u="sng" smtClean="0"/>
              <a:t>avente corso legale </a:t>
            </a:r>
            <a:r>
              <a:rPr lang="it-IT" altLang="it-IT" smtClean="0"/>
              <a:t>nello Stato al tempo del pagamento e per il suo valore nominale</a:t>
            </a:r>
          </a:p>
          <a:p>
            <a:r>
              <a:rPr lang="it-IT" altLang="it-IT" smtClean="0"/>
              <a:t>1278 c.c. Se la somma dovuta è determinata in una moneta non avente corso legale nello Stato, il debitore ha facoltà di pagare in moneta legale, al corso del cambio nel giorno della scadenza e nel luogo stabilito per il pagamento.</a:t>
            </a:r>
            <a:br>
              <a:rPr lang="it-IT" altLang="it-IT" smtClean="0"/>
            </a:br>
            <a:endParaRPr lang="it-IT" altLang="it-IT" smtClean="0"/>
          </a:p>
        </p:txBody>
      </p:sp>
      <p:sp>
        <p:nvSpPr>
          <p:cNvPr id="4" name="Segnaposto data 3"/>
          <p:cNvSpPr>
            <a:spLocks noGrp="1"/>
          </p:cNvSpPr>
          <p:nvPr>
            <p:ph type="dt" sz="half" idx="10"/>
          </p:nvPr>
        </p:nvSpPr>
        <p:spPr/>
        <p:txBody>
          <a:bodyPr/>
          <a:lstStyle/>
          <a:p>
            <a:pPr>
              <a:defRPr/>
            </a:pPr>
            <a:fld id="{30290237-EDAE-44A2-ADDF-2266CE797BDE}" type="datetime1">
              <a:rPr lang="it-IT" smtClean="0"/>
              <a:t>12/07/2021</a:t>
            </a:fld>
            <a:endParaRPr lang="it-IT"/>
          </a:p>
        </p:txBody>
      </p:sp>
      <p:sp>
        <p:nvSpPr>
          <p:cNvPr id="5" name="Segnaposto piè di pagina 4"/>
          <p:cNvSpPr>
            <a:spLocks noGrp="1"/>
          </p:cNvSpPr>
          <p:nvPr>
            <p:ph type="ftr" sz="quarter" idx="11"/>
          </p:nvPr>
        </p:nvSpPr>
        <p:spPr/>
        <p:txBody>
          <a:bodyPr/>
          <a:lstStyle/>
          <a:p>
            <a:pPr>
              <a:defRPr/>
            </a:pPr>
            <a:r>
              <a:rPr lang="it-IT" smtClean="0"/>
              <a:t>federico@studiofederico.net</a:t>
            </a:r>
            <a:endParaRPr lang="it-IT"/>
          </a:p>
        </p:txBody>
      </p:sp>
      <p:sp>
        <p:nvSpPr>
          <p:cNvPr id="6" name="Segnaposto numero diapositiva 5"/>
          <p:cNvSpPr>
            <a:spLocks noGrp="1"/>
          </p:cNvSpPr>
          <p:nvPr>
            <p:ph type="sldNum" sz="quarter" idx="12"/>
          </p:nvPr>
        </p:nvSpPr>
        <p:spPr/>
        <p:txBody>
          <a:bodyPr/>
          <a:lstStyle/>
          <a:p>
            <a:pPr>
              <a:defRPr/>
            </a:pPr>
            <a:fld id="{BCB2A5BA-C21B-4332-88B8-08C4E99F1A64}" type="slidenum">
              <a:rPr lang="it-IT" smtClean="0"/>
              <a:pPr>
                <a:defRPr/>
              </a:pPr>
              <a:t>7</a:t>
            </a:fld>
            <a:endParaRPr lang="it-IT"/>
          </a:p>
        </p:txBody>
      </p:sp>
    </p:spTree>
    <p:extLst>
      <p:ext uri="{BB962C8B-B14F-4D97-AF65-F5344CB8AC3E}">
        <p14:creationId xmlns:p14="http://schemas.microsoft.com/office/powerpoint/2010/main" val="1504702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olo 1"/>
          <p:cNvSpPr>
            <a:spLocks noGrp="1"/>
          </p:cNvSpPr>
          <p:nvPr>
            <p:ph type="title"/>
          </p:nvPr>
        </p:nvSpPr>
        <p:spPr bwMode="auto">
          <a:xfrm>
            <a:off x="467544" y="1412776"/>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t-IT" altLang="it-IT" dirty="0" smtClean="0"/>
              <a:t>Art 693 c.p.</a:t>
            </a:r>
          </a:p>
        </p:txBody>
      </p:sp>
      <p:sp>
        <p:nvSpPr>
          <p:cNvPr id="12291" name="Segnaposto contenuto 2"/>
          <p:cNvSpPr>
            <a:spLocks noGrp="1"/>
          </p:cNvSpPr>
          <p:nvPr>
            <p:ph idx="1"/>
          </p:nvPr>
        </p:nvSpPr>
        <p:spPr>
          <a:xfrm>
            <a:off x="457200" y="1989138"/>
            <a:ext cx="7931224" cy="4137025"/>
          </a:xfrm>
        </p:spPr>
        <p:txBody>
          <a:bodyPr/>
          <a:lstStyle/>
          <a:p>
            <a:pPr marL="0" indent="0">
              <a:buFont typeface="Arial" charset="0"/>
              <a:buNone/>
            </a:pPr>
            <a:r>
              <a:rPr lang="it-IT" altLang="it-IT" dirty="0" smtClean="0"/>
              <a:t>Chiunque rifiuta di ricevere, per il loro valore, monete aventi corso legale nello Stato, è punito con la sanzione amministrativa fino a trenta euro </a:t>
            </a:r>
          </a:p>
          <a:p>
            <a:pPr marL="0" indent="0">
              <a:buFont typeface="Arial" charset="0"/>
              <a:buNone/>
            </a:pPr>
            <a:r>
              <a:rPr lang="it-IT" altLang="it-IT" dirty="0" smtClean="0"/>
              <a:t>Banca Italia 30/01/2015: le cripto monete non devono per legge essere obbligatoriamente accettate per l’estinzione delle obbligazioni pecuniarie</a:t>
            </a:r>
          </a:p>
        </p:txBody>
      </p:sp>
      <p:sp>
        <p:nvSpPr>
          <p:cNvPr id="4" name="Segnaposto data 3"/>
          <p:cNvSpPr>
            <a:spLocks noGrp="1"/>
          </p:cNvSpPr>
          <p:nvPr>
            <p:ph type="dt" sz="half" idx="10"/>
          </p:nvPr>
        </p:nvSpPr>
        <p:spPr/>
        <p:txBody>
          <a:bodyPr/>
          <a:lstStyle/>
          <a:p>
            <a:pPr>
              <a:defRPr/>
            </a:pPr>
            <a:fld id="{FA93D466-79E8-4AB4-B494-879C6647D5F7}" type="datetime1">
              <a:rPr lang="it-IT" smtClean="0"/>
              <a:t>12/07/2021</a:t>
            </a:fld>
            <a:endParaRPr lang="it-IT"/>
          </a:p>
        </p:txBody>
      </p:sp>
      <p:sp>
        <p:nvSpPr>
          <p:cNvPr id="5" name="Segnaposto piè di pagina 4"/>
          <p:cNvSpPr>
            <a:spLocks noGrp="1"/>
          </p:cNvSpPr>
          <p:nvPr>
            <p:ph type="ftr" sz="quarter" idx="11"/>
          </p:nvPr>
        </p:nvSpPr>
        <p:spPr/>
        <p:txBody>
          <a:bodyPr/>
          <a:lstStyle/>
          <a:p>
            <a:pPr>
              <a:defRPr/>
            </a:pPr>
            <a:r>
              <a:rPr lang="it-IT" smtClean="0"/>
              <a:t>federico@studiofederico.net</a:t>
            </a:r>
            <a:endParaRPr lang="it-IT"/>
          </a:p>
        </p:txBody>
      </p:sp>
      <p:sp>
        <p:nvSpPr>
          <p:cNvPr id="6" name="Segnaposto numero diapositiva 5"/>
          <p:cNvSpPr>
            <a:spLocks noGrp="1"/>
          </p:cNvSpPr>
          <p:nvPr>
            <p:ph type="sldNum" sz="quarter" idx="12"/>
          </p:nvPr>
        </p:nvSpPr>
        <p:spPr/>
        <p:txBody>
          <a:bodyPr/>
          <a:lstStyle/>
          <a:p>
            <a:pPr>
              <a:defRPr/>
            </a:pPr>
            <a:fld id="{14750C60-2797-4E55-88B6-A3BD21EBCDC4}" type="slidenum">
              <a:rPr lang="it-IT" smtClean="0"/>
              <a:pPr>
                <a:defRPr/>
              </a:pPr>
              <a:t>8</a:t>
            </a:fld>
            <a:endParaRPr lang="it-IT"/>
          </a:p>
        </p:txBody>
      </p:sp>
    </p:spTree>
    <p:extLst>
      <p:ext uri="{BB962C8B-B14F-4D97-AF65-F5344CB8AC3E}">
        <p14:creationId xmlns:p14="http://schemas.microsoft.com/office/powerpoint/2010/main" val="16740671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olo 1"/>
          <p:cNvSpPr>
            <a:spLocks noGrp="1"/>
          </p:cNvSpPr>
          <p:nvPr>
            <p:ph type="title"/>
          </p:nvPr>
        </p:nvSpPr>
        <p:spPr bwMode="auto">
          <a:xfrm>
            <a:off x="539750" y="1341438"/>
            <a:ext cx="8229600" cy="854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r>
              <a:rPr lang="it-IT" altLang="it-IT" smtClean="0"/>
              <a:t>«Moneta» non a corso legale</a:t>
            </a:r>
          </a:p>
        </p:txBody>
      </p:sp>
      <p:sp>
        <p:nvSpPr>
          <p:cNvPr id="13315" name="Segnaposto contenuto 2"/>
          <p:cNvSpPr>
            <a:spLocks noGrp="1"/>
          </p:cNvSpPr>
          <p:nvPr>
            <p:ph idx="1"/>
          </p:nvPr>
        </p:nvSpPr>
        <p:spPr>
          <a:xfrm>
            <a:off x="457200" y="2276475"/>
            <a:ext cx="8229600" cy="3849688"/>
          </a:xfrm>
        </p:spPr>
        <p:txBody>
          <a:bodyPr/>
          <a:lstStyle/>
          <a:p>
            <a:r>
              <a:rPr lang="it-IT" altLang="it-IT" smtClean="0"/>
              <a:t>Gettone telefonico</a:t>
            </a:r>
          </a:p>
          <a:p>
            <a:endParaRPr lang="it-IT" altLang="it-IT" smtClean="0"/>
          </a:p>
          <a:p>
            <a:r>
              <a:rPr lang="it-IT" altLang="it-IT" smtClean="0"/>
              <a:t>Francobolli</a:t>
            </a:r>
          </a:p>
          <a:p>
            <a:endParaRPr lang="it-IT" altLang="it-IT" smtClean="0"/>
          </a:p>
          <a:p>
            <a:r>
              <a:rPr lang="it-IT" altLang="it-IT" smtClean="0"/>
              <a:t>Miniassegni (crisi dei metalli)</a:t>
            </a:r>
          </a:p>
        </p:txBody>
      </p:sp>
      <p:sp>
        <p:nvSpPr>
          <p:cNvPr id="4" name="Segnaposto data 3"/>
          <p:cNvSpPr>
            <a:spLocks noGrp="1"/>
          </p:cNvSpPr>
          <p:nvPr>
            <p:ph type="dt" sz="half" idx="10"/>
          </p:nvPr>
        </p:nvSpPr>
        <p:spPr/>
        <p:txBody>
          <a:bodyPr/>
          <a:lstStyle/>
          <a:p>
            <a:pPr>
              <a:defRPr/>
            </a:pPr>
            <a:fld id="{799C5469-70C0-4409-A2A0-F7815F9E0216}" type="datetime1">
              <a:rPr lang="it-IT" smtClean="0"/>
              <a:t>12/07/2021</a:t>
            </a:fld>
            <a:endParaRPr lang="it-IT"/>
          </a:p>
        </p:txBody>
      </p:sp>
      <p:sp>
        <p:nvSpPr>
          <p:cNvPr id="5" name="Segnaposto piè di pagina 4"/>
          <p:cNvSpPr>
            <a:spLocks noGrp="1"/>
          </p:cNvSpPr>
          <p:nvPr>
            <p:ph type="ftr" sz="quarter" idx="11"/>
          </p:nvPr>
        </p:nvSpPr>
        <p:spPr/>
        <p:txBody>
          <a:bodyPr/>
          <a:lstStyle/>
          <a:p>
            <a:pPr>
              <a:defRPr/>
            </a:pPr>
            <a:r>
              <a:rPr lang="it-IT" smtClean="0"/>
              <a:t>federico@studiofederico.net</a:t>
            </a:r>
            <a:endParaRPr lang="it-IT"/>
          </a:p>
        </p:txBody>
      </p:sp>
      <p:sp>
        <p:nvSpPr>
          <p:cNvPr id="6" name="Segnaposto numero diapositiva 5"/>
          <p:cNvSpPr>
            <a:spLocks noGrp="1"/>
          </p:cNvSpPr>
          <p:nvPr>
            <p:ph type="sldNum" sz="quarter" idx="12"/>
          </p:nvPr>
        </p:nvSpPr>
        <p:spPr/>
        <p:txBody>
          <a:bodyPr/>
          <a:lstStyle/>
          <a:p>
            <a:pPr>
              <a:defRPr/>
            </a:pPr>
            <a:fld id="{35C2002D-2F3A-4E85-B685-D9EA9489884D}" type="slidenum">
              <a:rPr lang="it-IT" smtClean="0"/>
              <a:pPr>
                <a:defRPr/>
              </a:pPr>
              <a:t>9</a:t>
            </a:fld>
            <a:endParaRPr lang="it-IT"/>
          </a:p>
        </p:txBody>
      </p:sp>
    </p:spTree>
    <p:extLst>
      <p:ext uri="{BB962C8B-B14F-4D97-AF65-F5344CB8AC3E}">
        <p14:creationId xmlns:p14="http://schemas.microsoft.com/office/powerpoint/2010/main" val="396560155"/>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de vuote_modello_conepr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slide vuote_modello_conepro</Template>
  <TotalTime>409</TotalTime>
  <Words>1841</Words>
  <Application>Microsoft Office PowerPoint</Application>
  <PresentationFormat>Presentazione su schermo (4:3)</PresentationFormat>
  <Paragraphs>146</Paragraphs>
  <Slides>21</Slides>
  <Notes>1</Notes>
  <HiddenSlides>0</HiddenSlides>
  <MMClips>0</MMClips>
  <ScaleCrop>false</ScaleCrop>
  <HeadingPairs>
    <vt:vector size="4" baseType="variant">
      <vt:variant>
        <vt:lpstr>Tema</vt:lpstr>
      </vt:variant>
      <vt:variant>
        <vt:i4>1</vt:i4>
      </vt:variant>
      <vt:variant>
        <vt:lpstr>Titoli diapositive</vt:lpstr>
      </vt:variant>
      <vt:variant>
        <vt:i4>21</vt:i4>
      </vt:variant>
    </vt:vector>
  </HeadingPairs>
  <TitlesOfParts>
    <vt:vector size="22" baseType="lpstr">
      <vt:lpstr>slide vuote_modello_conepro</vt:lpstr>
      <vt:lpstr>Criptovalute RW e redditi </vt:lpstr>
      <vt:lpstr>Presentazione standard di PowerPoint</vt:lpstr>
      <vt:lpstr>Presentazione standard di PowerPoint</vt:lpstr>
      <vt:lpstr>Costituzione</vt:lpstr>
      <vt:lpstr>Presentazione standard di PowerPoint</vt:lpstr>
      <vt:lpstr>Moneta</vt:lpstr>
      <vt:lpstr>Presentazione standard di PowerPoint</vt:lpstr>
      <vt:lpstr>Art 693 c.p.</vt:lpstr>
      <vt:lpstr>«Moneta» non a corso legale</vt:lpstr>
      <vt:lpstr>Criptovaluta: strumento di pagamento</vt:lpstr>
      <vt:lpstr>GAFI report 06/2014</vt:lpstr>
      <vt:lpstr>BCE 2015 Virtual currency schemes</vt:lpstr>
      <vt:lpstr>Banca d’Italia del 30 gennaio 2015</vt:lpstr>
      <vt:lpstr>Ris. 2 settembre 2016 n. 72/E,</vt:lpstr>
      <vt:lpstr>Presentazione standard di PowerPoint</vt:lpstr>
      <vt:lpstr>Presentazione standard di PowerPoint</vt:lpstr>
      <vt:lpstr>Presentazione standard di PowerPoint</vt:lpstr>
      <vt:lpstr>Presentazione standard di PowerPoint</vt:lpstr>
      <vt:lpstr>Interpello 956-39/2018. DR Lombardia</vt:lpstr>
      <vt:lpstr>Monitoraggio quadro RW</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Criptovalute</dc:title>
  <dc:creator>Stefano</dc:creator>
  <cp:lastModifiedBy>Server</cp:lastModifiedBy>
  <cp:revision>44</cp:revision>
  <dcterms:created xsi:type="dcterms:W3CDTF">2019-09-18T13:58:40Z</dcterms:created>
  <dcterms:modified xsi:type="dcterms:W3CDTF">2021-07-12T17:10:38Z</dcterms:modified>
</cp:coreProperties>
</file>