
<file path=[Content_Types].xml><?xml version="1.0" encoding="utf-8"?>
<Types xmlns="http://schemas.openxmlformats.org/package/2006/content-types">
  <Default Extension="bin" ContentType="application/vnd.ms-office.activeX"/>
  <Default Extension="jpeg" ContentType="image/jpeg"/>
  <Default Extension="jpg" ContentType="image/pn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activeX/activeX1.xml" ContentType="application/vnd.ms-office.activeX+xml"/>
  <Override PartName="/ppt/activeX/activeX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65" r:id="rId5"/>
    <p:sldId id="258" r:id="rId6"/>
    <p:sldId id="266" r:id="rId7"/>
    <p:sldId id="267" r:id="rId8"/>
    <p:sldId id="268" r:id="rId9"/>
    <p:sldId id="264" r:id="rId10"/>
    <p:sldId id="273" r:id="rId11"/>
    <p:sldId id="269" r:id="rId12"/>
    <p:sldId id="277" r:id="rId13"/>
    <p:sldId id="278" r:id="rId14"/>
    <p:sldId id="279" r:id="rId15"/>
    <p:sldId id="281" r:id="rId16"/>
    <p:sldId id="283" r:id="rId17"/>
    <p:sldId id="284" r:id="rId18"/>
    <p:sldId id="285" r:id="rId19"/>
    <p:sldId id="296" r:id="rId20"/>
    <p:sldId id="287" r:id="rId21"/>
    <p:sldId id="288" r:id="rId22"/>
    <p:sldId id="289" r:id="rId23"/>
    <p:sldId id="291" r:id="rId24"/>
    <p:sldId id="293" r:id="rId25"/>
    <p:sldId id="297" r:id="rId26"/>
    <p:sldId id="299" r:id="rId27"/>
    <p:sldId id="301" r:id="rId28"/>
    <p:sldId id="303" r:id="rId29"/>
    <p:sldId id="304" r:id="rId30"/>
    <p:sldId id="305" r:id="rId31"/>
    <p:sldId id="313" r:id="rId32"/>
    <p:sldId id="306" r:id="rId33"/>
    <p:sldId id="308" r:id="rId34"/>
    <p:sldId id="311" r:id="rId35"/>
    <p:sldId id="312" r:id="rId36"/>
    <p:sldId id="310" r:id="rId37"/>
    <p:sldId id="307" r:id="rId38"/>
    <p:sldId id="314" r:id="rId39"/>
    <p:sldId id="315" r:id="rId40"/>
    <p:sldId id="316" r:id="rId4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1019A1-D718-46BD-A899-53B9CBF4D26F}" type="datetimeFigureOut">
              <a:rPr lang="it-IT" smtClean="0"/>
              <a:t>13/07/2021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D4EA904-DA07-413D-945D-7BF42D3867A7}" type="slidenum">
              <a:rPr lang="it-IT" smtClean="0"/>
              <a:t>‹N›</a:t>
            </a:fld>
            <a:endParaRPr lang="it-IT"/>
          </a:p>
        </p:txBody>
      </p:sp>
    </p:spTree>
    <p:extLst>
      <p:ext uri="{BB962C8B-B14F-4D97-AF65-F5344CB8AC3E}">
        <p14:creationId xmlns:p14="http://schemas.microsoft.com/office/powerpoint/2010/main" val="2506922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391478" y="6381329"/>
            <a:ext cx="1632181" cy="365125"/>
          </a:xfrm>
          <a:prstGeom prst="rect">
            <a:avLst/>
          </a:prstGeom>
        </p:spPr>
        <p:txBody>
          <a:bodyPr vert="horz" lIns="91440" tIns="45720" rIns="91440" bIns="45720" rtlCol="0" anchor="ctr"/>
          <a:lstStyle>
            <a:lvl1pPr algn="l">
              <a:defRPr sz="1200" b="1">
                <a:solidFill>
                  <a:srgbClr val="A02020"/>
                </a:solidFill>
              </a:defRPr>
            </a:lvl1pPr>
          </a:lstStyle>
          <a:p>
            <a:fld id="{AF1019A1-D718-46BD-A899-53B9CBF4D26F}" type="datetimeFigureOut">
              <a:rPr lang="it-IT" smtClean="0"/>
              <a:t>13/07/2021</a:t>
            </a:fld>
            <a:endParaRPr lang="it-IT"/>
          </a:p>
        </p:txBody>
      </p:sp>
      <p:sp>
        <p:nvSpPr>
          <p:cNvPr id="5" name="Segnaposto piè di pagina 4"/>
          <p:cNvSpPr>
            <a:spLocks noGrp="1"/>
          </p:cNvSpPr>
          <p:nvPr>
            <p:ph type="ftr" sz="quarter" idx="3"/>
          </p:nvPr>
        </p:nvSpPr>
        <p:spPr>
          <a:xfrm>
            <a:off x="4175787" y="6381329"/>
            <a:ext cx="38608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431371" y="6381329"/>
            <a:ext cx="493845" cy="365125"/>
          </a:xfrm>
          <a:prstGeom prst="rect">
            <a:avLst/>
          </a:prstGeom>
        </p:spPr>
        <p:txBody>
          <a:bodyPr vert="horz" lIns="91440" tIns="45720" rIns="91440" bIns="45720" rtlCol="0" anchor="ctr"/>
          <a:lstStyle>
            <a:lvl1pPr algn="r">
              <a:defRPr sz="1200" b="1">
                <a:solidFill>
                  <a:srgbClr val="A02020"/>
                </a:solidFill>
              </a:defRPr>
            </a:lvl1pPr>
          </a:lstStyle>
          <a:p>
            <a:fld id="{8D4EA904-DA07-413D-945D-7BF42D3867A7}" type="slidenum">
              <a:rPr lang="it-IT" smtClean="0"/>
              <a:t>‹N›</a:t>
            </a:fld>
            <a:endParaRPr lang="it-IT"/>
          </a:p>
        </p:txBody>
      </p:sp>
      <p:cxnSp>
        <p:nvCxnSpPr>
          <p:cNvPr id="8" name="Connettore 1 7"/>
          <p:cNvCxnSpPr/>
          <p:nvPr/>
        </p:nvCxnSpPr>
        <p:spPr>
          <a:xfrm>
            <a:off x="1295467"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3" cstate="print"/>
          <a:srcRect t="18500" r="9360" b="59450"/>
          <a:stretch>
            <a:fillRect/>
          </a:stretch>
        </p:blipFill>
        <p:spPr>
          <a:xfrm>
            <a:off x="1391477" y="1"/>
            <a:ext cx="4992555" cy="1203563"/>
          </a:xfrm>
          <a:prstGeom prst="rect">
            <a:avLst/>
          </a:prstGeom>
        </p:spPr>
      </p:pic>
      <p:sp>
        <p:nvSpPr>
          <p:cNvPr id="13" name="CasellaDiTesto 12"/>
          <p:cNvSpPr txBox="1"/>
          <p:nvPr/>
        </p:nvSpPr>
        <p:spPr>
          <a:xfrm>
            <a:off x="8735616" y="6381329"/>
            <a:ext cx="3456384" cy="307777"/>
          </a:xfrm>
          <a:prstGeom prst="rect">
            <a:avLst/>
          </a:prstGeom>
          <a:noFill/>
        </p:spPr>
        <p:txBody>
          <a:bodyPr wrap="square" rtlCol="0">
            <a:spAutoFit/>
          </a:bodyPr>
          <a:lstStyle/>
          <a:p>
            <a:r>
              <a:rPr lang="it-IT" sz="1400" b="1" baseline="0" dirty="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1219200" y="4869160"/>
            <a:ext cx="109728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391477" y="1340769"/>
            <a:ext cx="10561173" cy="2880319"/>
          </a:xfrm>
          <a:prstGeom prst="rect">
            <a:avLst/>
          </a:prstGeom>
        </p:spPr>
        <p:txBody>
          <a:bodyPr vert="horz" lIns="91440" tIns="45720" rIns="91440" bIns="45720" rtlCol="0">
            <a:noAutofit/>
          </a:bodyPr>
          <a:lstStyle/>
          <a:p>
            <a:pPr lvl="1"/>
            <a:endParaRPr lang="it-IT" dirty="0"/>
          </a:p>
        </p:txBody>
      </p:sp>
    </p:spTree>
    <p:extLst>
      <p:ext uri="{BB962C8B-B14F-4D97-AF65-F5344CB8AC3E}">
        <p14:creationId xmlns:p14="http://schemas.microsoft.com/office/powerpoint/2010/main" val="401262580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www.normattiva.it/uri-res/N2Ls?urn:nir:stato:decreto.legge:2020-02-05;3!vi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assistente.cgn.it/Contenuto/Documento/3359"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assistente.cgn.it/Contenuto/Documento/3670"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Contenuto/Documento/3828%5d(/Contenuto/Documento/3828"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hyperlink" Target="https://assistente.cgn.it/Contenuto/Documento/4432"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ontrol" Target="../activeX/activeX2.xml"/><Relationship Id="rId1" Type="http://schemas.openxmlformats.org/officeDocument/2006/relationships/control" Target="../activeX/activeX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hyperlink" Target="https://assistente.cgn.it/#/Area/1/Contenuto/13268"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def.finanze.it/DocTribFrontend/getContent.do?id=%7b5848DD02-136E-4EA0-AF23-2AA7F5FE0506%7d" TargetMode="External"/><Relationship Id="rId2" Type="http://schemas.openxmlformats.org/officeDocument/2006/relationships/hyperlink" Target="http://assistente.cgn.it/document/view/37234" TargetMode="External"/><Relationship Id="rId1" Type="http://schemas.openxmlformats.org/officeDocument/2006/relationships/slideLayout" Target="../slideLayouts/slideLayout1.xml"/><Relationship Id="rId4" Type="http://schemas.openxmlformats.org/officeDocument/2006/relationships/hyperlink" Target="https://def.finanze.it/DocTribFrontend/getContent.do?id=%7b8C1F6A21-3F12-4515-8A30-6AD298B8D1B4%7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assistente.cgn.it/document/view/227929"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71348" y="2130426"/>
            <a:ext cx="9706252" cy="2086467"/>
          </a:xfrm>
        </p:spPr>
        <p:txBody>
          <a:bodyPr/>
          <a:lstStyle/>
          <a:p>
            <a:r>
              <a:rPr lang="it-IT" sz="4000" dirty="0" err="1"/>
              <a:t>Mod</a:t>
            </a:r>
            <a:r>
              <a:rPr lang="it-IT" sz="4000" dirty="0"/>
              <a:t> Unico PF – </a:t>
            </a:r>
            <a:r>
              <a:rPr lang="it-IT" sz="4000" dirty="0" err="1"/>
              <a:t>Mod</a:t>
            </a:r>
            <a:r>
              <a:rPr lang="it-IT" sz="4000" dirty="0"/>
              <a:t> 730 </a:t>
            </a:r>
            <a:br>
              <a:rPr lang="it-IT" dirty="0"/>
            </a:br>
            <a:endParaRPr lang="it-IT" dirty="0"/>
          </a:p>
        </p:txBody>
      </p:sp>
      <p:sp>
        <p:nvSpPr>
          <p:cNvPr id="5" name="Sottotitolo 4"/>
          <p:cNvSpPr>
            <a:spLocks noGrp="1"/>
          </p:cNvSpPr>
          <p:nvPr>
            <p:ph type="subTitle" idx="1"/>
          </p:nvPr>
        </p:nvSpPr>
        <p:spPr>
          <a:xfrm>
            <a:off x="1828800" y="4048218"/>
            <a:ext cx="9197266" cy="1590582"/>
          </a:xfrm>
        </p:spPr>
        <p:txBody>
          <a:bodyPr/>
          <a:lstStyle/>
          <a:p>
            <a:endParaRPr lang="it-IT" dirty="0"/>
          </a:p>
        </p:txBody>
      </p:sp>
    </p:spTree>
    <p:extLst>
      <p:ext uri="{BB962C8B-B14F-4D97-AF65-F5344CB8AC3E}">
        <p14:creationId xmlns:p14="http://schemas.microsoft.com/office/powerpoint/2010/main" val="362047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1209565"/>
          </a:xfrm>
        </p:spPr>
        <p:txBody>
          <a:bodyPr/>
          <a:lstStyle/>
          <a:p>
            <a:r>
              <a:rPr lang="it-IT" sz="3200" dirty="0">
                <a:solidFill>
                  <a:srgbClr val="C00000"/>
                </a:solidFill>
              </a:rPr>
              <a:t>Familiari a carico</a:t>
            </a:r>
            <a:endParaRPr lang="it-IT" sz="3200" dirty="0"/>
          </a:p>
        </p:txBody>
      </p:sp>
      <p:sp>
        <p:nvSpPr>
          <p:cNvPr id="3" name="Sottotitolo 2"/>
          <p:cNvSpPr>
            <a:spLocks noGrp="1"/>
          </p:cNvSpPr>
          <p:nvPr>
            <p:ph type="subTitle" idx="1"/>
          </p:nvPr>
        </p:nvSpPr>
        <p:spPr>
          <a:xfrm>
            <a:off x="1275645" y="2404533"/>
            <a:ext cx="10916354" cy="4368800"/>
          </a:xfrm>
        </p:spPr>
        <p:txBody>
          <a:bodyPr/>
          <a:lstStyle/>
          <a:p>
            <a:pPr algn="just"/>
            <a:r>
              <a:rPr lang="it-IT" sz="2400" dirty="0">
                <a:solidFill>
                  <a:schemeClr val="tx1"/>
                </a:solidFill>
              </a:rPr>
              <a:t>Dal 2019 per i figli di età non superiore a 24 anni è elevato il limite per essere considerati fiscalmente a carico (al lordo degli oneri deducibili)</a:t>
            </a:r>
          </a:p>
          <a:p>
            <a:pPr algn="just"/>
            <a:r>
              <a:rPr lang="it-IT" sz="2400" dirty="0">
                <a:solidFill>
                  <a:schemeClr val="tx1"/>
                </a:solidFill>
              </a:rPr>
              <a:t>                         </a:t>
            </a:r>
          </a:p>
          <a:p>
            <a:pPr algn="just"/>
            <a:r>
              <a:rPr lang="it-IT" sz="2400" dirty="0">
                <a:solidFill>
                  <a:schemeClr val="tx1"/>
                </a:solidFill>
              </a:rPr>
              <a:t>		 da 2.840,51€                                                     a 4.000€ </a:t>
            </a:r>
          </a:p>
          <a:p>
            <a:pPr algn="just"/>
            <a:endParaRPr lang="it-IT" sz="2400" dirty="0">
              <a:solidFill>
                <a:schemeClr val="tx1"/>
              </a:solidFill>
            </a:endParaRPr>
          </a:p>
          <a:p>
            <a:pPr algn="just"/>
            <a:r>
              <a:rPr lang="it-IT" sz="2400" dirty="0">
                <a:solidFill>
                  <a:schemeClr val="tx1"/>
                </a:solidFill>
              </a:rPr>
              <a:t>NB : </a:t>
            </a:r>
            <a:r>
              <a:rPr lang="it-IT" sz="2400" u="sng" dirty="0">
                <a:solidFill>
                  <a:schemeClr val="tx1"/>
                </a:solidFill>
              </a:rPr>
              <a:t>si  se compie i 24 anni nell’anno di imposta considerato</a:t>
            </a:r>
          </a:p>
          <a:p>
            <a:pPr algn="just"/>
            <a:endParaRPr lang="it-IT" sz="2400" u="sng" dirty="0">
              <a:solidFill>
                <a:schemeClr val="tx1"/>
              </a:solidFill>
            </a:endParaRPr>
          </a:p>
          <a:p>
            <a:r>
              <a:rPr lang="it-IT" sz="2400" u="sng" dirty="0">
                <a:solidFill>
                  <a:schemeClr val="tx2">
                    <a:lumMod val="60000"/>
                    <a:lumOff val="40000"/>
                  </a:schemeClr>
                </a:solidFill>
              </a:rPr>
              <a:t>Nella dichiarazione del familiare a carico frontespizio</a:t>
            </a:r>
          </a:p>
          <a:p>
            <a:r>
              <a:rPr lang="it-IT" sz="2400" dirty="0">
                <a:solidFill>
                  <a:schemeClr val="tx1"/>
                </a:solidFill>
              </a:rPr>
              <a:t>COD 1        SE IL CONTIBUENTE (MOGLIE/FIGLIO)</a:t>
            </a:r>
          </a:p>
          <a:p>
            <a:r>
              <a:rPr lang="it-IT" sz="2400" dirty="0">
                <a:solidFill>
                  <a:schemeClr val="tx1"/>
                </a:solidFill>
              </a:rPr>
              <a:t>COD 2 	      SE è IL FIGLIO DI ETA’ NON SUPERIORE AI 24 ANNI</a:t>
            </a:r>
          </a:p>
        </p:txBody>
      </p:sp>
      <p:sp>
        <p:nvSpPr>
          <p:cNvPr id="4" name="Freccia a gallone 3">
            <a:extLst>
              <a:ext uri="{FF2B5EF4-FFF2-40B4-BE49-F238E27FC236}">
                <a16:creationId xmlns:a16="http://schemas.microsoft.com/office/drawing/2014/main" id="{F34A92EA-9F33-4DFD-8E8E-2C0AF1B4D35C}"/>
              </a:ext>
            </a:extLst>
          </p:cNvPr>
          <p:cNvSpPr/>
          <p:nvPr/>
        </p:nvSpPr>
        <p:spPr>
          <a:xfrm>
            <a:off x="6096000" y="3614098"/>
            <a:ext cx="1140177" cy="536221"/>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29031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848321"/>
          </a:xfrm>
        </p:spPr>
        <p:txBody>
          <a:bodyPr/>
          <a:lstStyle/>
          <a:p>
            <a:br>
              <a:rPr lang="it-IT" dirty="0"/>
            </a:br>
            <a:r>
              <a:rPr lang="it-IT" dirty="0"/>
              <a:t>QUADRO C</a:t>
            </a:r>
            <a:br>
              <a:rPr lang="it-IT" dirty="0"/>
            </a:br>
            <a:r>
              <a:rPr lang="it-IT" dirty="0"/>
              <a:t>redditi di </a:t>
            </a:r>
            <a:r>
              <a:rPr lang="it-IT" dirty="0" err="1"/>
              <a:t>lav</a:t>
            </a:r>
            <a:r>
              <a:rPr lang="it-IT" dirty="0"/>
              <a:t> dipendente e assimilati</a:t>
            </a:r>
            <a:br>
              <a:rPr lang="it-IT" dirty="0"/>
            </a:br>
            <a:endParaRPr lang="it-IT" dirty="0"/>
          </a:p>
        </p:txBody>
      </p:sp>
      <p:sp>
        <p:nvSpPr>
          <p:cNvPr id="3" name="Sottotitolo 2"/>
          <p:cNvSpPr>
            <a:spLocks noGrp="1"/>
          </p:cNvSpPr>
          <p:nvPr>
            <p:ph type="subTitle" idx="1"/>
          </p:nvPr>
        </p:nvSpPr>
        <p:spPr>
          <a:xfrm>
            <a:off x="1415562" y="2370667"/>
            <a:ext cx="10776438" cy="4487332"/>
          </a:xfrm>
        </p:spPr>
        <p:txBody>
          <a:bodyPr/>
          <a:lstStyle/>
          <a:p>
            <a:pPr algn="just"/>
            <a:r>
              <a:rPr lang="it-IT" sz="1800" b="0" i="0" dirty="0">
                <a:solidFill>
                  <a:srgbClr val="333333"/>
                </a:solidFill>
                <a:effectLst/>
              </a:rPr>
              <a:t>Una delle principali modifiche apportate al quadro C è relativa alle novità previste per la riduzione del carico fiscale dei lavoratori dipendenti che ha portato nella sostanza all'</a:t>
            </a:r>
            <a:r>
              <a:rPr lang="it-IT" sz="1800" b="1" i="0" dirty="0">
                <a:solidFill>
                  <a:srgbClr val="333333"/>
                </a:solidFill>
                <a:effectLst/>
              </a:rPr>
              <a:t>abolizione del cd "Bonus Irpef" ai sensi dell'</a:t>
            </a:r>
            <a:r>
              <a:rPr lang="it-IT" sz="1800" b="1" i="0" u="none" strike="noStrike" dirty="0">
                <a:solidFill>
                  <a:srgbClr val="2C97DD"/>
                </a:solidFill>
                <a:effectLst/>
                <a:hlinkClick r:id="rId2"/>
              </a:rPr>
              <a:t>art.3 comma 3 del D.L. n.3 del 05.02.2020</a:t>
            </a:r>
            <a:r>
              <a:rPr lang="it-IT" sz="1800" b="1" i="0" dirty="0">
                <a:solidFill>
                  <a:srgbClr val="333333"/>
                </a:solidFill>
                <a:effectLst/>
              </a:rPr>
              <a:t> e all'introduzione di due nuove misure fiscali denominate Trattamento integrativo</a:t>
            </a:r>
            <a:r>
              <a:rPr lang="it-IT" sz="1800" b="0" i="0" dirty="0">
                <a:solidFill>
                  <a:srgbClr val="333333"/>
                </a:solidFill>
                <a:effectLst/>
              </a:rPr>
              <a:t> e </a:t>
            </a:r>
            <a:r>
              <a:rPr lang="it-IT" sz="1800" b="1" i="0" dirty="0">
                <a:solidFill>
                  <a:srgbClr val="333333"/>
                </a:solidFill>
                <a:effectLst/>
              </a:rPr>
              <a:t>ulteriore detrazione</a:t>
            </a:r>
            <a:r>
              <a:rPr lang="it-IT" sz="1800" b="0" i="0" dirty="0">
                <a:solidFill>
                  <a:srgbClr val="333333"/>
                </a:solidFill>
                <a:effectLst/>
              </a:rPr>
              <a:t>.    </a:t>
            </a:r>
            <a:r>
              <a:rPr lang="it-IT" sz="1800" b="0" i="0" u="sng" dirty="0">
                <a:solidFill>
                  <a:srgbClr val="333333"/>
                </a:solidFill>
                <a:effectLst/>
              </a:rPr>
              <a:t>Il Bonus Irpef risulta spettante fino al 30/06/2020.</a:t>
            </a:r>
            <a:endParaRPr lang="it-IT" sz="1800" b="0" i="0" dirty="0">
              <a:solidFill>
                <a:srgbClr val="333333"/>
              </a:solidFill>
              <a:effectLst/>
            </a:endParaRPr>
          </a:p>
          <a:p>
            <a:pPr algn="just"/>
            <a:r>
              <a:rPr lang="it-IT" sz="1800" b="0" i="0" dirty="0">
                <a:solidFill>
                  <a:srgbClr val="333333"/>
                </a:solidFill>
                <a:effectLst/>
              </a:rPr>
              <a:t>A partire dal 1 luglio 2020, il bonus Renzi viene quindi sostituito dal </a:t>
            </a:r>
            <a:r>
              <a:rPr lang="it-IT" sz="1800" b="1" i="0" dirty="0">
                <a:solidFill>
                  <a:srgbClr val="333333"/>
                </a:solidFill>
                <a:effectLst/>
              </a:rPr>
              <a:t>Trattamento integrativo e dall'ulteriore detrazione</a:t>
            </a:r>
          </a:p>
          <a:p>
            <a:pPr algn="just"/>
            <a:endParaRPr lang="it-IT" sz="2000" dirty="0">
              <a:solidFill>
                <a:schemeClr val="bg2">
                  <a:lumMod val="10000"/>
                </a:schemeClr>
              </a:solidFill>
            </a:endParaRPr>
          </a:p>
        </p:txBody>
      </p:sp>
    </p:spTree>
    <p:extLst>
      <p:ext uri="{BB962C8B-B14F-4D97-AF65-F5344CB8AC3E}">
        <p14:creationId xmlns:p14="http://schemas.microsoft.com/office/powerpoint/2010/main" val="2832856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9BAC6A0A-02F0-419B-BF71-46644541FFC9}"/>
              </a:ext>
            </a:extLst>
          </p:cNvPr>
          <p:cNvSpPr>
            <a:spLocks noGrp="1"/>
          </p:cNvSpPr>
          <p:nvPr>
            <p:ph type="subTitle" idx="1"/>
          </p:nvPr>
        </p:nvSpPr>
        <p:spPr>
          <a:xfrm>
            <a:off x="1275645" y="1377245"/>
            <a:ext cx="10916354" cy="4261556"/>
          </a:xfrm>
        </p:spPr>
        <p:txBody>
          <a:bodyPr/>
          <a:lstStyle/>
          <a:p>
            <a:r>
              <a:rPr lang="it-IT" sz="1800" b="1" i="0" u="sng" dirty="0">
                <a:solidFill>
                  <a:srgbClr val="333333"/>
                </a:solidFill>
                <a:effectLst/>
              </a:rPr>
              <a:t>Clausola di salvaguardia per il bonus Irpef ed il trattamento integrativo (punti 478-480).</a:t>
            </a:r>
            <a:endParaRPr lang="it-IT" sz="1800" b="0" i="0" u="sng" dirty="0">
              <a:solidFill>
                <a:srgbClr val="333333"/>
              </a:solidFill>
              <a:effectLst/>
            </a:endParaRPr>
          </a:p>
          <a:p>
            <a:pPr algn="just"/>
            <a:r>
              <a:rPr lang="it-IT" sz="1800" b="0" i="0" dirty="0">
                <a:solidFill>
                  <a:srgbClr val="333333"/>
                </a:solidFill>
                <a:effectLst/>
              </a:rPr>
              <a:t>Per entrambe le misure del bonus Irpef e del trattamento integrativo, si deve considerare quanto disposto dal Decreto “Rilancio” (DL n. 34/2020, art. 128, comma 1); se ne è previsto il riconoscimento, in presenza degli altri requisiti prescritti, </a:t>
            </a:r>
            <a:r>
              <a:rPr lang="it-IT" sz="1800" b="1" i="0" dirty="0">
                <a:solidFill>
                  <a:srgbClr val="333333"/>
                </a:solidFill>
                <a:effectLst/>
              </a:rPr>
              <a:t>anche in favore dei lavoratori che risultino “incapienti”</a:t>
            </a:r>
            <a:r>
              <a:rPr lang="it-IT" sz="1800" b="0" i="0" dirty="0">
                <a:solidFill>
                  <a:srgbClr val="333333"/>
                </a:solidFill>
                <a:effectLst/>
              </a:rPr>
              <a:t> (imposta lorda inferiore alla detrazione per lavoro dipendente) </a:t>
            </a:r>
            <a:r>
              <a:rPr lang="it-IT" sz="1800" b="1" i="0" dirty="0">
                <a:solidFill>
                  <a:srgbClr val="333333"/>
                </a:solidFill>
                <a:effectLst/>
              </a:rPr>
              <a:t>per effetto del minor reddito di lavoro dipendente prodotto nel 2020</a:t>
            </a:r>
            <a:r>
              <a:rPr lang="it-IT" sz="1800" b="0" i="0" dirty="0">
                <a:solidFill>
                  <a:srgbClr val="333333"/>
                </a:solidFill>
                <a:effectLst/>
              </a:rPr>
              <a:t>, qualora i lavoratori abbiano fruito delle </a:t>
            </a:r>
            <a:r>
              <a:rPr lang="it-IT" sz="1800" b="1" i="0" dirty="0">
                <a:solidFill>
                  <a:srgbClr val="333333"/>
                </a:solidFill>
                <a:effectLst/>
              </a:rPr>
              <a:t>misure speciali di sostegno, introdotte dal Decreto “Cura Italia”</a:t>
            </a:r>
            <a:r>
              <a:rPr lang="it-IT" sz="1800" b="0" i="0" dirty="0">
                <a:solidFill>
                  <a:srgbClr val="333333"/>
                </a:solidFill>
                <a:effectLst/>
              </a:rPr>
              <a:t> per fronteggiare l’emergenza sanitaria e la conseguente crisi economica, quali, ad esempio, la cassa integrazione, i congedi parentali, il bonus baby </a:t>
            </a:r>
            <a:r>
              <a:rPr lang="it-IT" sz="1800" b="0" i="0" dirty="0" err="1">
                <a:solidFill>
                  <a:srgbClr val="333333"/>
                </a:solidFill>
                <a:effectLst/>
              </a:rPr>
              <a:t>sitting</a:t>
            </a:r>
            <a:r>
              <a:rPr lang="it-IT" sz="1800" b="0" i="0" dirty="0">
                <a:solidFill>
                  <a:srgbClr val="333333"/>
                </a:solidFill>
                <a:effectLst/>
              </a:rPr>
              <a:t> (DL n.18/2020, articoli 19, 20, 21, 22, 23 e 25).</a:t>
            </a:r>
          </a:p>
          <a:p>
            <a:pPr algn="just"/>
            <a:r>
              <a:rPr lang="it-IT" sz="1800" b="0" i="0" u="sng" dirty="0">
                <a:solidFill>
                  <a:srgbClr val="333333"/>
                </a:solidFill>
                <a:effectLst/>
              </a:rPr>
              <a:t>In questi casi, il sostituto d’imposta, pertanto, riconosce il bonus Irpef ed il trattamento integrativo per il periodo, assumendo, in luogo degli importi delle predette misure di sostegno, la retribuzione contrattuale che sarebbe spettata in assenza dell’emergenza sanitaria da Covid-19.</a:t>
            </a:r>
          </a:p>
          <a:p>
            <a:pPr algn="just"/>
            <a:r>
              <a:rPr lang="it-IT" sz="1800" b="0" i="0" dirty="0">
                <a:solidFill>
                  <a:srgbClr val="333333"/>
                </a:solidFill>
                <a:effectLst/>
              </a:rPr>
              <a:t>In particolare, le istruzioni dispongono che il sostituto dovrà:</a:t>
            </a:r>
          </a:p>
          <a:p>
            <a:pPr algn="just">
              <a:buFont typeface="Arial" panose="020B0604020202020204" pitchFamily="34" charset="0"/>
              <a:buChar char="•"/>
            </a:pPr>
            <a:r>
              <a:rPr lang="it-IT" sz="1800" b="0" i="0" dirty="0">
                <a:solidFill>
                  <a:srgbClr val="333333"/>
                </a:solidFill>
                <a:effectLst/>
              </a:rPr>
              <a:t>barrare il </a:t>
            </a:r>
            <a:r>
              <a:rPr lang="it-IT" sz="1800" b="1" i="0" dirty="0">
                <a:solidFill>
                  <a:srgbClr val="333333"/>
                </a:solidFill>
                <a:effectLst/>
              </a:rPr>
              <a:t>punto 478</a:t>
            </a:r>
            <a:r>
              <a:rPr lang="it-IT" sz="1800" b="0" i="0" dirty="0">
                <a:solidFill>
                  <a:srgbClr val="333333"/>
                </a:solidFill>
                <a:effectLst/>
              </a:rPr>
              <a:t>, nel caso in cui siano state erogate somme a sostegno del reddito;</a:t>
            </a:r>
          </a:p>
          <a:p>
            <a:pPr algn="just">
              <a:buFont typeface="Arial" panose="020B0604020202020204" pitchFamily="34" charset="0"/>
              <a:buChar char="•"/>
            </a:pPr>
            <a:r>
              <a:rPr lang="it-IT" sz="1800" b="0" i="0" dirty="0">
                <a:solidFill>
                  <a:srgbClr val="333333"/>
                </a:solidFill>
                <a:effectLst/>
              </a:rPr>
              <a:t>compilare il </a:t>
            </a:r>
            <a:r>
              <a:rPr lang="it-IT" sz="1800" b="1" i="0" dirty="0">
                <a:solidFill>
                  <a:srgbClr val="333333"/>
                </a:solidFill>
                <a:effectLst/>
              </a:rPr>
              <a:t>punto 479</a:t>
            </a:r>
            <a:r>
              <a:rPr lang="it-IT" sz="1800" b="0" i="0" dirty="0">
                <a:solidFill>
                  <a:srgbClr val="333333"/>
                </a:solidFill>
                <a:effectLst/>
              </a:rPr>
              <a:t>, indicando il reddito da lavoro dipendente effettivamente erogato (con esclusione, tra gli altri, dei redditi indicati all’articolo 50, comma 1, del TUIR, alla lettera c), le borse di studio e simili; ed alla lettera c-bis), i compensi da collaborazione coordinata e continuativa);</a:t>
            </a:r>
          </a:p>
          <a:p>
            <a:pPr algn="just">
              <a:buFont typeface="Arial" panose="020B0604020202020204" pitchFamily="34" charset="0"/>
              <a:buChar char="•"/>
            </a:pPr>
            <a:r>
              <a:rPr lang="it-IT" sz="1800" b="0" i="0" dirty="0">
                <a:solidFill>
                  <a:srgbClr val="333333"/>
                </a:solidFill>
                <a:effectLst/>
              </a:rPr>
              <a:t>compilare il </a:t>
            </a:r>
            <a:r>
              <a:rPr lang="it-IT" sz="1800" b="1" i="0" dirty="0">
                <a:solidFill>
                  <a:srgbClr val="333333"/>
                </a:solidFill>
                <a:effectLst/>
              </a:rPr>
              <a:t>punto 480</a:t>
            </a:r>
            <a:r>
              <a:rPr lang="it-IT" sz="1800" b="0" i="0" dirty="0">
                <a:solidFill>
                  <a:srgbClr val="333333"/>
                </a:solidFill>
                <a:effectLst/>
              </a:rPr>
              <a:t>, indicando il reddito contrattuale che sarebbe stato erogato in assenza dell’emergenza sanitaria da Covid-19.</a:t>
            </a:r>
          </a:p>
          <a:p>
            <a:endParaRPr lang="it-IT" dirty="0"/>
          </a:p>
        </p:txBody>
      </p:sp>
    </p:spTree>
    <p:extLst>
      <p:ext uri="{BB962C8B-B14F-4D97-AF65-F5344CB8AC3E}">
        <p14:creationId xmlns:p14="http://schemas.microsoft.com/office/powerpoint/2010/main" val="1736399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D896BF-E189-4A06-B47A-A53BD502323D}"/>
              </a:ext>
            </a:extLst>
          </p:cNvPr>
          <p:cNvSpPr>
            <a:spLocks noGrp="1"/>
          </p:cNvSpPr>
          <p:nvPr>
            <p:ph type="ctrTitle"/>
          </p:nvPr>
        </p:nvSpPr>
        <p:spPr>
          <a:xfrm>
            <a:off x="1286932" y="1565982"/>
            <a:ext cx="10905067" cy="680507"/>
          </a:xfrm>
        </p:spPr>
        <p:txBody>
          <a:bodyPr/>
          <a:lstStyle/>
          <a:p>
            <a:r>
              <a:rPr lang="it-IT" sz="4400" dirty="0"/>
              <a:t>Quadro E (730) /P (Unico)</a:t>
            </a:r>
          </a:p>
        </p:txBody>
      </p:sp>
      <p:sp>
        <p:nvSpPr>
          <p:cNvPr id="3" name="Sottotitolo 2">
            <a:extLst>
              <a:ext uri="{FF2B5EF4-FFF2-40B4-BE49-F238E27FC236}">
                <a16:creationId xmlns:a16="http://schemas.microsoft.com/office/drawing/2014/main" id="{CA1F28B2-1763-4795-BFD3-6B316C565491}"/>
              </a:ext>
            </a:extLst>
          </p:cNvPr>
          <p:cNvSpPr>
            <a:spLocks noGrp="1"/>
          </p:cNvSpPr>
          <p:nvPr>
            <p:ph type="subTitle" idx="1"/>
          </p:nvPr>
        </p:nvSpPr>
        <p:spPr>
          <a:xfrm>
            <a:off x="1828800" y="2607733"/>
            <a:ext cx="10216444" cy="3031067"/>
          </a:xfrm>
        </p:spPr>
        <p:txBody>
          <a:bodyPr/>
          <a:lstStyle/>
          <a:p>
            <a:r>
              <a:rPr lang="it-IT" dirty="0">
                <a:solidFill>
                  <a:schemeClr val="tx1">
                    <a:lumMod val="95000"/>
                    <a:lumOff val="5000"/>
                  </a:schemeClr>
                </a:solidFill>
              </a:rPr>
              <a:t>Sei sezioni</a:t>
            </a:r>
          </a:p>
          <a:p>
            <a:r>
              <a:rPr lang="it-IT" dirty="0" err="1">
                <a:solidFill>
                  <a:schemeClr val="tx1">
                    <a:lumMod val="95000"/>
                    <a:lumOff val="5000"/>
                  </a:schemeClr>
                </a:solidFill>
              </a:rPr>
              <a:t>Sez</a:t>
            </a:r>
            <a:r>
              <a:rPr lang="it-IT" dirty="0">
                <a:solidFill>
                  <a:schemeClr val="tx1">
                    <a:lumMod val="95000"/>
                    <a:lumOff val="5000"/>
                  </a:schemeClr>
                </a:solidFill>
              </a:rPr>
              <a:t> I detrazioni d’imposta</a:t>
            </a:r>
          </a:p>
          <a:p>
            <a:r>
              <a:rPr lang="it-IT" dirty="0" err="1">
                <a:solidFill>
                  <a:schemeClr val="tx1">
                    <a:lumMod val="95000"/>
                    <a:lumOff val="5000"/>
                  </a:schemeClr>
                </a:solidFill>
              </a:rPr>
              <a:t>Sez</a:t>
            </a:r>
            <a:r>
              <a:rPr lang="it-IT" dirty="0">
                <a:solidFill>
                  <a:schemeClr val="tx1">
                    <a:lumMod val="95000"/>
                    <a:lumOff val="5000"/>
                  </a:schemeClr>
                </a:solidFill>
              </a:rPr>
              <a:t> II deduzioni d’imposta</a:t>
            </a:r>
          </a:p>
          <a:p>
            <a:r>
              <a:rPr lang="it-IT" dirty="0">
                <a:solidFill>
                  <a:schemeClr val="tx1">
                    <a:lumMod val="95000"/>
                    <a:lumOff val="5000"/>
                  </a:schemeClr>
                </a:solidFill>
              </a:rPr>
              <a:t>Altri oneri</a:t>
            </a:r>
          </a:p>
          <a:p>
            <a:endParaRPr lang="it-IT" dirty="0"/>
          </a:p>
          <a:p>
            <a:endParaRPr lang="it-IT" dirty="0"/>
          </a:p>
        </p:txBody>
      </p:sp>
    </p:spTree>
    <p:extLst>
      <p:ext uri="{BB962C8B-B14F-4D97-AF65-F5344CB8AC3E}">
        <p14:creationId xmlns:p14="http://schemas.microsoft.com/office/powerpoint/2010/main" val="2277030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216A3D-BDC4-415F-AFC6-60566328104A}"/>
              </a:ext>
            </a:extLst>
          </p:cNvPr>
          <p:cNvSpPr>
            <a:spLocks noGrp="1"/>
          </p:cNvSpPr>
          <p:nvPr>
            <p:ph type="ctrTitle"/>
          </p:nvPr>
        </p:nvSpPr>
        <p:spPr>
          <a:xfrm>
            <a:off x="1354666" y="1396649"/>
            <a:ext cx="10837333" cy="815974"/>
          </a:xfrm>
        </p:spPr>
        <p:txBody>
          <a:bodyPr/>
          <a:lstStyle/>
          <a:p>
            <a:r>
              <a:rPr lang="it-IT" dirty="0" err="1"/>
              <a:t>Sez</a:t>
            </a:r>
            <a:r>
              <a:rPr lang="it-IT" dirty="0"/>
              <a:t> I</a:t>
            </a:r>
          </a:p>
        </p:txBody>
      </p:sp>
      <p:sp>
        <p:nvSpPr>
          <p:cNvPr id="3" name="Sottotitolo 2">
            <a:extLst>
              <a:ext uri="{FF2B5EF4-FFF2-40B4-BE49-F238E27FC236}">
                <a16:creationId xmlns:a16="http://schemas.microsoft.com/office/drawing/2014/main" id="{E39BD95A-27D2-4724-95DD-942B05239EF4}"/>
              </a:ext>
            </a:extLst>
          </p:cNvPr>
          <p:cNvSpPr>
            <a:spLocks noGrp="1"/>
          </p:cNvSpPr>
          <p:nvPr>
            <p:ph type="subTitle" idx="1"/>
          </p:nvPr>
        </p:nvSpPr>
        <p:spPr>
          <a:xfrm>
            <a:off x="1828800" y="2111023"/>
            <a:ext cx="10216444" cy="3465688"/>
          </a:xfrm>
        </p:spPr>
        <p:txBody>
          <a:bodyPr/>
          <a:lstStyle/>
          <a:p>
            <a:pPr marL="457200" indent="-457200">
              <a:buFont typeface="Wingdings" panose="05000000000000000000" pitchFamily="2" charset="2"/>
              <a:buChar char="§"/>
            </a:pPr>
            <a:r>
              <a:rPr lang="it-IT" dirty="0">
                <a:solidFill>
                  <a:schemeClr val="tx1">
                    <a:lumMod val="95000"/>
                    <a:lumOff val="5000"/>
                  </a:schemeClr>
                </a:solidFill>
              </a:rPr>
              <a:t>19% (es spese sanitarie mutui </a:t>
            </a:r>
            <a:r>
              <a:rPr lang="it-IT" dirty="0" err="1">
                <a:solidFill>
                  <a:schemeClr val="tx1">
                    <a:lumMod val="95000"/>
                    <a:lumOff val="5000"/>
                  </a:schemeClr>
                </a:solidFill>
              </a:rPr>
              <a:t>etc</a:t>
            </a:r>
            <a:r>
              <a:rPr lang="it-IT" dirty="0">
                <a:solidFill>
                  <a:schemeClr val="tx1">
                    <a:lumMod val="95000"/>
                    <a:lumOff val="5000"/>
                  </a:schemeClr>
                </a:solidFill>
              </a:rPr>
              <a:t>)</a:t>
            </a:r>
          </a:p>
          <a:p>
            <a:pPr marL="457200" indent="-457200">
              <a:buFont typeface="Wingdings" panose="05000000000000000000" pitchFamily="2" charset="2"/>
              <a:buChar char="§"/>
            </a:pPr>
            <a:r>
              <a:rPr lang="it-IT" dirty="0">
                <a:solidFill>
                  <a:schemeClr val="tx1">
                    <a:lumMod val="95000"/>
                    <a:lumOff val="5000"/>
                  </a:schemeClr>
                </a:solidFill>
              </a:rPr>
              <a:t>26% o 30% (erogazioni liberati ONLUS o alle ASP)</a:t>
            </a:r>
          </a:p>
          <a:p>
            <a:pPr marL="457200" indent="-457200">
              <a:buFont typeface="Wingdings" panose="05000000000000000000" pitchFamily="2" charset="2"/>
              <a:buChar char="§"/>
            </a:pPr>
            <a:r>
              <a:rPr lang="it-IT" dirty="0">
                <a:solidFill>
                  <a:schemeClr val="tx1">
                    <a:lumMod val="95000"/>
                    <a:lumOff val="5000"/>
                  </a:schemeClr>
                </a:solidFill>
              </a:rPr>
              <a:t>35% (erogazioni liberali alle ODV)</a:t>
            </a:r>
          </a:p>
          <a:p>
            <a:pPr marL="457200" indent="-457200">
              <a:buFont typeface="Wingdings" panose="05000000000000000000" pitchFamily="2" charset="2"/>
              <a:buChar char="§"/>
            </a:pPr>
            <a:r>
              <a:rPr lang="it-IT" dirty="0">
                <a:solidFill>
                  <a:schemeClr val="tx1">
                    <a:lumMod val="95000"/>
                    <a:lumOff val="5000"/>
                  </a:schemeClr>
                </a:solidFill>
              </a:rPr>
              <a:t>90% (assicurazioni per il rischio sismico, con contestuale cessione del credito 110% - all’impresa di </a:t>
            </a:r>
            <a:r>
              <a:rPr lang="it-IT" dirty="0" err="1">
                <a:solidFill>
                  <a:schemeClr val="tx1">
                    <a:lumMod val="95000"/>
                    <a:lumOff val="5000"/>
                  </a:schemeClr>
                </a:solidFill>
              </a:rPr>
              <a:t>assic</a:t>
            </a:r>
            <a:r>
              <a:rPr lang="it-IT" dirty="0">
                <a:solidFill>
                  <a:schemeClr val="tx1">
                    <a:lumMod val="95000"/>
                    <a:lumOff val="5000"/>
                  </a:schemeClr>
                </a:solidFill>
              </a:rPr>
              <a:t> - per interventi antisismici agevolabili)</a:t>
            </a:r>
          </a:p>
          <a:p>
            <a:pPr marL="457200" indent="-457200">
              <a:buFont typeface="Wingdings" panose="05000000000000000000" pitchFamily="2" charset="2"/>
              <a:buChar char="§"/>
            </a:pPr>
            <a:endParaRPr lang="it-IT" dirty="0"/>
          </a:p>
        </p:txBody>
      </p:sp>
    </p:spTree>
    <p:extLst>
      <p:ext uri="{BB962C8B-B14F-4D97-AF65-F5344CB8AC3E}">
        <p14:creationId xmlns:p14="http://schemas.microsoft.com/office/powerpoint/2010/main" val="2961853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r>
              <a:rPr lang="it-IT" dirty="0"/>
              <a:t>Tracciabilità e rimodulazione della Detrazione</a:t>
            </a:r>
          </a:p>
        </p:txBody>
      </p:sp>
      <p:sp>
        <p:nvSpPr>
          <p:cNvPr id="3" name="Sottotitolo 2"/>
          <p:cNvSpPr>
            <a:spLocks noGrp="1"/>
          </p:cNvSpPr>
          <p:nvPr>
            <p:ph type="subTitle" idx="1"/>
          </p:nvPr>
        </p:nvSpPr>
        <p:spPr>
          <a:xfrm>
            <a:off x="1415562" y="2022230"/>
            <a:ext cx="10622558" cy="4707043"/>
          </a:xfrm>
        </p:spPr>
        <p:txBody>
          <a:bodyPr/>
          <a:lstStyle/>
          <a:p>
            <a:r>
              <a:rPr lang="it-IT" sz="2000" dirty="0">
                <a:solidFill>
                  <a:schemeClr val="tx1">
                    <a:lumMod val="95000"/>
                    <a:lumOff val="5000"/>
                  </a:schemeClr>
                </a:solidFill>
              </a:rPr>
              <a:t>Per l’anno 2020 ci dovremmo confrontare con due grandi novità</a:t>
            </a:r>
          </a:p>
          <a:p>
            <a:pPr algn="l"/>
            <a:r>
              <a:rPr lang="it-IT" sz="2000" dirty="0"/>
              <a:t>										</a:t>
            </a:r>
            <a:r>
              <a:rPr lang="it-IT" sz="2000" u="sng" dirty="0">
                <a:solidFill>
                  <a:schemeClr val="tx1">
                    <a:lumMod val="95000"/>
                    <a:lumOff val="5000"/>
                  </a:schemeClr>
                </a:solidFill>
              </a:rPr>
              <a:t>TRACCIABILITA</a:t>
            </a:r>
            <a:r>
              <a:rPr lang="it-IT" sz="2000" dirty="0"/>
              <a:t>’ </a:t>
            </a:r>
          </a:p>
          <a:p>
            <a:pPr algn="l"/>
            <a:endParaRPr lang="it-IT" sz="2000" dirty="0"/>
          </a:p>
          <a:p>
            <a:pPr algn="just"/>
            <a:r>
              <a:rPr lang="it-IT" sz="1800" b="0" i="0" dirty="0">
                <a:solidFill>
                  <a:srgbClr val="333333"/>
                </a:solidFill>
                <a:effectLst/>
              </a:rPr>
              <a:t>la detrazione dall'imposta lorda nella misura del 19 % degli oneri spetta a condizione che l'onere sia sostenuto con versamento bancario o postale ovvero mediante altri sistemi di pagamento tracciabili	</a:t>
            </a:r>
          </a:p>
          <a:p>
            <a:pPr algn="just"/>
            <a:endParaRPr lang="it-IT" sz="1800" dirty="0">
              <a:solidFill>
                <a:srgbClr val="333333"/>
              </a:solidFill>
            </a:endParaRPr>
          </a:p>
          <a:p>
            <a:pPr algn="just"/>
            <a:r>
              <a:rPr lang="it-IT" sz="2000" dirty="0">
                <a:solidFill>
                  <a:schemeClr val="tx1">
                    <a:lumMod val="95000"/>
                    <a:lumOff val="5000"/>
                  </a:schemeClr>
                </a:solidFill>
              </a:rPr>
              <a:t>	</a:t>
            </a:r>
            <a:r>
              <a:rPr lang="it-IT" sz="2000" u="sng" dirty="0">
                <a:solidFill>
                  <a:schemeClr val="tx1">
                    <a:lumMod val="95000"/>
                    <a:lumOff val="5000"/>
                  </a:schemeClr>
                </a:solidFill>
              </a:rPr>
              <a:t>DETRAZIONE RIDOTTA</a:t>
            </a:r>
          </a:p>
          <a:p>
            <a:pPr algn="just"/>
            <a:endParaRPr lang="it-IT" sz="2000" u="sng" dirty="0">
              <a:solidFill>
                <a:schemeClr val="tx1">
                  <a:lumMod val="95000"/>
                  <a:lumOff val="5000"/>
                </a:schemeClr>
              </a:solidFill>
            </a:endParaRPr>
          </a:p>
          <a:p>
            <a:pPr marL="628650" lvl="1" indent="-171450" algn="l">
              <a:buFont typeface="Arial" panose="020B0604020202020204" pitchFamily="34" charset="0"/>
              <a:buChar char="•"/>
            </a:pPr>
            <a:r>
              <a:rPr lang="it-IT" sz="1800" b="0" i="0" dirty="0">
                <a:solidFill>
                  <a:srgbClr val="333333"/>
                </a:solidFill>
                <a:effectLst/>
              </a:rPr>
              <a:t>per redditi pari o inferiore a 120.000,00 </a:t>
            </a:r>
            <a:r>
              <a:rPr lang="it-IT" sz="1800" b="0" i="0" u="sng" dirty="0">
                <a:solidFill>
                  <a:srgbClr val="333333"/>
                </a:solidFill>
                <a:effectLst/>
              </a:rPr>
              <a:t>€ nulla è cambiato</a:t>
            </a:r>
            <a:endParaRPr lang="it-IT" sz="1800" b="1" i="0" u="sng" dirty="0">
              <a:solidFill>
                <a:schemeClr val="tx1">
                  <a:lumMod val="95000"/>
                  <a:lumOff val="5000"/>
                </a:schemeClr>
              </a:solidFill>
              <a:effectLst/>
            </a:endParaRPr>
          </a:p>
          <a:p>
            <a:pPr marL="628650" lvl="1" indent="-171450" algn="l">
              <a:buFont typeface="Arial" panose="020B0604020202020204" pitchFamily="34" charset="0"/>
              <a:buChar char="•"/>
            </a:pPr>
            <a:r>
              <a:rPr lang="it-IT" sz="1800" u="sng" dirty="0">
                <a:solidFill>
                  <a:schemeClr val="tx1">
                    <a:lumMod val="95000"/>
                    <a:lumOff val="5000"/>
                  </a:schemeClr>
                </a:solidFill>
              </a:rPr>
              <a:t>Nessuna detrazione </a:t>
            </a:r>
            <a:r>
              <a:rPr lang="it-IT" sz="1800" dirty="0">
                <a:solidFill>
                  <a:schemeClr val="tx1">
                    <a:lumMod val="95000"/>
                    <a:lumOff val="5000"/>
                  </a:schemeClr>
                </a:solidFill>
              </a:rPr>
              <a:t>se il reddito complessivo supera 240.000,00 €</a:t>
            </a:r>
          </a:p>
          <a:p>
            <a:pPr marL="628650" lvl="1" indent="-171450" algn="l">
              <a:buFont typeface="Arial" panose="020B0604020202020204" pitchFamily="34" charset="0"/>
              <a:buChar char="•"/>
            </a:pPr>
            <a:r>
              <a:rPr lang="it-IT" sz="1800" i="0" dirty="0">
                <a:solidFill>
                  <a:schemeClr val="tx1">
                    <a:lumMod val="95000"/>
                    <a:lumOff val="5000"/>
                  </a:schemeClr>
                </a:solidFill>
                <a:effectLst/>
              </a:rPr>
              <a:t>Per i redditi tra  questi due estremi, la detrazione compete applicando la seguente formula</a:t>
            </a:r>
            <a:r>
              <a:rPr lang="it-IT" sz="1800" b="0" i="0" dirty="0">
                <a:solidFill>
                  <a:schemeClr val="tx1">
                    <a:lumMod val="95000"/>
                    <a:lumOff val="5000"/>
                  </a:schemeClr>
                </a:solidFill>
                <a:effectLst/>
              </a:rPr>
              <a:t>:</a:t>
            </a:r>
          </a:p>
          <a:p>
            <a:pPr lvl="1"/>
            <a:r>
              <a:rPr lang="it-IT" sz="1800" b="1" i="0" dirty="0">
                <a:solidFill>
                  <a:schemeClr val="tx1">
                    <a:lumMod val="95000"/>
                    <a:lumOff val="5000"/>
                  </a:schemeClr>
                </a:solidFill>
                <a:effectLst/>
                <a:highlight>
                  <a:srgbClr val="FFFF00"/>
                </a:highlight>
              </a:rPr>
              <a:t>X= (240.000 - reddito complessivo)/120.000</a:t>
            </a:r>
          </a:p>
          <a:p>
            <a:pPr algn="just"/>
            <a:endParaRPr lang="it-IT" sz="2000" u="sng" dirty="0">
              <a:solidFill>
                <a:schemeClr val="tx1">
                  <a:lumMod val="95000"/>
                  <a:lumOff val="5000"/>
                </a:schemeClr>
              </a:solidFill>
            </a:endParaRPr>
          </a:p>
        </p:txBody>
      </p:sp>
      <p:sp>
        <p:nvSpPr>
          <p:cNvPr id="10" name="Callout: freccia a destra 9">
            <a:extLst>
              <a:ext uri="{FF2B5EF4-FFF2-40B4-BE49-F238E27FC236}">
                <a16:creationId xmlns:a16="http://schemas.microsoft.com/office/drawing/2014/main" id="{7E214833-DF43-40EE-A156-B7FC6DFD1E8C}"/>
              </a:ext>
            </a:extLst>
          </p:cNvPr>
          <p:cNvSpPr/>
          <p:nvPr/>
        </p:nvSpPr>
        <p:spPr>
          <a:xfrm>
            <a:off x="1464815" y="2689933"/>
            <a:ext cx="727969" cy="47939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llout: freccia a destra 10">
            <a:extLst>
              <a:ext uri="{FF2B5EF4-FFF2-40B4-BE49-F238E27FC236}">
                <a16:creationId xmlns:a16="http://schemas.microsoft.com/office/drawing/2014/main" id="{A61745C2-EE2E-4296-8177-6560456E760F}"/>
              </a:ext>
            </a:extLst>
          </p:cNvPr>
          <p:cNvSpPr/>
          <p:nvPr/>
        </p:nvSpPr>
        <p:spPr>
          <a:xfrm>
            <a:off x="1464815" y="4615705"/>
            <a:ext cx="727969" cy="479395"/>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79972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r>
              <a:rPr lang="it-IT" dirty="0"/>
              <a:t>1/4 Tracciabilità</a:t>
            </a:r>
          </a:p>
        </p:txBody>
      </p:sp>
      <p:sp>
        <p:nvSpPr>
          <p:cNvPr id="3" name="Sottotitolo 2"/>
          <p:cNvSpPr>
            <a:spLocks noGrp="1"/>
          </p:cNvSpPr>
          <p:nvPr>
            <p:ph type="subTitle" idx="1"/>
          </p:nvPr>
        </p:nvSpPr>
        <p:spPr>
          <a:xfrm>
            <a:off x="1415562" y="2022231"/>
            <a:ext cx="10569292" cy="4519246"/>
          </a:xfrm>
        </p:spPr>
        <p:txBody>
          <a:bodyPr/>
          <a:lstStyle/>
          <a:p>
            <a:r>
              <a:rPr lang="it-IT" sz="1600" b="0" i="0" u="sng" dirty="0">
                <a:solidFill>
                  <a:schemeClr val="tx1">
                    <a:lumMod val="95000"/>
                    <a:lumOff val="5000"/>
                  </a:schemeClr>
                </a:solidFill>
                <a:effectLst/>
              </a:rPr>
              <a:t>Sono pertanto oggetto della disposizione </a:t>
            </a:r>
            <a:r>
              <a:rPr lang="it-IT" sz="1600" b="1" i="0" u="sng" dirty="0">
                <a:solidFill>
                  <a:schemeClr val="tx1">
                    <a:lumMod val="95000"/>
                    <a:lumOff val="5000"/>
                  </a:schemeClr>
                </a:solidFill>
                <a:effectLst/>
              </a:rPr>
              <a:t>sulla</a:t>
            </a:r>
            <a:r>
              <a:rPr lang="it-IT" sz="1600" b="0" i="0" u="sng" dirty="0">
                <a:solidFill>
                  <a:schemeClr val="tx1">
                    <a:lumMod val="95000"/>
                    <a:lumOff val="5000"/>
                  </a:schemeClr>
                </a:solidFill>
                <a:effectLst/>
              </a:rPr>
              <a:t> tracciabilità:</a:t>
            </a:r>
          </a:p>
          <a:p>
            <a:pPr algn="l"/>
            <a:r>
              <a:rPr lang="it-IT" sz="1600" b="0" i="0" dirty="0">
                <a:solidFill>
                  <a:schemeClr val="tx1">
                    <a:lumMod val="95000"/>
                    <a:lumOff val="5000"/>
                  </a:schemeClr>
                </a:solidFill>
                <a:effectLst/>
              </a:rPr>
              <a:t>spese sanitarie (con le esclusioni sotto citate)                          	interessi per mutui ipotecari per l'acquisto di immobili</a:t>
            </a:r>
          </a:p>
          <a:p>
            <a:pPr algn="l"/>
            <a:r>
              <a:rPr lang="it-IT" sz="1600" b="0" i="0" dirty="0">
                <a:solidFill>
                  <a:schemeClr val="tx1">
                    <a:lumMod val="95000"/>
                    <a:lumOff val="5000"/>
                  </a:schemeClr>
                </a:solidFill>
                <a:effectLst/>
              </a:rPr>
              <a:t>spese di istruzione 					spese universitarie</a:t>
            </a:r>
          </a:p>
          <a:p>
            <a:pPr algn="l"/>
            <a:r>
              <a:rPr lang="it-IT" sz="1600" b="0" i="0" dirty="0">
                <a:solidFill>
                  <a:schemeClr val="tx1">
                    <a:lumMod val="95000"/>
                    <a:lumOff val="5000"/>
                  </a:schemeClr>
                </a:solidFill>
                <a:effectLst/>
              </a:rPr>
              <a:t>spese per asili nido					spese funebri</a:t>
            </a:r>
          </a:p>
          <a:p>
            <a:pPr algn="l"/>
            <a:r>
              <a:rPr lang="it-IT" sz="1600" b="0" i="0" dirty="0">
                <a:solidFill>
                  <a:schemeClr val="tx1">
                    <a:lumMod val="95000"/>
                    <a:lumOff val="5000"/>
                  </a:schemeClr>
                </a:solidFill>
                <a:effectLst/>
              </a:rPr>
              <a:t>spese per l'assistenza personale				spese per attività sportiva dei ragazzi</a:t>
            </a:r>
          </a:p>
          <a:p>
            <a:pPr algn="l"/>
            <a:r>
              <a:rPr lang="it-IT" sz="1600" b="0" i="0" dirty="0">
                <a:solidFill>
                  <a:schemeClr val="tx1">
                    <a:lumMod val="95000"/>
                    <a:lumOff val="5000"/>
                  </a:schemeClr>
                </a:solidFill>
                <a:effectLst/>
              </a:rPr>
              <a:t>spese per intermediazione immobiliare			spese per canoni di locazione per studenti universitari</a:t>
            </a:r>
          </a:p>
          <a:p>
            <a:pPr algn="l"/>
            <a:r>
              <a:rPr lang="it-IT" sz="1600" b="0" i="0" dirty="0">
                <a:solidFill>
                  <a:schemeClr val="tx1">
                    <a:lumMod val="95000"/>
                    <a:lumOff val="5000"/>
                  </a:schemeClr>
                </a:solidFill>
                <a:effectLst/>
              </a:rPr>
              <a:t>erogazioni liberali che usufruiscono della detrazione al 19%	spese relative a beni soggetti a regime vincolistico</a:t>
            </a:r>
          </a:p>
          <a:p>
            <a:pPr algn="l"/>
            <a:r>
              <a:rPr lang="it-IT" sz="1600" b="0" i="0" dirty="0">
                <a:solidFill>
                  <a:schemeClr val="tx1">
                    <a:lumMod val="95000"/>
                    <a:lumOff val="5000"/>
                  </a:schemeClr>
                </a:solidFill>
                <a:effectLst/>
              </a:rPr>
              <a:t>spese veterinarie					assicurazioni sulla vita e infortuni</a:t>
            </a:r>
          </a:p>
          <a:p>
            <a:pPr algn="l"/>
            <a:r>
              <a:rPr lang="it-IT" sz="1600" b="0" i="0" dirty="0">
                <a:solidFill>
                  <a:schemeClr val="tx1">
                    <a:lumMod val="95000"/>
                    <a:lumOff val="5000"/>
                  </a:schemeClr>
                </a:solidFill>
                <a:effectLst/>
              </a:rPr>
              <a:t>spese per l'acquisto di abbonamenti ai servizi di trasporto pubblico regionale e interregionale</a:t>
            </a:r>
          </a:p>
          <a:p>
            <a:pPr algn="l"/>
            <a:endParaRPr lang="it-IT" sz="1800" dirty="0">
              <a:solidFill>
                <a:schemeClr val="tx1">
                  <a:lumMod val="95000"/>
                  <a:lumOff val="5000"/>
                </a:schemeClr>
              </a:solidFill>
            </a:endParaRPr>
          </a:p>
          <a:p>
            <a:r>
              <a:rPr lang="it-IT" sz="1800" b="1" i="0" u="sng" dirty="0">
                <a:solidFill>
                  <a:srgbClr val="333333"/>
                </a:solidFill>
                <a:effectLst/>
              </a:rPr>
              <a:t> il contribuente dovrà presentare al professionista abilitato la prova cartacea dell'utilizzo del pagamento tracciabile allegando quindi, oltre alla fattura/ ricevuta o documento commerciale, ricevuta bancomat, estratto conto, copia bollettino postale o del MAV e dei pagamenti con </a:t>
            </a:r>
            <a:r>
              <a:rPr lang="it-IT" sz="1800" b="1" i="0" u="sng" dirty="0" err="1">
                <a:solidFill>
                  <a:srgbClr val="333333"/>
                </a:solidFill>
                <a:effectLst/>
              </a:rPr>
              <a:t>PagoPA</a:t>
            </a:r>
            <a:r>
              <a:rPr lang="it-IT" sz="1800" u="sng" dirty="0">
                <a:solidFill>
                  <a:srgbClr val="333333"/>
                </a:solidFill>
                <a:latin typeface="roboto" panose="02000000000000000000" pitchFamily="2" charset="0"/>
              </a:rPr>
              <a:t> </a:t>
            </a:r>
            <a:r>
              <a:rPr lang="it-IT" sz="1800" b="1" u="sng" dirty="0">
                <a:solidFill>
                  <a:schemeClr val="tx1">
                    <a:lumMod val="95000"/>
                    <a:lumOff val="5000"/>
                  </a:schemeClr>
                </a:solidFill>
              </a:rPr>
              <a:t>a meno </a:t>
            </a:r>
            <a:r>
              <a:rPr lang="it-IT" sz="1800" b="1" u="sng" dirty="0">
                <a:solidFill>
                  <a:schemeClr val="tx1">
                    <a:lumMod val="95000"/>
                    <a:lumOff val="5000"/>
                  </a:schemeClr>
                </a:solidFill>
                <a:highlight>
                  <a:srgbClr val="FFFF00"/>
                </a:highlight>
              </a:rPr>
              <a:t>di indicazione sulla fattura</a:t>
            </a:r>
            <a:r>
              <a:rPr lang="it-IT" sz="1800" b="1" u="sng" dirty="0">
                <a:solidFill>
                  <a:schemeClr val="tx1">
                    <a:lumMod val="95000"/>
                    <a:lumOff val="5000"/>
                  </a:schemeClr>
                </a:solidFill>
              </a:rPr>
              <a:t> direttamente a carico del prestatore del servizio ( professionista)</a:t>
            </a:r>
          </a:p>
          <a:p>
            <a:pPr algn="l"/>
            <a:endParaRPr lang="it-IT" sz="2000" dirty="0"/>
          </a:p>
        </p:txBody>
      </p:sp>
    </p:spTree>
    <p:extLst>
      <p:ext uri="{BB962C8B-B14F-4D97-AF65-F5344CB8AC3E}">
        <p14:creationId xmlns:p14="http://schemas.microsoft.com/office/powerpoint/2010/main" val="1697757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E96B5-67DC-4F78-92DF-9BDA0989B5A1}"/>
              </a:ext>
            </a:extLst>
          </p:cNvPr>
          <p:cNvSpPr>
            <a:spLocks noGrp="1"/>
          </p:cNvSpPr>
          <p:nvPr>
            <p:ph type="ctrTitle"/>
          </p:nvPr>
        </p:nvSpPr>
        <p:spPr>
          <a:xfrm>
            <a:off x="1340528" y="1358068"/>
            <a:ext cx="10736063" cy="932371"/>
          </a:xfrm>
        </p:spPr>
        <p:txBody>
          <a:bodyPr/>
          <a:lstStyle/>
          <a:p>
            <a:r>
              <a:rPr lang="it-IT" dirty="0"/>
              <a:t>2/4	Tracciabilità * Esclusioni</a:t>
            </a:r>
          </a:p>
        </p:txBody>
      </p:sp>
      <p:sp>
        <p:nvSpPr>
          <p:cNvPr id="3" name="Sottotitolo 2">
            <a:extLst>
              <a:ext uri="{FF2B5EF4-FFF2-40B4-BE49-F238E27FC236}">
                <a16:creationId xmlns:a16="http://schemas.microsoft.com/office/drawing/2014/main" id="{577467BF-6A02-4E85-B005-0200B40E6F59}"/>
              </a:ext>
            </a:extLst>
          </p:cNvPr>
          <p:cNvSpPr>
            <a:spLocks noGrp="1"/>
          </p:cNvSpPr>
          <p:nvPr>
            <p:ph type="subTitle" idx="1"/>
          </p:nvPr>
        </p:nvSpPr>
        <p:spPr>
          <a:xfrm>
            <a:off x="1340529" y="2290439"/>
            <a:ext cx="10736062" cy="4083728"/>
          </a:xfrm>
        </p:spPr>
        <p:txBody>
          <a:bodyPr/>
          <a:lstStyle/>
          <a:p>
            <a:r>
              <a:rPr lang="it-IT" dirty="0">
                <a:solidFill>
                  <a:schemeClr val="tx1">
                    <a:lumMod val="95000"/>
                    <a:lumOff val="5000"/>
                  </a:schemeClr>
                </a:solidFill>
              </a:rPr>
              <a:t>Possibilità di pagamento contanti</a:t>
            </a:r>
          </a:p>
          <a:p>
            <a:endParaRPr lang="it-IT" dirty="0">
              <a:solidFill>
                <a:schemeClr val="tx1">
                  <a:lumMod val="95000"/>
                  <a:lumOff val="5000"/>
                </a:schemeClr>
              </a:solidFill>
            </a:endParaRPr>
          </a:p>
          <a:p>
            <a:pPr algn="l"/>
            <a:endParaRPr lang="it-IT" dirty="0">
              <a:solidFill>
                <a:schemeClr val="tx1">
                  <a:lumMod val="95000"/>
                  <a:lumOff val="5000"/>
                </a:schemeClr>
              </a:solidFill>
            </a:endParaRPr>
          </a:p>
          <a:p>
            <a:pPr marL="457200" indent="-457200" algn="l">
              <a:buFont typeface="Arial" panose="020B0604020202020204" pitchFamily="34" charset="0"/>
              <a:buChar char="•"/>
            </a:pPr>
            <a:r>
              <a:rPr lang="it-IT" sz="1800" dirty="0">
                <a:solidFill>
                  <a:schemeClr val="tx1">
                    <a:lumMod val="95000"/>
                    <a:lumOff val="5000"/>
                  </a:schemeClr>
                </a:solidFill>
              </a:rPr>
              <a:t>Medicinali </a:t>
            </a:r>
          </a:p>
          <a:p>
            <a:pPr marL="457200" indent="-457200" algn="l">
              <a:buFont typeface="Arial" panose="020B0604020202020204" pitchFamily="34" charset="0"/>
              <a:buChar char="•"/>
            </a:pPr>
            <a:r>
              <a:rPr lang="it-IT" sz="1800" dirty="0">
                <a:solidFill>
                  <a:schemeClr val="tx1">
                    <a:lumMod val="95000"/>
                    <a:lumOff val="5000"/>
                  </a:schemeClr>
                </a:solidFill>
              </a:rPr>
              <a:t>Dispositivi Medici</a:t>
            </a:r>
          </a:p>
          <a:p>
            <a:pPr marL="457200" indent="-457200" algn="l">
              <a:buFont typeface="Arial" panose="020B0604020202020204" pitchFamily="34" charset="0"/>
              <a:buChar char="•"/>
            </a:pPr>
            <a:r>
              <a:rPr lang="it-IT" sz="1800" dirty="0">
                <a:solidFill>
                  <a:schemeClr val="tx1">
                    <a:lumMod val="95000"/>
                    <a:lumOff val="5000"/>
                  </a:schemeClr>
                </a:solidFill>
              </a:rPr>
              <a:t>Prestazioni Sanitarie rese da strutture pubbliche o private accreditate al SSN</a:t>
            </a:r>
          </a:p>
          <a:p>
            <a:pPr marL="457200" indent="-457200">
              <a:buFont typeface="Arial" panose="020B0604020202020204" pitchFamily="34" charset="0"/>
              <a:buChar char="•"/>
            </a:pPr>
            <a:endParaRPr lang="it-IT" sz="1800" dirty="0">
              <a:solidFill>
                <a:schemeClr val="tx1">
                  <a:lumMod val="95000"/>
                  <a:lumOff val="5000"/>
                </a:schemeClr>
              </a:solidFill>
            </a:endParaRPr>
          </a:p>
        </p:txBody>
      </p:sp>
      <p:sp>
        <p:nvSpPr>
          <p:cNvPr id="5" name="Freccia in giù 4">
            <a:extLst>
              <a:ext uri="{FF2B5EF4-FFF2-40B4-BE49-F238E27FC236}">
                <a16:creationId xmlns:a16="http://schemas.microsoft.com/office/drawing/2014/main" id="{D4EC12B7-2314-4894-952C-EC121894CE8D}"/>
              </a:ext>
            </a:extLst>
          </p:cNvPr>
          <p:cNvSpPr/>
          <p:nvPr/>
        </p:nvSpPr>
        <p:spPr>
          <a:xfrm>
            <a:off x="1926455" y="3207058"/>
            <a:ext cx="1491448" cy="443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2078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BE01B2-C96F-48C4-BE72-7E7131430D76}"/>
              </a:ext>
            </a:extLst>
          </p:cNvPr>
          <p:cNvSpPr>
            <a:spLocks noGrp="1"/>
          </p:cNvSpPr>
          <p:nvPr>
            <p:ph type="ctrTitle"/>
          </p:nvPr>
        </p:nvSpPr>
        <p:spPr>
          <a:xfrm>
            <a:off x="1296140" y="1420428"/>
            <a:ext cx="10895860" cy="772356"/>
          </a:xfrm>
        </p:spPr>
        <p:txBody>
          <a:bodyPr/>
          <a:lstStyle/>
          <a:p>
            <a:r>
              <a:rPr lang="it-IT" dirty="0"/>
              <a:t>3/4  Tracciabilità * Precisazioni da Ade</a:t>
            </a:r>
          </a:p>
        </p:txBody>
      </p:sp>
      <p:sp>
        <p:nvSpPr>
          <p:cNvPr id="3" name="Sottotitolo 2">
            <a:extLst>
              <a:ext uri="{FF2B5EF4-FFF2-40B4-BE49-F238E27FC236}">
                <a16:creationId xmlns:a16="http://schemas.microsoft.com/office/drawing/2014/main" id="{6A951571-4265-41E1-B99B-164EC40197A8}"/>
              </a:ext>
            </a:extLst>
          </p:cNvPr>
          <p:cNvSpPr>
            <a:spLocks noGrp="1"/>
          </p:cNvSpPr>
          <p:nvPr>
            <p:ph type="subTitle" idx="1"/>
          </p:nvPr>
        </p:nvSpPr>
        <p:spPr>
          <a:xfrm>
            <a:off x="1296140" y="2272683"/>
            <a:ext cx="10895860" cy="4421080"/>
          </a:xfrm>
        </p:spPr>
        <p:txBody>
          <a:bodyPr/>
          <a:lstStyle/>
          <a:p>
            <a:pPr algn="l"/>
            <a:r>
              <a:rPr lang="it-IT" sz="2000" b="0" i="0" dirty="0">
                <a:solidFill>
                  <a:schemeClr val="tx1">
                    <a:lumMod val="95000"/>
                    <a:lumOff val="5000"/>
                  </a:schemeClr>
                </a:solidFill>
                <a:effectLst/>
              </a:rPr>
              <a:t>Risposta 431/E del 02 Ottobre 2020</a:t>
            </a:r>
          </a:p>
          <a:p>
            <a:pPr algn="l"/>
            <a:r>
              <a:rPr lang="it-IT" sz="1800" b="0" i="1" dirty="0">
                <a:solidFill>
                  <a:srgbClr val="333333"/>
                </a:solidFill>
                <a:effectLst/>
              </a:rPr>
              <a:t>Contribuente utilizza la propria carta di credito per pagare le spese detraibili riferite al coniuge, per le quali sussiste l'obbligo di tracciabilità, senza perdere il diritto alla detrazione, purché tale onere sia effettivamente sostenuto dal soggetto intestatario del documento di spesa. </a:t>
            </a:r>
            <a:r>
              <a:rPr lang="it-IT" sz="1800" b="1" i="1" dirty="0">
                <a:solidFill>
                  <a:srgbClr val="333333"/>
                </a:solidFill>
                <a:effectLst/>
              </a:rPr>
              <a:t>Tale circostanza può essere supportata dalla </a:t>
            </a:r>
            <a:r>
              <a:rPr lang="it-IT" sz="1800" b="1" i="1" dirty="0" err="1">
                <a:solidFill>
                  <a:srgbClr val="333333"/>
                </a:solidFill>
                <a:effectLst/>
              </a:rPr>
              <a:t>cointestazione</a:t>
            </a:r>
            <a:r>
              <a:rPr lang="it-IT" sz="1800" b="1" i="1" dirty="0">
                <a:solidFill>
                  <a:srgbClr val="333333"/>
                </a:solidFill>
                <a:effectLst/>
              </a:rPr>
              <a:t> del conto corrente sul quale è emessa la carta di credito</a:t>
            </a:r>
            <a:r>
              <a:rPr lang="it-IT" sz="1800" b="0" i="1" dirty="0">
                <a:solidFill>
                  <a:srgbClr val="333333"/>
                </a:solidFill>
                <a:effectLst/>
              </a:rPr>
              <a:t>)</a:t>
            </a:r>
            <a:endParaRPr lang="it-IT" sz="1800" b="0" i="1" dirty="0">
              <a:solidFill>
                <a:schemeClr val="tx1">
                  <a:lumMod val="95000"/>
                  <a:lumOff val="5000"/>
                </a:schemeClr>
              </a:solidFill>
              <a:effectLst/>
            </a:endParaRPr>
          </a:p>
          <a:p>
            <a:pPr algn="l"/>
            <a:endParaRPr lang="it-IT" sz="2000" dirty="0">
              <a:solidFill>
                <a:schemeClr val="tx1">
                  <a:lumMod val="95000"/>
                  <a:lumOff val="5000"/>
                </a:schemeClr>
              </a:solidFill>
            </a:endParaRPr>
          </a:p>
          <a:p>
            <a:pPr algn="l"/>
            <a:r>
              <a:rPr lang="it-IT" sz="2000" dirty="0">
                <a:solidFill>
                  <a:schemeClr val="tx1">
                    <a:lumMod val="95000"/>
                    <a:lumOff val="5000"/>
                  </a:schemeClr>
                </a:solidFill>
              </a:rPr>
              <a:t>Risposta interpello 484/E del 19.10.2020</a:t>
            </a:r>
          </a:p>
          <a:p>
            <a:pPr algn="l"/>
            <a:r>
              <a:rPr lang="it-IT" sz="1800" i="1" dirty="0">
                <a:solidFill>
                  <a:schemeClr val="tx1">
                    <a:lumMod val="95000"/>
                    <a:lumOff val="5000"/>
                  </a:schemeClr>
                </a:solidFill>
              </a:rPr>
              <a:t>Se il contribuente richiede una prestazione medica da parte di una struttura sanitaria privata non in convenzione può pagare con il bancomat del figlio se lo stesso contribuente è intestatario della fattura. E’ possibile usare la carta del figlio per pagare le spese detraibili, senza perdere il diritto alla detrazione, </a:t>
            </a:r>
            <a:r>
              <a:rPr lang="it-IT" sz="1800" i="1" dirty="0" err="1">
                <a:solidFill>
                  <a:schemeClr val="tx1">
                    <a:lumMod val="95000"/>
                    <a:lumOff val="5000"/>
                  </a:schemeClr>
                </a:solidFill>
              </a:rPr>
              <a:t>purchè</a:t>
            </a:r>
            <a:r>
              <a:rPr lang="it-IT" sz="1800" i="1" dirty="0">
                <a:solidFill>
                  <a:schemeClr val="tx1">
                    <a:lumMod val="95000"/>
                    <a:lumOff val="5000"/>
                  </a:schemeClr>
                </a:solidFill>
              </a:rPr>
              <a:t> tale onere sia sostenuto dall’intestatario del documento di spesa, circostanza supportata dalla dichiarazione di aver «rimborsato in contanti la spesa sostenuta» al figlio</a:t>
            </a:r>
            <a:r>
              <a:rPr lang="it-IT" sz="2000" i="1" dirty="0">
                <a:solidFill>
                  <a:schemeClr val="tx1">
                    <a:lumMod val="95000"/>
                    <a:lumOff val="5000"/>
                  </a:schemeClr>
                </a:solidFill>
              </a:rPr>
              <a:t>.</a:t>
            </a:r>
          </a:p>
          <a:p>
            <a:pPr algn="l"/>
            <a:endParaRPr lang="it-IT" sz="2000" i="1" dirty="0">
              <a:solidFill>
                <a:schemeClr val="tx1">
                  <a:lumMod val="95000"/>
                  <a:lumOff val="5000"/>
                </a:schemeClr>
              </a:solidFill>
            </a:endParaRPr>
          </a:p>
          <a:p>
            <a:pPr algn="l"/>
            <a:endParaRPr lang="it-IT" sz="2000" b="0" i="1" dirty="0">
              <a:solidFill>
                <a:schemeClr val="tx1">
                  <a:lumMod val="95000"/>
                  <a:lumOff val="5000"/>
                </a:schemeClr>
              </a:solidFill>
              <a:effectLst/>
            </a:endParaRPr>
          </a:p>
          <a:p>
            <a:endParaRPr lang="it-IT" dirty="0"/>
          </a:p>
        </p:txBody>
      </p:sp>
    </p:spTree>
    <p:extLst>
      <p:ext uri="{BB962C8B-B14F-4D97-AF65-F5344CB8AC3E}">
        <p14:creationId xmlns:p14="http://schemas.microsoft.com/office/powerpoint/2010/main" val="718850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BE01B2-C96F-48C4-BE72-7E7131430D76}"/>
              </a:ext>
            </a:extLst>
          </p:cNvPr>
          <p:cNvSpPr>
            <a:spLocks noGrp="1"/>
          </p:cNvSpPr>
          <p:nvPr>
            <p:ph type="ctrTitle"/>
          </p:nvPr>
        </p:nvSpPr>
        <p:spPr>
          <a:xfrm>
            <a:off x="1296140" y="1420428"/>
            <a:ext cx="10895860" cy="772356"/>
          </a:xfrm>
        </p:spPr>
        <p:txBody>
          <a:bodyPr/>
          <a:lstStyle/>
          <a:p>
            <a:r>
              <a:rPr lang="it-IT" dirty="0"/>
              <a:t>4/4  Tracciabilità * Precisazioni da Ade</a:t>
            </a:r>
          </a:p>
        </p:txBody>
      </p:sp>
      <p:sp>
        <p:nvSpPr>
          <p:cNvPr id="3" name="Sottotitolo 2">
            <a:extLst>
              <a:ext uri="{FF2B5EF4-FFF2-40B4-BE49-F238E27FC236}">
                <a16:creationId xmlns:a16="http://schemas.microsoft.com/office/drawing/2014/main" id="{6A951571-4265-41E1-B99B-164EC40197A8}"/>
              </a:ext>
            </a:extLst>
          </p:cNvPr>
          <p:cNvSpPr>
            <a:spLocks noGrp="1"/>
          </p:cNvSpPr>
          <p:nvPr>
            <p:ph type="subTitle" idx="1"/>
          </p:nvPr>
        </p:nvSpPr>
        <p:spPr>
          <a:xfrm>
            <a:off x="1296140" y="2272683"/>
            <a:ext cx="10895860" cy="4421080"/>
          </a:xfrm>
        </p:spPr>
        <p:txBody>
          <a:bodyPr/>
          <a:lstStyle/>
          <a:p>
            <a:pPr algn="l"/>
            <a:r>
              <a:rPr lang="it-IT" sz="2000" b="0" i="0" dirty="0">
                <a:solidFill>
                  <a:schemeClr val="tx1">
                    <a:lumMod val="95000"/>
                    <a:lumOff val="5000"/>
                  </a:schemeClr>
                </a:solidFill>
                <a:effectLst/>
              </a:rPr>
              <a:t>Risposta 158/E del 2021</a:t>
            </a:r>
          </a:p>
          <a:p>
            <a:pPr algn="l"/>
            <a:r>
              <a:rPr lang="it-IT" sz="1800" b="0" i="1" dirty="0">
                <a:solidFill>
                  <a:srgbClr val="333333"/>
                </a:solidFill>
                <a:effectLst/>
              </a:rPr>
              <a:t>L’istante rientra tra i soggetti accreditati al SSN e come tale opera sia in regime di accreditamento mediante specifiche convenzioni con le varie ASL, che in regime di libero mercato. Tutte le prestazioni fornite possono fruire dell’esonero di cui all’art. 1 c. 680 della L di bilancio 2020, oppure ne possono beneficiare solo le prestazioni erogate in regime di convenzione?</a:t>
            </a:r>
            <a:endParaRPr lang="it-IT" sz="1800" b="0" i="1" dirty="0">
              <a:solidFill>
                <a:schemeClr val="tx1">
                  <a:lumMod val="95000"/>
                  <a:lumOff val="5000"/>
                </a:schemeClr>
              </a:solidFill>
              <a:effectLst/>
            </a:endParaRPr>
          </a:p>
          <a:p>
            <a:pPr algn="l"/>
            <a:endParaRPr lang="it-IT" sz="2000" dirty="0">
              <a:solidFill>
                <a:schemeClr val="tx1">
                  <a:lumMod val="95000"/>
                  <a:lumOff val="5000"/>
                </a:schemeClr>
              </a:solidFill>
            </a:endParaRPr>
          </a:p>
          <a:p>
            <a:pPr algn="just"/>
            <a:r>
              <a:rPr lang="it-IT" sz="2000" dirty="0">
                <a:solidFill>
                  <a:schemeClr val="tx1">
                    <a:lumMod val="95000"/>
                    <a:lumOff val="5000"/>
                  </a:schemeClr>
                </a:solidFill>
              </a:rPr>
              <a:t>… </a:t>
            </a:r>
            <a:r>
              <a:rPr lang="it-IT" sz="1800" dirty="0">
                <a:solidFill>
                  <a:schemeClr val="tx1">
                    <a:lumMod val="95000"/>
                    <a:lumOff val="5000"/>
                  </a:schemeClr>
                </a:solidFill>
              </a:rPr>
              <a:t>tenuto conto che la deroga prevista dal c. 680 in parola prende a riferimento il soggetto che eroga la prestazione cui si riferisce la spesa, senza disporre che si debba trattare di prestazione resa in convenzione con il SSN, la scrivente ritiene che la disposizione di cui al c. 679 non si applica alle detrazioni per prestazioni sanitarie rede dalle strutture private accreditate al SSN</a:t>
            </a:r>
          </a:p>
          <a:p>
            <a:pPr algn="just"/>
            <a:r>
              <a:rPr lang="it-IT" sz="1800" dirty="0">
                <a:solidFill>
                  <a:schemeClr val="tx1">
                    <a:lumMod val="95000"/>
                    <a:lumOff val="5000"/>
                  </a:schemeClr>
                </a:solidFill>
              </a:rPr>
              <a:t>… pertanto, nel presupposto che la società istante è una struttura privata accreditata al SSN e </a:t>
            </a:r>
            <a:r>
              <a:rPr lang="it-IT" sz="1800" dirty="0" err="1">
                <a:solidFill>
                  <a:schemeClr val="tx1">
                    <a:lumMod val="95000"/>
                    <a:lumOff val="5000"/>
                  </a:schemeClr>
                </a:solidFill>
              </a:rPr>
              <a:t>sinchè</a:t>
            </a:r>
            <a:r>
              <a:rPr lang="it-IT" sz="1800" dirty="0">
                <a:solidFill>
                  <a:schemeClr val="tx1">
                    <a:lumMod val="95000"/>
                    <a:lumOff val="5000"/>
                  </a:schemeClr>
                </a:solidFill>
              </a:rPr>
              <a:t> l’accreditamento perdura, la stessa comunicherà al sistema TS tutte le prestazioni sanitarie rese a partire dal 01.01.2020, senza indicazione della modalità di pagamento e indipendentemente dalla modalità di pagamento medesima</a:t>
            </a:r>
            <a:endParaRPr lang="it-IT" sz="2000" dirty="0">
              <a:solidFill>
                <a:schemeClr val="tx1">
                  <a:lumMod val="95000"/>
                  <a:lumOff val="5000"/>
                </a:schemeClr>
              </a:solidFill>
            </a:endParaRPr>
          </a:p>
          <a:p>
            <a:pPr algn="l"/>
            <a:endParaRPr lang="it-IT" sz="2000" i="1" dirty="0">
              <a:solidFill>
                <a:schemeClr val="tx1">
                  <a:lumMod val="95000"/>
                  <a:lumOff val="5000"/>
                </a:schemeClr>
              </a:solidFill>
            </a:endParaRPr>
          </a:p>
          <a:p>
            <a:pPr algn="l"/>
            <a:endParaRPr lang="it-IT" sz="2000" b="0" i="1" dirty="0">
              <a:solidFill>
                <a:schemeClr val="tx1">
                  <a:lumMod val="95000"/>
                  <a:lumOff val="5000"/>
                </a:schemeClr>
              </a:solidFill>
              <a:effectLst/>
            </a:endParaRPr>
          </a:p>
          <a:p>
            <a:endParaRPr lang="it-IT" dirty="0"/>
          </a:p>
        </p:txBody>
      </p:sp>
    </p:spTree>
    <p:extLst>
      <p:ext uri="{BB962C8B-B14F-4D97-AF65-F5344CB8AC3E}">
        <p14:creationId xmlns:p14="http://schemas.microsoft.com/office/powerpoint/2010/main" val="138694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7244" y="1362782"/>
            <a:ext cx="10363200" cy="1470025"/>
          </a:xfrm>
        </p:spPr>
        <p:txBody>
          <a:bodyPr/>
          <a:lstStyle/>
          <a:p>
            <a:r>
              <a:rPr lang="it-IT" sz="4000" dirty="0"/>
              <a:t>Scelta del modello per le PF</a:t>
            </a:r>
            <a:endParaRPr lang="it-IT" dirty="0"/>
          </a:p>
        </p:txBody>
      </p:sp>
      <p:sp>
        <p:nvSpPr>
          <p:cNvPr id="3" name="Sottotitolo 2"/>
          <p:cNvSpPr>
            <a:spLocks noGrp="1"/>
          </p:cNvSpPr>
          <p:nvPr>
            <p:ph type="subTitle" idx="1"/>
          </p:nvPr>
        </p:nvSpPr>
        <p:spPr>
          <a:xfrm>
            <a:off x="1828800" y="2540000"/>
            <a:ext cx="9911644" cy="3789781"/>
          </a:xfrm>
        </p:spPr>
        <p:txBody>
          <a:bodyPr/>
          <a:lstStyle/>
          <a:p>
            <a:pPr marL="342900" indent="-342900" algn="l">
              <a:buFont typeface="+mj-lt"/>
              <a:buAutoNum type="arabicPeriod"/>
            </a:pPr>
            <a:endParaRPr lang="it-IT" sz="1800" dirty="0">
              <a:solidFill>
                <a:schemeClr val="tx1">
                  <a:lumMod val="95000"/>
                  <a:lumOff val="5000"/>
                </a:schemeClr>
              </a:solidFill>
              <a:latin typeface="Open sans" panose="020B0604020202020204" pitchFamily="34" charset="0"/>
            </a:endParaRPr>
          </a:p>
          <a:p>
            <a:pPr marL="342900" indent="-342900" algn="just">
              <a:buFont typeface="+mj-lt"/>
              <a:buAutoNum type="arabicPeriod"/>
            </a:pPr>
            <a:r>
              <a:rPr lang="it-IT" sz="1800" b="1" dirty="0" err="1">
                <a:solidFill>
                  <a:schemeClr val="tx1">
                    <a:lumMod val="95000"/>
                    <a:lumOff val="5000"/>
                  </a:schemeClr>
                </a:solidFill>
                <a:latin typeface="Open sans" panose="020B0604020202020204" pitchFamily="34" charset="0"/>
              </a:rPr>
              <a:t>mod</a:t>
            </a:r>
            <a:r>
              <a:rPr lang="it-IT" sz="1800" b="1" dirty="0">
                <a:solidFill>
                  <a:schemeClr val="tx1">
                    <a:lumMod val="95000"/>
                    <a:lumOff val="5000"/>
                  </a:schemeClr>
                </a:solidFill>
                <a:latin typeface="Open sans" panose="020B0604020202020204" pitchFamily="34" charset="0"/>
              </a:rPr>
              <a:t> 730 </a:t>
            </a:r>
            <a:r>
              <a:rPr lang="it-IT" sz="1800" dirty="0" err="1">
                <a:solidFill>
                  <a:schemeClr val="tx1">
                    <a:lumMod val="95000"/>
                    <a:lumOff val="5000"/>
                  </a:schemeClr>
                </a:solidFill>
                <a:latin typeface="Open sans" panose="020B0604020202020204" pitchFamily="34" charset="0"/>
              </a:rPr>
              <a:t>puo</a:t>
            </a:r>
            <a:r>
              <a:rPr lang="it-IT" sz="1800" dirty="0">
                <a:solidFill>
                  <a:schemeClr val="tx1">
                    <a:lumMod val="95000"/>
                    <a:lumOff val="5000"/>
                  </a:schemeClr>
                </a:solidFill>
                <a:latin typeface="Open sans" panose="020B0604020202020204" pitchFamily="34" charset="0"/>
              </a:rPr>
              <a:t> essere utilizzato solo se sono stati percepiti redditi di lavoro dipendente, di pensione e o assimilati al lavoro dipendente nell’anno di riferimento. Si può presentare anche se nell’anno di presentazione non si ha il sostituto * </a:t>
            </a:r>
            <a:r>
              <a:rPr lang="it-IT" sz="1800" u="sng" dirty="0">
                <a:solidFill>
                  <a:schemeClr val="tx1">
                    <a:lumMod val="95000"/>
                    <a:lumOff val="5000"/>
                  </a:schemeClr>
                </a:solidFill>
                <a:latin typeface="Open sans" panose="020B0604020202020204" pitchFamily="34" charset="0"/>
              </a:rPr>
              <a:t>Lettera A nel frontespizio</a:t>
            </a:r>
            <a:r>
              <a:rPr lang="it-IT" sz="1800" dirty="0">
                <a:solidFill>
                  <a:schemeClr val="tx1">
                    <a:lumMod val="95000"/>
                    <a:lumOff val="5000"/>
                  </a:schemeClr>
                </a:solidFill>
                <a:latin typeface="Open sans" panose="020B0604020202020204" pitchFamily="34" charset="0"/>
              </a:rPr>
              <a:t>      *NO contribuenti con </a:t>
            </a:r>
            <a:r>
              <a:rPr lang="it-IT" sz="1800" dirty="0" err="1">
                <a:solidFill>
                  <a:schemeClr val="tx1">
                    <a:lumMod val="95000"/>
                    <a:lumOff val="5000"/>
                  </a:schemeClr>
                </a:solidFill>
                <a:latin typeface="Open sans" panose="020B0604020202020204" pitchFamily="34" charset="0"/>
              </a:rPr>
              <a:t>P.Iva</a:t>
            </a:r>
            <a:endParaRPr lang="it-IT" sz="1000" b="0" i="0" dirty="0">
              <a:solidFill>
                <a:schemeClr val="tx1">
                  <a:lumMod val="95000"/>
                  <a:lumOff val="5000"/>
                </a:schemeClr>
              </a:solidFill>
              <a:effectLst/>
              <a:latin typeface="Open sans" panose="020B0604020202020204" pitchFamily="34" charset="0"/>
            </a:endParaRPr>
          </a:p>
          <a:p>
            <a:pPr marL="228600" indent="-228600" algn="l">
              <a:buFont typeface="+mj-lt"/>
              <a:buAutoNum type="arabicPeriod"/>
            </a:pPr>
            <a:endParaRPr lang="it-IT" sz="1000" dirty="0">
              <a:solidFill>
                <a:schemeClr val="tx1">
                  <a:lumMod val="95000"/>
                  <a:lumOff val="5000"/>
                </a:schemeClr>
              </a:solidFill>
              <a:latin typeface="Open sans" panose="020B0604020202020204" pitchFamily="34" charset="0"/>
            </a:endParaRPr>
          </a:p>
          <a:p>
            <a:pPr marL="228600" indent="-228600" algn="l">
              <a:buFont typeface="+mj-lt"/>
              <a:buAutoNum type="arabicPeriod"/>
            </a:pPr>
            <a:endParaRPr lang="it-IT" sz="1000" dirty="0">
              <a:solidFill>
                <a:schemeClr val="tx1">
                  <a:lumMod val="95000"/>
                  <a:lumOff val="5000"/>
                </a:schemeClr>
              </a:solidFill>
              <a:latin typeface="Open sans" panose="020B0604020202020204" pitchFamily="34" charset="0"/>
            </a:endParaRPr>
          </a:p>
          <a:p>
            <a:pPr marL="342900" indent="-342900" algn="l">
              <a:buFont typeface="+mj-lt"/>
              <a:buAutoNum type="arabicPeriod"/>
            </a:pPr>
            <a:r>
              <a:rPr lang="it-IT" sz="1800" b="1" dirty="0" err="1">
                <a:solidFill>
                  <a:schemeClr val="tx1">
                    <a:lumMod val="95000"/>
                    <a:lumOff val="5000"/>
                  </a:schemeClr>
                </a:solidFill>
                <a:latin typeface="Open sans" panose="020B0604020202020204" pitchFamily="34" charset="0"/>
              </a:rPr>
              <a:t>mod</a:t>
            </a:r>
            <a:r>
              <a:rPr lang="it-IT" sz="1800" b="1" dirty="0">
                <a:solidFill>
                  <a:schemeClr val="tx1">
                    <a:lumMod val="95000"/>
                    <a:lumOff val="5000"/>
                  </a:schemeClr>
                </a:solidFill>
                <a:latin typeface="Open sans" panose="020B0604020202020204" pitchFamily="34" charset="0"/>
              </a:rPr>
              <a:t> Unico </a:t>
            </a:r>
            <a:r>
              <a:rPr lang="it-IT" sz="1800" dirty="0">
                <a:solidFill>
                  <a:schemeClr val="tx1">
                    <a:lumMod val="95000"/>
                    <a:lumOff val="5000"/>
                  </a:schemeClr>
                </a:solidFill>
                <a:latin typeface="Open sans" panose="020B0604020202020204" pitchFamily="34" charset="0"/>
              </a:rPr>
              <a:t>può essere utilizzato sempre (a prescindere dal tipo di reddito)</a:t>
            </a:r>
          </a:p>
          <a:p>
            <a:pPr marL="342900" indent="-342900" algn="l">
              <a:buFont typeface="+mj-lt"/>
              <a:buAutoNum type="arabicPeriod"/>
            </a:pPr>
            <a:endParaRPr lang="it-IT" sz="1800" dirty="0">
              <a:solidFill>
                <a:schemeClr val="tx1">
                  <a:lumMod val="95000"/>
                  <a:lumOff val="5000"/>
                </a:schemeClr>
              </a:solidFill>
              <a:latin typeface="Open sans" panose="020B0604020202020204" pitchFamily="34" charset="0"/>
            </a:endParaRPr>
          </a:p>
          <a:p>
            <a:pPr marL="342900" indent="-342900" algn="just">
              <a:buFont typeface="+mj-lt"/>
              <a:buAutoNum type="arabicPeriod"/>
            </a:pPr>
            <a:r>
              <a:rPr lang="it-IT" sz="1800" b="1" dirty="0" err="1">
                <a:solidFill>
                  <a:schemeClr val="tx1">
                    <a:lumMod val="95000"/>
                    <a:lumOff val="5000"/>
                  </a:schemeClr>
                </a:solidFill>
                <a:latin typeface="Open sans" panose="020B0604020202020204" pitchFamily="34" charset="0"/>
              </a:rPr>
              <a:t>Mod</a:t>
            </a:r>
            <a:r>
              <a:rPr lang="it-IT" sz="1800" b="1" dirty="0">
                <a:solidFill>
                  <a:schemeClr val="tx1">
                    <a:lumMod val="95000"/>
                    <a:lumOff val="5000"/>
                  </a:schemeClr>
                </a:solidFill>
                <a:latin typeface="Open sans" panose="020B0604020202020204" pitchFamily="34" charset="0"/>
              </a:rPr>
              <a:t> 730 + </a:t>
            </a:r>
            <a:r>
              <a:rPr lang="it-IT" sz="1800" b="1" dirty="0" err="1">
                <a:solidFill>
                  <a:schemeClr val="tx1">
                    <a:lumMod val="95000"/>
                    <a:lumOff val="5000"/>
                  </a:schemeClr>
                </a:solidFill>
                <a:latin typeface="Open sans" panose="020B0604020202020204" pitchFamily="34" charset="0"/>
              </a:rPr>
              <a:t>mod</a:t>
            </a:r>
            <a:r>
              <a:rPr lang="it-IT" sz="1800" b="1" dirty="0">
                <a:solidFill>
                  <a:schemeClr val="tx1">
                    <a:lumMod val="95000"/>
                    <a:lumOff val="5000"/>
                  </a:schemeClr>
                </a:solidFill>
                <a:latin typeface="Open sans" panose="020B0604020202020204" pitchFamily="34" charset="0"/>
              </a:rPr>
              <a:t> Unico</a:t>
            </a:r>
            <a:r>
              <a:rPr lang="it-IT" sz="1800" dirty="0">
                <a:solidFill>
                  <a:schemeClr val="tx1">
                    <a:lumMod val="95000"/>
                    <a:lumOff val="5000"/>
                  </a:schemeClr>
                </a:solidFill>
                <a:latin typeface="Open sans" panose="020B0604020202020204" pitchFamily="34" charset="0"/>
              </a:rPr>
              <a:t> possono essere presentati congiuntamente in presenza di altri                                  redditi. I quadri RM (</a:t>
            </a:r>
            <a:r>
              <a:rPr lang="it-IT" sz="1800" u="sng" dirty="0">
                <a:solidFill>
                  <a:schemeClr val="tx1">
                    <a:lumMod val="95000"/>
                    <a:lumOff val="5000"/>
                  </a:schemeClr>
                </a:solidFill>
                <a:latin typeface="Open sans" panose="020B0604020202020204" pitchFamily="34" charset="0"/>
              </a:rPr>
              <a:t>no opzione </a:t>
            </a:r>
            <a:r>
              <a:rPr lang="it-IT" sz="1800" u="sng" dirty="0" err="1">
                <a:solidFill>
                  <a:schemeClr val="tx1">
                    <a:lumMod val="95000"/>
                    <a:lumOff val="5000"/>
                  </a:schemeClr>
                </a:solidFill>
                <a:latin typeface="Open sans" panose="020B0604020202020204" pitchFamily="34" charset="0"/>
              </a:rPr>
              <a:t>tass</a:t>
            </a:r>
            <a:r>
              <a:rPr lang="it-IT" sz="1800" u="sng" dirty="0">
                <a:solidFill>
                  <a:schemeClr val="tx1">
                    <a:lumMod val="95000"/>
                    <a:lumOff val="5000"/>
                  </a:schemeClr>
                </a:solidFill>
                <a:latin typeface="Open sans" panose="020B0604020202020204" pitchFamily="34" charset="0"/>
              </a:rPr>
              <a:t> ordinaria</a:t>
            </a:r>
            <a:r>
              <a:rPr lang="it-IT" sz="1800" dirty="0">
                <a:solidFill>
                  <a:schemeClr val="tx1">
                    <a:lumMod val="95000"/>
                    <a:lumOff val="5000"/>
                  </a:schemeClr>
                </a:solidFill>
                <a:latin typeface="Open sans" panose="020B0604020202020204" pitchFamily="34" charset="0"/>
              </a:rPr>
              <a:t>)  e RT e il modulo RW devono essere presentati, insieme al frontespizio del </a:t>
            </a:r>
            <a:r>
              <a:rPr lang="it-IT" sz="1800" dirty="0" err="1">
                <a:solidFill>
                  <a:schemeClr val="tx1">
                    <a:lumMod val="95000"/>
                    <a:lumOff val="5000"/>
                  </a:schemeClr>
                </a:solidFill>
                <a:latin typeface="Open sans" panose="020B0604020202020204" pitchFamily="34" charset="0"/>
              </a:rPr>
              <a:t>Mod</a:t>
            </a:r>
            <a:r>
              <a:rPr lang="it-IT" sz="1800" dirty="0">
                <a:solidFill>
                  <a:schemeClr val="tx1">
                    <a:lumMod val="95000"/>
                    <a:lumOff val="5000"/>
                  </a:schemeClr>
                </a:solidFill>
                <a:latin typeface="Open sans" panose="020B0604020202020204" pitchFamily="34" charset="0"/>
              </a:rPr>
              <a:t>. REDDITI PF, nei modi e nei termini previsti per la presentazione dello stesso.  </a:t>
            </a:r>
          </a:p>
        </p:txBody>
      </p:sp>
    </p:spTree>
    <p:extLst>
      <p:ext uri="{BB962C8B-B14F-4D97-AF65-F5344CB8AC3E}">
        <p14:creationId xmlns:p14="http://schemas.microsoft.com/office/powerpoint/2010/main" val="249530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C820E-0BFB-4DE7-9022-96843A4ED51D}"/>
              </a:ext>
            </a:extLst>
          </p:cNvPr>
          <p:cNvSpPr>
            <a:spLocks noGrp="1"/>
          </p:cNvSpPr>
          <p:nvPr>
            <p:ph type="ctrTitle"/>
          </p:nvPr>
        </p:nvSpPr>
        <p:spPr/>
        <p:txBody>
          <a:bodyPr/>
          <a:lstStyle/>
          <a:p>
            <a:r>
              <a:rPr lang="it-IT" dirty="0"/>
              <a:t>Rimodulazione detrazione</a:t>
            </a:r>
          </a:p>
        </p:txBody>
      </p:sp>
      <p:sp>
        <p:nvSpPr>
          <p:cNvPr id="3" name="Sottotitolo 2">
            <a:extLst>
              <a:ext uri="{FF2B5EF4-FFF2-40B4-BE49-F238E27FC236}">
                <a16:creationId xmlns:a16="http://schemas.microsoft.com/office/drawing/2014/main" id="{1F286E80-E70E-48B3-95B1-7E4632C341B0}"/>
              </a:ext>
            </a:extLst>
          </p:cNvPr>
          <p:cNvSpPr>
            <a:spLocks noGrp="1"/>
          </p:cNvSpPr>
          <p:nvPr>
            <p:ph type="subTitle" idx="1"/>
          </p:nvPr>
        </p:nvSpPr>
        <p:spPr>
          <a:xfrm>
            <a:off x="1828800" y="3124940"/>
            <a:ext cx="8534400" cy="2513860"/>
          </a:xfrm>
        </p:spPr>
        <p:txBody>
          <a:bodyPr/>
          <a:lstStyle/>
          <a:p>
            <a:pPr algn="l"/>
            <a:r>
              <a:rPr lang="it-IT" sz="2000" dirty="0">
                <a:solidFill>
                  <a:schemeClr val="tx1">
                    <a:lumMod val="95000"/>
                    <a:lumOff val="5000"/>
                  </a:schemeClr>
                </a:solidFill>
              </a:rPr>
              <a:t>Alcuni oneri risultano esclusa da questa previsione:</a:t>
            </a:r>
          </a:p>
          <a:p>
            <a:pPr marL="342900" indent="-342900" algn="l">
              <a:buFont typeface="Arial" panose="020B0604020202020204" pitchFamily="34" charset="0"/>
              <a:buChar char="•"/>
            </a:pPr>
            <a:r>
              <a:rPr lang="it-IT" sz="2000" dirty="0">
                <a:solidFill>
                  <a:schemeClr val="tx1">
                    <a:lumMod val="95000"/>
                    <a:lumOff val="5000"/>
                  </a:schemeClr>
                </a:solidFill>
              </a:rPr>
              <a:t>Interessi mutuo per acquisto </a:t>
            </a:r>
            <a:r>
              <a:rPr lang="it-IT" sz="2000" dirty="0" err="1">
                <a:solidFill>
                  <a:schemeClr val="tx1">
                    <a:lumMod val="95000"/>
                    <a:lumOff val="5000"/>
                  </a:schemeClr>
                </a:solidFill>
              </a:rPr>
              <a:t>abit</a:t>
            </a:r>
            <a:r>
              <a:rPr lang="it-IT" sz="2000" dirty="0">
                <a:solidFill>
                  <a:schemeClr val="tx1">
                    <a:lumMod val="95000"/>
                    <a:lumOff val="5000"/>
                  </a:schemeClr>
                </a:solidFill>
              </a:rPr>
              <a:t> principale</a:t>
            </a:r>
          </a:p>
          <a:p>
            <a:pPr marL="342900" indent="-342900" algn="l">
              <a:buFont typeface="Arial" panose="020B0604020202020204" pitchFamily="34" charset="0"/>
              <a:buChar char="•"/>
            </a:pPr>
            <a:r>
              <a:rPr lang="it-IT" sz="2000" dirty="0">
                <a:solidFill>
                  <a:schemeClr val="tx1">
                    <a:lumMod val="95000"/>
                    <a:lumOff val="5000"/>
                  </a:schemeClr>
                </a:solidFill>
              </a:rPr>
              <a:t>Interessi passivi per prestiti o mutui agrari </a:t>
            </a:r>
          </a:p>
          <a:p>
            <a:pPr marL="342900" indent="-342900" algn="l">
              <a:buFont typeface="Arial" panose="020B0604020202020204" pitchFamily="34" charset="0"/>
              <a:buChar char="•"/>
            </a:pPr>
            <a:r>
              <a:rPr lang="it-IT" sz="2000" dirty="0">
                <a:solidFill>
                  <a:schemeClr val="tx1">
                    <a:lumMod val="95000"/>
                    <a:lumOff val="5000"/>
                  </a:schemeClr>
                </a:solidFill>
              </a:rPr>
              <a:t>Interessi passivi per mutui contratti nel 1998 x la costruzione dell’</a:t>
            </a:r>
            <a:r>
              <a:rPr lang="it-IT" sz="2000" dirty="0" err="1">
                <a:solidFill>
                  <a:schemeClr val="tx1">
                    <a:lumMod val="95000"/>
                    <a:lumOff val="5000"/>
                  </a:schemeClr>
                </a:solidFill>
              </a:rPr>
              <a:t>abitaz</a:t>
            </a:r>
            <a:r>
              <a:rPr lang="it-IT" sz="2000" dirty="0">
                <a:solidFill>
                  <a:schemeClr val="tx1">
                    <a:lumMod val="95000"/>
                    <a:lumOff val="5000"/>
                  </a:schemeClr>
                </a:solidFill>
              </a:rPr>
              <a:t> principale</a:t>
            </a:r>
          </a:p>
          <a:p>
            <a:pPr marL="342900" indent="-342900" algn="l">
              <a:buFont typeface="Arial" panose="020B0604020202020204" pitchFamily="34" charset="0"/>
              <a:buChar char="•"/>
            </a:pPr>
            <a:r>
              <a:rPr lang="it-IT" sz="2000" dirty="0">
                <a:solidFill>
                  <a:schemeClr val="tx1">
                    <a:lumMod val="95000"/>
                    <a:lumOff val="5000"/>
                  </a:schemeClr>
                </a:solidFill>
              </a:rPr>
              <a:t>Spese sanitarie</a:t>
            </a:r>
          </a:p>
          <a:p>
            <a:pPr marL="342900" indent="-342900">
              <a:buFont typeface="Arial" panose="020B0604020202020204" pitchFamily="34" charset="0"/>
              <a:buChar char="•"/>
            </a:pPr>
            <a:endParaRPr lang="it-IT" sz="2000" dirty="0"/>
          </a:p>
        </p:txBody>
      </p:sp>
    </p:spTree>
    <p:extLst>
      <p:ext uri="{BB962C8B-B14F-4D97-AF65-F5344CB8AC3E}">
        <p14:creationId xmlns:p14="http://schemas.microsoft.com/office/powerpoint/2010/main" val="2588412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0A6A9F-7432-4C89-9703-7CB07276DB61}"/>
              </a:ext>
            </a:extLst>
          </p:cNvPr>
          <p:cNvSpPr>
            <a:spLocks noGrp="1"/>
          </p:cNvSpPr>
          <p:nvPr>
            <p:ph type="ctrTitle"/>
          </p:nvPr>
        </p:nvSpPr>
        <p:spPr>
          <a:xfrm>
            <a:off x="1648177" y="1219200"/>
            <a:ext cx="10363200" cy="1470025"/>
          </a:xfrm>
        </p:spPr>
        <p:txBody>
          <a:bodyPr/>
          <a:lstStyle/>
          <a:p>
            <a:endParaRPr lang="it-IT" dirty="0"/>
          </a:p>
        </p:txBody>
      </p:sp>
      <p:sp>
        <p:nvSpPr>
          <p:cNvPr id="3" name="Sottotitolo 2">
            <a:extLst>
              <a:ext uri="{FF2B5EF4-FFF2-40B4-BE49-F238E27FC236}">
                <a16:creationId xmlns:a16="http://schemas.microsoft.com/office/drawing/2014/main" id="{B877DF5A-B116-40E8-AD8B-26B5286F6FBF}"/>
              </a:ext>
            </a:extLst>
          </p:cNvPr>
          <p:cNvSpPr>
            <a:spLocks noGrp="1"/>
          </p:cNvSpPr>
          <p:nvPr>
            <p:ph type="subTitle" idx="1"/>
          </p:nvPr>
        </p:nvSpPr>
        <p:spPr>
          <a:xfrm>
            <a:off x="3206044" y="3429000"/>
            <a:ext cx="8534400" cy="1752600"/>
          </a:xfrm>
        </p:spPr>
        <p:txBody>
          <a:bodyPr/>
          <a:lstStyle/>
          <a:p>
            <a:endParaRPr lang="it-IT" dirty="0"/>
          </a:p>
        </p:txBody>
      </p:sp>
      <p:pic>
        <p:nvPicPr>
          <p:cNvPr id="5" name="Immagine 4" descr="Immagine che contiene tavolo&#10;&#10;Descrizione generata automaticamente">
            <a:extLst>
              <a:ext uri="{FF2B5EF4-FFF2-40B4-BE49-F238E27FC236}">
                <a16:creationId xmlns:a16="http://schemas.microsoft.com/office/drawing/2014/main" id="{510273A8-AC7A-4259-9351-B10327DC77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7556" y="1219200"/>
            <a:ext cx="10543821" cy="5638799"/>
          </a:xfrm>
          <a:prstGeom prst="rect">
            <a:avLst/>
          </a:prstGeom>
        </p:spPr>
      </p:pic>
    </p:spTree>
    <p:extLst>
      <p:ext uri="{BB962C8B-B14F-4D97-AF65-F5344CB8AC3E}">
        <p14:creationId xmlns:p14="http://schemas.microsoft.com/office/powerpoint/2010/main" val="34059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4CE63F-2B6B-43A1-A85A-314BDDD77C9D}"/>
              </a:ext>
            </a:extLst>
          </p:cNvPr>
          <p:cNvSpPr>
            <a:spLocks noGrp="1"/>
          </p:cNvSpPr>
          <p:nvPr>
            <p:ph type="ctrTitle"/>
          </p:nvPr>
        </p:nvSpPr>
        <p:spPr>
          <a:xfrm>
            <a:off x="1365955" y="1317626"/>
            <a:ext cx="10826043" cy="985307"/>
          </a:xfrm>
        </p:spPr>
        <p:txBody>
          <a:bodyPr/>
          <a:lstStyle/>
          <a:p>
            <a:r>
              <a:rPr lang="it-IT" dirty="0"/>
              <a:t>Quadro E </a:t>
            </a:r>
            <a:r>
              <a:rPr lang="it-IT" dirty="0" err="1"/>
              <a:t>sez</a:t>
            </a:r>
            <a:r>
              <a:rPr lang="it-IT" dirty="0"/>
              <a:t> VI/</a:t>
            </a:r>
            <a:r>
              <a:rPr lang="it-IT" dirty="0" err="1"/>
              <a:t>Mod</a:t>
            </a:r>
            <a:r>
              <a:rPr lang="it-IT" dirty="0"/>
              <a:t> Unico P </a:t>
            </a:r>
            <a:r>
              <a:rPr lang="it-IT" dirty="0" err="1"/>
              <a:t>sez</a:t>
            </a:r>
            <a:r>
              <a:rPr lang="it-IT" dirty="0"/>
              <a:t> VI p83</a:t>
            </a:r>
          </a:p>
        </p:txBody>
      </p:sp>
      <p:sp>
        <p:nvSpPr>
          <p:cNvPr id="3" name="Sottotitolo 2">
            <a:extLst>
              <a:ext uri="{FF2B5EF4-FFF2-40B4-BE49-F238E27FC236}">
                <a16:creationId xmlns:a16="http://schemas.microsoft.com/office/drawing/2014/main" id="{FAF07457-71B9-424F-B221-56B12D065E87}"/>
              </a:ext>
            </a:extLst>
          </p:cNvPr>
          <p:cNvSpPr>
            <a:spLocks noGrp="1"/>
          </p:cNvSpPr>
          <p:nvPr>
            <p:ph type="subTitle" idx="1"/>
          </p:nvPr>
        </p:nvSpPr>
        <p:spPr>
          <a:xfrm>
            <a:off x="1241779" y="2551289"/>
            <a:ext cx="10950220" cy="4097867"/>
          </a:xfrm>
        </p:spPr>
        <p:txBody>
          <a:bodyPr/>
          <a:lstStyle/>
          <a:p>
            <a:r>
              <a:rPr lang="it-IT" sz="2800" dirty="0">
                <a:solidFill>
                  <a:schemeClr val="tx1">
                    <a:lumMod val="95000"/>
                    <a:lumOff val="5000"/>
                  </a:schemeClr>
                </a:solidFill>
              </a:rPr>
              <a:t>Qui troviamo il nuovo </a:t>
            </a:r>
            <a:r>
              <a:rPr lang="it-IT" sz="2800" u="sng" dirty="0">
                <a:solidFill>
                  <a:schemeClr val="tx1">
                    <a:lumMod val="95000"/>
                    <a:lumOff val="5000"/>
                  </a:schemeClr>
                </a:solidFill>
              </a:rPr>
              <a:t>bonus vacanze </a:t>
            </a:r>
            <a:r>
              <a:rPr lang="it-IT" sz="2800" dirty="0">
                <a:solidFill>
                  <a:schemeClr val="tx1">
                    <a:lumMod val="95000"/>
                    <a:lumOff val="5000"/>
                  </a:schemeClr>
                </a:solidFill>
              </a:rPr>
              <a:t>introdotto dall’art. 176 D.L. 34/2020</a:t>
            </a:r>
          </a:p>
          <a:p>
            <a:endParaRPr lang="it-IT" sz="2800" dirty="0">
              <a:solidFill>
                <a:schemeClr val="tx1">
                  <a:lumMod val="95000"/>
                  <a:lumOff val="5000"/>
                </a:schemeClr>
              </a:solidFill>
            </a:endParaRPr>
          </a:p>
          <a:p>
            <a:pPr marL="457200" indent="-457200">
              <a:buFont typeface="Wingdings" panose="05000000000000000000" pitchFamily="2" charset="2"/>
              <a:buChar char="ü"/>
            </a:pPr>
            <a:r>
              <a:rPr lang="it-IT" sz="2800" dirty="0" err="1">
                <a:solidFill>
                  <a:schemeClr val="tx1">
                    <a:lumMod val="95000"/>
                    <a:lumOff val="5000"/>
                  </a:schemeClr>
                </a:solidFill>
              </a:rPr>
              <a:t>Cod</a:t>
            </a:r>
            <a:r>
              <a:rPr lang="it-IT" sz="2800" dirty="0">
                <a:solidFill>
                  <a:schemeClr val="tx1">
                    <a:lumMod val="95000"/>
                    <a:lumOff val="5000"/>
                  </a:schemeClr>
                </a:solidFill>
              </a:rPr>
              <a:t> 3 per indicare la detrazione del 20% sul totale pagato alla struttura turistica (non può essere &gt; 100€)</a:t>
            </a:r>
          </a:p>
          <a:p>
            <a:pPr marL="457200" indent="-457200">
              <a:buFont typeface="Wingdings" panose="05000000000000000000" pitchFamily="2" charset="2"/>
              <a:buChar char="ü"/>
            </a:pPr>
            <a:r>
              <a:rPr lang="it-IT" sz="2800" dirty="0" err="1">
                <a:solidFill>
                  <a:schemeClr val="tx1">
                    <a:lumMod val="95000"/>
                    <a:lumOff val="5000"/>
                  </a:schemeClr>
                </a:solidFill>
              </a:rPr>
              <a:t>Cod</a:t>
            </a:r>
            <a:r>
              <a:rPr lang="it-IT" sz="2800" dirty="0">
                <a:solidFill>
                  <a:schemeClr val="tx1">
                    <a:lumMod val="95000"/>
                    <a:lumOff val="5000"/>
                  </a:schemeClr>
                </a:solidFill>
              </a:rPr>
              <a:t> 4 per indicare l’ammontare dello sconto bonus vacanze che il contribuente ha utilizzato ma non dovuto (es </a:t>
            </a:r>
            <a:r>
              <a:rPr lang="it-IT" sz="2800" dirty="0" err="1">
                <a:solidFill>
                  <a:schemeClr val="tx1">
                    <a:lumMod val="95000"/>
                    <a:lumOff val="5000"/>
                  </a:schemeClr>
                </a:solidFill>
              </a:rPr>
              <a:t>mod</a:t>
            </a:r>
            <a:r>
              <a:rPr lang="it-IT" sz="2800" dirty="0">
                <a:solidFill>
                  <a:schemeClr val="tx1">
                    <a:lumMod val="95000"/>
                    <a:lumOff val="5000"/>
                  </a:schemeClr>
                </a:solidFill>
              </a:rPr>
              <a:t> Isee compilato in maniera errata) risposta interpello 66/2021 il fornitore del servizio non perde il diritto e quindi può utilizzarlo in compensazione</a:t>
            </a:r>
          </a:p>
          <a:p>
            <a:endParaRPr lang="it-IT" sz="2800" dirty="0">
              <a:solidFill>
                <a:schemeClr val="tx1">
                  <a:lumMod val="95000"/>
                  <a:lumOff val="5000"/>
                </a:schemeClr>
              </a:solidFill>
            </a:endParaRPr>
          </a:p>
          <a:p>
            <a:endParaRPr lang="it-IT" sz="2800" dirty="0">
              <a:solidFill>
                <a:schemeClr val="tx1">
                  <a:lumMod val="95000"/>
                  <a:lumOff val="5000"/>
                </a:schemeClr>
              </a:solidFill>
            </a:endParaRPr>
          </a:p>
        </p:txBody>
      </p:sp>
    </p:spTree>
    <p:extLst>
      <p:ext uri="{BB962C8B-B14F-4D97-AF65-F5344CB8AC3E}">
        <p14:creationId xmlns:p14="http://schemas.microsoft.com/office/powerpoint/2010/main" val="2495077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4CE63F-2B6B-43A1-A85A-314BDDD77C9D}"/>
              </a:ext>
            </a:extLst>
          </p:cNvPr>
          <p:cNvSpPr>
            <a:spLocks noGrp="1"/>
          </p:cNvSpPr>
          <p:nvPr>
            <p:ph type="ctrTitle"/>
          </p:nvPr>
        </p:nvSpPr>
        <p:spPr>
          <a:xfrm>
            <a:off x="1365955" y="1317626"/>
            <a:ext cx="10826043" cy="985307"/>
          </a:xfrm>
        </p:spPr>
        <p:txBody>
          <a:bodyPr/>
          <a:lstStyle/>
          <a:p>
            <a:r>
              <a:rPr lang="it-IT" dirty="0"/>
              <a:t>Quadro E </a:t>
            </a:r>
            <a:r>
              <a:rPr lang="it-IT" dirty="0" err="1"/>
              <a:t>sez</a:t>
            </a:r>
            <a:r>
              <a:rPr lang="it-IT" dirty="0"/>
              <a:t> VI/</a:t>
            </a:r>
            <a:r>
              <a:rPr lang="it-IT" dirty="0" err="1"/>
              <a:t>Mod</a:t>
            </a:r>
            <a:r>
              <a:rPr lang="it-IT" dirty="0"/>
              <a:t> Unico P </a:t>
            </a:r>
            <a:r>
              <a:rPr lang="it-IT" dirty="0" err="1"/>
              <a:t>sez</a:t>
            </a:r>
            <a:r>
              <a:rPr lang="it-IT" dirty="0"/>
              <a:t> VI p83</a:t>
            </a:r>
          </a:p>
        </p:txBody>
      </p:sp>
      <p:sp>
        <p:nvSpPr>
          <p:cNvPr id="3" name="Sottotitolo 2">
            <a:extLst>
              <a:ext uri="{FF2B5EF4-FFF2-40B4-BE49-F238E27FC236}">
                <a16:creationId xmlns:a16="http://schemas.microsoft.com/office/drawing/2014/main" id="{FAF07457-71B9-424F-B221-56B12D065E87}"/>
              </a:ext>
            </a:extLst>
          </p:cNvPr>
          <p:cNvSpPr>
            <a:spLocks noGrp="1"/>
          </p:cNvSpPr>
          <p:nvPr>
            <p:ph type="subTitle" idx="1"/>
          </p:nvPr>
        </p:nvSpPr>
        <p:spPr>
          <a:xfrm>
            <a:off x="1241779" y="2551289"/>
            <a:ext cx="10950220" cy="4097867"/>
          </a:xfrm>
        </p:spPr>
        <p:txBody>
          <a:bodyPr/>
          <a:lstStyle/>
          <a:p>
            <a:r>
              <a:rPr lang="it-IT" sz="2800" dirty="0">
                <a:solidFill>
                  <a:schemeClr val="tx1">
                    <a:lumMod val="95000"/>
                    <a:lumOff val="5000"/>
                  </a:schemeClr>
                </a:solidFill>
              </a:rPr>
              <a:t>Può essere utilizzato solo da chi ha utilizzato il credito d’imposta che deve essere l’intestatario della fattura, doc fiscale che è stato emesso dalla struttura</a:t>
            </a:r>
          </a:p>
          <a:p>
            <a:endParaRPr lang="it-IT" sz="2800" dirty="0">
              <a:solidFill>
                <a:schemeClr val="tx1">
                  <a:lumMod val="95000"/>
                  <a:lumOff val="5000"/>
                </a:schemeClr>
              </a:solidFill>
            </a:endParaRPr>
          </a:p>
          <a:p>
            <a:r>
              <a:rPr lang="it-IT" sz="2800" dirty="0" err="1">
                <a:solidFill>
                  <a:schemeClr val="tx1">
                    <a:lumMod val="95000"/>
                    <a:lumOff val="5000"/>
                  </a:schemeClr>
                </a:solidFill>
              </a:rPr>
              <a:t>Faq</a:t>
            </a:r>
            <a:r>
              <a:rPr lang="it-IT" sz="2800" dirty="0">
                <a:solidFill>
                  <a:schemeClr val="tx1">
                    <a:lumMod val="95000"/>
                    <a:lumOff val="5000"/>
                  </a:schemeClr>
                </a:solidFill>
              </a:rPr>
              <a:t> Ade si applica il principio di cassa </a:t>
            </a:r>
          </a:p>
          <a:p>
            <a:endParaRPr lang="it-IT" sz="2800" dirty="0">
              <a:solidFill>
                <a:schemeClr val="tx1">
                  <a:lumMod val="95000"/>
                  <a:lumOff val="5000"/>
                </a:schemeClr>
              </a:solidFill>
            </a:endParaRPr>
          </a:p>
        </p:txBody>
      </p:sp>
    </p:spTree>
    <p:extLst>
      <p:ext uri="{BB962C8B-B14F-4D97-AF65-F5344CB8AC3E}">
        <p14:creationId xmlns:p14="http://schemas.microsoft.com/office/powerpoint/2010/main" val="1472604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4CE63F-2B6B-43A1-A85A-314BDDD77C9D}"/>
              </a:ext>
            </a:extLst>
          </p:cNvPr>
          <p:cNvSpPr>
            <a:spLocks noGrp="1"/>
          </p:cNvSpPr>
          <p:nvPr>
            <p:ph type="ctrTitle"/>
          </p:nvPr>
        </p:nvSpPr>
        <p:spPr>
          <a:xfrm>
            <a:off x="1365955" y="1317626"/>
            <a:ext cx="10826043" cy="985307"/>
          </a:xfrm>
        </p:spPr>
        <p:txBody>
          <a:bodyPr/>
          <a:lstStyle/>
          <a:p>
            <a:r>
              <a:rPr lang="it-IT" dirty="0"/>
              <a:t>Quadro G </a:t>
            </a:r>
            <a:r>
              <a:rPr lang="it-IT" dirty="0" err="1"/>
              <a:t>mod</a:t>
            </a:r>
            <a:r>
              <a:rPr lang="it-IT" dirty="0"/>
              <a:t> 730/Quadro CR 31</a:t>
            </a:r>
          </a:p>
        </p:txBody>
      </p:sp>
      <p:sp>
        <p:nvSpPr>
          <p:cNvPr id="3" name="Sottotitolo 2">
            <a:extLst>
              <a:ext uri="{FF2B5EF4-FFF2-40B4-BE49-F238E27FC236}">
                <a16:creationId xmlns:a16="http://schemas.microsoft.com/office/drawing/2014/main" id="{FAF07457-71B9-424F-B221-56B12D065E87}"/>
              </a:ext>
            </a:extLst>
          </p:cNvPr>
          <p:cNvSpPr>
            <a:spLocks noGrp="1"/>
          </p:cNvSpPr>
          <p:nvPr>
            <p:ph type="subTitle" idx="1"/>
          </p:nvPr>
        </p:nvSpPr>
        <p:spPr>
          <a:xfrm>
            <a:off x="1241779" y="2551289"/>
            <a:ext cx="10950220" cy="4097867"/>
          </a:xfrm>
        </p:spPr>
        <p:txBody>
          <a:bodyPr/>
          <a:lstStyle/>
          <a:p>
            <a:pPr marL="457200" indent="-457200">
              <a:buFont typeface="Wingdings" panose="05000000000000000000" pitchFamily="2" charset="2"/>
              <a:buChar char="ü"/>
            </a:pPr>
            <a:endParaRPr lang="it-IT" sz="2800" dirty="0">
              <a:solidFill>
                <a:schemeClr val="tx1">
                  <a:lumMod val="95000"/>
                  <a:lumOff val="5000"/>
                </a:schemeClr>
              </a:solidFill>
            </a:endParaRPr>
          </a:p>
          <a:p>
            <a:endParaRPr lang="it-IT" sz="2800" dirty="0">
              <a:solidFill>
                <a:schemeClr val="tx1">
                  <a:lumMod val="95000"/>
                  <a:lumOff val="5000"/>
                </a:schemeClr>
              </a:solidFill>
            </a:endParaRPr>
          </a:p>
          <a:p>
            <a:r>
              <a:rPr lang="it-IT" sz="2000" i="0" dirty="0">
                <a:solidFill>
                  <a:srgbClr val="000000"/>
                </a:solidFill>
                <a:effectLst/>
              </a:rPr>
              <a:t>Per </a:t>
            </a:r>
            <a:r>
              <a:rPr lang="it-IT" sz="2000" b="1" i="0" dirty="0">
                <a:solidFill>
                  <a:srgbClr val="000000"/>
                </a:solidFill>
                <a:effectLst/>
              </a:rPr>
              <a:t>l’acquisto di monopattini elettrici, biciclette elettriche o muscolari, abbonamenti al trasporto pubblico, servizi di mobilità elettrica</a:t>
            </a:r>
            <a:r>
              <a:rPr lang="it-IT" sz="2000" b="0" i="0" dirty="0">
                <a:solidFill>
                  <a:srgbClr val="000000"/>
                </a:solidFill>
                <a:effectLst/>
              </a:rPr>
              <a:t> in condivisione o sostenibile, è riconosciuto un credito d’imposta di importo massimo di 750 euro  </a:t>
            </a:r>
            <a:r>
              <a:rPr lang="it-IT" sz="2000" b="0" i="0" dirty="0">
                <a:solidFill>
                  <a:srgbClr val="333333"/>
                </a:solidFill>
                <a:effectLst/>
              </a:rPr>
              <a:t>a coloro che, contestualmente all'</a:t>
            </a:r>
            <a:r>
              <a:rPr lang="it-IT" sz="2000" b="0" i="1" dirty="0">
                <a:solidFill>
                  <a:srgbClr val="333333"/>
                </a:solidFill>
                <a:effectLst/>
              </a:rPr>
              <a:t>acquisto</a:t>
            </a:r>
            <a:r>
              <a:rPr lang="it-IT" sz="2000" b="0" i="0" dirty="0">
                <a:solidFill>
                  <a:srgbClr val="333333"/>
                </a:solidFill>
                <a:effectLst/>
              </a:rPr>
              <a:t> di un veicolo con emissioni di CO2 comprese tra 0 e 110 g/km, rottamano una seconda autovettura. Il credito d'imposta spettante è utilizzato entro tre anni a decorrere dall'anno 2020.</a:t>
            </a:r>
            <a:endParaRPr lang="it-IT" sz="2000" b="0" i="0" dirty="0">
              <a:solidFill>
                <a:srgbClr val="000000"/>
              </a:solidFill>
              <a:effectLst/>
            </a:endParaRPr>
          </a:p>
          <a:p>
            <a:r>
              <a:rPr lang="it-IT" sz="2000" b="0" i="0" dirty="0">
                <a:solidFill>
                  <a:srgbClr val="000000"/>
                </a:solidFill>
                <a:effectLst/>
              </a:rPr>
              <a:t>Nel rigo CR31 è stato inserito il codice 5 per identificare le spese che danno diritto a tale credito, da riportare nel rigo RN32 colonna 9 se utilizzato in dichiarazione</a:t>
            </a:r>
            <a:endParaRPr lang="it-IT" sz="2000" dirty="0">
              <a:solidFill>
                <a:schemeClr val="tx1">
                  <a:lumMod val="95000"/>
                  <a:lumOff val="5000"/>
                </a:schemeClr>
              </a:solidFill>
            </a:endParaRPr>
          </a:p>
        </p:txBody>
      </p:sp>
      <p:pic>
        <p:nvPicPr>
          <p:cNvPr id="5" name="Immagine 4">
            <a:extLst>
              <a:ext uri="{FF2B5EF4-FFF2-40B4-BE49-F238E27FC236}">
                <a16:creationId xmlns:a16="http://schemas.microsoft.com/office/drawing/2014/main" id="{5AE614F0-8D71-41E0-A087-DC56F1B9E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158" y="2414260"/>
            <a:ext cx="10531636" cy="836939"/>
          </a:xfrm>
          <a:prstGeom prst="rect">
            <a:avLst/>
          </a:prstGeom>
        </p:spPr>
      </p:pic>
    </p:spTree>
    <p:extLst>
      <p:ext uri="{BB962C8B-B14F-4D97-AF65-F5344CB8AC3E}">
        <p14:creationId xmlns:p14="http://schemas.microsoft.com/office/powerpoint/2010/main" val="2141973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569156" y="1407937"/>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r>
              <a:rPr lang="it-IT" sz="1800" b="1" i="0" dirty="0">
                <a:solidFill>
                  <a:srgbClr val="333333"/>
                </a:solidFill>
                <a:effectLst/>
              </a:rPr>
              <a:t>Per quali prestazioni o esami è necessario che sulla fattura emessa dalla struttura sanitaria si evinca la presenza del Direttore sanitario? Potreste cortesemente inviarmi anche i riferimenti normativi di questa norma così </a:t>
            </a:r>
            <a:r>
              <a:rPr lang="it-IT" sz="1800" b="1" i="1" dirty="0">
                <a:solidFill>
                  <a:srgbClr val="333333"/>
                </a:solidFill>
                <a:effectLst/>
              </a:rPr>
              <a:t>da</a:t>
            </a:r>
            <a:r>
              <a:rPr lang="it-IT" sz="1800" b="1" i="0" dirty="0">
                <a:solidFill>
                  <a:srgbClr val="333333"/>
                </a:solidFill>
                <a:effectLst/>
              </a:rPr>
              <a:t> poterla documentare alle </a:t>
            </a:r>
            <a:r>
              <a:rPr lang="it-IT" sz="1800" b="1" i="1" dirty="0">
                <a:solidFill>
                  <a:srgbClr val="333333"/>
                </a:solidFill>
                <a:effectLst/>
              </a:rPr>
              <a:t>strutture</a:t>
            </a:r>
            <a:r>
              <a:rPr lang="it-IT" sz="1800" b="1" i="0" dirty="0">
                <a:solidFill>
                  <a:srgbClr val="333333"/>
                </a:solidFill>
                <a:effectLst/>
              </a:rPr>
              <a:t> mediche?</a:t>
            </a:r>
          </a:p>
          <a:p>
            <a:pPr algn="l"/>
            <a:r>
              <a:rPr lang="it-IT" sz="1800" b="0" i="0" dirty="0">
                <a:solidFill>
                  <a:srgbClr val="333333"/>
                </a:solidFill>
                <a:effectLst/>
              </a:rPr>
              <a:t>Per le prestazioni </a:t>
            </a:r>
            <a:r>
              <a:rPr lang="it-IT" sz="1800" b="0" i="1" dirty="0">
                <a:solidFill>
                  <a:srgbClr val="333333"/>
                </a:solidFill>
                <a:effectLst/>
              </a:rPr>
              <a:t>sanitarie</a:t>
            </a:r>
            <a:r>
              <a:rPr lang="it-IT" sz="1800" b="0" i="0" dirty="0">
                <a:solidFill>
                  <a:srgbClr val="333333"/>
                </a:solidFill>
                <a:effectLst/>
              </a:rPr>
              <a:t> eseguite presso una struttura medica, è necessario che in fattura sia indicato:</a:t>
            </a:r>
          </a:p>
          <a:p>
            <a:pPr algn="l">
              <a:buFont typeface="Arial" panose="020B0604020202020204" pitchFamily="34" charset="0"/>
              <a:buChar char="•"/>
            </a:pPr>
            <a:r>
              <a:rPr lang="it-IT" sz="1800" b="0" i="0" dirty="0">
                <a:solidFill>
                  <a:srgbClr val="333333"/>
                </a:solidFill>
                <a:effectLst/>
              </a:rPr>
              <a:t>il nome del medico che ha eseguito la prestazione</a:t>
            </a:r>
          </a:p>
          <a:p>
            <a:pPr algn="l">
              <a:buFont typeface="Arial" panose="020B0604020202020204" pitchFamily="34" charset="0"/>
              <a:buChar char="•"/>
            </a:pPr>
            <a:r>
              <a:rPr lang="it-IT" sz="1800" b="0" i="0" dirty="0">
                <a:solidFill>
                  <a:srgbClr val="333333"/>
                </a:solidFill>
                <a:effectLst/>
              </a:rPr>
              <a:t>e/o il nome e qualifica del direttore sanitario della struttura a cui spetta la responsabilità tecnica delle prestazioni eseguite.</a:t>
            </a:r>
          </a:p>
          <a:p>
            <a:pPr algn="just"/>
            <a:r>
              <a:rPr lang="it-IT" sz="1800" b="0" i="0" dirty="0">
                <a:solidFill>
                  <a:srgbClr val="333333"/>
                </a:solidFill>
                <a:effectLst/>
              </a:rPr>
              <a:t>In assenza di tali indicazioni, è richiesto che la fattura sia integrata con la documentazione attestante la qualifica dello specialista che ha effettuato la prestazione oppure con l'indicazione del nominativo del direttore sanitario della struttura (è sufficiente la stampa della pagina web della struttura dalla quale si evinca tale nominativo). </a:t>
            </a:r>
            <a:r>
              <a:rPr lang="it-IT" sz="1800" b="1" i="0" dirty="0">
                <a:solidFill>
                  <a:srgbClr val="333333"/>
                </a:solidFill>
                <a:effectLst/>
              </a:rPr>
              <a:t>L'art. 4 comma 2 della legge 175/1992 che prevede l'obbligo di indicazione del nome, cognome e titoli professionali del medico responsabile della direzione sanitaria.</a:t>
            </a:r>
            <a:endParaRPr lang="it-IT" sz="1800" b="0" i="0" dirty="0">
              <a:solidFill>
                <a:srgbClr val="333333"/>
              </a:solidFill>
              <a:effectLst/>
            </a:endParaRPr>
          </a:p>
          <a:p>
            <a:endParaRPr lang="it-IT" sz="1800" dirty="0"/>
          </a:p>
        </p:txBody>
      </p:sp>
    </p:spTree>
    <p:extLst>
      <p:ext uri="{BB962C8B-B14F-4D97-AF65-F5344CB8AC3E}">
        <p14:creationId xmlns:p14="http://schemas.microsoft.com/office/powerpoint/2010/main" val="4190860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569156" y="1407937"/>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r>
              <a:rPr lang="it-IT" sz="1800" b="1" i="0" dirty="0">
                <a:solidFill>
                  <a:srgbClr val="333333"/>
                </a:solidFill>
                <a:effectLst/>
              </a:rPr>
              <a:t>Il padre sostiene delle spese </a:t>
            </a:r>
            <a:r>
              <a:rPr lang="it-IT" sz="1800" b="1" dirty="0">
                <a:solidFill>
                  <a:srgbClr val="333333"/>
                </a:solidFill>
              </a:rPr>
              <a:t>sportive, regolarmente tracciate, per il figlio che non ha a carico, la mamma ha i figli a carico al 100% con reddito maggiore.</a:t>
            </a:r>
          </a:p>
          <a:p>
            <a:r>
              <a:rPr lang="it-IT" sz="1800" b="1" i="0" dirty="0">
                <a:solidFill>
                  <a:srgbClr val="333333"/>
                </a:solidFill>
                <a:effectLst/>
              </a:rPr>
              <a:t>Può </a:t>
            </a:r>
            <a:r>
              <a:rPr lang="it-IT" sz="1800" b="1" dirty="0">
                <a:solidFill>
                  <a:srgbClr val="333333"/>
                </a:solidFill>
              </a:rPr>
              <a:t>portarle lui in detrazione? </a:t>
            </a:r>
          </a:p>
          <a:p>
            <a:endParaRPr lang="it-IT" sz="1800" b="1" i="0" dirty="0">
              <a:solidFill>
                <a:srgbClr val="333333"/>
              </a:solidFill>
              <a:effectLst/>
            </a:endParaRPr>
          </a:p>
          <a:p>
            <a:r>
              <a:rPr lang="it-IT" sz="1800" b="0" dirty="0">
                <a:solidFill>
                  <a:srgbClr val="333333"/>
                </a:solidFill>
              </a:rPr>
              <a:t>Si, il padre può detrarre la spesa normalmente, anche se </a:t>
            </a:r>
            <a:r>
              <a:rPr lang="it-IT" sz="1800" dirty="0">
                <a:solidFill>
                  <a:srgbClr val="333333"/>
                </a:solidFill>
              </a:rPr>
              <a:t>il figlio non appare tra i familiari a carico. Nel </a:t>
            </a:r>
            <a:r>
              <a:rPr lang="it-IT" sz="1800" dirty="0" err="1">
                <a:solidFill>
                  <a:srgbClr val="333333"/>
                </a:solidFill>
              </a:rPr>
              <a:t>mod</a:t>
            </a:r>
            <a:r>
              <a:rPr lang="it-IT" sz="1800" dirty="0">
                <a:solidFill>
                  <a:srgbClr val="333333"/>
                </a:solidFill>
              </a:rPr>
              <a:t> 730 può essere inserito solo il </a:t>
            </a:r>
            <a:r>
              <a:rPr lang="it-IT" sz="1800" dirty="0" err="1">
                <a:solidFill>
                  <a:srgbClr val="333333"/>
                </a:solidFill>
              </a:rPr>
              <a:t>cod</a:t>
            </a:r>
            <a:r>
              <a:rPr lang="it-IT" sz="1800" dirty="0">
                <a:solidFill>
                  <a:srgbClr val="333333"/>
                </a:solidFill>
              </a:rPr>
              <a:t> fiscale nel quadro dei familiari senza % ne periodo</a:t>
            </a:r>
          </a:p>
          <a:p>
            <a:endParaRPr lang="it-IT" sz="1800" b="0" i="0" dirty="0">
              <a:solidFill>
                <a:srgbClr val="333333"/>
              </a:solidFill>
              <a:effectLst/>
            </a:endParaRPr>
          </a:p>
          <a:p>
            <a:endParaRPr lang="it-IT" sz="1800" dirty="0"/>
          </a:p>
          <a:p>
            <a:endParaRPr lang="it-IT" sz="1800" dirty="0"/>
          </a:p>
        </p:txBody>
      </p:sp>
    </p:spTree>
    <p:extLst>
      <p:ext uri="{BB962C8B-B14F-4D97-AF65-F5344CB8AC3E}">
        <p14:creationId xmlns:p14="http://schemas.microsoft.com/office/powerpoint/2010/main" val="4260442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569156" y="1407937"/>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r>
              <a:rPr lang="it-IT" sz="1800" b="1" i="0" dirty="0">
                <a:solidFill>
                  <a:srgbClr val="333333"/>
                </a:solidFill>
                <a:effectLst/>
              </a:rPr>
              <a:t>Bonus vacanze, un contribuente utilizza il bonus vacanze per il pagamento di una struttura turistica. Il costo è di 900€, la differenza viene saldata in contanti, può ugualmente utilizzare il credito di 100€?</a:t>
            </a:r>
          </a:p>
          <a:p>
            <a:endParaRPr lang="it-IT" sz="1800" b="1" dirty="0">
              <a:solidFill>
                <a:srgbClr val="333333"/>
              </a:solidFill>
            </a:endParaRPr>
          </a:p>
          <a:p>
            <a:r>
              <a:rPr lang="it-IT" sz="1800" b="0" i="0" dirty="0">
                <a:solidFill>
                  <a:srgbClr val="373A3C"/>
                </a:solidFill>
                <a:effectLst/>
              </a:rPr>
              <a:t>nella circolare 7/2021 non c'è indicato alcun riferimento alla tipologia di pagamento, pertanto si ritiene che il contribuente possa accedere alla detrazione anche con pagamento in contanti.</a:t>
            </a:r>
            <a:endParaRPr lang="it-IT" sz="1800" b="1" i="0" dirty="0">
              <a:solidFill>
                <a:srgbClr val="333333"/>
              </a:solidFill>
              <a:effectLst/>
            </a:endParaRPr>
          </a:p>
          <a:p>
            <a:endParaRPr lang="it-IT" sz="1800" b="0" i="0" dirty="0">
              <a:solidFill>
                <a:srgbClr val="333333"/>
              </a:solidFill>
              <a:effectLst/>
            </a:endParaRPr>
          </a:p>
          <a:p>
            <a:endParaRPr lang="it-IT" sz="1800" dirty="0"/>
          </a:p>
          <a:p>
            <a:endParaRPr lang="it-IT" sz="1800" dirty="0"/>
          </a:p>
          <a:p>
            <a:endParaRPr lang="it-IT" sz="1800" dirty="0"/>
          </a:p>
          <a:p>
            <a:endParaRPr lang="it-IT" sz="1800" dirty="0"/>
          </a:p>
        </p:txBody>
      </p:sp>
    </p:spTree>
    <p:extLst>
      <p:ext uri="{BB962C8B-B14F-4D97-AF65-F5344CB8AC3E}">
        <p14:creationId xmlns:p14="http://schemas.microsoft.com/office/powerpoint/2010/main" val="2402417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286934" y="1340203"/>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pPr algn="just"/>
            <a:r>
              <a:rPr lang="it-IT" sz="1800" b="1" i="0" dirty="0">
                <a:solidFill>
                  <a:srgbClr val="373A3C"/>
                </a:solidFill>
                <a:effectLst/>
              </a:rPr>
              <a:t>Il figlio di un contribuente, nel corso dell'anno d'imposta, ha terminato la frequenza all'asilo nido e ha iniziato la scuola dell'infanzia. E' possibile detrarre la prima spesa al rigo E8-10 al codice 12 ("spese di istruzione") e la seconda al codice 33 ("spese per la frequenza di asili nido"), anche se sono state sostenute nello stesso anno di imposta e in relazione allo stesso bambino?</a:t>
            </a:r>
          </a:p>
          <a:p>
            <a:pPr algn="just"/>
            <a:endParaRPr lang="it-IT" sz="1800" b="0" i="0" dirty="0">
              <a:solidFill>
                <a:srgbClr val="373A3C"/>
              </a:solidFill>
              <a:effectLst/>
            </a:endParaRPr>
          </a:p>
          <a:p>
            <a:pPr algn="just"/>
            <a:r>
              <a:rPr lang="it-IT" sz="1800" b="0" i="0" dirty="0">
                <a:solidFill>
                  <a:srgbClr val="373A3C"/>
                </a:solidFill>
                <a:effectLst/>
              </a:rPr>
              <a:t>Si, le due detrazioni sono cumulabili tra loro se il bambino per i primi mesi dell'anno d'imposta ha frequentato l'asilo nido e poi a settembre è andato alla scuola dell'infanzia</a:t>
            </a:r>
          </a:p>
          <a:p>
            <a:endParaRPr lang="it-IT" sz="1800" dirty="0"/>
          </a:p>
          <a:p>
            <a:endParaRPr lang="it-IT" sz="1800" dirty="0"/>
          </a:p>
          <a:p>
            <a:endParaRPr lang="it-IT" sz="1800" dirty="0"/>
          </a:p>
          <a:p>
            <a:endParaRPr lang="it-IT" sz="1800" dirty="0"/>
          </a:p>
        </p:txBody>
      </p:sp>
    </p:spTree>
    <p:extLst>
      <p:ext uri="{BB962C8B-B14F-4D97-AF65-F5344CB8AC3E}">
        <p14:creationId xmlns:p14="http://schemas.microsoft.com/office/powerpoint/2010/main" val="2431550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286934" y="1340203"/>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pPr algn="just"/>
            <a:r>
              <a:rPr lang="it-IT" sz="1800" b="1" i="0" dirty="0">
                <a:solidFill>
                  <a:srgbClr val="373A3C"/>
                </a:solidFill>
                <a:effectLst/>
              </a:rPr>
              <a:t>Il figlio di un contribuente, nel corso dell'anno d'imposta, ha terminato la frequenza all'asilo nido e ha iniziato la scuola dell'infanzia. E' possibile detrarre la prima spesa al rigo E8-10 al codice 12 ("spese di istruzione") e la seconda al codice 33 ("spese per la frequenza di asili nido"), anche se sono state sostenute nello stesso anno di imposta e in relazione allo stesso bambino?</a:t>
            </a:r>
          </a:p>
          <a:p>
            <a:pPr algn="just"/>
            <a:endParaRPr lang="it-IT" sz="1800" b="0" i="0" dirty="0">
              <a:solidFill>
                <a:srgbClr val="373A3C"/>
              </a:solidFill>
              <a:effectLst/>
            </a:endParaRPr>
          </a:p>
          <a:p>
            <a:pPr algn="just"/>
            <a:r>
              <a:rPr lang="it-IT" sz="1800" b="0" i="0" dirty="0">
                <a:solidFill>
                  <a:srgbClr val="373A3C"/>
                </a:solidFill>
                <a:effectLst/>
              </a:rPr>
              <a:t>Si, le due detrazioni sono cumulabili tra loro se il bambino per i primi mesi dell'anno d'imposta ha frequentato l'asilo nido e poi a settembre è andato alla scuola dell'infanzia</a:t>
            </a:r>
          </a:p>
          <a:p>
            <a:endParaRPr lang="it-IT" sz="1800" dirty="0"/>
          </a:p>
          <a:p>
            <a:endParaRPr lang="it-IT" sz="1800" dirty="0"/>
          </a:p>
          <a:p>
            <a:endParaRPr lang="it-IT" sz="1800" dirty="0"/>
          </a:p>
          <a:p>
            <a:endParaRPr lang="it-IT" sz="1800" dirty="0"/>
          </a:p>
        </p:txBody>
      </p:sp>
    </p:spTree>
    <p:extLst>
      <p:ext uri="{BB962C8B-B14F-4D97-AF65-F5344CB8AC3E}">
        <p14:creationId xmlns:p14="http://schemas.microsoft.com/office/powerpoint/2010/main" val="916973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71348" y="2130426"/>
            <a:ext cx="9706252" cy="950125"/>
          </a:xfrm>
        </p:spPr>
        <p:txBody>
          <a:bodyPr/>
          <a:lstStyle/>
          <a:p>
            <a:br>
              <a:rPr lang="it-IT" sz="4000" dirty="0"/>
            </a:br>
            <a:r>
              <a:rPr lang="it-IT" sz="4000" dirty="0"/>
              <a:t>Differenze</a:t>
            </a:r>
            <a:br>
              <a:rPr lang="it-IT" dirty="0"/>
            </a:br>
            <a:endParaRPr lang="it-IT" dirty="0"/>
          </a:p>
        </p:txBody>
      </p:sp>
      <p:sp>
        <p:nvSpPr>
          <p:cNvPr id="5" name="Sottotitolo 4"/>
          <p:cNvSpPr>
            <a:spLocks noGrp="1"/>
          </p:cNvSpPr>
          <p:nvPr>
            <p:ph type="subTitle" idx="1"/>
          </p:nvPr>
        </p:nvSpPr>
        <p:spPr>
          <a:xfrm>
            <a:off x="1828800" y="3311371"/>
            <a:ext cx="9197266" cy="2327429"/>
          </a:xfrm>
        </p:spPr>
        <p:txBody>
          <a:bodyPr/>
          <a:lstStyle/>
          <a:p>
            <a:r>
              <a:rPr lang="it-IT" dirty="0">
                <a:solidFill>
                  <a:schemeClr val="tx1"/>
                </a:solidFill>
              </a:rPr>
              <a:t>Conguaglio delle imposte</a:t>
            </a:r>
          </a:p>
          <a:p>
            <a:r>
              <a:rPr lang="it-IT" dirty="0">
                <a:solidFill>
                  <a:schemeClr val="tx1"/>
                </a:solidFill>
              </a:rPr>
              <a:t>Visto di conformità </a:t>
            </a:r>
          </a:p>
          <a:p>
            <a:r>
              <a:rPr lang="it-IT" dirty="0">
                <a:solidFill>
                  <a:schemeClr val="tx1"/>
                </a:solidFill>
              </a:rPr>
              <a:t>Termini di presentazione</a:t>
            </a:r>
          </a:p>
        </p:txBody>
      </p:sp>
    </p:spTree>
    <p:extLst>
      <p:ext uri="{BB962C8B-B14F-4D97-AF65-F5344CB8AC3E}">
        <p14:creationId xmlns:p14="http://schemas.microsoft.com/office/powerpoint/2010/main" val="315202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753E5-E423-4FBA-8818-E114731FEC08}"/>
              </a:ext>
            </a:extLst>
          </p:cNvPr>
          <p:cNvSpPr>
            <a:spLocks noGrp="1"/>
          </p:cNvSpPr>
          <p:nvPr>
            <p:ph type="ctrTitle"/>
          </p:nvPr>
        </p:nvSpPr>
        <p:spPr>
          <a:xfrm>
            <a:off x="1286934" y="1340203"/>
            <a:ext cx="10363200" cy="1470025"/>
          </a:xfrm>
        </p:spPr>
        <p:txBody>
          <a:bodyPr/>
          <a:lstStyle/>
          <a:p>
            <a:r>
              <a:rPr lang="it-IT" dirty="0"/>
              <a:t>Focus oneri detraibili</a:t>
            </a:r>
            <a:br>
              <a:rPr lang="it-IT" dirty="0"/>
            </a:br>
            <a:endParaRPr lang="it-IT" dirty="0"/>
          </a:p>
        </p:txBody>
      </p:sp>
      <p:sp>
        <p:nvSpPr>
          <p:cNvPr id="3" name="Sottotitolo 2">
            <a:extLst>
              <a:ext uri="{FF2B5EF4-FFF2-40B4-BE49-F238E27FC236}">
                <a16:creationId xmlns:a16="http://schemas.microsoft.com/office/drawing/2014/main" id="{87E10263-6CAB-4D61-8566-F3176E3F8087}"/>
              </a:ext>
            </a:extLst>
          </p:cNvPr>
          <p:cNvSpPr>
            <a:spLocks noGrp="1"/>
          </p:cNvSpPr>
          <p:nvPr>
            <p:ph type="subTitle" idx="1"/>
          </p:nvPr>
        </p:nvSpPr>
        <p:spPr>
          <a:xfrm>
            <a:off x="1365956" y="2269067"/>
            <a:ext cx="10724443" cy="3894666"/>
          </a:xfrm>
        </p:spPr>
        <p:txBody>
          <a:bodyPr/>
          <a:lstStyle/>
          <a:p>
            <a:pPr algn="just"/>
            <a:r>
              <a:rPr lang="it-IT" sz="2000" b="1" i="0" dirty="0">
                <a:solidFill>
                  <a:srgbClr val="333333"/>
                </a:solidFill>
                <a:effectLst/>
              </a:rPr>
              <a:t>Sono detraibili le spese pagate per il servizio mensa dell'asilo nido?</a:t>
            </a:r>
          </a:p>
          <a:p>
            <a:pPr algn="just"/>
            <a:endParaRPr lang="it-IT" sz="2000" b="1" dirty="0">
              <a:solidFill>
                <a:srgbClr val="333333"/>
              </a:solidFill>
            </a:endParaRPr>
          </a:p>
          <a:p>
            <a:pPr algn="just"/>
            <a:endParaRPr lang="it-IT" sz="2000" b="0" i="0" dirty="0">
              <a:solidFill>
                <a:srgbClr val="373A3C"/>
              </a:solidFill>
              <a:effectLst/>
            </a:endParaRPr>
          </a:p>
          <a:p>
            <a:pPr algn="l"/>
            <a:r>
              <a:rPr lang="it-IT" sz="2000" b="0" i="0" dirty="0">
                <a:solidFill>
                  <a:srgbClr val="333333"/>
                </a:solidFill>
                <a:effectLst/>
              </a:rPr>
              <a:t>No, non sono spese detraibili. Sono detraibili solo le rette pagate per la frequenza degli asili nido ma </a:t>
            </a:r>
            <a:r>
              <a:rPr lang="it-IT" sz="2000" b="1" i="0" u="sng" dirty="0">
                <a:solidFill>
                  <a:srgbClr val="333333"/>
                </a:solidFill>
                <a:effectLst/>
              </a:rPr>
              <a:t>non la </a:t>
            </a:r>
            <a:r>
              <a:rPr lang="it-IT" sz="2000" b="1" i="0" u="sng" dirty="0">
                <a:solidFill>
                  <a:schemeClr val="tx1">
                    <a:lumMod val="95000"/>
                    <a:lumOff val="5000"/>
                  </a:schemeClr>
                </a:solidFill>
                <a:effectLst/>
              </a:rPr>
              <a:t>mensa</a:t>
            </a:r>
            <a:r>
              <a:rPr lang="it-IT" sz="2000" b="0" i="0" dirty="0">
                <a:solidFill>
                  <a:schemeClr val="tx1">
                    <a:lumMod val="95000"/>
                    <a:lumOff val="5000"/>
                  </a:schemeClr>
                </a:solidFill>
                <a:effectLst/>
              </a:rPr>
              <a:t>.</a:t>
            </a:r>
          </a:p>
          <a:p>
            <a:br>
              <a:rPr lang="it-IT" sz="2000" dirty="0">
                <a:solidFill>
                  <a:schemeClr val="tx1">
                    <a:lumMod val="95000"/>
                    <a:lumOff val="5000"/>
                  </a:schemeClr>
                </a:solidFill>
              </a:rPr>
            </a:br>
            <a:r>
              <a:rPr lang="it-IT" sz="2000" dirty="0">
                <a:solidFill>
                  <a:schemeClr val="tx1">
                    <a:lumMod val="95000"/>
                    <a:lumOff val="5000"/>
                  </a:schemeClr>
                </a:solidFill>
              </a:rPr>
              <a:t>si detraibile se mensa scolastica, quindi E8 </a:t>
            </a:r>
            <a:r>
              <a:rPr lang="it-IT" sz="2000" dirty="0" err="1">
                <a:solidFill>
                  <a:schemeClr val="tx1">
                    <a:lumMod val="95000"/>
                    <a:lumOff val="5000"/>
                  </a:schemeClr>
                </a:solidFill>
              </a:rPr>
              <a:t>cod</a:t>
            </a:r>
            <a:r>
              <a:rPr lang="it-IT" sz="2000" dirty="0">
                <a:solidFill>
                  <a:schemeClr val="tx1">
                    <a:lumMod val="95000"/>
                    <a:lumOff val="5000"/>
                  </a:schemeClr>
                </a:solidFill>
              </a:rPr>
              <a:t> 12 e 13</a:t>
            </a:r>
          </a:p>
          <a:p>
            <a:endParaRPr lang="it-IT" sz="1800" dirty="0"/>
          </a:p>
          <a:p>
            <a:endParaRPr lang="it-IT" sz="1800" dirty="0"/>
          </a:p>
        </p:txBody>
      </p:sp>
    </p:spTree>
    <p:extLst>
      <p:ext uri="{BB962C8B-B14F-4D97-AF65-F5344CB8AC3E}">
        <p14:creationId xmlns:p14="http://schemas.microsoft.com/office/powerpoint/2010/main" val="17083207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2EC4A4-0CC1-456C-950E-380251DF95A3}"/>
              </a:ext>
            </a:extLst>
          </p:cNvPr>
          <p:cNvSpPr>
            <a:spLocks noGrp="1"/>
          </p:cNvSpPr>
          <p:nvPr>
            <p:ph type="ctrTitle"/>
          </p:nvPr>
        </p:nvSpPr>
        <p:spPr>
          <a:xfrm>
            <a:off x="1286932" y="1340205"/>
            <a:ext cx="10905067" cy="838552"/>
          </a:xfrm>
        </p:spPr>
        <p:txBody>
          <a:bodyPr/>
          <a:lstStyle/>
          <a:p>
            <a:r>
              <a:rPr lang="it-IT" dirty="0"/>
              <a:t>Focus oneri detraibili</a:t>
            </a:r>
          </a:p>
        </p:txBody>
      </p:sp>
      <p:sp>
        <p:nvSpPr>
          <p:cNvPr id="3" name="Sottotitolo 2">
            <a:extLst>
              <a:ext uri="{FF2B5EF4-FFF2-40B4-BE49-F238E27FC236}">
                <a16:creationId xmlns:a16="http://schemas.microsoft.com/office/drawing/2014/main" id="{74A65763-9BF2-4177-821B-C25D3E7A3694}"/>
              </a:ext>
            </a:extLst>
          </p:cNvPr>
          <p:cNvSpPr>
            <a:spLocks noGrp="1"/>
          </p:cNvSpPr>
          <p:nvPr>
            <p:ph type="subTitle" idx="1"/>
          </p:nvPr>
        </p:nvSpPr>
        <p:spPr>
          <a:xfrm>
            <a:off x="1411111" y="2381955"/>
            <a:ext cx="10679289" cy="3826933"/>
          </a:xfrm>
        </p:spPr>
        <p:txBody>
          <a:bodyPr/>
          <a:lstStyle/>
          <a:p>
            <a:pPr algn="just"/>
            <a:r>
              <a:rPr lang="it-IT" sz="1800" b="1" i="0" dirty="0">
                <a:solidFill>
                  <a:srgbClr val="373A3C"/>
                </a:solidFill>
                <a:effectLst/>
              </a:rPr>
              <a:t>Un contribuente ha spese sostenute per la frequenza dell'asilo nido del figlio da settembre a Dicembre. Per gli stessi periodi ha ricevuto il Bonus Asilo Nido con rimborso da parte dell'Inps di € 90,91 per 4 mesi. </a:t>
            </a:r>
            <a:r>
              <a:rPr lang="it-IT" sz="1800" b="1" i="0" dirty="0" err="1">
                <a:solidFill>
                  <a:srgbClr val="373A3C"/>
                </a:solidFill>
                <a:effectLst/>
              </a:rPr>
              <a:t>Puo'</a:t>
            </a:r>
            <a:r>
              <a:rPr lang="it-IT" sz="1800" b="1" i="0" dirty="0">
                <a:solidFill>
                  <a:srgbClr val="373A3C"/>
                </a:solidFill>
                <a:effectLst/>
              </a:rPr>
              <a:t> detrarre la somma derivante dalla differenza tra il limite di spesa detraibile e il rimborso ottenuto?</a:t>
            </a:r>
          </a:p>
          <a:p>
            <a:pPr algn="just"/>
            <a:endParaRPr lang="it-IT" sz="1800" b="0" i="0" dirty="0">
              <a:solidFill>
                <a:srgbClr val="373A3C"/>
              </a:solidFill>
              <a:effectLst/>
            </a:endParaRPr>
          </a:p>
          <a:p>
            <a:pPr algn="just"/>
            <a:r>
              <a:rPr lang="it-IT" sz="1800" b="0" i="0" dirty="0">
                <a:solidFill>
                  <a:srgbClr val="373A3C"/>
                </a:solidFill>
                <a:effectLst/>
              </a:rPr>
              <a:t>Purtroppo no, nel momento in cui si usufruisce del bonus asilo nido la detrazione di cui al rigo E8 codice 33 non è ammessa, </a:t>
            </a:r>
            <a:r>
              <a:rPr lang="it-IT" sz="1800" b="1" i="0" u="sng" dirty="0">
                <a:solidFill>
                  <a:srgbClr val="373A3C"/>
                </a:solidFill>
                <a:effectLst/>
              </a:rPr>
              <a:t>nemmeno per la differenza di spesa</a:t>
            </a:r>
            <a:r>
              <a:rPr lang="it-IT" sz="1800" b="0" i="0" dirty="0">
                <a:solidFill>
                  <a:srgbClr val="373A3C"/>
                </a:solidFill>
                <a:effectLst/>
              </a:rPr>
              <a:t>.</a:t>
            </a:r>
          </a:p>
          <a:p>
            <a:pPr algn="just"/>
            <a:r>
              <a:rPr lang="it-IT" sz="1800" b="1" i="0" dirty="0">
                <a:solidFill>
                  <a:srgbClr val="373A3C"/>
                </a:solidFill>
                <a:effectLst/>
              </a:rPr>
              <a:t>INCOMPATIBILITA' CON IL BONUS NIDO:</a:t>
            </a:r>
            <a:endParaRPr lang="it-IT" sz="1800" b="0" i="0" dirty="0">
              <a:solidFill>
                <a:srgbClr val="373A3C"/>
              </a:solidFill>
              <a:effectLst/>
            </a:endParaRPr>
          </a:p>
          <a:p>
            <a:pPr algn="just"/>
            <a:r>
              <a:rPr lang="it-IT" sz="1800" b="0" i="0" dirty="0">
                <a:solidFill>
                  <a:srgbClr val="373A3C"/>
                </a:solidFill>
                <a:effectLst/>
              </a:rPr>
              <a:t>Come precisato dalla stessa </a:t>
            </a:r>
            <a:r>
              <a:rPr lang="it-IT" sz="1800" b="0" i="0" dirty="0">
                <a:solidFill>
                  <a:srgbClr val="2A9CF4"/>
                </a:solidFill>
                <a:effectLst/>
                <a:hlinkClick r:id="rId2"/>
              </a:rPr>
              <a:t>Circolare 13/E del 2019</a:t>
            </a:r>
            <a:r>
              <a:rPr lang="it-IT" sz="1800" b="0" i="0" dirty="0">
                <a:solidFill>
                  <a:srgbClr val="373A3C"/>
                </a:solidFill>
                <a:effectLst/>
              </a:rPr>
              <a:t> :"La detrazione è alternativa al contributo di cui all'art. 1, comma 355, della legge 11.12.2016, n. 232, erogato dall'Istituto nazionale della previdenza sociale tramite un pagamento diretto al genitore richiedente, per far fronte al pagamento della retta relativa alla frequenza di asili nido pubblici o asili nido privati autorizzati o per l'introduzione di forme di supporto presso la propria abitazione in favore dei bambini affetti da gravi patologie croniche."</a:t>
            </a:r>
          </a:p>
          <a:p>
            <a:endParaRPr lang="it-IT" dirty="0"/>
          </a:p>
        </p:txBody>
      </p:sp>
    </p:spTree>
    <p:extLst>
      <p:ext uri="{BB962C8B-B14F-4D97-AF65-F5344CB8AC3E}">
        <p14:creationId xmlns:p14="http://schemas.microsoft.com/office/powerpoint/2010/main" val="2960359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825D6-B8FC-48AC-851F-4B22AEE3FC39}"/>
              </a:ext>
            </a:extLst>
          </p:cNvPr>
          <p:cNvSpPr>
            <a:spLocks noGrp="1"/>
          </p:cNvSpPr>
          <p:nvPr>
            <p:ph type="ctrTitle"/>
          </p:nvPr>
        </p:nvSpPr>
        <p:spPr>
          <a:xfrm>
            <a:off x="1569157" y="1486959"/>
            <a:ext cx="10363200" cy="398285"/>
          </a:xfrm>
        </p:spPr>
        <p:txBody>
          <a:bodyPr/>
          <a:lstStyle/>
          <a:p>
            <a:r>
              <a:rPr lang="it-IT" dirty="0"/>
              <a:t>Focus oneri detraibili</a:t>
            </a:r>
          </a:p>
        </p:txBody>
      </p:sp>
      <p:sp>
        <p:nvSpPr>
          <p:cNvPr id="3" name="Sottotitolo 2">
            <a:extLst>
              <a:ext uri="{FF2B5EF4-FFF2-40B4-BE49-F238E27FC236}">
                <a16:creationId xmlns:a16="http://schemas.microsoft.com/office/drawing/2014/main" id="{6BA8DD81-8BDF-475A-A69F-AF415AD189E8}"/>
              </a:ext>
            </a:extLst>
          </p:cNvPr>
          <p:cNvSpPr>
            <a:spLocks noGrp="1"/>
          </p:cNvSpPr>
          <p:nvPr>
            <p:ph type="subTitle" idx="1"/>
          </p:nvPr>
        </p:nvSpPr>
        <p:spPr>
          <a:xfrm>
            <a:off x="1275644" y="2122311"/>
            <a:ext cx="10916356" cy="4097867"/>
          </a:xfrm>
        </p:spPr>
        <p:txBody>
          <a:bodyPr/>
          <a:lstStyle/>
          <a:p>
            <a:r>
              <a:rPr lang="it-IT" sz="1800" b="1" i="0" dirty="0">
                <a:solidFill>
                  <a:srgbClr val="333333"/>
                </a:solidFill>
                <a:effectLst/>
              </a:rPr>
              <a:t>La scuola media superiore frequentata dal figlio del contribuente ha organizzato uno stage linguistico a Dublino. La spesa è detraibile al rigo E8 codice 12?</a:t>
            </a:r>
          </a:p>
          <a:p>
            <a:endParaRPr lang="it-IT" sz="1800" b="1" i="0" dirty="0">
              <a:solidFill>
                <a:srgbClr val="333333"/>
              </a:solidFill>
              <a:effectLst/>
            </a:endParaRPr>
          </a:p>
          <a:p>
            <a:pPr algn="l"/>
            <a:r>
              <a:rPr lang="it-IT" sz="1600" b="0" i="0" dirty="0">
                <a:solidFill>
                  <a:srgbClr val="333333"/>
                </a:solidFill>
                <a:effectLst/>
              </a:rPr>
              <a:t>La risposta è affermativa. </a:t>
            </a:r>
            <a:r>
              <a:rPr lang="it-IT" sz="1600" b="1" i="0" dirty="0">
                <a:solidFill>
                  <a:srgbClr val="333333"/>
                </a:solidFill>
                <a:effectLst/>
              </a:rPr>
              <a:t>Lo stage linguistico può rientrare nella detrazione nel caso in cui risulti finalizzato all'ampliamento dell'offerta formativa e deliberato dall'organo d'istituto</a:t>
            </a:r>
            <a:r>
              <a:rPr lang="it-IT" sz="1600" b="0" i="0" dirty="0">
                <a:solidFill>
                  <a:srgbClr val="333333"/>
                </a:solidFill>
                <a:effectLst/>
              </a:rPr>
              <a:t>.</a:t>
            </a:r>
          </a:p>
          <a:p>
            <a:pPr algn="l"/>
            <a:endParaRPr lang="it-IT" sz="1600" b="0" i="0" dirty="0">
              <a:solidFill>
                <a:srgbClr val="333333"/>
              </a:solidFill>
              <a:effectLst/>
              <a:latin typeface="roboto" panose="02000000000000000000" pitchFamily="2" charset="0"/>
            </a:endParaRPr>
          </a:p>
          <a:p>
            <a:pPr algn="just"/>
            <a:r>
              <a:rPr lang="it-IT" sz="1600" b="0" i="0" dirty="0">
                <a:solidFill>
                  <a:srgbClr val="333333"/>
                </a:solidFill>
                <a:effectLst/>
              </a:rPr>
              <a:t>La </a:t>
            </a:r>
            <a:r>
              <a:rPr lang="it-IT" sz="1600" b="0" i="0" u="none" strike="noStrike" dirty="0">
                <a:solidFill>
                  <a:srgbClr val="2C97DD"/>
                </a:solidFill>
                <a:effectLst/>
                <a:hlinkClick r:id="rId2"/>
              </a:rPr>
              <a:t>Circolare n.13/N del 2019 </a:t>
            </a:r>
            <a:r>
              <a:rPr lang="it-IT" sz="1600" b="0" i="0" dirty="0">
                <a:solidFill>
                  <a:srgbClr val="333333"/>
                </a:solidFill>
                <a:effectLst/>
              </a:rPr>
              <a:t>ricomprende tra le spese scolastiche detraibili anche </a:t>
            </a:r>
            <a:r>
              <a:rPr lang="it-IT" sz="1600" b="0" i="1" dirty="0">
                <a:solidFill>
                  <a:srgbClr val="333333"/>
                </a:solidFill>
                <a:effectLst/>
              </a:rPr>
              <a:t>"le gite scolastiche, per l'assicurazione della scuola e ogni altro contributo scolastico finalizzato all'ampliamento dell'offerta formativa deliberato dagli organi d'istituto (corsi di lingua, teatro, ecc., svolti anche al di fuori dell'orario scolastico e senza obbligo di frequenza). Se le spese sono pagate alla scuola, i soggetti che prestano l'assistenza fiscale non devono richiedere al contribuente la copia della delibera scolastica che ha disposto tali versamenti. La delibera va richiesta, invece, nel caso in cui la spesa per il servizio scolastico integrativo non sia sostenuta per il tramite della scuola, ma sia pagata a soggetti terzi (ad esempio: all'agenzia di viaggio)"</a:t>
            </a:r>
            <a:r>
              <a:rPr lang="it-IT" sz="1600" b="0" i="0" dirty="0">
                <a:solidFill>
                  <a:srgbClr val="333333"/>
                </a:solidFill>
                <a:effectLst/>
              </a:rPr>
              <a:t>.</a:t>
            </a:r>
          </a:p>
          <a:p>
            <a:endParaRPr lang="it-IT" dirty="0"/>
          </a:p>
        </p:txBody>
      </p:sp>
    </p:spTree>
    <p:extLst>
      <p:ext uri="{BB962C8B-B14F-4D97-AF65-F5344CB8AC3E}">
        <p14:creationId xmlns:p14="http://schemas.microsoft.com/office/powerpoint/2010/main" val="555159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825D6-B8FC-48AC-851F-4B22AEE3FC39}"/>
              </a:ext>
            </a:extLst>
          </p:cNvPr>
          <p:cNvSpPr>
            <a:spLocks noGrp="1"/>
          </p:cNvSpPr>
          <p:nvPr>
            <p:ph type="ctrTitle"/>
          </p:nvPr>
        </p:nvSpPr>
        <p:spPr>
          <a:xfrm>
            <a:off x="1569157" y="1486959"/>
            <a:ext cx="10363200" cy="398285"/>
          </a:xfrm>
        </p:spPr>
        <p:txBody>
          <a:bodyPr/>
          <a:lstStyle/>
          <a:p>
            <a:r>
              <a:rPr lang="it-IT" dirty="0"/>
              <a:t>Focus oneri detraibili</a:t>
            </a:r>
          </a:p>
        </p:txBody>
      </p:sp>
      <p:sp>
        <p:nvSpPr>
          <p:cNvPr id="3" name="Sottotitolo 2">
            <a:extLst>
              <a:ext uri="{FF2B5EF4-FFF2-40B4-BE49-F238E27FC236}">
                <a16:creationId xmlns:a16="http://schemas.microsoft.com/office/drawing/2014/main" id="{6BA8DD81-8BDF-475A-A69F-AF415AD189E8}"/>
              </a:ext>
            </a:extLst>
          </p:cNvPr>
          <p:cNvSpPr>
            <a:spLocks noGrp="1"/>
          </p:cNvSpPr>
          <p:nvPr>
            <p:ph type="subTitle" idx="1"/>
          </p:nvPr>
        </p:nvSpPr>
        <p:spPr>
          <a:xfrm>
            <a:off x="1275644" y="2122311"/>
            <a:ext cx="10916356" cy="4097867"/>
          </a:xfrm>
        </p:spPr>
        <p:txBody>
          <a:bodyPr/>
          <a:lstStyle/>
          <a:p>
            <a:pPr algn="l"/>
            <a:r>
              <a:rPr lang="it-IT" sz="1800" b="1" i="0" dirty="0">
                <a:solidFill>
                  <a:srgbClr val="333333"/>
                </a:solidFill>
                <a:effectLst/>
              </a:rPr>
              <a:t>E' possibile detrarre le </a:t>
            </a:r>
            <a:r>
              <a:rPr lang="it-IT" sz="1800" b="1" i="1" dirty="0">
                <a:solidFill>
                  <a:srgbClr val="333333"/>
                </a:solidFill>
                <a:effectLst/>
              </a:rPr>
              <a:t>spese</a:t>
            </a:r>
            <a:r>
              <a:rPr lang="it-IT" sz="1800" b="1" i="0" dirty="0">
                <a:solidFill>
                  <a:srgbClr val="333333"/>
                </a:solidFill>
                <a:effectLst/>
              </a:rPr>
              <a:t> relative all'acquisto di farmaci sostenute dal contribuente e documentate da una distinta rilasciata dalla farmacia (e non dallo scontrino fiscale c.d. "parlante")?</a:t>
            </a:r>
          </a:p>
          <a:p>
            <a:pPr algn="l"/>
            <a:endParaRPr lang="it-IT" sz="1800" b="1" dirty="0">
              <a:solidFill>
                <a:srgbClr val="333333"/>
              </a:solidFill>
            </a:endParaRPr>
          </a:p>
          <a:p>
            <a:pPr algn="just"/>
            <a:endParaRPr lang="it-IT" sz="1800" b="0" i="0" dirty="0">
              <a:solidFill>
                <a:srgbClr val="333333"/>
              </a:solidFill>
              <a:effectLst/>
            </a:endParaRPr>
          </a:p>
          <a:p>
            <a:pPr algn="just"/>
            <a:r>
              <a:rPr lang="it-IT" sz="1800" b="0" i="0" dirty="0">
                <a:solidFill>
                  <a:srgbClr val="333333"/>
                </a:solidFill>
                <a:effectLst/>
              </a:rPr>
              <a:t>Sulla base della Risoluzione n. 19/E del 2005 la prova della spesa sostenuta può essere desunta non solo dallo scontrino fiscale, </a:t>
            </a:r>
            <a:r>
              <a:rPr lang="it-IT" sz="1800" b="1" i="0" dirty="0">
                <a:solidFill>
                  <a:srgbClr val="333333"/>
                </a:solidFill>
                <a:effectLst/>
              </a:rPr>
              <a:t>ma anche dal documento riepilogativo proposto dall'istante</a:t>
            </a:r>
            <a:r>
              <a:rPr lang="it-IT" sz="1800" b="0" i="0" dirty="0">
                <a:solidFill>
                  <a:srgbClr val="333333"/>
                </a:solidFill>
                <a:effectLst/>
              </a:rPr>
              <a:t>, nel quale sono elencati tutti gli acquisti memorizzati nella carta magnetica personalizzata.</a:t>
            </a:r>
          </a:p>
          <a:p>
            <a:pPr algn="just"/>
            <a:r>
              <a:rPr lang="it-IT" sz="1800" b="0" i="0" dirty="0">
                <a:solidFill>
                  <a:srgbClr val="333333"/>
                </a:solidFill>
                <a:effectLst/>
              </a:rPr>
              <a:t>Tale prospetto dovrà contenere tutte le informazioni presenti negli scontrini fiscali ovvero i dati identificativi della farmacia emittente, la data e l'ora di acquisto, la descrizione del prodotto, la categoria del prodotto (farmaco, parafarmaco e così via), il prezzo unitario, la quantità, il prezzo complessivo, oltre al numero dello scontrino fiscale emesso per ogni acquisto. La certificazione riepilogativa riportante le informazioni sopraindicate può essere considerata valida ai fini della detraibilità del farmaci in luogo dei singoli scontrini fiscali.</a:t>
            </a:r>
          </a:p>
          <a:p>
            <a:endParaRPr lang="it-IT" dirty="0"/>
          </a:p>
        </p:txBody>
      </p:sp>
    </p:spTree>
    <p:extLst>
      <p:ext uri="{BB962C8B-B14F-4D97-AF65-F5344CB8AC3E}">
        <p14:creationId xmlns:p14="http://schemas.microsoft.com/office/powerpoint/2010/main" val="1547190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825D6-B8FC-48AC-851F-4B22AEE3FC39}"/>
              </a:ext>
            </a:extLst>
          </p:cNvPr>
          <p:cNvSpPr>
            <a:spLocks noGrp="1"/>
          </p:cNvSpPr>
          <p:nvPr>
            <p:ph type="ctrTitle"/>
          </p:nvPr>
        </p:nvSpPr>
        <p:spPr>
          <a:xfrm>
            <a:off x="1569157" y="1486959"/>
            <a:ext cx="10363200" cy="398285"/>
          </a:xfrm>
        </p:spPr>
        <p:txBody>
          <a:bodyPr/>
          <a:lstStyle/>
          <a:p>
            <a:r>
              <a:rPr lang="it-IT" dirty="0"/>
              <a:t>Focus oneri detraibili</a:t>
            </a:r>
          </a:p>
        </p:txBody>
      </p:sp>
      <p:sp>
        <p:nvSpPr>
          <p:cNvPr id="3" name="Sottotitolo 2">
            <a:extLst>
              <a:ext uri="{FF2B5EF4-FFF2-40B4-BE49-F238E27FC236}">
                <a16:creationId xmlns:a16="http://schemas.microsoft.com/office/drawing/2014/main" id="{6BA8DD81-8BDF-475A-A69F-AF415AD189E8}"/>
              </a:ext>
            </a:extLst>
          </p:cNvPr>
          <p:cNvSpPr>
            <a:spLocks noGrp="1"/>
          </p:cNvSpPr>
          <p:nvPr>
            <p:ph type="subTitle" idx="1"/>
          </p:nvPr>
        </p:nvSpPr>
        <p:spPr>
          <a:xfrm>
            <a:off x="1275644" y="2122311"/>
            <a:ext cx="10916356" cy="4097867"/>
          </a:xfrm>
        </p:spPr>
        <p:txBody>
          <a:bodyPr/>
          <a:lstStyle/>
          <a:p>
            <a:pPr algn="l"/>
            <a:r>
              <a:rPr lang="it-IT" sz="1800" b="1" i="0" dirty="0">
                <a:solidFill>
                  <a:srgbClr val="333333"/>
                </a:solidFill>
                <a:effectLst/>
              </a:rPr>
              <a:t>E' possibile detrarre le </a:t>
            </a:r>
            <a:r>
              <a:rPr lang="it-IT" sz="1800" b="1" i="1" dirty="0">
                <a:solidFill>
                  <a:srgbClr val="333333"/>
                </a:solidFill>
                <a:effectLst/>
              </a:rPr>
              <a:t>spese</a:t>
            </a:r>
            <a:r>
              <a:rPr lang="it-IT" sz="1800" b="1" i="0" dirty="0">
                <a:solidFill>
                  <a:srgbClr val="333333"/>
                </a:solidFill>
                <a:effectLst/>
              </a:rPr>
              <a:t> relative all'acquisto di farmaci sostenute dal contribuente e documentate da una distinta rilasciata dalla farmacia (e non dallo scontrino fiscale c.d. "parlante")?</a:t>
            </a:r>
          </a:p>
          <a:p>
            <a:pPr algn="l"/>
            <a:endParaRPr lang="it-IT" sz="1800" b="1" dirty="0">
              <a:solidFill>
                <a:srgbClr val="333333"/>
              </a:solidFill>
            </a:endParaRPr>
          </a:p>
          <a:p>
            <a:pPr algn="just"/>
            <a:endParaRPr lang="it-IT" sz="1800" b="0" i="0" dirty="0">
              <a:solidFill>
                <a:srgbClr val="333333"/>
              </a:solidFill>
              <a:effectLst/>
            </a:endParaRPr>
          </a:p>
          <a:p>
            <a:pPr algn="just"/>
            <a:r>
              <a:rPr lang="it-IT" sz="1800" b="0" i="0" dirty="0">
                <a:solidFill>
                  <a:srgbClr val="333333"/>
                </a:solidFill>
                <a:effectLst/>
              </a:rPr>
              <a:t>Sulla base della Risoluzione n. 19/E del 2005 la prova della spesa sostenuta può essere desunta non solo dallo scontrino fiscale, </a:t>
            </a:r>
            <a:r>
              <a:rPr lang="it-IT" sz="1800" b="1" i="0" dirty="0">
                <a:solidFill>
                  <a:srgbClr val="333333"/>
                </a:solidFill>
                <a:effectLst/>
              </a:rPr>
              <a:t>ma anche dal documento riepilogativo proposto dall'istante</a:t>
            </a:r>
            <a:r>
              <a:rPr lang="it-IT" sz="1800" b="0" i="0" dirty="0">
                <a:solidFill>
                  <a:srgbClr val="333333"/>
                </a:solidFill>
                <a:effectLst/>
              </a:rPr>
              <a:t>, nel quale sono elencati tutti gli acquisti memorizzati nella carta magnetica personalizzata.</a:t>
            </a:r>
          </a:p>
          <a:p>
            <a:pPr algn="just"/>
            <a:r>
              <a:rPr lang="it-IT" sz="1800" b="0" i="0" dirty="0">
                <a:solidFill>
                  <a:srgbClr val="333333"/>
                </a:solidFill>
                <a:effectLst/>
              </a:rPr>
              <a:t>Tale prospetto dovrà contenere tutte le informazioni presenti negli scontrini fiscali ovvero i dati identificativi della farmacia emittente, la data e l'ora di acquisto, la descrizione del prodotto, la categoria del prodotto (farmaco, parafarmaco e così via), il prezzo unitario, la quantità, il prezzo complessivo, oltre al numero dello scontrino fiscale emesso per ogni acquisto. La certificazione riepilogativa riportante le informazioni sopraindicate può essere considerata valida ai fini della detraibilità del farmaci in luogo dei singoli scontrini fiscali.</a:t>
            </a:r>
          </a:p>
          <a:p>
            <a:endParaRPr lang="it-IT" dirty="0"/>
          </a:p>
        </p:txBody>
      </p:sp>
    </p:spTree>
    <p:extLst>
      <p:ext uri="{BB962C8B-B14F-4D97-AF65-F5344CB8AC3E}">
        <p14:creationId xmlns:p14="http://schemas.microsoft.com/office/powerpoint/2010/main" val="2530759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825D6-B8FC-48AC-851F-4B22AEE3FC39}"/>
              </a:ext>
            </a:extLst>
          </p:cNvPr>
          <p:cNvSpPr>
            <a:spLocks noGrp="1"/>
          </p:cNvSpPr>
          <p:nvPr>
            <p:ph type="ctrTitle"/>
          </p:nvPr>
        </p:nvSpPr>
        <p:spPr>
          <a:xfrm>
            <a:off x="1569157" y="1486959"/>
            <a:ext cx="10363200" cy="398285"/>
          </a:xfrm>
        </p:spPr>
        <p:txBody>
          <a:bodyPr/>
          <a:lstStyle/>
          <a:p>
            <a:r>
              <a:rPr lang="it-IT" dirty="0"/>
              <a:t>Focus oneri detraibili</a:t>
            </a:r>
          </a:p>
        </p:txBody>
      </p:sp>
      <p:sp>
        <p:nvSpPr>
          <p:cNvPr id="3" name="Sottotitolo 2">
            <a:extLst>
              <a:ext uri="{FF2B5EF4-FFF2-40B4-BE49-F238E27FC236}">
                <a16:creationId xmlns:a16="http://schemas.microsoft.com/office/drawing/2014/main" id="{6BA8DD81-8BDF-475A-A69F-AF415AD189E8}"/>
              </a:ext>
            </a:extLst>
          </p:cNvPr>
          <p:cNvSpPr>
            <a:spLocks noGrp="1"/>
          </p:cNvSpPr>
          <p:nvPr>
            <p:ph type="subTitle" idx="1"/>
          </p:nvPr>
        </p:nvSpPr>
        <p:spPr>
          <a:xfrm>
            <a:off x="1275644" y="2122311"/>
            <a:ext cx="10916356" cy="4097867"/>
          </a:xfrm>
        </p:spPr>
        <p:txBody>
          <a:bodyPr/>
          <a:lstStyle/>
          <a:p>
            <a:pPr algn="l"/>
            <a:r>
              <a:rPr lang="it-IT" sz="1800" b="1" i="0" dirty="0">
                <a:solidFill>
                  <a:srgbClr val="333333"/>
                </a:solidFill>
                <a:effectLst/>
              </a:rPr>
              <a:t>E' possibile fruire della detrazione </a:t>
            </a:r>
            <a:r>
              <a:rPr lang="it-IT" sz="1800" b="1" i="1" dirty="0">
                <a:solidFill>
                  <a:srgbClr val="333333"/>
                </a:solidFill>
                <a:effectLst/>
              </a:rPr>
              <a:t>per</a:t>
            </a:r>
            <a:r>
              <a:rPr lang="it-IT" sz="1800" b="1" i="0" dirty="0">
                <a:solidFill>
                  <a:srgbClr val="333333"/>
                </a:solidFill>
                <a:effectLst/>
              </a:rPr>
              <a:t> l'acquisto delle </a:t>
            </a:r>
            <a:r>
              <a:rPr lang="it-IT" sz="1800" b="1" i="1" dirty="0">
                <a:solidFill>
                  <a:srgbClr val="333333"/>
                </a:solidFill>
                <a:effectLst/>
              </a:rPr>
              <a:t>mascherine</a:t>
            </a:r>
            <a:r>
              <a:rPr lang="it-IT" sz="1800" b="1" i="0" dirty="0">
                <a:solidFill>
                  <a:srgbClr val="333333"/>
                </a:solidFill>
                <a:effectLst/>
              </a:rPr>
              <a:t> protettive?</a:t>
            </a:r>
            <a:endParaRPr lang="it-IT" sz="1800" b="1" dirty="0">
              <a:solidFill>
                <a:srgbClr val="333333"/>
              </a:solidFill>
            </a:endParaRPr>
          </a:p>
          <a:p>
            <a:pPr algn="just"/>
            <a:endParaRPr lang="it-IT" sz="1800" b="0" i="0" dirty="0">
              <a:solidFill>
                <a:srgbClr val="333333"/>
              </a:solidFill>
              <a:effectLst/>
            </a:endParaRPr>
          </a:p>
          <a:p>
            <a:pPr algn="l"/>
            <a:r>
              <a:rPr lang="it-IT" sz="1800" b="0" i="0" dirty="0">
                <a:solidFill>
                  <a:srgbClr val="333333"/>
                </a:solidFill>
                <a:effectLst/>
              </a:rPr>
              <a:t>La risposta è affermativa ma solo se trattasi di dispositivo medico.</a:t>
            </a:r>
          </a:p>
          <a:p>
            <a:pPr algn="just"/>
            <a:r>
              <a:rPr lang="it-IT" sz="1800" b="0" i="0" dirty="0">
                <a:solidFill>
                  <a:srgbClr val="333333"/>
                </a:solidFill>
                <a:effectLst/>
              </a:rPr>
              <a:t>I chiarimenti in merito alla detraibilità di tali dispositivi di protezioni sono stati forniti direttamente dall'Agenzia delle entrate con la </a:t>
            </a:r>
            <a:r>
              <a:rPr lang="it-IT" sz="1800" b="0" i="0" u="sng" dirty="0">
                <a:solidFill>
                  <a:srgbClr val="1A6CA2"/>
                </a:solidFill>
                <a:effectLst/>
                <a:hlinkClick r:id="rId2"/>
              </a:rPr>
              <a:t>circolare 11/E del 2020</a:t>
            </a:r>
            <a:r>
              <a:rPr lang="it-IT" sz="1800" b="0" i="0" dirty="0">
                <a:solidFill>
                  <a:srgbClr val="333333"/>
                </a:solidFill>
                <a:effectLst/>
              </a:rPr>
              <a:t> alla riposta al quesito 5.12 che</a:t>
            </a:r>
            <a:r>
              <a:rPr lang="it-IT" sz="1800" b="0" i="1" dirty="0">
                <a:solidFill>
                  <a:srgbClr val="333333"/>
                </a:solidFill>
                <a:effectLst/>
              </a:rPr>
              <a:t> ha ammesso la </a:t>
            </a:r>
            <a:r>
              <a:rPr lang="it-IT" sz="1800" b="0" i="1" dirty="0" err="1">
                <a:solidFill>
                  <a:srgbClr val="333333"/>
                </a:solidFill>
                <a:effectLst/>
              </a:rPr>
              <a:t>detraibilita</a:t>
            </a:r>
            <a:r>
              <a:rPr lang="it-IT" sz="1800" b="0" i="1" dirty="0">
                <a:solidFill>
                  <a:srgbClr val="333333"/>
                </a:solidFill>
                <a:effectLst/>
              </a:rPr>
              <a:t> delle spese relative all'acquisto di dispositivi di protezione individuale e, in particolare, di mascherine di protezione ma solo in presenza di determinati requisiti</a:t>
            </a:r>
            <a:r>
              <a:rPr lang="it-IT" sz="1800" b="0" i="0" dirty="0">
                <a:solidFill>
                  <a:srgbClr val="333333"/>
                </a:solidFill>
                <a:effectLst/>
              </a:rPr>
              <a:t>.</a:t>
            </a:r>
          </a:p>
          <a:p>
            <a:pPr algn="just"/>
            <a:r>
              <a:rPr lang="it-IT" sz="1800" b="0" i="0" dirty="0">
                <a:solidFill>
                  <a:srgbClr val="333333"/>
                </a:solidFill>
                <a:effectLst/>
              </a:rPr>
              <a:t>L' Agenzia delle entrate conclude sottolineando che </a:t>
            </a:r>
            <a:r>
              <a:rPr lang="it-IT" sz="1800" b="1" i="0" dirty="0">
                <a:solidFill>
                  <a:srgbClr val="333333"/>
                </a:solidFill>
                <a:effectLst/>
              </a:rPr>
              <a:t>qualora le </a:t>
            </a:r>
            <a:r>
              <a:rPr lang="it-IT" sz="1800" b="1" i="1" dirty="0">
                <a:solidFill>
                  <a:srgbClr val="333333"/>
                </a:solidFill>
                <a:effectLst/>
              </a:rPr>
              <a:t>mascherine</a:t>
            </a:r>
            <a:r>
              <a:rPr lang="it-IT" sz="1800" b="1" i="0" dirty="0">
                <a:solidFill>
                  <a:srgbClr val="333333"/>
                </a:solidFill>
                <a:effectLst/>
              </a:rPr>
              <a:t> protettive siano classificate, in base alla tipologia, quali dispositivi medici dai provvedimenti del Ministero della Salute o rispettino i requisiti di marcatura CE (che comprende anche la conformità alla normativa europea ovvero alle direttive europee 93/42/CEE, 90/385/CEE e 98/79/CE e successive modifiche e integrazioni), le relative </a:t>
            </a:r>
            <a:r>
              <a:rPr lang="it-IT" sz="1800" b="1" i="1" dirty="0">
                <a:solidFill>
                  <a:srgbClr val="333333"/>
                </a:solidFill>
                <a:effectLst/>
              </a:rPr>
              <a:t>spese</a:t>
            </a:r>
            <a:r>
              <a:rPr lang="it-IT" sz="1800" b="1" i="0" dirty="0">
                <a:solidFill>
                  <a:srgbClr val="333333"/>
                </a:solidFill>
                <a:effectLst/>
              </a:rPr>
              <a:t> di acquisto sono detraibili nella misura del 19% al rigo E1 del modello730</a:t>
            </a:r>
            <a:r>
              <a:rPr lang="it-IT" sz="1800" b="0" i="0" dirty="0">
                <a:solidFill>
                  <a:srgbClr val="333333"/>
                </a:solidFill>
                <a:effectLst/>
                <a:latin typeface="roboto" panose="02000000000000000000" pitchFamily="2" charset="0"/>
              </a:rPr>
              <a:t>.</a:t>
            </a:r>
            <a:endParaRPr lang="it-IT" sz="1800" dirty="0"/>
          </a:p>
        </p:txBody>
      </p:sp>
    </p:spTree>
    <p:extLst>
      <p:ext uri="{BB962C8B-B14F-4D97-AF65-F5344CB8AC3E}">
        <p14:creationId xmlns:p14="http://schemas.microsoft.com/office/powerpoint/2010/main" val="1138955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825D6-B8FC-48AC-851F-4B22AEE3FC39}"/>
              </a:ext>
            </a:extLst>
          </p:cNvPr>
          <p:cNvSpPr>
            <a:spLocks noGrp="1"/>
          </p:cNvSpPr>
          <p:nvPr>
            <p:ph type="ctrTitle"/>
          </p:nvPr>
        </p:nvSpPr>
        <p:spPr>
          <a:xfrm>
            <a:off x="1569157" y="1486959"/>
            <a:ext cx="10363200" cy="398285"/>
          </a:xfrm>
        </p:spPr>
        <p:txBody>
          <a:bodyPr/>
          <a:lstStyle/>
          <a:p>
            <a:r>
              <a:rPr lang="it-IT" dirty="0"/>
              <a:t>Focus oneri detraibili</a:t>
            </a:r>
          </a:p>
        </p:txBody>
      </p:sp>
      <p:sp>
        <p:nvSpPr>
          <p:cNvPr id="3" name="Sottotitolo 2">
            <a:extLst>
              <a:ext uri="{FF2B5EF4-FFF2-40B4-BE49-F238E27FC236}">
                <a16:creationId xmlns:a16="http://schemas.microsoft.com/office/drawing/2014/main" id="{6BA8DD81-8BDF-475A-A69F-AF415AD189E8}"/>
              </a:ext>
            </a:extLst>
          </p:cNvPr>
          <p:cNvSpPr>
            <a:spLocks noGrp="1"/>
          </p:cNvSpPr>
          <p:nvPr>
            <p:ph type="subTitle" idx="1"/>
          </p:nvPr>
        </p:nvSpPr>
        <p:spPr>
          <a:xfrm>
            <a:off x="1275644" y="2122311"/>
            <a:ext cx="10916356" cy="4097867"/>
          </a:xfrm>
        </p:spPr>
        <p:txBody>
          <a:bodyPr/>
          <a:lstStyle/>
          <a:p>
            <a:pPr algn="l"/>
            <a:r>
              <a:rPr lang="it-IT" sz="1800" b="1" i="0" dirty="0">
                <a:solidFill>
                  <a:srgbClr val="333333"/>
                </a:solidFill>
                <a:effectLst/>
              </a:rPr>
              <a:t>L'assistenza fornita dall'OSS può essere dedotta in E25 se il soggetto è disabile? In alternativa può essere considerata una spesa sanitaria da indicare in E1?</a:t>
            </a:r>
          </a:p>
          <a:p>
            <a:pPr algn="l"/>
            <a:endParaRPr lang="it-IT" sz="1800" b="0" i="0" dirty="0">
              <a:solidFill>
                <a:srgbClr val="333333"/>
              </a:solidFill>
              <a:effectLst/>
            </a:endParaRPr>
          </a:p>
          <a:p>
            <a:pPr algn="just"/>
            <a:r>
              <a:rPr lang="it-IT" sz="1800" b="0" i="0" u="sng" dirty="0">
                <a:solidFill>
                  <a:srgbClr val="333333"/>
                </a:solidFill>
                <a:effectLst/>
              </a:rPr>
              <a:t>L'OSS non rientra tra i soggetti abilitati all'esercizio delle professioni </a:t>
            </a:r>
            <a:r>
              <a:rPr lang="it-IT" sz="1800" b="0" i="1" u="sng" dirty="0">
                <a:solidFill>
                  <a:srgbClr val="333333"/>
                </a:solidFill>
                <a:effectLst/>
              </a:rPr>
              <a:t>sanitarie</a:t>
            </a:r>
            <a:r>
              <a:rPr lang="it-IT" sz="1800" b="0" i="0" u="sng" dirty="0">
                <a:solidFill>
                  <a:srgbClr val="333333"/>
                </a:solidFill>
                <a:effectLst/>
              </a:rPr>
              <a:t>.</a:t>
            </a:r>
            <a:endParaRPr lang="it-IT" sz="1800" b="0" i="0" dirty="0">
              <a:solidFill>
                <a:srgbClr val="333333"/>
              </a:solidFill>
              <a:effectLst/>
            </a:endParaRPr>
          </a:p>
          <a:p>
            <a:pPr algn="just"/>
            <a:r>
              <a:rPr lang="it-IT" sz="1800" b="0" i="0" dirty="0">
                <a:solidFill>
                  <a:srgbClr val="333333"/>
                </a:solidFill>
                <a:effectLst/>
              </a:rPr>
              <a:t>Vedasi anche </a:t>
            </a:r>
            <a:r>
              <a:rPr lang="it-IT" sz="1800" b="0" i="0" dirty="0" err="1">
                <a:solidFill>
                  <a:srgbClr val="333333"/>
                </a:solidFill>
                <a:effectLst/>
              </a:rPr>
              <a:t>pg</a:t>
            </a:r>
            <a:r>
              <a:rPr lang="it-IT" sz="1800" b="0" i="0" dirty="0">
                <a:solidFill>
                  <a:srgbClr val="333333"/>
                </a:solidFill>
                <a:effectLst/>
              </a:rPr>
              <a:t>. </a:t>
            </a:r>
            <a:r>
              <a:rPr lang="it-IT" sz="1800" b="0" i="0" u="none" strike="noStrike" dirty="0">
                <a:solidFill>
                  <a:srgbClr val="2C97DD"/>
                </a:solidFill>
                <a:effectLst/>
                <a:hlinkClick r:id="rId2"/>
              </a:rPr>
              <a:t>6-7 dell'interpello n.90/2018</a:t>
            </a:r>
            <a:endParaRPr lang="it-IT" sz="1800" b="0" i="0" dirty="0">
              <a:solidFill>
                <a:srgbClr val="333333"/>
              </a:solidFill>
              <a:effectLst/>
            </a:endParaRPr>
          </a:p>
          <a:p>
            <a:pPr algn="just"/>
            <a:r>
              <a:rPr lang="it-IT" sz="1800" b="0" i="0" dirty="0">
                <a:solidFill>
                  <a:srgbClr val="333333"/>
                </a:solidFill>
                <a:effectLst/>
              </a:rPr>
              <a:t>Le attività dell'</a:t>
            </a:r>
            <a:r>
              <a:rPr lang="it-IT" sz="1800" b="0" i="0" dirty="0" err="1">
                <a:solidFill>
                  <a:srgbClr val="333333"/>
                </a:solidFill>
                <a:effectLst/>
              </a:rPr>
              <a:t>Oss</a:t>
            </a:r>
            <a:r>
              <a:rPr lang="it-IT" sz="1800" b="0" i="0" dirty="0">
                <a:solidFill>
                  <a:srgbClr val="333333"/>
                </a:solidFill>
                <a:effectLst/>
              </a:rPr>
              <a:t> sono tutte rivolte alla persona, al suo benessere, alla sua autonomia e al rispetto del suo ambiente di vita con l'obiettivo di fornire assistenza diretta, interventi igienico sanitari, supporto organizzativo e formativo.</a:t>
            </a:r>
          </a:p>
          <a:p>
            <a:pPr algn="just"/>
            <a:r>
              <a:rPr lang="it-IT" sz="1800" b="0" i="0" dirty="0">
                <a:solidFill>
                  <a:srgbClr val="333333"/>
                </a:solidFill>
                <a:effectLst/>
              </a:rPr>
              <a:t>Pertanto è esclusa la detrazione in E1 o la deduzione in E25. </a:t>
            </a:r>
            <a:r>
              <a:rPr lang="it-IT" sz="1800" b="1" i="0" dirty="0">
                <a:solidFill>
                  <a:srgbClr val="333333"/>
                </a:solidFill>
                <a:effectLst/>
              </a:rPr>
              <a:t>Eventualmente la spesa può essere indicata in E8 con il codice 15 ma solo se il soggetto è anche non autosufficiente.</a:t>
            </a:r>
            <a:r>
              <a:rPr lang="it-IT" sz="1800" b="0" i="0" dirty="0">
                <a:solidFill>
                  <a:srgbClr val="333333"/>
                </a:solidFill>
                <a:effectLst/>
              </a:rPr>
              <a:t> (per le </a:t>
            </a:r>
            <a:r>
              <a:rPr lang="it-IT" sz="1800" b="0" i="1" dirty="0">
                <a:solidFill>
                  <a:srgbClr val="333333"/>
                </a:solidFill>
                <a:effectLst/>
              </a:rPr>
              <a:t>spese</a:t>
            </a:r>
            <a:r>
              <a:rPr lang="it-IT" sz="1800" b="0" i="0" dirty="0">
                <a:solidFill>
                  <a:srgbClr val="333333"/>
                </a:solidFill>
                <a:effectLst/>
              </a:rPr>
              <a:t> sostenute dal 01.01.2020 vi è l'obbligo di pagamento con versamento bancario o postale ovvero mediante altri sistemi di pagamento tracciabili).</a:t>
            </a:r>
          </a:p>
          <a:p>
            <a:pPr algn="just"/>
            <a:r>
              <a:rPr lang="it-IT" sz="1800" b="0" i="0" dirty="0">
                <a:solidFill>
                  <a:srgbClr val="333333"/>
                </a:solidFill>
                <a:effectLst/>
              </a:rPr>
              <a:t>.</a:t>
            </a:r>
          </a:p>
          <a:p>
            <a:endParaRPr lang="it-IT" dirty="0"/>
          </a:p>
        </p:txBody>
      </p:sp>
    </p:spTree>
    <p:extLst>
      <p:ext uri="{BB962C8B-B14F-4D97-AF65-F5344CB8AC3E}">
        <p14:creationId xmlns:p14="http://schemas.microsoft.com/office/powerpoint/2010/main" val="341018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27820A-6E4F-45B8-9CFE-6C8FBC2A2D15}"/>
              </a:ext>
            </a:extLst>
          </p:cNvPr>
          <p:cNvSpPr>
            <a:spLocks noGrp="1"/>
          </p:cNvSpPr>
          <p:nvPr>
            <p:ph type="ctrTitle"/>
          </p:nvPr>
        </p:nvSpPr>
        <p:spPr>
          <a:xfrm>
            <a:off x="1535289" y="1501776"/>
            <a:ext cx="10363200" cy="620536"/>
          </a:xfrm>
        </p:spPr>
        <p:txBody>
          <a:bodyPr/>
          <a:lstStyle/>
          <a:p>
            <a:r>
              <a:rPr lang="it-IT" dirty="0"/>
              <a:t>Focus oneri detraibili _spese </a:t>
            </a:r>
            <a:r>
              <a:rPr lang="it-IT" dirty="0" err="1"/>
              <a:t>ristr</a:t>
            </a:r>
            <a:r>
              <a:rPr lang="it-IT" dirty="0"/>
              <a:t> 1/4</a:t>
            </a:r>
          </a:p>
        </p:txBody>
      </p:sp>
      <p:sp>
        <p:nvSpPr>
          <p:cNvPr id="3" name="Sottotitolo 2">
            <a:extLst>
              <a:ext uri="{FF2B5EF4-FFF2-40B4-BE49-F238E27FC236}">
                <a16:creationId xmlns:a16="http://schemas.microsoft.com/office/drawing/2014/main" id="{9FBC7E65-D760-45F7-BFA6-3E7F8FC799E6}"/>
              </a:ext>
            </a:extLst>
          </p:cNvPr>
          <p:cNvSpPr>
            <a:spLocks noGrp="1"/>
          </p:cNvSpPr>
          <p:nvPr>
            <p:ph type="subTitle" idx="1"/>
          </p:nvPr>
        </p:nvSpPr>
        <p:spPr>
          <a:xfrm>
            <a:off x="1332089" y="2280356"/>
            <a:ext cx="10769599" cy="4525271"/>
          </a:xfrm>
        </p:spPr>
        <p:txBody>
          <a:bodyPr/>
          <a:lstStyle/>
          <a:p>
            <a:pPr lvl="0" algn="just" eaLnBrk="0" fontAlgn="base" hangingPunct="0">
              <a:spcBef>
                <a:spcPct val="0"/>
              </a:spcBef>
              <a:spcAft>
                <a:spcPct val="0"/>
              </a:spcAft>
            </a:pPr>
            <a:r>
              <a:rPr lang="it-IT" altLang="it-IT" sz="1800" b="1" dirty="0">
                <a:solidFill>
                  <a:srgbClr val="373A3C"/>
                </a:solidFill>
              </a:rPr>
              <a:t>Un contribuente ha eseguito dei lavori di ristrutturazione edilizia. Lo stesso è deceduto lo scorso anno, chi può beneficiare della detrazione?</a:t>
            </a:r>
            <a:endParaRPr lang="it-IT" altLang="it-IT" sz="1800" dirty="0">
              <a:solidFill>
                <a:srgbClr val="373A3C"/>
              </a:solidFill>
            </a:endParaRPr>
          </a:p>
          <a:p>
            <a:pPr lvl="0" algn="just" eaLnBrk="0" fontAlgn="base" hangingPunct="0">
              <a:spcBef>
                <a:spcPct val="0"/>
              </a:spcBef>
              <a:spcAft>
                <a:spcPct val="0"/>
              </a:spcAft>
            </a:pPr>
            <a:endParaRPr lang="it-IT" altLang="it-IT" sz="1800" dirty="0">
              <a:solidFill>
                <a:srgbClr val="373A3C"/>
              </a:solidFill>
            </a:endParaRPr>
          </a:p>
          <a:p>
            <a:pPr lvl="0" algn="just" eaLnBrk="0" fontAlgn="base" hangingPunct="0">
              <a:spcBef>
                <a:spcPct val="0"/>
              </a:spcBef>
              <a:spcAft>
                <a:spcPct val="0"/>
              </a:spcAft>
            </a:pPr>
            <a:r>
              <a:rPr lang="it-IT" altLang="it-IT" sz="1800" dirty="0">
                <a:solidFill>
                  <a:srgbClr val="373A3C"/>
                </a:solidFill>
              </a:rPr>
              <a:t>In caso di </a:t>
            </a:r>
            <a:r>
              <a:rPr lang="it-IT" altLang="it-IT" sz="1800" b="1" dirty="0">
                <a:solidFill>
                  <a:srgbClr val="373A3C"/>
                </a:solidFill>
              </a:rPr>
              <a:t>decesso del contribuente nell'anno di imposta</a:t>
            </a:r>
            <a:r>
              <a:rPr lang="it-IT" altLang="it-IT" sz="1800" dirty="0">
                <a:solidFill>
                  <a:srgbClr val="373A3C"/>
                </a:solidFill>
              </a:rPr>
              <a:t> , la detrazione non utilizzata dal </a:t>
            </a:r>
            <a:r>
              <a:rPr lang="it-IT" altLang="it-IT" sz="1800" i="1" dirty="0">
                <a:solidFill>
                  <a:srgbClr val="373A3C"/>
                </a:solidFill>
              </a:rPr>
              <a:t>de </a:t>
            </a:r>
            <a:r>
              <a:rPr lang="it-IT" altLang="it-IT" sz="1800" i="1" dirty="0" err="1">
                <a:solidFill>
                  <a:srgbClr val="373A3C"/>
                </a:solidFill>
              </a:rPr>
              <a:t>cuius</a:t>
            </a:r>
            <a:r>
              <a:rPr lang="it-IT" altLang="it-IT" sz="1800" dirty="0">
                <a:solidFill>
                  <a:srgbClr val="373A3C"/>
                </a:solidFill>
              </a:rPr>
              <a:t> </a:t>
            </a:r>
            <a:r>
              <a:rPr lang="it-IT" altLang="it-IT" sz="1800" u="sng" dirty="0">
                <a:solidFill>
                  <a:srgbClr val="373A3C"/>
                </a:solidFill>
              </a:rPr>
              <a:t>si trasferisce per intero, a decorrere dal medesimo anno del decesso, a prescindere quindi dalla data in cui esso è avvenuto, solo all'erede che conserva la detenzione materiale e diretta del bene</a:t>
            </a:r>
            <a:r>
              <a:rPr lang="it-IT" altLang="it-IT" sz="1800" dirty="0">
                <a:solidFill>
                  <a:srgbClr val="373A3C"/>
                </a:solidFill>
              </a:rPr>
              <a:t> (</a:t>
            </a:r>
            <a:r>
              <a:rPr lang="it-IT" altLang="it-IT" sz="1800" dirty="0">
                <a:solidFill>
                  <a:srgbClr val="2A9CF4"/>
                </a:solidFill>
                <a:hlinkClick r:id="rId4"/>
              </a:rPr>
              <a:t>documentazione necessaria</a:t>
            </a:r>
            <a:r>
              <a:rPr lang="it-IT" altLang="it-IT" sz="1800" dirty="0">
                <a:solidFill>
                  <a:srgbClr val="373A3C"/>
                </a:solidFill>
              </a:rPr>
              <a:t>). Occorre quindi individuare il soggetto che possedeva l’immobile al 31.12 di </a:t>
            </a:r>
            <a:r>
              <a:rPr lang="it-IT" altLang="it-IT" sz="1800" dirty="0" err="1">
                <a:solidFill>
                  <a:srgbClr val="373A3C"/>
                </a:solidFill>
              </a:rPr>
              <a:t>quel’anno</a:t>
            </a:r>
            <a:r>
              <a:rPr lang="it-IT" altLang="it-IT" sz="1800" dirty="0">
                <a:solidFill>
                  <a:srgbClr val="373A3C"/>
                </a:solidFill>
              </a:rPr>
              <a:t>. </a:t>
            </a:r>
          </a:p>
          <a:p>
            <a:pPr lvl="0" algn="just" eaLnBrk="0" fontAlgn="base" hangingPunct="0">
              <a:spcBef>
                <a:spcPct val="0"/>
              </a:spcBef>
              <a:spcAft>
                <a:spcPct val="0"/>
              </a:spcAft>
            </a:pPr>
            <a:endParaRPr lang="it-IT" altLang="it-IT" sz="1800" dirty="0">
              <a:solidFill>
                <a:srgbClr val="373A3C"/>
              </a:solidFill>
            </a:endParaRPr>
          </a:p>
          <a:p>
            <a:pPr lvl="0" algn="just" eaLnBrk="0" fontAlgn="base" hangingPunct="0">
              <a:spcBef>
                <a:spcPct val="0"/>
              </a:spcBef>
              <a:spcAft>
                <a:spcPct val="0"/>
              </a:spcAft>
            </a:pPr>
            <a:r>
              <a:rPr lang="it-IT" altLang="it-IT" sz="1800" dirty="0">
                <a:solidFill>
                  <a:srgbClr val="373A3C"/>
                </a:solidFill>
              </a:rPr>
              <a:t>Ad esempio per un soggetto che ha sostenuto spese di ristrutturazione in anni precedenti e che decede nel mese di Marzo 2020 l'erede dovrà detrarre </a:t>
            </a:r>
            <a:r>
              <a:rPr lang="it-IT" altLang="it-IT" sz="1800" b="1" dirty="0">
                <a:solidFill>
                  <a:srgbClr val="373A3C"/>
                </a:solidFill>
              </a:rPr>
              <a:t>per intero la rata 2020 nel suo 730/2021</a:t>
            </a:r>
            <a:r>
              <a:rPr lang="it-IT" altLang="it-IT" sz="1800" dirty="0">
                <a:solidFill>
                  <a:srgbClr val="373A3C"/>
                </a:solidFill>
              </a:rPr>
              <a:t> e così via gli anni successivi. (La rata di competenza dell'anno 2019 era stata invece correttamente recuperata nel modello Redditi PF presentato dall'erede per il deceduto).</a:t>
            </a:r>
          </a:p>
          <a:p>
            <a:pPr lvl="0" algn="just" eaLnBrk="0" fontAlgn="base" hangingPunct="0">
              <a:spcBef>
                <a:spcPct val="0"/>
              </a:spcBef>
              <a:spcAft>
                <a:spcPct val="0"/>
              </a:spcAft>
            </a:pPr>
            <a:r>
              <a:rPr lang="it-IT" altLang="it-IT" sz="1800" dirty="0">
                <a:solidFill>
                  <a:srgbClr val="373A3C"/>
                </a:solidFill>
              </a:rPr>
              <a:t>Ne consegue che avrà diritto alla detrazione solo l'erede che possa disporre immediatamente e liberamente dell'immobile ereditato prescindendo dal fatto che lo stesso sia adibito ad abitazione principale. </a:t>
            </a:r>
          </a:p>
          <a:p>
            <a:pPr lvl="0" algn="just" eaLnBrk="0" fontAlgn="base" hangingPunct="0">
              <a:spcBef>
                <a:spcPct val="0"/>
              </a:spcBef>
              <a:spcAft>
                <a:spcPct val="0"/>
              </a:spcAft>
            </a:pPr>
            <a:endParaRPr lang="it-IT" altLang="it-IT" sz="1800" dirty="0">
              <a:solidFill>
                <a:srgbClr val="373A3C"/>
              </a:solidFill>
            </a:endParaRPr>
          </a:p>
        </p:txBody>
      </p:sp>
      <p:sp>
        <p:nvSpPr>
          <p:cNvPr id="5" name="Rectangle 2">
            <a:extLst>
              <a:ext uri="{FF2B5EF4-FFF2-40B4-BE49-F238E27FC236}">
                <a16:creationId xmlns:a16="http://schemas.microsoft.com/office/drawing/2014/main" id="{86C0BC7B-E898-4651-9E0E-F2D625BCA38D}"/>
              </a:ext>
            </a:extLst>
          </p:cNvPr>
          <p:cNvSpPr>
            <a:spLocks noChangeArrowheads="1"/>
          </p:cNvSpPr>
          <p:nvPr/>
        </p:nvSpPr>
        <p:spPr bwMode="auto">
          <a:xfrm>
            <a:off x="1148738" y="52373"/>
            <a:ext cx="2884123" cy="2000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373A3C"/>
                </a:solidFill>
                <a:effectLst/>
                <a:latin typeface="Roboto" panose="02000000000000000000" pitchFamily="2" charset="0"/>
              </a:rPr>
              <a:t>nel medesimo anno di accettazione dell'eredità.</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controls>
      <mc:AlternateContent xmlns:mc="http://schemas.openxmlformats.org/markup-compatibility/2006">
        <mc:Choice xmlns:v="urn:schemas-microsoft-com:vml" Requires="v">
          <p:control name="HTMLText1" r:id="rId1" imgW="914400" imgH="228600"/>
        </mc:Choice>
        <mc:Fallback>
          <p:control name="HTMLText1" r:id="rId1" imgW="914400" imgH="228600">
            <p:pic>
              <p:nvPicPr>
                <p:cNvPr id="4" name="HTMLText1">
                  <a:extLst>
                    <a:ext uri="{FF2B5EF4-FFF2-40B4-BE49-F238E27FC236}">
                      <a16:creationId xmlns:a16="http://schemas.microsoft.com/office/drawing/2014/main" id="{A1459B16-EDA8-42B7-871A-AAEE21746A76}"/>
                    </a:ext>
                  </a:extLst>
                </p:cNvPr>
                <p:cNvPicPr preferRelativeResize="0">
                  <a:picLocks noChangeArrowheads="1" noChangeShapeType="1"/>
                </p:cNvPicPr>
                <p:nvPr/>
              </p:nvPicPr>
              <p:blipFill>
                <a:blip r:embed="rId5"/>
                <a:srcRect/>
                <a:stretch>
                  <a:fillRect/>
                </a:stretch>
              </p:blipFill>
              <p:spPr bwMode="auto">
                <a:xfrm>
                  <a:off x="152400" y="15240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name="HTMLText2" r:id="rId2" imgW="914400" imgH="228600"/>
        </mc:Choice>
        <mc:Fallback>
          <p:control name="HTMLText2" r:id="rId2" imgW="914400" imgH="228600">
            <p:pic>
              <p:nvPicPr>
                <p:cNvPr id="6" name="HTMLText2">
                  <a:extLst>
                    <a:ext uri="{FF2B5EF4-FFF2-40B4-BE49-F238E27FC236}">
                      <a16:creationId xmlns:a16="http://schemas.microsoft.com/office/drawing/2014/main" id="{35B564AC-755B-468A-9E3B-CE952C92D010}"/>
                    </a:ext>
                  </a:extLst>
                </p:cNvPr>
                <p:cNvPicPr preferRelativeResize="0">
                  <a:picLocks noChangeArrowheads="1" noChangeShapeType="1"/>
                </p:cNvPicPr>
                <p:nvPr/>
              </p:nvPicPr>
              <p:blipFill>
                <a:blip r:embed="rId6"/>
                <a:srcRect/>
                <a:stretch>
                  <a:fillRect/>
                </a:stretch>
              </p:blipFill>
              <p:spPr bwMode="auto">
                <a:xfrm>
                  <a:off x="152400" y="15240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790971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443355-AB9D-41D8-8B57-EFF50193008D}"/>
              </a:ext>
            </a:extLst>
          </p:cNvPr>
          <p:cNvSpPr>
            <a:spLocks noGrp="1"/>
          </p:cNvSpPr>
          <p:nvPr>
            <p:ph type="ctrTitle"/>
          </p:nvPr>
        </p:nvSpPr>
        <p:spPr>
          <a:xfrm>
            <a:off x="1332088" y="1317627"/>
            <a:ext cx="10859912" cy="612774"/>
          </a:xfrm>
        </p:spPr>
        <p:txBody>
          <a:bodyPr/>
          <a:lstStyle/>
          <a:p>
            <a:br>
              <a:rPr lang="it-IT" dirty="0"/>
            </a:br>
            <a:r>
              <a:rPr lang="it-IT" dirty="0"/>
              <a:t>Focus oneri </a:t>
            </a:r>
            <a:r>
              <a:rPr lang="it-IT" dirty="0" err="1"/>
              <a:t>detraibili_spese</a:t>
            </a:r>
            <a:r>
              <a:rPr lang="it-IT" dirty="0"/>
              <a:t> </a:t>
            </a:r>
            <a:r>
              <a:rPr lang="it-IT" dirty="0" err="1"/>
              <a:t>ristr</a:t>
            </a:r>
            <a:r>
              <a:rPr lang="it-IT" dirty="0"/>
              <a:t> 2/4</a:t>
            </a:r>
            <a:br>
              <a:rPr lang="it-IT" dirty="0"/>
            </a:br>
            <a:endParaRPr lang="it-IT" dirty="0"/>
          </a:p>
        </p:txBody>
      </p:sp>
      <p:sp>
        <p:nvSpPr>
          <p:cNvPr id="3" name="Sottotitolo 2">
            <a:extLst>
              <a:ext uri="{FF2B5EF4-FFF2-40B4-BE49-F238E27FC236}">
                <a16:creationId xmlns:a16="http://schemas.microsoft.com/office/drawing/2014/main" id="{39614C28-3B8B-473F-8C7A-E9EE3937F391}"/>
              </a:ext>
            </a:extLst>
          </p:cNvPr>
          <p:cNvSpPr>
            <a:spLocks noGrp="1"/>
          </p:cNvSpPr>
          <p:nvPr>
            <p:ph type="subTitle" idx="1"/>
          </p:nvPr>
        </p:nvSpPr>
        <p:spPr>
          <a:xfrm>
            <a:off x="1332088" y="2111022"/>
            <a:ext cx="10859912" cy="3527778"/>
          </a:xfrm>
        </p:spPr>
        <p:txBody>
          <a:bodyPr/>
          <a:lstStyle/>
          <a:p>
            <a:pPr lvl="0" algn="just" eaLnBrk="0" fontAlgn="base" hangingPunct="0">
              <a:spcBef>
                <a:spcPct val="0"/>
              </a:spcBef>
              <a:spcAft>
                <a:spcPct val="0"/>
              </a:spcAft>
            </a:pPr>
            <a:r>
              <a:rPr lang="it-IT" altLang="it-IT" sz="1800" dirty="0">
                <a:solidFill>
                  <a:srgbClr val="373A3C"/>
                </a:solidFill>
              </a:rPr>
              <a:t>Si precisa che:</a:t>
            </a:r>
          </a:p>
          <a:p>
            <a:pPr lvl="0" algn="just" eaLnBrk="0" fontAlgn="base" hangingPunct="0">
              <a:spcBef>
                <a:spcPct val="0"/>
              </a:spcBef>
              <a:spcAft>
                <a:spcPct val="0"/>
              </a:spcAft>
              <a:buFontTx/>
              <a:buChar char="•"/>
            </a:pPr>
            <a:r>
              <a:rPr lang="it-IT" altLang="it-IT" sz="1800" dirty="0">
                <a:solidFill>
                  <a:srgbClr val="373A3C"/>
                </a:solidFill>
              </a:rPr>
              <a:t>se l'immobile è locato al momento del decesso, non spetta la detrazione, in quanto l'erede proprietario non ne può disporre a proprio piacimento;</a:t>
            </a:r>
          </a:p>
          <a:p>
            <a:pPr lvl="0" algn="just" eaLnBrk="0" fontAlgn="base" hangingPunct="0">
              <a:spcBef>
                <a:spcPct val="0"/>
              </a:spcBef>
              <a:spcAft>
                <a:spcPct val="0"/>
              </a:spcAft>
              <a:buFontTx/>
              <a:buChar char="•"/>
            </a:pPr>
            <a:r>
              <a:rPr lang="it-IT" altLang="it-IT" sz="1800" dirty="0">
                <a:solidFill>
                  <a:srgbClr val="373A3C"/>
                </a:solidFill>
              </a:rPr>
              <a:t>nel caso di più eredi e l'immobile sia libero (a disposizione), spetta in parti uguali agli eredi;</a:t>
            </a:r>
          </a:p>
          <a:p>
            <a:pPr lvl="0" algn="just" eaLnBrk="0" fontAlgn="base" hangingPunct="0">
              <a:spcBef>
                <a:spcPct val="0"/>
              </a:spcBef>
              <a:spcAft>
                <a:spcPct val="0"/>
              </a:spcAft>
              <a:buFontTx/>
              <a:buChar char="•"/>
            </a:pPr>
            <a:r>
              <a:rPr lang="it-IT" altLang="it-IT" sz="1800" dirty="0">
                <a:solidFill>
                  <a:srgbClr val="373A3C"/>
                </a:solidFill>
              </a:rPr>
              <a:t>nel caso di più eredi, qualora uno solo abiti l'immobile, la detrazione spetta per intero a quest'ultimo, non avendone più, gli altri eredi, la disponibilità;</a:t>
            </a:r>
          </a:p>
          <a:p>
            <a:pPr lvl="0" algn="just" eaLnBrk="0" fontAlgn="base" hangingPunct="0">
              <a:spcBef>
                <a:spcPct val="0"/>
              </a:spcBef>
              <a:spcAft>
                <a:spcPct val="0"/>
              </a:spcAft>
              <a:buFontTx/>
              <a:buChar char="•"/>
            </a:pPr>
            <a:r>
              <a:rPr lang="it-IT" altLang="it-IT" sz="1800" dirty="0">
                <a:solidFill>
                  <a:srgbClr val="373A3C"/>
                </a:solidFill>
              </a:rPr>
              <a:t>nel caso in cui il coniuge superstite rinuncia all'eredità e mantiene il solo diritto di abitazione, venendo meno la condizione di erede, non può fruire delle residue quote di detrazione. In tale caso, inoltre, in presenza di altri eredi (figli) neppure questi potranno beneficiare delle quote residue in quanto non avranno la detenzione materiale del bene.</a:t>
            </a:r>
          </a:p>
          <a:p>
            <a:pPr lvl="0" algn="just" eaLnBrk="0" fontAlgn="base" hangingPunct="0">
              <a:spcBef>
                <a:spcPct val="0"/>
              </a:spcBef>
              <a:spcAft>
                <a:spcPct val="0"/>
              </a:spcAft>
            </a:pPr>
            <a:r>
              <a:rPr lang="it-IT" altLang="it-IT" sz="1800" dirty="0">
                <a:solidFill>
                  <a:srgbClr val="373A3C"/>
                </a:solidFill>
              </a:rPr>
              <a:t>Il coniuge superstite, che ha rinunciato all'eredità e sull'immobile mantenga solo il diritto d'abitazione, perde il diritto alla detrazione.</a:t>
            </a:r>
          </a:p>
          <a:p>
            <a:pPr lvl="0" algn="just" eaLnBrk="0" fontAlgn="base" hangingPunct="0">
              <a:spcBef>
                <a:spcPct val="0"/>
              </a:spcBef>
              <a:spcAft>
                <a:spcPct val="0"/>
              </a:spcAft>
            </a:pPr>
            <a:endParaRPr lang="it-IT" altLang="it-IT" sz="1600" dirty="0">
              <a:solidFill>
                <a:srgbClr val="373A3C"/>
              </a:solidFill>
            </a:endParaRPr>
          </a:p>
          <a:p>
            <a:endParaRPr lang="it-IT" dirty="0"/>
          </a:p>
        </p:txBody>
      </p:sp>
    </p:spTree>
    <p:extLst>
      <p:ext uri="{BB962C8B-B14F-4D97-AF65-F5344CB8AC3E}">
        <p14:creationId xmlns:p14="http://schemas.microsoft.com/office/powerpoint/2010/main" val="1469900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B892BF-EC40-4B8C-A856-1D3CB2B627C6}"/>
              </a:ext>
            </a:extLst>
          </p:cNvPr>
          <p:cNvSpPr>
            <a:spLocks noGrp="1"/>
          </p:cNvSpPr>
          <p:nvPr>
            <p:ph type="ctrTitle"/>
          </p:nvPr>
        </p:nvSpPr>
        <p:spPr>
          <a:xfrm>
            <a:off x="1309511" y="1320801"/>
            <a:ext cx="10679289" cy="756356"/>
          </a:xfrm>
        </p:spPr>
        <p:txBody>
          <a:bodyPr/>
          <a:lstStyle/>
          <a:p>
            <a:r>
              <a:rPr lang="it-IT" dirty="0"/>
              <a:t>Focus oneri </a:t>
            </a:r>
            <a:r>
              <a:rPr lang="it-IT" dirty="0" err="1"/>
              <a:t>detraibili_spese</a:t>
            </a:r>
            <a:r>
              <a:rPr lang="it-IT" dirty="0"/>
              <a:t> </a:t>
            </a:r>
            <a:r>
              <a:rPr lang="it-IT" dirty="0" err="1"/>
              <a:t>ristr</a:t>
            </a:r>
            <a:r>
              <a:rPr lang="it-IT" dirty="0"/>
              <a:t> 3/4</a:t>
            </a:r>
          </a:p>
        </p:txBody>
      </p:sp>
      <p:sp>
        <p:nvSpPr>
          <p:cNvPr id="3" name="Sottotitolo 2">
            <a:extLst>
              <a:ext uri="{FF2B5EF4-FFF2-40B4-BE49-F238E27FC236}">
                <a16:creationId xmlns:a16="http://schemas.microsoft.com/office/drawing/2014/main" id="{91C91DBA-B13B-4A73-B55A-928CC45346BE}"/>
              </a:ext>
            </a:extLst>
          </p:cNvPr>
          <p:cNvSpPr>
            <a:spLocks noGrp="1"/>
          </p:cNvSpPr>
          <p:nvPr>
            <p:ph type="subTitle" idx="1"/>
          </p:nvPr>
        </p:nvSpPr>
        <p:spPr>
          <a:xfrm>
            <a:off x="1309511" y="2077157"/>
            <a:ext cx="10882489" cy="3561643"/>
          </a:xfrm>
        </p:spPr>
        <p:txBody>
          <a:bodyPr/>
          <a:lstStyle/>
          <a:p>
            <a:pPr lvl="0" algn="just" eaLnBrk="0" fontAlgn="base" hangingPunct="0">
              <a:spcBef>
                <a:spcPct val="0"/>
              </a:spcBef>
              <a:spcAft>
                <a:spcPct val="0"/>
              </a:spcAft>
            </a:pPr>
            <a:r>
              <a:rPr lang="it-IT" altLang="it-IT" sz="1800" dirty="0">
                <a:solidFill>
                  <a:srgbClr val="373A3C"/>
                </a:solidFill>
              </a:rPr>
              <a:t>Nel caso in cui la detenzione dell'immobile venga esercitata congiuntamente da più eredi la detrazione compete agli stessi in parti uguali e non in percentuale della quota di eredità spettante (</a:t>
            </a:r>
            <a:r>
              <a:rPr lang="it-IT" altLang="it-IT" sz="1800" dirty="0">
                <a:solidFill>
                  <a:srgbClr val="2A9CF4"/>
                </a:solidFill>
                <a:hlinkClick r:id="rId2"/>
              </a:rPr>
              <a:t>Circolare n. 15/E del 2003</a:t>
            </a:r>
            <a:r>
              <a:rPr lang="it-IT" altLang="it-IT" sz="1800" dirty="0">
                <a:solidFill>
                  <a:srgbClr val="373A3C"/>
                </a:solidFill>
              </a:rPr>
              <a:t>).</a:t>
            </a:r>
          </a:p>
          <a:p>
            <a:pPr lvl="0" algn="just" eaLnBrk="0" fontAlgn="base" hangingPunct="0">
              <a:spcBef>
                <a:spcPct val="0"/>
              </a:spcBef>
              <a:spcAft>
                <a:spcPct val="0"/>
              </a:spcAft>
            </a:pPr>
            <a:r>
              <a:rPr lang="it-IT" altLang="it-IT" sz="1800" dirty="0">
                <a:solidFill>
                  <a:srgbClr val="373A3C"/>
                </a:solidFill>
              </a:rPr>
              <a:t>In relazione al requisito della “detenzione materiale e diretta”, </a:t>
            </a:r>
            <a:r>
              <a:rPr lang="it-IT" altLang="it-IT" sz="1800" b="1" dirty="0">
                <a:solidFill>
                  <a:srgbClr val="373A3C"/>
                </a:solidFill>
              </a:rPr>
              <a:t>non potrà continuare a fruire della detrazione l'erede che abbia concesso in comodato l'immobile su cui sono stati effettuati gli interventi </a:t>
            </a:r>
            <a:r>
              <a:rPr lang="it-IT" altLang="it-IT" sz="1800" dirty="0">
                <a:solidFill>
                  <a:srgbClr val="373A3C"/>
                </a:solidFill>
              </a:rPr>
              <a:t>(</a:t>
            </a:r>
            <a:r>
              <a:rPr lang="it-IT" altLang="it-IT" sz="1800" dirty="0">
                <a:solidFill>
                  <a:srgbClr val="2A9CF4"/>
                </a:solidFill>
                <a:hlinkClick r:id="rId3"/>
              </a:rPr>
              <a:t>Circolare n. 20 del 2011, risposta 2.2</a:t>
            </a:r>
            <a:r>
              <a:rPr lang="it-IT" altLang="it-IT" sz="1800" dirty="0">
                <a:solidFill>
                  <a:srgbClr val="373A3C"/>
                </a:solidFill>
              </a:rPr>
              <a:t>).</a:t>
            </a:r>
          </a:p>
          <a:p>
            <a:pPr lvl="0" algn="just" eaLnBrk="0" fontAlgn="base" hangingPunct="0">
              <a:spcBef>
                <a:spcPct val="0"/>
              </a:spcBef>
              <a:spcAft>
                <a:spcPct val="0"/>
              </a:spcAft>
            </a:pPr>
            <a:r>
              <a:rPr lang="it-IT" altLang="it-IT" sz="1800" dirty="0">
                <a:solidFill>
                  <a:srgbClr val="373A3C"/>
                </a:solidFill>
              </a:rPr>
              <a:t>La condizione della “detenzione materiale e diretta del bene” deve, infatti, sussistere non solo per l'anno dell'accettazione dell'eredità, ma anche per ciascun anno per il quale il contribuente intenda fruire delle residue rate di detrazione. Nel caso in cui l'erede, che deteneva direttamente l'immobile, abbia successivamente concesso in comodato o in locazione l'immobile stesso, non potrà fruire delle rate di detrazione di competenza degli anni in cui l'immobile non è detenuto direttamente. Tuttavia, potrà beneficiare delle eventuali rate residue di competenza degli anni successivi al termine del contratto di locazione o di comodato, riprendendo la detenzione materiale e diretta del bene (</a:t>
            </a:r>
            <a:r>
              <a:rPr lang="it-IT" altLang="it-IT" sz="1800" dirty="0">
                <a:solidFill>
                  <a:srgbClr val="2A9CF4"/>
                </a:solidFill>
                <a:hlinkClick r:id="rId4"/>
              </a:rPr>
              <a:t>Circolare n. 17 del 2015, risposta 3.3</a:t>
            </a:r>
            <a:r>
              <a:rPr lang="it-IT" altLang="it-IT" sz="1800" dirty="0">
                <a:solidFill>
                  <a:srgbClr val="373A3C"/>
                </a:solidFill>
              </a:rPr>
              <a:t>).</a:t>
            </a:r>
          </a:p>
          <a:p>
            <a:endParaRPr lang="it-IT" dirty="0"/>
          </a:p>
        </p:txBody>
      </p:sp>
    </p:spTree>
    <p:extLst>
      <p:ext uri="{BB962C8B-B14F-4D97-AF65-F5344CB8AC3E}">
        <p14:creationId xmlns:p14="http://schemas.microsoft.com/office/powerpoint/2010/main" val="412747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20800" y="1704622"/>
            <a:ext cx="10871200" cy="758548"/>
          </a:xfrm>
        </p:spPr>
        <p:txBody>
          <a:bodyPr/>
          <a:lstStyle/>
          <a:p>
            <a:br>
              <a:rPr lang="it-IT" b="0" i="1" dirty="0">
                <a:solidFill>
                  <a:srgbClr val="333333"/>
                </a:solidFill>
                <a:effectLst/>
                <a:latin typeface="Merriweather"/>
              </a:rPr>
            </a:br>
            <a:r>
              <a:rPr lang="it-IT" b="0" i="1" dirty="0">
                <a:solidFill>
                  <a:srgbClr val="C00000"/>
                </a:solidFill>
                <a:effectLst/>
                <a:latin typeface="Merriweather"/>
              </a:rPr>
              <a:t> Conguagli </a:t>
            </a:r>
            <a:r>
              <a:rPr lang="it-IT" b="0" i="1" dirty="0">
                <a:solidFill>
                  <a:srgbClr val="C00000"/>
                </a:solidFill>
                <a:effectLst/>
                <a:latin typeface="Calibri" panose="020F0502020204030204" pitchFamily="34" charset="0"/>
                <a:cs typeface="Calibri" panose="020F0502020204030204" pitchFamily="34" charset="0"/>
              </a:rPr>
              <a:t>imposte</a:t>
            </a:r>
            <a:br>
              <a:rPr lang="it-IT" b="0" i="1" dirty="0">
                <a:solidFill>
                  <a:srgbClr val="333333"/>
                </a:solidFill>
                <a:effectLst/>
                <a:latin typeface="Merriweather"/>
              </a:rPr>
            </a:br>
            <a:br>
              <a:rPr lang="it-IT" b="0" i="0" dirty="0">
                <a:solidFill>
                  <a:srgbClr val="2D2D2D"/>
                </a:solidFill>
                <a:effectLst/>
                <a:latin typeface="Open sans" panose="020B0606030504020204" pitchFamily="34" charset="0"/>
              </a:rPr>
            </a:br>
            <a:endParaRPr lang="it-IT" dirty="0"/>
          </a:p>
        </p:txBody>
      </p:sp>
      <p:sp>
        <p:nvSpPr>
          <p:cNvPr id="3" name="Sottotitolo 2"/>
          <p:cNvSpPr>
            <a:spLocks noGrp="1"/>
          </p:cNvSpPr>
          <p:nvPr>
            <p:ph type="subTitle" idx="1"/>
          </p:nvPr>
        </p:nvSpPr>
        <p:spPr>
          <a:xfrm>
            <a:off x="1415562" y="2246489"/>
            <a:ext cx="10776438" cy="4504267"/>
          </a:xfrm>
        </p:spPr>
        <p:txBody>
          <a:bodyPr/>
          <a:lstStyle/>
          <a:p>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Scadenze pagamenti </a:t>
            </a:r>
          </a:p>
          <a:p>
            <a:r>
              <a:rPr lang="it-IT" sz="2000" u="sng" dirty="0" err="1">
                <a:solidFill>
                  <a:schemeClr val="tx1">
                    <a:lumMod val="95000"/>
                    <a:lumOff val="5000"/>
                  </a:schemeClr>
                </a:solidFill>
                <a:latin typeface="Calibri" panose="020F0502020204030204" pitchFamily="34" charset="0"/>
                <a:cs typeface="Calibri" panose="020F0502020204030204" pitchFamily="34" charset="0"/>
              </a:rPr>
              <a:t>Mod</a:t>
            </a:r>
            <a:r>
              <a:rPr lang="it-IT" sz="2000" u="sng" dirty="0">
                <a:solidFill>
                  <a:schemeClr val="tx1">
                    <a:lumMod val="95000"/>
                    <a:lumOff val="5000"/>
                  </a:schemeClr>
                </a:solidFill>
                <a:latin typeface="Calibri" panose="020F0502020204030204" pitchFamily="34" charset="0"/>
                <a:cs typeface="Calibri" panose="020F0502020204030204" pitchFamily="34" charset="0"/>
              </a:rPr>
              <a:t> unico </a:t>
            </a:r>
            <a:r>
              <a:rPr lang="it-IT" sz="2000" u="sng" dirty="0" err="1">
                <a:solidFill>
                  <a:schemeClr val="tx1">
                    <a:lumMod val="95000"/>
                    <a:lumOff val="5000"/>
                  </a:schemeClr>
                </a:solidFill>
                <a:latin typeface="Calibri" panose="020F0502020204030204" pitchFamily="34" charset="0"/>
                <a:cs typeface="Calibri" panose="020F0502020204030204" pitchFamily="34" charset="0"/>
              </a:rPr>
              <a:t>Pf</a:t>
            </a:r>
            <a:r>
              <a:rPr lang="it-IT" sz="2000" u="sng" dirty="0">
                <a:solidFill>
                  <a:schemeClr val="tx1">
                    <a:lumMod val="95000"/>
                    <a:lumOff val="5000"/>
                  </a:schemeClr>
                </a:solidFill>
                <a:latin typeface="Calibri" panose="020F0502020204030204" pitchFamily="34" charset="0"/>
                <a:cs typeface="Calibri" panose="020F0502020204030204" pitchFamily="34" charset="0"/>
              </a:rPr>
              <a:t> </a:t>
            </a:r>
            <a:r>
              <a:rPr lang="it-IT" sz="2000" dirty="0">
                <a:solidFill>
                  <a:schemeClr val="tx1">
                    <a:lumMod val="95000"/>
                    <a:lumOff val="5000"/>
                  </a:schemeClr>
                </a:solidFill>
                <a:latin typeface="Calibri" panose="020F0502020204030204" pitchFamily="34" charset="0"/>
                <a:cs typeface="Calibri" panose="020F0502020204030204" pitchFamily="34" charset="0"/>
              </a:rPr>
              <a:t>(no soggetti ISA no Reg </a:t>
            </a:r>
            <a:r>
              <a:rPr lang="it-IT" sz="2000" dirty="0" err="1">
                <a:solidFill>
                  <a:schemeClr val="tx1">
                    <a:lumMod val="95000"/>
                    <a:lumOff val="5000"/>
                  </a:schemeClr>
                </a:solidFill>
                <a:latin typeface="Calibri" panose="020F0502020204030204" pitchFamily="34" charset="0"/>
                <a:cs typeface="Calibri" panose="020F0502020204030204" pitchFamily="34" charset="0"/>
              </a:rPr>
              <a:t>Forf</a:t>
            </a:r>
            <a:r>
              <a:rPr lang="it-IT" sz="2000" dirty="0">
                <a:solidFill>
                  <a:schemeClr val="tx1">
                    <a:lumMod val="95000"/>
                    <a:lumOff val="5000"/>
                  </a:schemeClr>
                </a:solidFill>
                <a:latin typeface="Calibri" panose="020F0502020204030204" pitchFamily="34" charset="0"/>
                <a:cs typeface="Calibri" panose="020F0502020204030204" pitchFamily="34" charset="0"/>
              </a:rPr>
              <a:t>- Min)      06/2021 * 30/07/2021 (con 0,4%)</a:t>
            </a:r>
          </a:p>
          <a:p>
            <a:endParaRPr lang="it-IT" sz="2000" dirty="0">
              <a:solidFill>
                <a:schemeClr val="tx1">
                  <a:lumMod val="95000"/>
                  <a:lumOff val="5000"/>
                </a:schemeClr>
              </a:solidFill>
              <a:latin typeface="Calibri" panose="020F0502020204030204" pitchFamily="34" charset="0"/>
              <a:cs typeface="Calibri" panose="020F0502020204030204" pitchFamily="34" charset="0"/>
            </a:endParaRPr>
          </a:p>
          <a:p>
            <a:r>
              <a:rPr lang="it-IT" sz="2000" u="sng" dirty="0" err="1">
                <a:solidFill>
                  <a:schemeClr val="tx1">
                    <a:lumMod val="95000"/>
                    <a:lumOff val="5000"/>
                  </a:schemeClr>
                </a:solidFill>
                <a:latin typeface="Calibri" panose="020F0502020204030204" pitchFamily="34" charset="0"/>
                <a:cs typeface="Calibri" panose="020F0502020204030204" pitchFamily="34" charset="0"/>
              </a:rPr>
              <a:t>Mod</a:t>
            </a:r>
            <a:r>
              <a:rPr lang="it-IT" sz="2000" u="sng" dirty="0">
                <a:solidFill>
                  <a:schemeClr val="tx1">
                    <a:lumMod val="95000"/>
                    <a:lumOff val="5000"/>
                  </a:schemeClr>
                </a:solidFill>
                <a:latin typeface="Calibri" panose="020F0502020204030204" pitchFamily="34" charset="0"/>
                <a:cs typeface="Calibri" panose="020F0502020204030204" pitchFamily="34" charset="0"/>
              </a:rPr>
              <a:t> unico </a:t>
            </a:r>
            <a:r>
              <a:rPr lang="it-IT" sz="2000" u="sng" dirty="0" err="1">
                <a:solidFill>
                  <a:schemeClr val="tx1">
                    <a:lumMod val="95000"/>
                    <a:lumOff val="5000"/>
                  </a:schemeClr>
                </a:solidFill>
                <a:latin typeface="Calibri" panose="020F0502020204030204" pitchFamily="34" charset="0"/>
                <a:cs typeface="Calibri" panose="020F0502020204030204" pitchFamily="34" charset="0"/>
              </a:rPr>
              <a:t>Pf</a:t>
            </a:r>
            <a:r>
              <a:rPr lang="it-IT" sz="2000" u="sng" dirty="0">
                <a:solidFill>
                  <a:schemeClr val="tx1">
                    <a:lumMod val="95000"/>
                    <a:lumOff val="5000"/>
                  </a:schemeClr>
                </a:solidFill>
                <a:latin typeface="Calibri" panose="020F0502020204030204" pitchFamily="34" charset="0"/>
                <a:cs typeface="Calibri" panose="020F0502020204030204" pitchFamily="34" charset="0"/>
              </a:rPr>
              <a:t> </a:t>
            </a:r>
            <a:r>
              <a:rPr lang="it-IT" sz="2000" dirty="0">
                <a:solidFill>
                  <a:schemeClr val="tx1">
                    <a:lumMod val="95000"/>
                    <a:lumOff val="5000"/>
                  </a:schemeClr>
                </a:solidFill>
                <a:latin typeface="Calibri" panose="020F0502020204030204" pitchFamily="34" charset="0"/>
                <a:cs typeface="Calibri" panose="020F0502020204030204" pitchFamily="34" charset="0"/>
              </a:rPr>
              <a:t>(</a:t>
            </a:r>
            <a:r>
              <a:rPr lang="it-IT" sz="2000" dirty="0" err="1">
                <a:solidFill>
                  <a:schemeClr val="tx1">
                    <a:lumMod val="95000"/>
                    <a:lumOff val="5000"/>
                  </a:schemeClr>
                </a:solidFill>
                <a:latin typeface="Calibri" panose="020F0502020204030204" pitchFamily="34" charset="0"/>
                <a:cs typeface="Calibri" panose="020F0502020204030204" pitchFamily="34" charset="0"/>
              </a:rPr>
              <a:t>sogg</a:t>
            </a:r>
            <a:r>
              <a:rPr lang="it-IT" sz="2000" dirty="0">
                <a:solidFill>
                  <a:schemeClr val="tx1">
                    <a:lumMod val="95000"/>
                    <a:lumOff val="5000"/>
                  </a:schemeClr>
                </a:solidFill>
                <a:latin typeface="Calibri" panose="020F0502020204030204" pitchFamily="34" charset="0"/>
                <a:cs typeface="Calibri" panose="020F0502020204030204" pitchFamily="34" charset="0"/>
              </a:rPr>
              <a:t> Isa + Reg </a:t>
            </a:r>
            <a:r>
              <a:rPr lang="it-IT" sz="2000" dirty="0" err="1">
                <a:solidFill>
                  <a:schemeClr val="tx1">
                    <a:lumMod val="95000"/>
                    <a:lumOff val="5000"/>
                  </a:schemeClr>
                </a:solidFill>
                <a:latin typeface="Calibri" panose="020F0502020204030204" pitchFamily="34" charset="0"/>
                <a:cs typeface="Calibri" panose="020F0502020204030204" pitchFamily="34" charset="0"/>
              </a:rPr>
              <a:t>Forf</a:t>
            </a:r>
            <a:r>
              <a:rPr lang="it-IT" sz="2000" dirty="0">
                <a:solidFill>
                  <a:schemeClr val="tx1">
                    <a:lumMod val="95000"/>
                    <a:lumOff val="5000"/>
                  </a:schemeClr>
                </a:solidFill>
                <a:latin typeface="Calibri" panose="020F0502020204030204" pitchFamily="34" charset="0"/>
                <a:cs typeface="Calibri" panose="020F0502020204030204" pitchFamily="34" charset="0"/>
              </a:rPr>
              <a:t> –Min)     20/07/2021 * 20/08/2021 (con 0,4%) </a:t>
            </a:r>
          </a:p>
          <a:p>
            <a:r>
              <a:rPr lang="it-IT" sz="2000" u="sng" dirty="0">
                <a:solidFill>
                  <a:schemeClr val="tx1">
                    <a:lumMod val="95000"/>
                    <a:lumOff val="5000"/>
                  </a:schemeClr>
                </a:solidFill>
                <a:latin typeface="Calibri" panose="020F0502020204030204" pitchFamily="34" charset="0"/>
                <a:cs typeface="Calibri" panose="020F0502020204030204" pitchFamily="34" charset="0"/>
              </a:rPr>
              <a:t>Proroga ?? 15/09/2021</a:t>
            </a:r>
          </a:p>
          <a:p>
            <a:endParaRPr lang="it-IT" sz="2000" u="sng" dirty="0">
              <a:solidFill>
                <a:schemeClr val="tx1">
                  <a:lumMod val="95000"/>
                  <a:lumOff val="5000"/>
                </a:schemeClr>
              </a:solidFill>
              <a:latin typeface="Calibri" panose="020F0502020204030204" pitchFamily="34" charset="0"/>
              <a:cs typeface="Calibri" panose="020F0502020204030204" pitchFamily="34" charset="0"/>
            </a:endParaRPr>
          </a:p>
          <a:p>
            <a:r>
              <a:rPr lang="it-IT" sz="2000" u="sng" dirty="0" err="1">
                <a:solidFill>
                  <a:schemeClr val="tx1">
                    <a:lumMod val="95000"/>
                    <a:lumOff val="5000"/>
                  </a:schemeClr>
                </a:solidFill>
                <a:latin typeface="Calibri" panose="020F0502020204030204" pitchFamily="34" charset="0"/>
                <a:cs typeface="Calibri" panose="020F0502020204030204" pitchFamily="34" charset="0"/>
              </a:rPr>
              <a:t>Mod</a:t>
            </a:r>
            <a:r>
              <a:rPr lang="it-IT" sz="2000" u="sng" dirty="0">
                <a:solidFill>
                  <a:schemeClr val="tx1">
                    <a:lumMod val="95000"/>
                    <a:lumOff val="5000"/>
                  </a:schemeClr>
                </a:solidFill>
                <a:latin typeface="Calibri" panose="020F0502020204030204" pitchFamily="34" charset="0"/>
                <a:cs typeface="Calibri" panose="020F0502020204030204" pitchFamily="34" charset="0"/>
              </a:rPr>
              <a:t> 730 rimborso</a:t>
            </a:r>
          </a:p>
          <a:p>
            <a:r>
              <a:rPr lang="it-IT" sz="2000" dirty="0">
                <a:solidFill>
                  <a:schemeClr val="tx1">
                    <a:lumMod val="95000"/>
                    <a:lumOff val="5000"/>
                  </a:schemeClr>
                </a:solidFill>
                <a:latin typeface="Calibri" panose="020F0502020204030204" pitchFamily="34" charset="0"/>
                <a:cs typeface="Calibri" panose="020F0502020204030204" pitchFamily="34" charset="0"/>
              </a:rPr>
              <a:t>Alla prima </a:t>
            </a:r>
            <a:r>
              <a:rPr lang="it-IT" sz="2000" dirty="0" err="1">
                <a:solidFill>
                  <a:schemeClr val="tx1">
                    <a:lumMod val="95000"/>
                    <a:lumOff val="5000"/>
                  </a:schemeClr>
                </a:solidFill>
                <a:latin typeface="Calibri" panose="020F0502020204030204" pitchFamily="34" charset="0"/>
                <a:cs typeface="Calibri" panose="020F0502020204030204" pitchFamily="34" charset="0"/>
              </a:rPr>
              <a:t>retrib</a:t>
            </a:r>
            <a:r>
              <a:rPr lang="it-IT" sz="2000" dirty="0">
                <a:solidFill>
                  <a:schemeClr val="tx1">
                    <a:lumMod val="95000"/>
                    <a:lumOff val="5000"/>
                  </a:schemeClr>
                </a:solidFill>
                <a:latin typeface="Calibri" panose="020F0502020204030204" pitchFamily="34" charset="0"/>
                <a:cs typeface="Calibri" panose="020F0502020204030204" pitchFamily="34" charset="0"/>
              </a:rPr>
              <a:t> utile e cmq alla retribuzione di competenza del mese successivo a quello in cui il sostituto ha ricevuto il prospetto di liquidazione (2^ mese per enti che erogano pensioni)</a:t>
            </a:r>
          </a:p>
          <a:p>
            <a:r>
              <a:rPr lang="it-IT" sz="2000" u="sng" dirty="0" err="1">
                <a:solidFill>
                  <a:schemeClr val="tx1">
                    <a:lumMod val="95000"/>
                    <a:lumOff val="5000"/>
                  </a:schemeClr>
                </a:solidFill>
                <a:latin typeface="Calibri" panose="020F0502020204030204" pitchFamily="34" charset="0"/>
                <a:cs typeface="Calibri" panose="020F0502020204030204" pitchFamily="34" charset="0"/>
              </a:rPr>
              <a:t>DeCuius</a:t>
            </a:r>
            <a:endParaRPr lang="it-IT" sz="2000" u="sng" dirty="0">
              <a:solidFill>
                <a:schemeClr val="tx1">
                  <a:lumMod val="95000"/>
                  <a:lumOff val="5000"/>
                </a:schemeClr>
              </a:solidFill>
              <a:latin typeface="Calibri" panose="020F0502020204030204" pitchFamily="34" charset="0"/>
              <a:cs typeface="Calibri" panose="020F0502020204030204" pitchFamily="34" charset="0"/>
            </a:endParaRPr>
          </a:p>
          <a:p>
            <a:r>
              <a:rPr lang="it-IT" sz="2000" dirty="0">
                <a:solidFill>
                  <a:schemeClr val="tx1">
                    <a:lumMod val="95000"/>
                    <a:lumOff val="5000"/>
                  </a:schemeClr>
                </a:solidFill>
                <a:latin typeface="Calibri" panose="020F0502020204030204" pitchFamily="34" charset="0"/>
                <a:cs typeface="Calibri" panose="020F0502020204030204" pitchFamily="34" charset="0"/>
              </a:rPr>
              <a:t>se il decesso è avvenuto entro il 28.02.2021 termini ordinari per </a:t>
            </a:r>
            <a:r>
              <a:rPr lang="it-IT" sz="2000" dirty="0" err="1">
                <a:solidFill>
                  <a:schemeClr val="tx1">
                    <a:lumMod val="95000"/>
                    <a:lumOff val="5000"/>
                  </a:schemeClr>
                </a:solidFill>
                <a:latin typeface="Calibri" panose="020F0502020204030204" pitchFamily="34" charset="0"/>
                <a:cs typeface="Calibri" panose="020F0502020204030204" pitchFamily="34" charset="0"/>
              </a:rPr>
              <a:t>liq</a:t>
            </a:r>
            <a:r>
              <a:rPr lang="it-IT" sz="2000" dirty="0">
                <a:solidFill>
                  <a:schemeClr val="tx1">
                    <a:lumMod val="95000"/>
                    <a:lumOff val="5000"/>
                  </a:schemeClr>
                </a:solidFill>
                <a:latin typeface="Calibri" panose="020F0502020204030204" pitchFamily="34" charset="0"/>
                <a:cs typeface="Calibri" panose="020F0502020204030204" pitchFamily="34" charset="0"/>
              </a:rPr>
              <a:t> imposte</a:t>
            </a:r>
          </a:p>
          <a:p>
            <a:r>
              <a:rPr lang="it-IT" sz="2000" dirty="0">
                <a:solidFill>
                  <a:schemeClr val="tx1">
                    <a:lumMod val="95000"/>
                    <a:lumOff val="5000"/>
                  </a:schemeClr>
                </a:solidFill>
                <a:latin typeface="Calibri" panose="020F0502020204030204" pitchFamily="34" charset="0"/>
                <a:cs typeface="Calibri" panose="020F0502020204030204" pitchFamily="34" charset="0"/>
              </a:rPr>
              <a:t>Se è successivo al 28.02.2021 i termini ordinari sono prorogati di 6 mesi 30.12.2021</a:t>
            </a:r>
          </a:p>
        </p:txBody>
      </p:sp>
    </p:spTree>
    <p:extLst>
      <p:ext uri="{BB962C8B-B14F-4D97-AF65-F5344CB8AC3E}">
        <p14:creationId xmlns:p14="http://schemas.microsoft.com/office/powerpoint/2010/main" val="2092304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1DF14-F64D-4FDE-B51F-555D4564DA0D}"/>
              </a:ext>
            </a:extLst>
          </p:cNvPr>
          <p:cNvSpPr>
            <a:spLocks noGrp="1"/>
          </p:cNvSpPr>
          <p:nvPr>
            <p:ph type="ctrTitle"/>
          </p:nvPr>
        </p:nvSpPr>
        <p:spPr>
          <a:xfrm>
            <a:off x="1693334" y="1385360"/>
            <a:ext cx="10363200" cy="1470025"/>
          </a:xfrm>
        </p:spPr>
        <p:txBody>
          <a:bodyPr/>
          <a:lstStyle/>
          <a:p>
            <a:r>
              <a:rPr lang="it-IT" dirty="0"/>
              <a:t>Focus oneri </a:t>
            </a:r>
            <a:r>
              <a:rPr lang="it-IT" dirty="0" err="1"/>
              <a:t>detraibili_spese</a:t>
            </a:r>
            <a:r>
              <a:rPr lang="it-IT" dirty="0"/>
              <a:t> </a:t>
            </a:r>
            <a:r>
              <a:rPr lang="it-IT" dirty="0" err="1"/>
              <a:t>ristr</a:t>
            </a:r>
            <a:r>
              <a:rPr lang="it-IT" dirty="0"/>
              <a:t> 4/4</a:t>
            </a:r>
          </a:p>
        </p:txBody>
      </p:sp>
      <p:sp>
        <p:nvSpPr>
          <p:cNvPr id="3" name="Sottotitolo 2">
            <a:extLst>
              <a:ext uri="{FF2B5EF4-FFF2-40B4-BE49-F238E27FC236}">
                <a16:creationId xmlns:a16="http://schemas.microsoft.com/office/drawing/2014/main" id="{DBA21BEA-4791-4E21-A645-B9C8B86D3391}"/>
              </a:ext>
            </a:extLst>
          </p:cNvPr>
          <p:cNvSpPr>
            <a:spLocks noGrp="1"/>
          </p:cNvSpPr>
          <p:nvPr>
            <p:ph type="subTitle" idx="1"/>
          </p:nvPr>
        </p:nvSpPr>
        <p:spPr>
          <a:xfrm>
            <a:off x="1828800" y="2855385"/>
            <a:ext cx="10363200" cy="3330926"/>
          </a:xfrm>
        </p:spPr>
        <p:txBody>
          <a:bodyPr/>
          <a:lstStyle/>
          <a:p>
            <a:pPr lvl="0" algn="just" eaLnBrk="0" fontAlgn="base" hangingPunct="0">
              <a:spcBef>
                <a:spcPct val="0"/>
              </a:spcBef>
              <a:spcAft>
                <a:spcPct val="0"/>
              </a:spcAft>
            </a:pPr>
            <a:r>
              <a:rPr lang="it-IT" altLang="it-IT" sz="1800" dirty="0">
                <a:solidFill>
                  <a:srgbClr val="373A3C"/>
                </a:solidFill>
              </a:rPr>
              <a:t>La detrazione si trasmette anche quando il beneficiario dell'agevolazione (de </a:t>
            </a:r>
            <a:r>
              <a:rPr lang="it-IT" altLang="it-IT" sz="1800" dirty="0" err="1">
                <a:solidFill>
                  <a:srgbClr val="373A3C"/>
                </a:solidFill>
              </a:rPr>
              <a:t>cuius</a:t>
            </a:r>
            <a:r>
              <a:rPr lang="it-IT" altLang="it-IT" sz="1800" dirty="0">
                <a:solidFill>
                  <a:srgbClr val="373A3C"/>
                </a:solidFill>
              </a:rPr>
              <a:t>) era il conduttore dell'immobile, purché l'erede conservi la detenzione materiale e diretta, subentrando nella titolarità del contratto di locazione (</a:t>
            </a:r>
            <a:r>
              <a:rPr lang="it-IT" altLang="it-IT" sz="1800" dirty="0">
                <a:solidFill>
                  <a:srgbClr val="2A9CF4"/>
                </a:solidFill>
                <a:hlinkClick r:id="rId2"/>
              </a:rPr>
              <a:t>Circolare n.13/E del 2013, risposta 1.1</a:t>
            </a:r>
            <a:r>
              <a:rPr lang="it-IT" altLang="it-IT" sz="1800" dirty="0">
                <a:solidFill>
                  <a:srgbClr val="373A3C"/>
                </a:solidFill>
              </a:rPr>
              <a:t> ).</a:t>
            </a:r>
          </a:p>
          <a:p>
            <a:pPr lvl="0" algn="just" eaLnBrk="0" fontAlgn="base" hangingPunct="0">
              <a:spcBef>
                <a:spcPct val="0"/>
              </a:spcBef>
              <a:spcAft>
                <a:spcPct val="0"/>
              </a:spcAft>
            </a:pPr>
            <a:endParaRPr lang="it-IT" altLang="it-IT" sz="1800" dirty="0">
              <a:solidFill>
                <a:srgbClr val="373A3C"/>
              </a:solidFill>
            </a:endParaRPr>
          </a:p>
          <a:p>
            <a:pPr lvl="0" algn="just" eaLnBrk="0" fontAlgn="base" hangingPunct="0">
              <a:spcBef>
                <a:spcPct val="0"/>
              </a:spcBef>
              <a:spcAft>
                <a:spcPct val="0"/>
              </a:spcAft>
            </a:pPr>
            <a:r>
              <a:rPr lang="it-IT" altLang="it-IT" sz="1800" b="1" dirty="0">
                <a:solidFill>
                  <a:srgbClr val="373A3C"/>
                </a:solidFill>
              </a:rPr>
              <a:t>In caso di vendita o di donazione da parte dell'erede</a:t>
            </a:r>
            <a:r>
              <a:rPr lang="it-IT" altLang="it-IT" sz="1800" dirty="0">
                <a:solidFill>
                  <a:srgbClr val="373A3C"/>
                </a:solidFill>
              </a:rPr>
              <a:t> che ha la detenzione materiale e diretta del bene, </a:t>
            </a:r>
            <a:r>
              <a:rPr lang="it-IT" altLang="it-IT" sz="1800" b="1" dirty="0">
                <a:solidFill>
                  <a:srgbClr val="373A3C"/>
                </a:solidFill>
              </a:rPr>
              <a:t>le quote residue</a:t>
            </a:r>
            <a:r>
              <a:rPr lang="it-IT" altLang="it-IT" sz="1800" dirty="0">
                <a:solidFill>
                  <a:srgbClr val="373A3C"/>
                </a:solidFill>
              </a:rPr>
              <a:t> della detrazione non fruite da questi </a:t>
            </a:r>
            <a:r>
              <a:rPr lang="it-IT" altLang="it-IT" sz="1800" b="1" dirty="0">
                <a:solidFill>
                  <a:srgbClr val="373A3C"/>
                </a:solidFill>
              </a:rPr>
              <a:t>non si trasferiscono all'acquirente/donatario </a:t>
            </a:r>
            <a:r>
              <a:rPr lang="it-IT" altLang="it-IT" sz="1800" dirty="0">
                <a:solidFill>
                  <a:srgbClr val="373A3C"/>
                </a:solidFill>
              </a:rPr>
              <a:t>neanche nell'ipotesi in cui la vendita o la donazione siano effettuate nel medesimo anno di </a:t>
            </a:r>
            <a:r>
              <a:rPr lang="it-IT" altLang="it-IT" sz="1800">
                <a:solidFill>
                  <a:srgbClr val="373A3C"/>
                </a:solidFill>
              </a:rPr>
              <a:t>accettazione dell’eredità.</a:t>
            </a:r>
          </a:p>
          <a:p>
            <a:pPr lvl="0" algn="just" eaLnBrk="0" fontAlgn="base" hangingPunct="0">
              <a:spcBef>
                <a:spcPct val="0"/>
              </a:spcBef>
              <a:spcAft>
                <a:spcPct val="0"/>
              </a:spcAft>
            </a:pPr>
            <a:endParaRPr lang="it-IT" sz="1800" dirty="0"/>
          </a:p>
          <a:p>
            <a:endParaRPr lang="it-IT" dirty="0"/>
          </a:p>
        </p:txBody>
      </p:sp>
    </p:spTree>
    <p:extLst>
      <p:ext uri="{BB962C8B-B14F-4D97-AF65-F5344CB8AC3E}">
        <p14:creationId xmlns:p14="http://schemas.microsoft.com/office/powerpoint/2010/main" val="398197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8180" y="1378778"/>
            <a:ext cx="10780888" cy="710214"/>
          </a:xfrm>
        </p:spPr>
        <p:txBody>
          <a:bodyPr/>
          <a:lstStyle/>
          <a:p>
            <a:r>
              <a:rPr lang="it-IT" sz="3600" dirty="0"/>
              <a:t>Visto di conformità</a:t>
            </a:r>
          </a:p>
        </p:txBody>
      </p:sp>
      <p:sp>
        <p:nvSpPr>
          <p:cNvPr id="3" name="Sottotitolo 2"/>
          <p:cNvSpPr>
            <a:spLocks noGrp="1"/>
          </p:cNvSpPr>
          <p:nvPr>
            <p:ph type="subTitle" idx="1"/>
          </p:nvPr>
        </p:nvSpPr>
        <p:spPr>
          <a:xfrm>
            <a:off x="1415561" y="2088993"/>
            <a:ext cx="10686127" cy="4481140"/>
          </a:xfrm>
        </p:spPr>
        <p:txBody>
          <a:bodyPr/>
          <a:lstStyle/>
          <a:p>
            <a:r>
              <a:rPr lang="it-IT" sz="2400" u="sng" dirty="0" err="1">
                <a:solidFill>
                  <a:srgbClr val="2D2D2D"/>
                </a:solidFill>
                <a:latin typeface="Calibri" panose="020F0502020204030204" pitchFamily="34" charset="0"/>
                <a:cs typeface="Calibri" panose="020F0502020204030204" pitchFamily="34" charset="0"/>
              </a:rPr>
              <a:t>Mod</a:t>
            </a:r>
            <a:r>
              <a:rPr lang="it-IT" sz="2400" u="sng" dirty="0">
                <a:solidFill>
                  <a:srgbClr val="2D2D2D"/>
                </a:solidFill>
                <a:latin typeface="Calibri" panose="020F0502020204030204" pitchFamily="34" charset="0"/>
                <a:cs typeface="Calibri" panose="020F0502020204030204" pitchFamily="34" charset="0"/>
              </a:rPr>
              <a:t> Unico PF è un’opzione (se crediti  obbligo)</a:t>
            </a:r>
          </a:p>
          <a:p>
            <a:r>
              <a:rPr lang="it-IT" sz="2400" u="sng" dirty="0" err="1">
                <a:solidFill>
                  <a:srgbClr val="2D2D2D"/>
                </a:solidFill>
                <a:latin typeface="Calibri" panose="020F0502020204030204" pitchFamily="34" charset="0"/>
                <a:cs typeface="Calibri" panose="020F0502020204030204" pitchFamily="34" charset="0"/>
              </a:rPr>
              <a:t>Mod</a:t>
            </a:r>
            <a:r>
              <a:rPr lang="it-IT" sz="2400" u="sng" dirty="0">
                <a:solidFill>
                  <a:srgbClr val="2D2D2D"/>
                </a:solidFill>
                <a:latin typeface="Calibri" panose="020F0502020204030204" pitchFamily="34" charset="0"/>
                <a:cs typeface="Calibri" panose="020F0502020204030204" pitchFamily="34" charset="0"/>
              </a:rPr>
              <a:t> 730 si sempre  </a:t>
            </a:r>
          </a:p>
          <a:p>
            <a:pPr algn="just"/>
            <a:r>
              <a:rPr lang="it-IT" sz="2400" b="1" dirty="0">
                <a:solidFill>
                  <a:srgbClr val="2D2D2D"/>
                </a:solidFill>
                <a:latin typeface="Calibri" panose="020F0502020204030204" pitchFamily="34" charset="0"/>
                <a:cs typeface="Calibri" panose="020F0502020204030204" pitchFamily="34" charset="0"/>
              </a:rPr>
              <a:t>SI</a:t>
            </a:r>
            <a:r>
              <a:rPr lang="it-IT" sz="2400" dirty="0">
                <a:solidFill>
                  <a:srgbClr val="2D2D2D"/>
                </a:solidFill>
                <a:latin typeface="Calibri" panose="020F0502020204030204" pitchFamily="34" charset="0"/>
                <a:cs typeface="Calibri" panose="020F0502020204030204" pitchFamily="34" charset="0"/>
              </a:rPr>
              <a:t> certificazione unica e le altre certificazioni che documentano le ritenute</a:t>
            </a:r>
          </a:p>
          <a:p>
            <a:pPr algn="just"/>
            <a:r>
              <a:rPr lang="it-IT" sz="2400" b="1" i="0" dirty="0">
                <a:solidFill>
                  <a:srgbClr val="2D2D2D"/>
                </a:solidFill>
                <a:effectLst/>
                <a:latin typeface="Calibri" panose="020F0502020204030204" pitchFamily="34" charset="0"/>
                <a:cs typeface="Calibri" panose="020F0502020204030204" pitchFamily="34" charset="0"/>
              </a:rPr>
              <a:t>SI</a:t>
            </a:r>
            <a:r>
              <a:rPr lang="it-IT" sz="2400" b="0" i="0" dirty="0">
                <a:solidFill>
                  <a:srgbClr val="2D2D2D"/>
                </a:solidFill>
                <a:effectLst/>
                <a:latin typeface="Calibri" panose="020F0502020204030204" pitchFamily="34" charset="0"/>
                <a:cs typeface="Calibri" panose="020F0502020204030204" pitchFamily="34" charset="0"/>
              </a:rPr>
              <a:t> gli scontrini, </a:t>
            </a:r>
            <a:r>
              <a:rPr lang="it-IT" sz="2400" dirty="0">
                <a:solidFill>
                  <a:srgbClr val="2D2D2D"/>
                </a:solidFill>
                <a:latin typeface="Calibri" panose="020F0502020204030204" pitchFamily="34" charset="0"/>
                <a:cs typeface="Calibri" panose="020F0502020204030204" pitchFamily="34" charset="0"/>
              </a:rPr>
              <a:t>le ricevute, le fatture e le quietanze che provano le spese sostenute e la documentazione necessaria per il loro riconoscimento</a:t>
            </a:r>
          </a:p>
          <a:p>
            <a:pPr algn="just"/>
            <a:r>
              <a:rPr lang="it-IT" sz="2400" b="1" i="0" dirty="0">
                <a:solidFill>
                  <a:srgbClr val="2D2D2D"/>
                </a:solidFill>
                <a:effectLst/>
                <a:latin typeface="Calibri" panose="020F0502020204030204" pitchFamily="34" charset="0"/>
                <a:cs typeface="Calibri" panose="020F0502020204030204" pitchFamily="34" charset="0"/>
              </a:rPr>
              <a:t>SI</a:t>
            </a:r>
            <a:r>
              <a:rPr lang="it-IT" sz="2400" b="0" i="0" dirty="0">
                <a:solidFill>
                  <a:srgbClr val="2D2D2D"/>
                </a:solidFill>
                <a:effectLst/>
                <a:latin typeface="Calibri" panose="020F0502020204030204" pitchFamily="34" charset="0"/>
                <a:cs typeface="Calibri" panose="020F0502020204030204" pitchFamily="34" charset="0"/>
              </a:rPr>
              <a:t> i versamenti eseguiti </a:t>
            </a:r>
            <a:r>
              <a:rPr lang="it-IT" sz="2400" dirty="0">
                <a:solidFill>
                  <a:srgbClr val="2D2D2D"/>
                </a:solidFill>
                <a:latin typeface="Calibri" panose="020F0502020204030204" pitchFamily="34" charset="0"/>
                <a:cs typeface="Calibri" panose="020F0502020204030204" pitchFamily="34" charset="0"/>
              </a:rPr>
              <a:t>con il modello f24</a:t>
            </a:r>
          </a:p>
          <a:p>
            <a:pPr algn="just"/>
            <a:r>
              <a:rPr lang="it-IT" sz="2400" b="1" i="0" dirty="0">
                <a:solidFill>
                  <a:srgbClr val="2D2D2D"/>
                </a:solidFill>
                <a:effectLst/>
                <a:latin typeface="Calibri" panose="020F0502020204030204" pitchFamily="34" charset="0"/>
                <a:cs typeface="Calibri" panose="020F0502020204030204" pitchFamily="34" charset="0"/>
              </a:rPr>
              <a:t>SI</a:t>
            </a:r>
            <a:r>
              <a:rPr lang="it-IT" sz="2400" b="0" i="0" dirty="0">
                <a:solidFill>
                  <a:srgbClr val="2D2D2D"/>
                </a:solidFill>
                <a:effectLst/>
                <a:latin typeface="Calibri" panose="020F0502020204030204" pitchFamily="34" charset="0"/>
                <a:cs typeface="Calibri" panose="020F0502020204030204" pitchFamily="34" charset="0"/>
              </a:rPr>
              <a:t> la dichiarazione modell</a:t>
            </a:r>
            <a:r>
              <a:rPr lang="it-IT" sz="2400" dirty="0">
                <a:solidFill>
                  <a:srgbClr val="2D2D2D"/>
                </a:solidFill>
                <a:latin typeface="Calibri" panose="020F0502020204030204" pitchFamily="34" charset="0"/>
                <a:cs typeface="Calibri" panose="020F0502020204030204" pitchFamily="34" charset="0"/>
              </a:rPr>
              <a:t>o redditi in caso di crediti riportati nella successiva </a:t>
            </a:r>
            <a:r>
              <a:rPr lang="it-IT" sz="2400" dirty="0" err="1">
                <a:solidFill>
                  <a:srgbClr val="2D2D2D"/>
                </a:solidFill>
                <a:latin typeface="Calibri" panose="020F0502020204030204" pitchFamily="34" charset="0"/>
                <a:cs typeface="Calibri" panose="020F0502020204030204" pitchFamily="34" charset="0"/>
              </a:rPr>
              <a:t>dich</a:t>
            </a:r>
            <a:r>
              <a:rPr lang="it-IT" sz="2400" dirty="0">
                <a:solidFill>
                  <a:srgbClr val="2D2D2D"/>
                </a:solidFill>
                <a:latin typeface="Calibri" panose="020F0502020204030204" pitchFamily="34" charset="0"/>
                <a:cs typeface="Calibri" panose="020F0502020204030204" pitchFamily="34" charset="0"/>
              </a:rPr>
              <a:t> dei redditi</a:t>
            </a:r>
          </a:p>
          <a:p>
            <a:pPr algn="just"/>
            <a:r>
              <a:rPr lang="it-IT" sz="2400" b="1" dirty="0">
                <a:solidFill>
                  <a:srgbClr val="2D2D2D"/>
                </a:solidFill>
                <a:latin typeface="Calibri" panose="020F0502020204030204" pitchFamily="34" charset="0"/>
                <a:cs typeface="Calibri" panose="020F0502020204030204" pitchFamily="34" charset="0"/>
              </a:rPr>
              <a:t>NO </a:t>
            </a:r>
            <a:r>
              <a:rPr lang="it-IT" sz="2400" dirty="0">
                <a:solidFill>
                  <a:srgbClr val="2D2D2D"/>
                </a:solidFill>
                <a:latin typeface="Calibri" panose="020F0502020204030204" pitchFamily="34" charset="0"/>
                <a:cs typeface="Calibri" panose="020F0502020204030204" pitchFamily="34" charset="0"/>
              </a:rPr>
              <a:t>documentazione relativa ai redditi fondiari indicati nella dichiarazione (visure catastali, contratti locazione) – familiari a carico </a:t>
            </a:r>
            <a:endParaRPr lang="it-IT" sz="2400" i="0" dirty="0">
              <a:solidFill>
                <a:srgbClr val="2D2D2D"/>
              </a:solidFill>
              <a:effectLst/>
              <a:latin typeface="Calibri" panose="020F0502020204030204" pitchFamily="34" charset="0"/>
              <a:cs typeface="Calibri" panose="020F0502020204030204" pitchFamily="34" charset="0"/>
            </a:endParaRPr>
          </a:p>
          <a:p>
            <a:br>
              <a:rPr lang="it-IT" dirty="0"/>
            </a:br>
            <a:endParaRPr lang="it-IT" dirty="0"/>
          </a:p>
        </p:txBody>
      </p:sp>
    </p:spTree>
    <p:extLst>
      <p:ext uri="{BB962C8B-B14F-4D97-AF65-F5344CB8AC3E}">
        <p14:creationId xmlns:p14="http://schemas.microsoft.com/office/powerpoint/2010/main" val="403650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20800" y="1465868"/>
            <a:ext cx="10871200" cy="1435376"/>
          </a:xfrm>
        </p:spPr>
        <p:txBody>
          <a:bodyPr/>
          <a:lstStyle/>
          <a:p>
            <a:r>
              <a:rPr lang="it-IT" sz="3200" dirty="0"/>
              <a:t>Visto di Conformità – controlli da eseguire</a:t>
            </a:r>
            <a:br>
              <a:rPr lang="it-IT" dirty="0"/>
            </a:br>
            <a:endParaRPr lang="it-IT" dirty="0"/>
          </a:p>
        </p:txBody>
      </p:sp>
      <p:sp>
        <p:nvSpPr>
          <p:cNvPr id="3" name="Sottotitolo 2"/>
          <p:cNvSpPr>
            <a:spLocks noGrp="1"/>
          </p:cNvSpPr>
          <p:nvPr>
            <p:ph type="subTitle" idx="1"/>
          </p:nvPr>
        </p:nvSpPr>
        <p:spPr>
          <a:xfrm>
            <a:off x="1320800" y="2299192"/>
            <a:ext cx="10871199" cy="4519246"/>
          </a:xfrm>
        </p:spPr>
        <p:txBody>
          <a:bodyPr/>
          <a:lstStyle/>
          <a:p>
            <a:endParaRPr lang="it-IT" sz="2400" dirty="0">
              <a:solidFill>
                <a:srgbClr val="2D2D2D"/>
              </a:solidFill>
              <a:latin typeface="Calibri" panose="020F0502020204030204" pitchFamily="34" charset="0"/>
              <a:cs typeface="Calibri" panose="020F0502020204030204" pitchFamily="34" charset="0"/>
            </a:endParaRPr>
          </a:p>
          <a:p>
            <a:r>
              <a:rPr lang="it-IT" sz="2400" dirty="0">
                <a:solidFill>
                  <a:srgbClr val="2D2D2D"/>
                </a:solidFill>
                <a:latin typeface="Calibri" panose="020F0502020204030204" pitchFamily="34" charset="0"/>
                <a:cs typeface="Calibri" panose="020F0502020204030204" pitchFamily="34" charset="0"/>
              </a:rPr>
              <a:t>Circolare n. 13 del 31.05.2019</a:t>
            </a:r>
          </a:p>
          <a:p>
            <a:r>
              <a:rPr lang="it-IT" sz="2400" b="0" i="0" dirty="0">
                <a:solidFill>
                  <a:srgbClr val="2D2D2D"/>
                </a:solidFill>
                <a:effectLst/>
                <a:latin typeface="Calibri" panose="020F0502020204030204" pitchFamily="34" charset="0"/>
                <a:cs typeface="Calibri" panose="020F0502020204030204" pitchFamily="34" charset="0"/>
              </a:rPr>
              <a:t>Circolare n. </a:t>
            </a:r>
            <a:r>
              <a:rPr lang="it-IT" sz="2400" dirty="0">
                <a:solidFill>
                  <a:srgbClr val="2D2D2D"/>
                </a:solidFill>
                <a:latin typeface="Calibri" panose="020F0502020204030204" pitchFamily="34" charset="0"/>
                <a:cs typeface="Calibri" panose="020F0502020204030204" pitchFamily="34" charset="0"/>
              </a:rPr>
              <a:t>19 del 08.07.2020</a:t>
            </a:r>
          </a:p>
          <a:p>
            <a:r>
              <a:rPr lang="it-IT" sz="2400" b="0" i="0" dirty="0">
                <a:solidFill>
                  <a:srgbClr val="2D2D2D"/>
                </a:solidFill>
                <a:effectLst/>
                <a:latin typeface="Calibri" panose="020F0502020204030204" pitchFamily="34" charset="0"/>
                <a:cs typeface="Calibri" panose="020F0502020204030204" pitchFamily="34" charset="0"/>
              </a:rPr>
              <a:t>Circolare n. 7 del 25.06.2021</a:t>
            </a:r>
          </a:p>
          <a:p>
            <a:endParaRPr lang="it-IT" sz="2400" b="0" i="0" dirty="0">
              <a:solidFill>
                <a:srgbClr val="2D2D2D"/>
              </a:solidFill>
              <a:effectLst/>
              <a:latin typeface="Calibri" panose="020F0502020204030204" pitchFamily="34" charset="0"/>
              <a:cs typeface="Calibri" panose="020F0502020204030204" pitchFamily="34" charset="0"/>
            </a:endParaRPr>
          </a:p>
          <a:p>
            <a:pPr algn="l"/>
            <a:endParaRPr lang="it-IT" sz="1800" b="0" i="0" u="none" strike="noStrike" baseline="0" dirty="0">
              <a:solidFill>
                <a:srgbClr val="000000"/>
              </a:solidFill>
              <a:latin typeface="Times New Roman" panose="02020603050405020304" pitchFamily="18" charset="0"/>
            </a:endParaRPr>
          </a:p>
          <a:p>
            <a:r>
              <a:rPr lang="it-IT" sz="1800" b="0" i="0" u="none" strike="noStrike" baseline="0" dirty="0">
                <a:solidFill>
                  <a:srgbClr val="000000"/>
                </a:solidFill>
                <a:latin typeface="Times New Roman" panose="02020603050405020304" pitchFamily="18" charset="0"/>
              </a:rPr>
              <a:t> </a:t>
            </a:r>
            <a:r>
              <a:rPr lang="it-IT" sz="1800" b="1" i="1" u="none" strike="noStrike" baseline="0" dirty="0">
                <a:solidFill>
                  <a:srgbClr val="000000"/>
                </a:solidFill>
                <a:latin typeface="Times New Roman" panose="02020603050405020304" pitchFamily="18" charset="0"/>
              </a:rPr>
              <a:t>Raccolta dei principali documenti di prassi relativi alle spese che danno diritto a deduzioni dal reddito, detrazioni d’imposta, crediti d’imposta e altri elementi rilevanti per la compilazione della dichiarazione dei redditi delle persone fisiche e per l’apposizione del visto di conformità per l’anno d’imposta 2020 </a:t>
            </a:r>
            <a:endParaRPr lang="it-IT" sz="2400" b="0" i="0" dirty="0">
              <a:solidFill>
                <a:srgbClr val="2D2D2D"/>
              </a:solidFill>
              <a:effectLst/>
              <a:latin typeface="Calibri" panose="020F0502020204030204" pitchFamily="34" charset="0"/>
              <a:cs typeface="Calibri" panose="020F0502020204030204" pitchFamily="34" charset="0"/>
            </a:endParaRPr>
          </a:p>
          <a:p>
            <a:pPr algn="just"/>
            <a:endParaRPr lang="it-IT" sz="2400" b="0" i="0" dirty="0">
              <a:solidFill>
                <a:srgbClr val="2D2D2D"/>
              </a:solidFill>
              <a:effectLst/>
              <a:latin typeface="Calibri" panose="020F0502020204030204" pitchFamily="34" charset="0"/>
              <a:cs typeface="Calibri" panose="020F0502020204030204" pitchFamily="34" charset="0"/>
            </a:endParaRPr>
          </a:p>
        </p:txBody>
      </p:sp>
      <p:sp>
        <p:nvSpPr>
          <p:cNvPr id="5" name="Freccia in giù 4">
            <a:extLst>
              <a:ext uri="{FF2B5EF4-FFF2-40B4-BE49-F238E27FC236}">
                <a16:creationId xmlns:a16="http://schemas.microsoft.com/office/drawing/2014/main" id="{8B62D938-03C0-4030-9DAA-C6B760BA5A5D}"/>
              </a:ext>
            </a:extLst>
          </p:cNvPr>
          <p:cNvSpPr/>
          <p:nvPr/>
        </p:nvSpPr>
        <p:spPr>
          <a:xfrm>
            <a:off x="5825066" y="4310460"/>
            <a:ext cx="1467556" cy="4967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7382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1209565"/>
          </a:xfrm>
        </p:spPr>
        <p:txBody>
          <a:bodyPr/>
          <a:lstStyle/>
          <a:p>
            <a:r>
              <a:rPr lang="it-IT" sz="3200" dirty="0">
                <a:solidFill>
                  <a:srgbClr val="C00000"/>
                </a:solidFill>
              </a:rPr>
              <a:t>Visto di Conformità</a:t>
            </a:r>
            <a:br>
              <a:rPr lang="it-IT" sz="3200" dirty="0"/>
            </a:br>
            <a:endParaRPr lang="it-IT" sz="3200" dirty="0"/>
          </a:p>
        </p:txBody>
      </p:sp>
      <p:sp>
        <p:nvSpPr>
          <p:cNvPr id="3" name="Sottotitolo 2"/>
          <p:cNvSpPr>
            <a:spLocks noGrp="1"/>
          </p:cNvSpPr>
          <p:nvPr>
            <p:ph type="subTitle" idx="1"/>
          </p:nvPr>
        </p:nvSpPr>
        <p:spPr>
          <a:xfrm>
            <a:off x="1275645" y="3172177"/>
            <a:ext cx="10916354" cy="3369299"/>
          </a:xfrm>
        </p:spPr>
        <p:txBody>
          <a:bodyPr/>
          <a:lstStyle/>
          <a:p>
            <a:pPr algn="just"/>
            <a:r>
              <a:rPr lang="it-IT" sz="2400" dirty="0">
                <a:solidFill>
                  <a:schemeClr val="tx1"/>
                </a:solidFill>
              </a:rPr>
              <a:t>In caso di visto di conformità infedele su una dichiarazione modello 730, il professionista abilitato, il Responsabile dell’Assistenza fiscale (RAF) e, in solido con quest’ultimo, il CAF sono tenuti al pagamento di un importo pari al 30 per cento della maggiore imposta riscontrata, sempre che il visto infedele non sia stato indotto dalla condotta dolosa o gravemente colposa del contribuente</a:t>
            </a:r>
          </a:p>
        </p:txBody>
      </p:sp>
    </p:spTree>
    <p:extLst>
      <p:ext uri="{BB962C8B-B14F-4D97-AF65-F5344CB8AC3E}">
        <p14:creationId xmlns:p14="http://schemas.microsoft.com/office/powerpoint/2010/main" val="362431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1311165"/>
          </a:xfrm>
        </p:spPr>
        <p:txBody>
          <a:bodyPr/>
          <a:lstStyle/>
          <a:p>
            <a:r>
              <a:rPr lang="it-IT" b="1" dirty="0">
                <a:solidFill>
                  <a:srgbClr val="C00000"/>
                </a:solidFill>
              </a:rPr>
              <a:t>Es. </a:t>
            </a:r>
            <a:r>
              <a:rPr lang="it-IT" b="1" i="0" u="none" strike="noStrike" baseline="0" dirty="0">
                <a:solidFill>
                  <a:srgbClr val="C00000"/>
                </a:solidFill>
              </a:rPr>
              <a:t>Redditi e ritenute certificati dai sostituti d’imposta e indicati in dichiarazione </a:t>
            </a:r>
            <a:br>
              <a:rPr lang="it-IT" sz="1800" b="0" i="0" u="none" strike="noStrike" baseline="0" dirty="0">
                <a:solidFill>
                  <a:srgbClr val="C00000"/>
                </a:solidFill>
                <a:latin typeface="Times New Roman" panose="02020603050405020304" pitchFamily="18" charset="0"/>
              </a:rPr>
            </a:br>
            <a:endParaRPr lang="it-IT" dirty="0">
              <a:solidFill>
                <a:srgbClr val="C00000"/>
              </a:solidFill>
            </a:endParaRPr>
          </a:p>
        </p:txBody>
      </p:sp>
      <p:sp>
        <p:nvSpPr>
          <p:cNvPr id="3" name="Sottotitolo 2"/>
          <p:cNvSpPr>
            <a:spLocks noGrp="1"/>
          </p:cNvSpPr>
          <p:nvPr>
            <p:ph type="subTitle" idx="1"/>
          </p:nvPr>
        </p:nvSpPr>
        <p:spPr>
          <a:xfrm>
            <a:off x="1415561" y="2404533"/>
            <a:ext cx="10889327" cy="4346222"/>
          </a:xfrm>
        </p:spPr>
        <p:txBody>
          <a:bodyPr/>
          <a:lstStyle/>
          <a:p>
            <a:r>
              <a:rPr lang="it-IT" sz="1800" b="1" i="1" u="none" strike="noStrike" baseline="0" dirty="0">
                <a:solidFill>
                  <a:srgbClr val="000000"/>
                </a:solidFill>
                <a:latin typeface="Times New Roman" panose="02020603050405020304" pitchFamily="18" charset="0"/>
              </a:rPr>
              <a:t> Documentazione da controllare e conservare </a:t>
            </a:r>
          </a:p>
          <a:p>
            <a:r>
              <a:rPr lang="it-IT" sz="1800" b="1" i="0" u="none" strike="noStrike" baseline="0" dirty="0">
                <a:solidFill>
                  <a:srgbClr val="000000"/>
                </a:solidFill>
                <a:latin typeface="Times New Roman" panose="02020603050405020304" pitchFamily="18" charset="0"/>
              </a:rPr>
              <a:t>Tipologia di reddito                                                          </a:t>
            </a:r>
            <a:r>
              <a:rPr lang="it-IT" sz="1800" b="0" i="0" u="none" strike="noStrike" baseline="0" dirty="0">
                <a:solidFill>
                  <a:srgbClr val="000000"/>
                </a:solidFill>
                <a:latin typeface="Times New Roman" panose="02020603050405020304" pitchFamily="18" charset="0"/>
              </a:rPr>
              <a:t>	</a:t>
            </a:r>
            <a:r>
              <a:rPr lang="it-IT" sz="1800" b="1" i="0" u="none" strike="noStrike" baseline="0" dirty="0">
                <a:solidFill>
                  <a:srgbClr val="000000"/>
                </a:solidFill>
                <a:latin typeface="Times New Roman" panose="02020603050405020304" pitchFamily="18" charset="0"/>
              </a:rPr>
              <a:t>Documento </a:t>
            </a:r>
            <a:r>
              <a:rPr lang="it-IT" sz="1800" b="0" i="0" u="none" strike="noStrike" baseline="0" dirty="0">
                <a:solidFill>
                  <a:srgbClr val="000000"/>
                </a:solidFill>
                <a:latin typeface="Times New Roman" panose="02020603050405020304" pitchFamily="18" charset="0"/>
              </a:rPr>
              <a:t>	</a:t>
            </a:r>
          </a:p>
          <a:p>
            <a:endParaRPr lang="it-IT" sz="1800" b="0" i="0" u="none" strike="noStrike" baseline="0" dirty="0">
              <a:latin typeface="Times New Roman" panose="02020603050405020304" pitchFamily="18" charset="0"/>
            </a:endParaRPr>
          </a:p>
          <a:p>
            <a:pPr algn="l"/>
            <a:r>
              <a:rPr lang="it-IT" sz="1800" b="0" i="0" u="none" strike="noStrike" baseline="0" dirty="0">
                <a:solidFill>
                  <a:srgbClr val="000000"/>
                </a:solidFill>
                <a:latin typeface="Calibri" panose="020F0502020204030204" pitchFamily="34" charset="0"/>
              </a:rPr>
              <a:t>- Reddito di lavoro dipendente e assimilato                                                              </a:t>
            </a:r>
            <a:r>
              <a:rPr lang="pt-BR" sz="1800" dirty="0">
                <a:solidFill>
                  <a:srgbClr val="000000"/>
                </a:solidFill>
                <a:latin typeface="Times New Roman" panose="02020603050405020304" pitchFamily="18" charset="0"/>
              </a:rPr>
              <a:t>CU 2020 e CU 2021 </a:t>
            </a:r>
            <a:endParaRPr lang="it-IT" sz="1800" b="0" i="0" u="none" strike="noStrike" baseline="0" dirty="0">
              <a:solidFill>
                <a:srgbClr val="000000"/>
              </a:solidFill>
              <a:latin typeface="Calibri" panose="020F0502020204030204" pitchFamily="34" charset="0"/>
            </a:endParaRPr>
          </a:p>
          <a:p>
            <a:pPr algn="l"/>
            <a:r>
              <a:rPr lang="it-IT" sz="1800" b="0" i="0" u="none" strike="noStrike" baseline="0" dirty="0">
                <a:solidFill>
                  <a:srgbClr val="000000"/>
                </a:solidFill>
                <a:latin typeface="Calibri" panose="020F0502020204030204" pitchFamily="34" charset="0"/>
              </a:rPr>
              <a:t>- </a:t>
            </a:r>
            <a:r>
              <a:rPr lang="it-IT" sz="1800" b="0" i="0" u="none" strike="noStrike" baseline="0" dirty="0">
                <a:solidFill>
                  <a:srgbClr val="000000"/>
                </a:solidFill>
                <a:latin typeface="Times New Roman" panose="02020603050405020304" pitchFamily="18" charset="0"/>
              </a:rPr>
              <a:t>Reddito da attività assimilate al lavoro autonomo (D3 codice 1, 2 e 3) </a:t>
            </a:r>
          </a:p>
          <a:p>
            <a:pPr algn="l"/>
            <a:r>
              <a:rPr lang="it-IT" sz="1800" b="0" i="0" u="none" strike="noStrike" baseline="0" dirty="0">
                <a:solidFill>
                  <a:srgbClr val="000000"/>
                </a:solidFill>
                <a:latin typeface="Calibri" panose="020F0502020204030204" pitchFamily="34" charset="0"/>
              </a:rPr>
              <a:t>- </a:t>
            </a:r>
            <a:r>
              <a:rPr lang="it-IT" sz="1800" b="0" i="0" u="none" strike="noStrike" baseline="0" dirty="0">
                <a:solidFill>
                  <a:srgbClr val="000000"/>
                </a:solidFill>
                <a:latin typeface="Times New Roman" panose="02020603050405020304" pitchFamily="18" charset="0"/>
              </a:rPr>
              <a:t>Compensi di lavoro autonomo non derivanti da attività professionale (D4, codice 6 e 7 o 11) </a:t>
            </a:r>
          </a:p>
          <a:p>
            <a:pPr algn="l"/>
            <a:r>
              <a:rPr lang="it-IT" sz="1800" b="0" i="0" u="none" strike="noStrike" baseline="0" dirty="0">
                <a:solidFill>
                  <a:srgbClr val="000000"/>
                </a:solidFill>
                <a:latin typeface="Calibri" panose="020F0502020204030204" pitchFamily="34" charset="0"/>
              </a:rPr>
              <a:t>- </a:t>
            </a:r>
            <a:r>
              <a:rPr lang="it-IT" sz="1800" b="0" i="0" u="none" strike="noStrike" baseline="0" dirty="0">
                <a:solidFill>
                  <a:srgbClr val="000000"/>
                </a:solidFill>
                <a:latin typeface="Times New Roman" panose="02020603050405020304" pitchFamily="18" charset="0"/>
              </a:rPr>
              <a:t>Redditi derivanti da locazioni brevi (D4, codice 10) </a:t>
            </a:r>
          </a:p>
          <a:p>
            <a:pPr algn="l"/>
            <a:r>
              <a:rPr lang="it-IT" sz="1800" b="0" i="0" u="none" strike="noStrike" baseline="0" dirty="0">
                <a:solidFill>
                  <a:srgbClr val="000000"/>
                </a:solidFill>
                <a:latin typeface="Calibri" panose="020F0502020204030204" pitchFamily="34" charset="0"/>
              </a:rPr>
              <a:t>- </a:t>
            </a:r>
            <a:r>
              <a:rPr lang="it-IT" sz="1800" b="0" i="0" u="none" strike="noStrike" baseline="0" dirty="0">
                <a:solidFill>
                  <a:srgbClr val="000000"/>
                </a:solidFill>
                <a:latin typeface="Times New Roman" panose="02020603050405020304" pitchFamily="18" charset="0"/>
              </a:rPr>
              <a:t>Redditi diversi (D5, codice 1, 2 e 3) </a:t>
            </a:r>
          </a:p>
          <a:p>
            <a:pPr algn="l"/>
            <a:endParaRPr lang="pt-BR" sz="1800" b="0" i="0" u="none" strike="noStrike" baseline="0" dirty="0">
              <a:solidFill>
                <a:srgbClr val="000000"/>
              </a:solidFill>
              <a:latin typeface="Times New Roman" panose="02020603050405020304" pitchFamily="18" charset="0"/>
            </a:endParaRPr>
          </a:p>
          <a:p>
            <a:pPr algn="l"/>
            <a:r>
              <a:rPr lang="pt-BR" sz="1800" b="0" i="0" u="none" strike="noStrike" baseline="0" dirty="0">
                <a:solidFill>
                  <a:srgbClr val="000000"/>
                </a:solidFill>
                <a:latin typeface="Times New Roman" panose="02020603050405020304" pitchFamily="18" charset="0"/>
              </a:rPr>
              <a:t>		</a:t>
            </a:r>
          </a:p>
          <a:p>
            <a:pPr algn="l"/>
            <a:r>
              <a:rPr lang="it-IT" sz="1800" b="0" i="0" u="none" strike="noStrike" baseline="0" dirty="0">
                <a:solidFill>
                  <a:srgbClr val="000000"/>
                </a:solidFill>
                <a:latin typeface="Times New Roman" panose="02020603050405020304" pitchFamily="18" charset="0"/>
              </a:rPr>
              <a:t>-  Redditi di capitale 	                                   </a:t>
            </a:r>
            <a:r>
              <a:rPr lang="it-IT" sz="1800" b="0" i="0" u="none" strike="noStrike" baseline="0" dirty="0" err="1">
                <a:solidFill>
                  <a:srgbClr val="000000"/>
                </a:solidFill>
                <a:latin typeface="Times New Roman" panose="02020603050405020304" pitchFamily="18" charset="0"/>
              </a:rPr>
              <a:t>Certif</a:t>
            </a:r>
            <a:r>
              <a:rPr lang="it-IT" sz="1800" b="0" i="0" u="none" strike="noStrike" baseline="0" dirty="0">
                <a:solidFill>
                  <a:srgbClr val="000000"/>
                </a:solidFill>
                <a:latin typeface="Times New Roman" panose="02020603050405020304" pitchFamily="18" charset="0"/>
              </a:rPr>
              <a:t> relativa ai redditi percepiti e alle ritenute subite (CUPE) 	</a:t>
            </a:r>
          </a:p>
          <a:p>
            <a:pPr algn="l"/>
            <a:endParaRPr lang="it-IT" sz="1800" dirty="0"/>
          </a:p>
        </p:txBody>
      </p:sp>
      <p:sp>
        <p:nvSpPr>
          <p:cNvPr id="6" name="Freccia a destra 5">
            <a:extLst>
              <a:ext uri="{FF2B5EF4-FFF2-40B4-BE49-F238E27FC236}">
                <a16:creationId xmlns:a16="http://schemas.microsoft.com/office/drawing/2014/main" id="{71D2905B-1594-4A04-A520-150CBF8B24BC}"/>
              </a:ext>
            </a:extLst>
          </p:cNvPr>
          <p:cNvSpPr/>
          <p:nvPr/>
        </p:nvSpPr>
        <p:spPr>
          <a:xfrm>
            <a:off x="4368800" y="5791199"/>
            <a:ext cx="1106311"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id="{E2AD50A4-7565-4866-8ECD-E109BAB9DD5D}"/>
              </a:ext>
            </a:extLst>
          </p:cNvPr>
          <p:cNvSpPr/>
          <p:nvPr/>
        </p:nvSpPr>
        <p:spPr>
          <a:xfrm>
            <a:off x="6933601" y="3518144"/>
            <a:ext cx="1106311" cy="1806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6369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6"/>
            <a:ext cx="10776438" cy="1186987"/>
          </a:xfrm>
        </p:spPr>
        <p:txBody>
          <a:bodyPr/>
          <a:lstStyle/>
          <a:p>
            <a:r>
              <a:rPr lang="it-IT" dirty="0"/>
              <a:t>Termini presentazione</a:t>
            </a:r>
            <a:br>
              <a:rPr lang="it-IT" dirty="0"/>
            </a:br>
            <a:endParaRPr lang="it-IT" dirty="0"/>
          </a:p>
        </p:txBody>
      </p:sp>
      <p:sp>
        <p:nvSpPr>
          <p:cNvPr id="3" name="Sottotitolo 2"/>
          <p:cNvSpPr>
            <a:spLocks noGrp="1"/>
          </p:cNvSpPr>
          <p:nvPr>
            <p:ph type="subTitle" idx="1"/>
          </p:nvPr>
        </p:nvSpPr>
        <p:spPr>
          <a:xfrm>
            <a:off x="1415562" y="2022231"/>
            <a:ext cx="10776438" cy="4519246"/>
          </a:xfrm>
        </p:spPr>
        <p:txBody>
          <a:bodyPr/>
          <a:lstStyle/>
          <a:p>
            <a:endParaRPr lang="it-IT" sz="2400" dirty="0">
              <a:solidFill>
                <a:schemeClr val="tx1"/>
              </a:solidFill>
            </a:endParaRPr>
          </a:p>
          <a:p>
            <a:endParaRPr lang="it-IT" sz="2400" dirty="0">
              <a:solidFill>
                <a:schemeClr val="tx1"/>
              </a:solidFill>
            </a:endParaRPr>
          </a:p>
          <a:p>
            <a:r>
              <a:rPr lang="it-IT" sz="2400" dirty="0">
                <a:solidFill>
                  <a:schemeClr val="tx1"/>
                </a:solidFill>
              </a:rPr>
              <a:t>30/09/2021 </a:t>
            </a:r>
            <a:r>
              <a:rPr lang="it-IT" sz="2400" b="1" dirty="0" err="1">
                <a:solidFill>
                  <a:schemeClr val="tx1"/>
                </a:solidFill>
              </a:rPr>
              <a:t>Mod</a:t>
            </a:r>
            <a:r>
              <a:rPr lang="it-IT" sz="2400" b="1" dirty="0">
                <a:solidFill>
                  <a:schemeClr val="tx1"/>
                </a:solidFill>
              </a:rPr>
              <a:t> 730 ordinario </a:t>
            </a:r>
          </a:p>
          <a:p>
            <a:r>
              <a:rPr lang="it-IT" sz="2400" dirty="0">
                <a:solidFill>
                  <a:schemeClr val="tx1"/>
                </a:solidFill>
              </a:rPr>
              <a:t>25/10/2021 </a:t>
            </a:r>
            <a:r>
              <a:rPr lang="it-IT" sz="2400" dirty="0" err="1">
                <a:solidFill>
                  <a:schemeClr val="tx1"/>
                </a:solidFill>
              </a:rPr>
              <a:t>Mod</a:t>
            </a:r>
            <a:r>
              <a:rPr lang="it-IT" sz="2400" dirty="0">
                <a:solidFill>
                  <a:schemeClr val="tx1"/>
                </a:solidFill>
              </a:rPr>
              <a:t> 730 rettificativo (+ credito – debito)</a:t>
            </a:r>
          </a:p>
          <a:p>
            <a:endParaRPr lang="it-IT" sz="2400" dirty="0">
              <a:solidFill>
                <a:schemeClr val="tx1"/>
              </a:solidFill>
            </a:endParaRPr>
          </a:p>
          <a:p>
            <a:r>
              <a:rPr lang="it-IT" sz="2400" dirty="0">
                <a:solidFill>
                  <a:schemeClr val="tx1"/>
                </a:solidFill>
              </a:rPr>
              <a:t>30.11.2021 </a:t>
            </a:r>
            <a:r>
              <a:rPr lang="it-IT" sz="2400" b="1" dirty="0" err="1">
                <a:solidFill>
                  <a:schemeClr val="tx1"/>
                </a:solidFill>
              </a:rPr>
              <a:t>Mod</a:t>
            </a:r>
            <a:r>
              <a:rPr lang="it-IT" sz="2400" b="1" dirty="0">
                <a:solidFill>
                  <a:schemeClr val="tx1"/>
                </a:solidFill>
              </a:rPr>
              <a:t> Unico PF</a:t>
            </a:r>
          </a:p>
          <a:p>
            <a:r>
              <a:rPr lang="it-IT" sz="2400" dirty="0">
                <a:solidFill>
                  <a:schemeClr val="tx1"/>
                </a:solidFill>
              </a:rPr>
              <a:t>+ 90 Giorni con Sanzione </a:t>
            </a:r>
            <a:r>
              <a:rPr lang="it-IT" sz="2400" dirty="0" err="1">
                <a:solidFill>
                  <a:schemeClr val="tx1"/>
                </a:solidFill>
              </a:rPr>
              <a:t>ravv</a:t>
            </a:r>
            <a:r>
              <a:rPr lang="it-IT" sz="2400" dirty="0">
                <a:solidFill>
                  <a:schemeClr val="tx1"/>
                </a:solidFill>
              </a:rPr>
              <a:t> Operoso (ancora nei termini)</a:t>
            </a:r>
          </a:p>
          <a:p>
            <a:endParaRPr lang="it-IT" sz="1600" dirty="0"/>
          </a:p>
        </p:txBody>
      </p:sp>
    </p:spTree>
    <p:extLst>
      <p:ext uri="{BB962C8B-B14F-4D97-AF65-F5344CB8AC3E}">
        <p14:creationId xmlns:p14="http://schemas.microsoft.com/office/powerpoint/2010/main" val="3551059797"/>
      </p:ext>
    </p:extLst>
  </p:cSld>
  <p:clrMapOvr>
    <a:masterClrMapping/>
  </p:clrMapOvr>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574</TotalTime>
  <Words>4545</Words>
  <Application>Microsoft Office PowerPoint</Application>
  <PresentationFormat>Widescreen</PresentationFormat>
  <Paragraphs>257</Paragraphs>
  <Slides>40</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40</vt:i4>
      </vt:variant>
    </vt:vector>
  </HeadingPairs>
  <TitlesOfParts>
    <vt:vector size="49" baseType="lpstr">
      <vt:lpstr>Arial</vt:lpstr>
      <vt:lpstr>Calibri</vt:lpstr>
      <vt:lpstr>Merriweather</vt:lpstr>
      <vt:lpstr>Open Sans</vt:lpstr>
      <vt:lpstr>Roboto</vt:lpstr>
      <vt:lpstr>Roboto</vt:lpstr>
      <vt:lpstr>Times New Roman</vt:lpstr>
      <vt:lpstr>Wingdings</vt:lpstr>
      <vt:lpstr>slide vuote_modello_conepro</vt:lpstr>
      <vt:lpstr>Mod Unico PF – Mod 730  </vt:lpstr>
      <vt:lpstr>Scelta del modello per le PF</vt:lpstr>
      <vt:lpstr> Differenze </vt:lpstr>
      <vt:lpstr>  Conguagli imposte  </vt:lpstr>
      <vt:lpstr>Visto di conformità</vt:lpstr>
      <vt:lpstr>Visto di Conformità – controlli da eseguire </vt:lpstr>
      <vt:lpstr>Visto di Conformità </vt:lpstr>
      <vt:lpstr>Es. Redditi e ritenute certificati dai sostituti d’imposta e indicati in dichiarazione  </vt:lpstr>
      <vt:lpstr>Termini presentazione </vt:lpstr>
      <vt:lpstr>Familiari a carico</vt:lpstr>
      <vt:lpstr> QUADRO C redditi di lav dipendente e assimilati </vt:lpstr>
      <vt:lpstr>Presentazione standard di PowerPoint</vt:lpstr>
      <vt:lpstr>Quadro E (730) /P (Unico)</vt:lpstr>
      <vt:lpstr>Sez I</vt:lpstr>
      <vt:lpstr>Tracciabilità e rimodulazione della Detrazione</vt:lpstr>
      <vt:lpstr>1/4 Tracciabilità</vt:lpstr>
      <vt:lpstr>2/4 Tracciabilità * Esclusioni</vt:lpstr>
      <vt:lpstr>3/4  Tracciabilità * Precisazioni da Ade</vt:lpstr>
      <vt:lpstr>4/4  Tracciabilità * Precisazioni da Ade</vt:lpstr>
      <vt:lpstr>Rimodulazione detrazione</vt:lpstr>
      <vt:lpstr>Presentazione standard di PowerPoint</vt:lpstr>
      <vt:lpstr>Quadro E sez VI/Mod Unico P sez VI p83</vt:lpstr>
      <vt:lpstr>Quadro E sez VI/Mod Unico P sez VI p83</vt:lpstr>
      <vt:lpstr>Quadro G mod 730/Quadro CR 31</vt:lpstr>
      <vt:lpstr>Focus oneri detraibili </vt:lpstr>
      <vt:lpstr>Focus oneri detraibili </vt:lpstr>
      <vt:lpstr>Focus oneri detraibili </vt:lpstr>
      <vt:lpstr>Focus oneri detraibili </vt:lpstr>
      <vt:lpstr>Focus oneri detraibili </vt:lpstr>
      <vt:lpstr>Focus oneri detraibili </vt:lpstr>
      <vt:lpstr>Focus oneri detraibili</vt:lpstr>
      <vt:lpstr>Focus oneri detraibili</vt:lpstr>
      <vt:lpstr>Focus oneri detraibili</vt:lpstr>
      <vt:lpstr>Focus oneri detraibili</vt:lpstr>
      <vt:lpstr>Focus oneri detraibili</vt:lpstr>
      <vt:lpstr>Focus oneri detraibili</vt:lpstr>
      <vt:lpstr>Focus oneri detraibili _spese ristr 1/4</vt:lpstr>
      <vt:lpstr> Focus oneri detraibili_spese ristr 2/4 </vt:lpstr>
      <vt:lpstr>Focus oneri detraibili_spese ristr 3/4</vt:lpstr>
      <vt:lpstr>Focus oneri detraibili_spese ristr 4/4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c:title>
  <dc:creator>Stefano</dc:creator>
  <cp:lastModifiedBy>antonio serracini</cp:lastModifiedBy>
  <cp:revision>58</cp:revision>
  <dcterms:created xsi:type="dcterms:W3CDTF">2021-06-09T19:11:31Z</dcterms:created>
  <dcterms:modified xsi:type="dcterms:W3CDTF">2021-07-13T05:10:35Z</dcterms:modified>
</cp:coreProperties>
</file>