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Lst>
  <p:sldSz cy="6858000" cx="9144000"/>
  <p:notesSz cx="6858000" cy="9144000"/>
  <p:embeddedFontLst>
    <p:embeddedFont>
      <p:font typeface="IBM Plex Sans"/>
      <p:regular r:id="rId42"/>
      <p:bold r:id="rId43"/>
      <p:italic r:id="rId44"/>
      <p:boldItalic r:id="rId45"/>
    </p:embeddedFont>
    <p:embeddedFont>
      <p:font typeface="Karla"/>
      <p:regular r:id="rId46"/>
      <p:bold r:id="rId47"/>
      <p:italic r:id="rId48"/>
      <p:boldItalic r:id="rId4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 uri="http://customooxmlschemas.google.com/">
      <go:slidesCustomData xmlns:go="http://customooxmlschemas.google.com/" r:id="rId50" roundtripDataSignature="AMtx7miuSpJ9fEozpuABLt6pZBLSrepEb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font" Target="fonts/IBMPlexSans-regular.fntdata"/><Relationship Id="rId41" Type="http://schemas.openxmlformats.org/officeDocument/2006/relationships/slide" Target="slides/slide36.xml"/><Relationship Id="rId44" Type="http://schemas.openxmlformats.org/officeDocument/2006/relationships/font" Target="fonts/IBMPlexSans-italic.fntdata"/><Relationship Id="rId43" Type="http://schemas.openxmlformats.org/officeDocument/2006/relationships/font" Target="fonts/IBMPlexSans-bold.fntdata"/><Relationship Id="rId46" Type="http://schemas.openxmlformats.org/officeDocument/2006/relationships/font" Target="fonts/Karla-regular.fntdata"/><Relationship Id="rId45" Type="http://schemas.openxmlformats.org/officeDocument/2006/relationships/font" Target="fonts/IBMPlexSans-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font" Target="fonts/Karla-italic.fntdata"/><Relationship Id="rId47" Type="http://schemas.openxmlformats.org/officeDocument/2006/relationships/font" Target="fonts/Karla-bold.fntdata"/><Relationship Id="rId49" Type="http://schemas.openxmlformats.org/officeDocument/2006/relationships/font" Target="fonts/Karla-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it-IT"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 name="Google Shape;27;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8" name="Google Shape;28;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61" name="Google Shape;161;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71" name="Google Shape;171;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 name="Google Shape;18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0" name="Google Shape;190;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91" name="Google Shape;191;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e42ce5df8c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0" name="Google Shape;200;ge42ce5df8c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ge42ce5df8c_0_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11" name="Google Shape;211;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0" name="Google Shape;220;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21" name="Google Shape;221;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 name="Shape 36"/>
        <p:cNvGrpSpPr/>
        <p:nvPr/>
      </p:nvGrpSpPr>
      <p:grpSpPr>
        <a:xfrm>
          <a:off x="0" y="0"/>
          <a:ext cx="0" cy="0"/>
          <a:chOff x="0" y="0"/>
          <a:chExt cx="0" cy="0"/>
        </a:xfrm>
      </p:grpSpPr>
      <p:sp>
        <p:nvSpPr>
          <p:cNvPr id="37" name="Google Shape;37;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 name="Google Shape;3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0" name="Google Shape;230;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31" name="Google Shape;231;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2" name="Google Shape;242;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43" name="Google Shape;243;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4" name="Google Shape;254;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55" name="Google Shape;255;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4" name="Google Shape;274;p2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75" name="Google Shape;275;p2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4" name="Google Shape;284;p2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85" name="Google Shape;285;p2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5" name="Google Shape;295;p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96" name="Google Shape;296;p2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5" name="Google Shape;305;p2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306" name="Google Shape;306;p2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5" name="Google Shape;315;p2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316" name="Google Shape;316;p2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5" name="Google Shape;325;p2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326" name="Google Shape;326;p2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 name="Google Shape;4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5" name="Google Shape;335;p2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336" name="Google Shape;336;p2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5" name="Google Shape;345;p3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346" name="Google Shape;346;p3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5" name="Google Shape;355;p3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356" name="Google Shape;356;p3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6" name="Google Shape;366;p3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367" name="Google Shape;367;p3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7" name="Google Shape;377;p3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378" name="Google Shape;378;p3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7" name="Google Shape;387;p3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388" name="Google Shape;388;p3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8" name="Google Shape;398;p3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399" name="Google Shape;399;p3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 name="Google Shape;57;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 name="Google Shape;66;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7" name="Google Shape;7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type="title">
  <p:cSld name="TITLE">
    <p:spTree>
      <p:nvGrpSpPr>
        <p:cNvPr id="19" name="Shape 19"/>
        <p:cNvGrpSpPr/>
        <p:nvPr/>
      </p:nvGrpSpPr>
      <p:grpSpPr>
        <a:xfrm>
          <a:off x="0" y="0"/>
          <a:ext cx="0" cy="0"/>
          <a:chOff x="0" y="0"/>
          <a:chExt cx="0" cy="0"/>
        </a:xfrm>
      </p:grpSpPr>
      <p:sp>
        <p:nvSpPr>
          <p:cNvPr id="20" name="Google Shape;20;p37"/>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rgbClr val="A0202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880"/>
              </a:spcBef>
              <a:spcAft>
                <a:spcPts val="0"/>
              </a:spcAft>
              <a:buClr>
                <a:srgbClr val="888888"/>
              </a:buClr>
              <a:buSzPts val="44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2" name="Google Shape;22;p37"/>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7"/>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7"/>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6"/>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1" i="0" sz="1200" u="none" cap="none" strike="noStrike">
                <a:solidFill>
                  <a:srgbClr val="A02020"/>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 name="Google Shape;11;p36"/>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1" i="0" sz="1200" u="none" cap="none" strike="noStrike">
                <a:solidFill>
                  <a:srgbClr val="A02020"/>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36"/>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1" i="0" sz="1200" u="none" cap="none" strike="noStrike">
                <a:solidFill>
                  <a:srgbClr val="A02020"/>
                </a:solidFill>
                <a:latin typeface="Calibri"/>
                <a:ea typeface="Calibri"/>
                <a:cs typeface="Calibri"/>
                <a:sym typeface="Calibri"/>
              </a:defRPr>
            </a:lvl1pPr>
            <a:lvl2pPr indent="0" lvl="1" marL="0" marR="0" rtl="0" algn="r">
              <a:spcBef>
                <a:spcPts val="0"/>
              </a:spcBef>
              <a:buNone/>
              <a:defRPr b="1" i="0" sz="1200" u="none" cap="none" strike="noStrike">
                <a:solidFill>
                  <a:srgbClr val="A02020"/>
                </a:solidFill>
                <a:latin typeface="Calibri"/>
                <a:ea typeface="Calibri"/>
                <a:cs typeface="Calibri"/>
                <a:sym typeface="Calibri"/>
              </a:defRPr>
            </a:lvl2pPr>
            <a:lvl3pPr indent="0" lvl="2" marL="0" marR="0" rtl="0" algn="r">
              <a:spcBef>
                <a:spcPts val="0"/>
              </a:spcBef>
              <a:buNone/>
              <a:defRPr b="1" i="0" sz="1200" u="none" cap="none" strike="noStrike">
                <a:solidFill>
                  <a:srgbClr val="A02020"/>
                </a:solidFill>
                <a:latin typeface="Calibri"/>
                <a:ea typeface="Calibri"/>
                <a:cs typeface="Calibri"/>
                <a:sym typeface="Calibri"/>
              </a:defRPr>
            </a:lvl3pPr>
            <a:lvl4pPr indent="0" lvl="3" marL="0" marR="0" rtl="0" algn="r">
              <a:spcBef>
                <a:spcPts val="0"/>
              </a:spcBef>
              <a:buNone/>
              <a:defRPr b="1" i="0" sz="1200" u="none" cap="none" strike="noStrike">
                <a:solidFill>
                  <a:srgbClr val="A02020"/>
                </a:solidFill>
                <a:latin typeface="Calibri"/>
                <a:ea typeface="Calibri"/>
                <a:cs typeface="Calibri"/>
                <a:sym typeface="Calibri"/>
              </a:defRPr>
            </a:lvl4pPr>
            <a:lvl5pPr indent="0" lvl="4" marL="0" marR="0" rtl="0" algn="r">
              <a:spcBef>
                <a:spcPts val="0"/>
              </a:spcBef>
              <a:buNone/>
              <a:defRPr b="1" i="0" sz="1200" u="none" cap="none" strike="noStrike">
                <a:solidFill>
                  <a:srgbClr val="A02020"/>
                </a:solidFill>
                <a:latin typeface="Calibri"/>
                <a:ea typeface="Calibri"/>
                <a:cs typeface="Calibri"/>
                <a:sym typeface="Calibri"/>
              </a:defRPr>
            </a:lvl5pPr>
            <a:lvl6pPr indent="0" lvl="5" marL="0" marR="0" rtl="0" algn="r">
              <a:spcBef>
                <a:spcPts val="0"/>
              </a:spcBef>
              <a:buNone/>
              <a:defRPr b="1" i="0" sz="1200" u="none" cap="none" strike="noStrike">
                <a:solidFill>
                  <a:srgbClr val="A02020"/>
                </a:solidFill>
                <a:latin typeface="Calibri"/>
                <a:ea typeface="Calibri"/>
                <a:cs typeface="Calibri"/>
                <a:sym typeface="Calibri"/>
              </a:defRPr>
            </a:lvl6pPr>
            <a:lvl7pPr indent="0" lvl="6" marL="0" marR="0" rtl="0" algn="r">
              <a:spcBef>
                <a:spcPts val="0"/>
              </a:spcBef>
              <a:buNone/>
              <a:defRPr b="1" i="0" sz="1200" u="none" cap="none" strike="noStrike">
                <a:solidFill>
                  <a:srgbClr val="A02020"/>
                </a:solidFill>
                <a:latin typeface="Calibri"/>
                <a:ea typeface="Calibri"/>
                <a:cs typeface="Calibri"/>
                <a:sym typeface="Calibri"/>
              </a:defRPr>
            </a:lvl7pPr>
            <a:lvl8pPr indent="0" lvl="7" marL="0" marR="0" rtl="0" algn="r">
              <a:spcBef>
                <a:spcPts val="0"/>
              </a:spcBef>
              <a:buNone/>
              <a:defRPr b="1" i="0" sz="1200" u="none" cap="none" strike="noStrike">
                <a:solidFill>
                  <a:srgbClr val="A02020"/>
                </a:solidFill>
                <a:latin typeface="Calibri"/>
                <a:ea typeface="Calibri"/>
                <a:cs typeface="Calibri"/>
                <a:sym typeface="Calibri"/>
              </a:defRPr>
            </a:lvl8pPr>
            <a:lvl9pPr indent="0" lvl="8" marL="0" marR="0" rtl="0" algn="r">
              <a:spcBef>
                <a:spcPts val="0"/>
              </a:spcBef>
              <a:buNone/>
              <a:defRPr b="1" i="0" sz="1200" u="none" cap="none" strike="noStrike">
                <a:solidFill>
                  <a:srgbClr val="A02020"/>
                </a:solidFill>
                <a:latin typeface="Calibri"/>
                <a:ea typeface="Calibri"/>
                <a:cs typeface="Calibri"/>
                <a:sym typeface="Calibri"/>
              </a:defRPr>
            </a:lvl9pPr>
          </a:lstStyle>
          <a:p>
            <a:pPr indent="0" lvl="0" marL="0" rtl="0" algn="r">
              <a:spcBef>
                <a:spcPts val="0"/>
              </a:spcBef>
              <a:spcAft>
                <a:spcPts val="0"/>
              </a:spcAft>
              <a:buNone/>
            </a:pPr>
            <a:r>
              <a:rPr lang="it-IT"/>
              <a:t>1</a:t>
            </a:r>
            <a:endParaRPr b="0" sz="1400">
              <a:solidFill>
                <a:srgbClr val="000000"/>
              </a:solidFill>
              <a:latin typeface="Arial"/>
              <a:ea typeface="Arial"/>
              <a:cs typeface="Arial"/>
              <a:sym typeface="Arial"/>
            </a:endParaRPr>
          </a:p>
        </p:txBody>
      </p:sp>
      <p:cxnSp>
        <p:nvCxnSpPr>
          <p:cNvPr id="13" name="Google Shape;13;p36"/>
          <p:cNvCxnSpPr/>
          <p:nvPr/>
        </p:nvCxnSpPr>
        <p:spPr>
          <a:xfrm>
            <a:off x="971600" y="0"/>
            <a:ext cx="0" cy="6858000"/>
          </a:xfrm>
          <a:prstGeom prst="straightConnector1">
            <a:avLst/>
          </a:prstGeom>
          <a:noFill/>
          <a:ln cap="flat" cmpd="sng" w="76200">
            <a:solidFill>
              <a:srgbClr val="4A7DBA"/>
            </a:solidFill>
            <a:prstDash val="solid"/>
            <a:round/>
            <a:headEnd len="sm" w="sm" type="none"/>
            <a:tailEnd len="sm" w="sm" type="none"/>
          </a:ln>
        </p:spPr>
      </p:cxnSp>
      <p:cxnSp>
        <p:nvCxnSpPr>
          <p:cNvPr id="14" name="Google Shape;14;p36"/>
          <p:cNvCxnSpPr/>
          <p:nvPr/>
        </p:nvCxnSpPr>
        <p:spPr>
          <a:xfrm>
            <a:off x="0" y="1268760"/>
            <a:ext cx="9144000" cy="0"/>
          </a:xfrm>
          <a:prstGeom prst="straightConnector1">
            <a:avLst/>
          </a:prstGeom>
          <a:noFill/>
          <a:ln cap="flat" cmpd="sng" w="76200">
            <a:solidFill>
              <a:srgbClr val="4A7DBA"/>
            </a:solidFill>
            <a:prstDash val="solid"/>
            <a:round/>
            <a:headEnd len="sm" w="sm" type="none"/>
            <a:tailEnd len="sm" w="sm" type="none"/>
          </a:ln>
        </p:spPr>
      </p:cxnSp>
      <p:pic>
        <p:nvPicPr>
          <p:cNvPr descr="image1 (1).JPG" id="15" name="Google Shape;15;p36"/>
          <p:cNvPicPr preferRelativeResize="0"/>
          <p:nvPr/>
        </p:nvPicPr>
        <p:blipFill rotWithShape="1">
          <a:blip r:embed="rId1">
            <a:alphaModFix/>
          </a:blip>
          <a:srcRect b="59450" l="0" r="9359" t="18500"/>
          <a:stretch/>
        </p:blipFill>
        <p:spPr>
          <a:xfrm>
            <a:off x="1043608" y="0"/>
            <a:ext cx="3744416" cy="1203563"/>
          </a:xfrm>
          <a:prstGeom prst="rect">
            <a:avLst/>
          </a:prstGeom>
          <a:noFill/>
          <a:ln>
            <a:noFill/>
          </a:ln>
        </p:spPr>
      </p:pic>
      <p:sp>
        <p:nvSpPr>
          <p:cNvPr id="16" name="Google Shape;16;p36"/>
          <p:cNvSpPr txBox="1"/>
          <p:nvPr/>
        </p:nvSpPr>
        <p:spPr>
          <a:xfrm>
            <a:off x="6551712" y="6381328"/>
            <a:ext cx="2592288"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it-IT" sz="1400" u="none" cap="none" strike="noStrike">
                <a:solidFill>
                  <a:srgbClr val="A02020"/>
                </a:solidFill>
                <a:latin typeface="Calibri"/>
                <a:ea typeface="Calibri"/>
                <a:cs typeface="Calibri"/>
                <a:sym typeface="Calibri"/>
              </a:rPr>
              <a:t> </a:t>
            </a:r>
            <a:endParaRPr b="1" sz="1400">
              <a:solidFill>
                <a:srgbClr val="A02020"/>
              </a:solidFill>
              <a:latin typeface="Calibri"/>
              <a:ea typeface="Calibri"/>
              <a:cs typeface="Calibri"/>
              <a:sym typeface="Calibri"/>
            </a:endParaRPr>
          </a:p>
        </p:txBody>
      </p:sp>
      <p:sp>
        <p:nvSpPr>
          <p:cNvPr id="17" name="Google Shape;17;p36"/>
          <p:cNvSpPr txBox="1"/>
          <p:nvPr>
            <p:ph type="title"/>
          </p:nvPr>
        </p:nvSpPr>
        <p:spPr>
          <a:xfrm>
            <a:off x="914400" y="4869160"/>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rgbClr val="A02020"/>
              </a:buClr>
              <a:buSzPts val="2800"/>
              <a:buFont typeface="Calibri"/>
              <a:buNone/>
              <a:defRPr b="0" i="0" sz="2800" u="none" cap="none" strike="noStrike">
                <a:solidFill>
                  <a:srgbClr val="A02020"/>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8" name="Google Shape;18;p36"/>
          <p:cNvSpPr txBox="1"/>
          <p:nvPr>
            <p:ph idx="1" type="body"/>
          </p:nvPr>
        </p:nvSpPr>
        <p:spPr>
          <a:xfrm>
            <a:off x="1043608" y="1340768"/>
            <a:ext cx="7920880" cy="2880319"/>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228600" lvl="1" marL="914400" marR="0" rtl="0" algn="l">
              <a:spcBef>
                <a:spcPts val="880"/>
              </a:spcBef>
              <a:spcAft>
                <a:spcPts val="0"/>
              </a:spcAft>
              <a:buClr>
                <a:srgbClr val="A02020"/>
              </a:buClr>
              <a:buSzPts val="4400"/>
              <a:buFont typeface="Arial"/>
              <a:buNone/>
              <a:defRPr b="0" i="0" sz="4400" u="none" cap="none" strike="noStrike">
                <a:solidFill>
                  <a:srgbClr val="A02020"/>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monicapeta@studiopeta.i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4.png"/><Relationship Id="rId4" Type="http://schemas.openxmlformats.org/officeDocument/2006/relationships/image" Target="../media/image12.png"/><Relationship Id="rId10" Type="http://schemas.openxmlformats.org/officeDocument/2006/relationships/image" Target="../media/image4.png"/><Relationship Id="rId9" Type="http://schemas.openxmlformats.org/officeDocument/2006/relationships/image" Target="../media/image9.png"/><Relationship Id="rId5" Type="http://schemas.openxmlformats.org/officeDocument/2006/relationships/image" Target="../media/image15.png"/><Relationship Id="rId6" Type="http://schemas.openxmlformats.org/officeDocument/2006/relationships/image" Target="../media/image18.png"/><Relationship Id="rId7" Type="http://schemas.openxmlformats.org/officeDocument/2006/relationships/image" Target="../media/image16.png"/><Relationship Id="rId8"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2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hyperlink" Target="mailto:monicapeta@studiopeta.it"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2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 Id="rId3" Type="http://schemas.openxmlformats.org/officeDocument/2006/relationships/image" Target="../media/image2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0.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 name="Shape 29"/>
        <p:cNvGrpSpPr/>
        <p:nvPr/>
      </p:nvGrpSpPr>
      <p:grpSpPr>
        <a:xfrm>
          <a:off x="0" y="0"/>
          <a:ext cx="0" cy="0"/>
          <a:chOff x="0" y="0"/>
          <a:chExt cx="0" cy="0"/>
        </a:xfrm>
      </p:grpSpPr>
      <p:cxnSp>
        <p:nvCxnSpPr>
          <p:cNvPr id="30" name="Google Shape;30;p1"/>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31" name="Google Shape;31;p1"/>
          <p:cNvSpPr txBox="1"/>
          <p:nvPr>
            <p:ph type="ctrTitle"/>
          </p:nvPr>
        </p:nvSpPr>
        <p:spPr>
          <a:xfrm>
            <a:off x="1259632" y="1535590"/>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A02020"/>
              </a:buClr>
              <a:buSzPts val="2800"/>
              <a:buFont typeface="Calibri"/>
              <a:buNone/>
            </a:pPr>
            <a:r>
              <a:rPr lang="it-IT"/>
              <a:t>Unico  SC 2021 </a:t>
            </a:r>
            <a:br>
              <a:rPr lang="it-IT"/>
            </a:br>
            <a:r>
              <a:rPr lang="it-IT"/>
              <a:t>Novità Quadro RF</a:t>
            </a:r>
            <a:br>
              <a:rPr lang="it-IT"/>
            </a:br>
            <a:r>
              <a:rPr lang="it-IT"/>
              <a:t>Società di comodo </a:t>
            </a:r>
            <a:endParaRPr/>
          </a:p>
        </p:txBody>
      </p:sp>
      <p:sp>
        <p:nvSpPr>
          <p:cNvPr id="32" name="Google Shape;32;p1"/>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luglio0 2021</a:t>
            </a:r>
            <a:endParaRPr/>
          </a:p>
        </p:txBody>
      </p:sp>
      <p:sp>
        <p:nvSpPr>
          <p:cNvPr id="33" name="Google Shape;33;p1"/>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34" name="Google Shape;34;p1"/>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35" name="Google Shape;35;p1"/>
          <p:cNvSpPr txBox="1"/>
          <p:nvPr/>
        </p:nvSpPr>
        <p:spPr>
          <a:xfrm>
            <a:off x="4359789" y="3835454"/>
            <a:ext cx="4773936"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200">
                <a:solidFill>
                  <a:schemeClr val="dk1"/>
                </a:solidFill>
                <a:latin typeface="Calibri"/>
                <a:ea typeface="Calibri"/>
                <a:cs typeface="Calibri"/>
                <a:sym typeface="Calibri"/>
              </a:rPr>
              <a:t>Monica Peta</a:t>
            </a:r>
            <a:endParaRPr/>
          </a:p>
          <a:p>
            <a:pPr indent="0" lvl="0" marL="0" marR="0" rtl="0" algn="l">
              <a:spcBef>
                <a:spcPts val="0"/>
              </a:spcBef>
              <a:spcAft>
                <a:spcPts val="0"/>
              </a:spcAft>
              <a:buNone/>
            </a:pPr>
            <a:r>
              <a:rPr lang="it-IT" sz="1200">
                <a:solidFill>
                  <a:schemeClr val="dk1"/>
                </a:solidFill>
                <a:latin typeface="Calibri"/>
                <a:ea typeface="Calibri"/>
                <a:cs typeface="Calibri"/>
                <a:sym typeface="Calibri"/>
              </a:rPr>
              <a:t>Dottore Commercialista - Revisore Legale - PHD in Scienze  Aziendali</a:t>
            </a:r>
            <a:endParaRPr/>
          </a:p>
          <a:p>
            <a:pPr indent="0" lvl="0" marL="0" marR="0" rtl="0" algn="l">
              <a:spcBef>
                <a:spcPts val="0"/>
              </a:spcBef>
              <a:spcAft>
                <a:spcPts val="0"/>
              </a:spcAft>
              <a:buNone/>
            </a:pPr>
            <a:r>
              <a:rPr lang="it-IT" sz="1200">
                <a:solidFill>
                  <a:schemeClr val="dk1"/>
                </a:solidFill>
                <a:latin typeface="Calibri"/>
                <a:ea typeface="Calibri"/>
                <a:cs typeface="Calibri"/>
                <a:sym typeface="Calibri"/>
              </a:rPr>
              <a:t>Autore di Fisco e Tasse  La Revisione Legale</a:t>
            </a:r>
            <a:endParaRPr/>
          </a:p>
          <a:p>
            <a:pPr indent="0" lvl="0" marL="0" marR="0" rtl="0" algn="l">
              <a:spcBef>
                <a:spcPts val="0"/>
              </a:spcBef>
              <a:spcAft>
                <a:spcPts val="0"/>
              </a:spcAft>
              <a:buNone/>
            </a:pPr>
            <a:r>
              <a:rPr lang="it-IT" sz="1200">
                <a:solidFill>
                  <a:schemeClr val="dk1"/>
                </a:solidFill>
                <a:latin typeface="Calibri"/>
                <a:ea typeface="Calibri"/>
                <a:cs typeface="Calibri"/>
                <a:sym typeface="Calibri"/>
              </a:rPr>
              <a:t>Autore di Eutekne</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it-IT" sz="1200">
                <a:solidFill>
                  <a:schemeClr val="dk1"/>
                </a:solidFill>
                <a:latin typeface="Calibri"/>
                <a:ea typeface="Calibri"/>
                <a:cs typeface="Calibri"/>
                <a:sym typeface="Calibri"/>
              </a:rPr>
              <a:t>Componente  Commissione Crisi da Sovraindebitamento ODCEC Roma</a:t>
            </a:r>
            <a:endParaRPr/>
          </a:p>
          <a:p>
            <a:pPr indent="0" lvl="0" marL="0" marR="0" rtl="0" algn="l">
              <a:spcBef>
                <a:spcPts val="0"/>
              </a:spcBef>
              <a:spcAft>
                <a:spcPts val="0"/>
              </a:spcAft>
              <a:buNone/>
            </a:pPr>
            <a:r>
              <a:rPr lang="it-IT" sz="1200">
                <a:solidFill>
                  <a:schemeClr val="dk1"/>
                </a:solidFill>
                <a:latin typeface="Calibri"/>
                <a:ea typeface="Calibri"/>
                <a:cs typeface="Calibri"/>
                <a:sym typeface="Calibri"/>
              </a:rPr>
              <a:t>Componente  Comitato Scientifico Nazionale  Istituto Governo Socierario</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it-IT" sz="1200" u="sng">
                <a:solidFill>
                  <a:schemeClr val="dk1"/>
                </a:solidFill>
                <a:latin typeface="Calibri"/>
                <a:ea typeface="Calibri"/>
                <a:cs typeface="Calibri"/>
                <a:sym typeface="Calibri"/>
                <a:hlinkClick r:id="rId3">
                  <a:extLst>
                    <a:ext uri="{A12FA001-AC4F-418D-AE19-62706E023703}">
                      <ahyp:hlinkClr val="tx"/>
                    </a:ext>
                  </a:extLst>
                </a:hlinkClick>
              </a:rPr>
              <a:t>monicapeta@studiopeta.it</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cxnSp>
        <p:nvCxnSpPr>
          <p:cNvPr id="122" name="Google Shape;122;p10"/>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123" name="Google Shape;123;p10"/>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124" name="Google Shape;124;p10"/>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125" name="Google Shape;125;p10"/>
          <p:cNvSpPr txBox="1"/>
          <p:nvPr/>
        </p:nvSpPr>
        <p:spPr>
          <a:xfrm>
            <a:off x="3124200" y="6381328"/>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it-IT" sz="1200">
                <a:solidFill>
                  <a:srgbClr val="A02020"/>
                </a:solidFill>
                <a:latin typeface="Calibri"/>
                <a:ea typeface="Calibri"/>
                <a:cs typeface="Calibri"/>
                <a:sym typeface="Calibri"/>
              </a:rPr>
              <a:t>Monica Peta</a:t>
            </a:r>
            <a:endParaRPr/>
          </a:p>
        </p:txBody>
      </p:sp>
      <p:sp>
        <p:nvSpPr>
          <p:cNvPr id="126" name="Google Shape;126;p10"/>
          <p:cNvSpPr txBox="1"/>
          <p:nvPr/>
        </p:nvSpPr>
        <p:spPr>
          <a:xfrm>
            <a:off x="1403648" y="1305341"/>
            <a:ext cx="7344816" cy="424731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rPr lang="it-IT" sz="1800">
                <a:solidFill>
                  <a:srgbClr val="231F20"/>
                </a:solidFill>
                <a:latin typeface="Times New Roman"/>
                <a:ea typeface="Times New Roman"/>
                <a:cs typeface="Times New Roman"/>
                <a:sym typeface="Times New Roman"/>
              </a:rPr>
              <a:t>	</a:t>
            </a:r>
            <a:endParaRPr sz="1800">
              <a:solidFill>
                <a:schemeClr val="dk1"/>
              </a:solidFill>
              <a:latin typeface="Calibri"/>
              <a:ea typeface="Calibri"/>
              <a:cs typeface="Calibri"/>
              <a:sym typeface="Calibri"/>
            </a:endParaRPr>
          </a:p>
        </p:txBody>
      </p:sp>
      <p:pic>
        <p:nvPicPr>
          <p:cNvPr id="127" name="Google Shape;127;p10"/>
          <p:cNvPicPr preferRelativeResize="0"/>
          <p:nvPr/>
        </p:nvPicPr>
        <p:blipFill rotWithShape="1">
          <a:blip r:embed="rId3">
            <a:alphaModFix/>
          </a:blip>
          <a:srcRect b="0" l="0" r="0" t="0"/>
          <a:stretch/>
        </p:blipFill>
        <p:spPr>
          <a:xfrm>
            <a:off x="1312164" y="1716024"/>
            <a:ext cx="6519672" cy="342595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cxnSp>
        <p:nvCxnSpPr>
          <p:cNvPr id="132" name="Google Shape;132;p11"/>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133" name="Google Shape;133;p11"/>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134" name="Google Shape;134;p11"/>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135" name="Google Shape;135;p11"/>
          <p:cNvSpPr txBox="1"/>
          <p:nvPr/>
        </p:nvSpPr>
        <p:spPr>
          <a:xfrm>
            <a:off x="3124200" y="6381328"/>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it-IT" sz="1200">
                <a:solidFill>
                  <a:srgbClr val="A02020"/>
                </a:solidFill>
                <a:latin typeface="Calibri"/>
                <a:ea typeface="Calibri"/>
                <a:cs typeface="Calibri"/>
                <a:sym typeface="Calibri"/>
              </a:rPr>
              <a:t>Monica Peta</a:t>
            </a:r>
            <a:endParaRPr/>
          </a:p>
        </p:txBody>
      </p:sp>
      <p:sp>
        <p:nvSpPr>
          <p:cNvPr id="136" name="Google Shape;136;p11"/>
          <p:cNvSpPr txBox="1"/>
          <p:nvPr/>
        </p:nvSpPr>
        <p:spPr>
          <a:xfrm>
            <a:off x="971600" y="954790"/>
            <a:ext cx="7560840" cy="424731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rgbClr val="231F20"/>
              </a:solidFill>
              <a:latin typeface="Times New Roman"/>
              <a:ea typeface="Times New Roman"/>
              <a:cs typeface="Times New Roman"/>
              <a:sym typeface="Times New Roman"/>
            </a:endParaRPr>
          </a:p>
          <a:p>
            <a:pPr indent="0" lvl="0" marL="0" marR="0" rtl="0" algn="l">
              <a:spcBef>
                <a:spcPts val="0"/>
              </a:spcBef>
              <a:spcAft>
                <a:spcPts val="0"/>
              </a:spcAft>
              <a:buNone/>
            </a:pPr>
            <a:r>
              <a:rPr lang="it-IT" sz="1800">
                <a:solidFill>
                  <a:srgbClr val="231F20"/>
                </a:solidFill>
                <a:latin typeface="Times New Roman"/>
                <a:ea typeface="Times New Roman"/>
                <a:cs typeface="Times New Roman"/>
                <a:sym typeface="Times New Roman"/>
              </a:rPr>
              <a:t>	</a:t>
            </a:r>
            <a:endParaRPr sz="1800">
              <a:solidFill>
                <a:schemeClr val="dk1"/>
              </a:solidFill>
              <a:latin typeface="Calibri"/>
              <a:ea typeface="Calibri"/>
              <a:cs typeface="Calibri"/>
              <a:sym typeface="Calibri"/>
            </a:endParaRPr>
          </a:p>
        </p:txBody>
      </p:sp>
      <p:pic>
        <p:nvPicPr>
          <p:cNvPr id="137" name="Google Shape;137;p11"/>
          <p:cNvPicPr preferRelativeResize="0"/>
          <p:nvPr/>
        </p:nvPicPr>
        <p:blipFill rotWithShape="1">
          <a:blip r:embed="rId3">
            <a:alphaModFix/>
          </a:blip>
          <a:srcRect b="0" l="0" r="0" t="0"/>
          <a:stretch/>
        </p:blipFill>
        <p:spPr>
          <a:xfrm>
            <a:off x="1111068" y="2534352"/>
            <a:ext cx="944962" cy="1867062"/>
          </a:xfrm>
          <a:prstGeom prst="rect">
            <a:avLst/>
          </a:prstGeom>
          <a:noFill/>
          <a:ln>
            <a:noFill/>
          </a:ln>
        </p:spPr>
      </p:pic>
      <p:pic>
        <p:nvPicPr>
          <p:cNvPr id="138" name="Google Shape;138;p11"/>
          <p:cNvPicPr preferRelativeResize="0"/>
          <p:nvPr/>
        </p:nvPicPr>
        <p:blipFill rotWithShape="1">
          <a:blip r:embed="rId4">
            <a:alphaModFix/>
          </a:blip>
          <a:srcRect b="0" l="0" r="0" t="0"/>
          <a:stretch/>
        </p:blipFill>
        <p:spPr>
          <a:xfrm>
            <a:off x="2339752" y="2495469"/>
            <a:ext cx="960203" cy="701101"/>
          </a:xfrm>
          <a:prstGeom prst="rect">
            <a:avLst/>
          </a:prstGeom>
          <a:noFill/>
          <a:ln>
            <a:noFill/>
          </a:ln>
        </p:spPr>
      </p:pic>
      <p:pic>
        <p:nvPicPr>
          <p:cNvPr id="139" name="Google Shape;139;p11"/>
          <p:cNvPicPr preferRelativeResize="0"/>
          <p:nvPr/>
        </p:nvPicPr>
        <p:blipFill rotWithShape="1">
          <a:blip r:embed="rId5">
            <a:alphaModFix/>
          </a:blip>
          <a:srcRect b="0" l="0" r="0" t="0"/>
          <a:stretch/>
        </p:blipFill>
        <p:spPr>
          <a:xfrm>
            <a:off x="2355006" y="3507977"/>
            <a:ext cx="960203" cy="845893"/>
          </a:xfrm>
          <a:prstGeom prst="rect">
            <a:avLst/>
          </a:prstGeom>
          <a:noFill/>
          <a:ln>
            <a:noFill/>
          </a:ln>
        </p:spPr>
      </p:pic>
      <p:pic>
        <p:nvPicPr>
          <p:cNvPr id="140" name="Google Shape;140;p11"/>
          <p:cNvPicPr preferRelativeResize="0"/>
          <p:nvPr/>
        </p:nvPicPr>
        <p:blipFill rotWithShape="1">
          <a:blip r:embed="rId6">
            <a:alphaModFix/>
          </a:blip>
          <a:srcRect b="0" l="0" r="0" t="0"/>
          <a:stretch/>
        </p:blipFill>
        <p:spPr>
          <a:xfrm>
            <a:off x="3988893" y="2583455"/>
            <a:ext cx="1463167" cy="1874682"/>
          </a:xfrm>
          <a:prstGeom prst="rect">
            <a:avLst/>
          </a:prstGeom>
          <a:noFill/>
          <a:ln>
            <a:noFill/>
          </a:ln>
        </p:spPr>
      </p:pic>
      <p:pic>
        <p:nvPicPr>
          <p:cNvPr id="141" name="Google Shape;141;p11"/>
          <p:cNvPicPr preferRelativeResize="0"/>
          <p:nvPr/>
        </p:nvPicPr>
        <p:blipFill rotWithShape="1">
          <a:blip r:embed="rId7">
            <a:alphaModFix/>
          </a:blip>
          <a:srcRect b="0" l="0" r="0" t="0"/>
          <a:stretch/>
        </p:blipFill>
        <p:spPr>
          <a:xfrm>
            <a:off x="6711239" y="2384799"/>
            <a:ext cx="1173582" cy="1874682"/>
          </a:xfrm>
          <a:prstGeom prst="rect">
            <a:avLst/>
          </a:prstGeom>
          <a:noFill/>
          <a:ln>
            <a:noFill/>
          </a:ln>
        </p:spPr>
      </p:pic>
      <p:pic>
        <p:nvPicPr>
          <p:cNvPr id="142" name="Google Shape;142;p11"/>
          <p:cNvPicPr preferRelativeResize="0"/>
          <p:nvPr/>
        </p:nvPicPr>
        <p:blipFill rotWithShape="1">
          <a:blip r:embed="rId8">
            <a:alphaModFix/>
          </a:blip>
          <a:srcRect b="0" l="0" r="0" t="0"/>
          <a:stretch/>
        </p:blipFill>
        <p:spPr>
          <a:xfrm>
            <a:off x="2390814" y="4678097"/>
            <a:ext cx="944962" cy="502964"/>
          </a:xfrm>
          <a:prstGeom prst="rect">
            <a:avLst/>
          </a:prstGeom>
          <a:noFill/>
          <a:ln>
            <a:noFill/>
          </a:ln>
        </p:spPr>
      </p:pic>
      <p:pic>
        <p:nvPicPr>
          <p:cNvPr id="143" name="Google Shape;143;p11"/>
          <p:cNvPicPr preferRelativeResize="0"/>
          <p:nvPr/>
        </p:nvPicPr>
        <p:blipFill rotWithShape="1">
          <a:blip r:embed="rId9">
            <a:alphaModFix/>
          </a:blip>
          <a:srcRect b="0" l="0" r="0" t="0"/>
          <a:stretch/>
        </p:blipFill>
        <p:spPr>
          <a:xfrm>
            <a:off x="3421155" y="4691798"/>
            <a:ext cx="2598645" cy="502964"/>
          </a:xfrm>
          <a:prstGeom prst="rect">
            <a:avLst/>
          </a:prstGeom>
          <a:noFill/>
          <a:ln>
            <a:noFill/>
          </a:ln>
        </p:spPr>
      </p:pic>
      <p:pic>
        <p:nvPicPr>
          <p:cNvPr id="144" name="Google Shape;144;p11"/>
          <p:cNvPicPr preferRelativeResize="0"/>
          <p:nvPr/>
        </p:nvPicPr>
        <p:blipFill rotWithShape="1">
          <a:blip r:embed="rId10">
            <a:alphaModFix/>
          </a:blip>
          <a:srcRect b="0" l="0" r="0" t="0"/>
          <a:stretch/>
        </p:blipFill>
        <p:spPr>
          <a:xfrm>
            <a:off x="6703619" y="4617581"/>
            <a:ext cx="1181202" cy="502964"/>
          </a:xfrm>
          <a:prstGeom prst="rect">
            <a:avLst/>
          </a:prstGeom>
          <a:noFill/>
          <a:ln>
            <a:noFill/>
          </a:ln>
        </p:spPr>
      </p:pic>
      <p:sp>
        <p:nvSpPr>
          <p:cNvPr id="145" name="Google Shape;145;p11"/>
          <p:cNvSpPr txBox="1"/>
          <p:nvPr/>
        </p:nvSpPr>
        <p:spPr>
          <a:xfrm>
            <a:off x="4749941" y="5301110"/>
            <a:ext cx="4591454" cy="651397"/>
          </a:xfrm>
          <a:prstGeom prst="rect">
            <a:avLst/>
          </a:prstGeom>
          <a:noFill/>
          <a:ln>
            <a:noFill/>
          </a:ln>
        </p:spPr>
        <p:txBody>
          <a:bodyPr anchorCtr="0" anchor="t" bIns="45700" lIns="91425" spcFirstLastPara="1" rIns="91425" wrap="square" tIns="45700">
            <a:spAutoFit/>
          </a:bodyPr>
          <a:lstStyle/>
          <a:p>
            <a:pPr indent="0" lvl="0" marL="227965" marR="226695" rtl="0" algn="ctr">
              <a:lnSpc>
                <a:spcPct val="103000"/>
              </a:lnSpc>
              <a:spcBef>
                <a:spcPts val="0"/>
              </a:spcBef>
              <a:spcAft>
                <a:spcPts val="0"/>
              </a:spcAft>
              <a:buNone/>
            </a:pPr>
            <a:r>
              <a:rPr b="1" lang="it-IT" sz="1200">
                <a:solidFill>
                  <a:srgbClr val="231F20"/>
                </a:solidFill>
                <a:latin typeface="Times New Roman"/>
                <a:ea typeface="Times New Roman"/>
                <a:cs typeface="Times New Roman"/>
                <a:sym typeface="Times New Roman"/>
              </a:rPr>
              <a:t>se negativo, è computato in diminuzione del reddito complessivo dai periodi di imposta successivi, con le limitazioni di cui all’articolo 84 Tuir</a:t>
            </a:r>
            <a:endParaRPr sz="1100">
              <a:solidFill>
                <a:schemeClr val="dk1"/>
              </a:solidFill>
              <a:latin typeface="Times New Roman"/>
              <a:ea typeface="Times New Roman"/>
              <a:cs typeface="Times New Roman"/>
              <a:sym typeface="Times New Roman"/>
            </a:endParaRPr>
          </a:p>
        </p:txBody>
      </p:sp>
      <p:sp>
        <p:nvSpPr>
          <p:cNvPr id="146" name="Google Shape;146;p11"/>
          <p:cNvSpPr/>
          <p:nvPr/>
        </p:nvSpPr>
        <p:spPr>
          <a:xfrm>
            <a:off x="4807291" y="5411231"/>
            <a:ext cx="272504" cy="322026"/>
          </a:xfrm>
          <a:prstGeom prst="curvedRightArrow">
            <a:avLst>
              <a:gd fmla="val 25000" name="adj1"/>
              <a:gd fmla="val 50000" name="adj2"/>
              <a:gd fmla="val 25000" name="adj3"/>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cxnSp>
        <p:nvCxnSpPr>
          <p:cNvPr id="151" name="Google Shape;151;p12"/>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152" name="Google Shape;152;p12"/>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153" name="Google Shape;153;p12"/>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154" name="Google Shape;154;p12"/>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155" name="Google Shape;155;p12"/>
          <p:cNvSpPr/>
          <p:nvPr/>
        </p:nvSpPr>
        <p:spPr>
          <a:xfrm>
            <a:off x="1075078" y="1342299"/>
            <a:ext cx="9144000" cy="457200"/>
          </a:xfrm>
          <a:prstGeom prst="rect">
            <a:avLst/>
          </a:prstGeom>
          <a:noFill/>
          <a:ln>
            <a:noFill/>
          </a:ln>
        </p:spPr>
        <p:txBody>
          <a:bodyPr anchorCtr="0" anchor="ctr" bIns="45700" lIns="77750" spcFirstLastPara="1" rIns="91425" wrap="square" tIns="192025">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6" name="Google Shape;156;p12"/>
          <p:cNvSpPr/>
          <p:nvPr/>
        </p:nvSpPr>
        <p:spPr>
          <a:xfrm>
            <a:off x="7086941" y="1943962"/>
            <a:ext cx="841375" cy="279400"/>
          </a:xfrm>
          <a:custGeom>
            <a:rect b="b" l="l" r="r" t="t"/>
            <a:pathLst>
              <a:path extrusionOk="0" h="440" w="1325">
                <a:moveTo>
                  <a:pt x="1324" y="0"/>
                </a:moveTo>
                <a:lnTo>
                  <a:pt x="0" y="0"/>
                </a:lnTo>
                <a:lnTo>
                  <a:pt x="0" y="219"/>
                </a:lnTo>
                <a:lnTo>
                  <a:pt x="0" y="440"/>
                </a:lnTo>
                <a:lnTo>
                  <a:pt x="1324" y="440"/>
                </a:lnTo>
                <a:lnTo>
                  <a:pt x="1324" y="219"/>
                </a:lnTo>
                <a:lnTo>
                  <a:pt x="1324"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57" name="Google Shape;157;p12"/>
          <p:cNvSpPr txBox="1"/>
          <p:nvPr/>
        </p:nvSpPr>
        <p:spPr>
          <a:xfrm>
            <a:off x="1679757" y="2416999"/>
            <a:ext cx="6480719" cy="209288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it-IT" sz="2800">
                <a:solidFill>
                  <a:schemeClr val="dk1"/>
                </a:solidFill>
                <a:latin typeface="Calibri"/>
                <a:ea typeface="Calibri"/>
                <a:cs typeface="Calibri"/>
                <a:sym typeface="Calibri"/>
              </a:rPr>
              <a:t>Di seguito si riepilogano le principali novità del modello Redditi SC 2021, approvato con Provvedimento n. 28929/2021 del 29 gennaio 2021.</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cxnSp>
        <p:nvCxnSpPr>
          <p:cNvPr id="163" name="Google Shape;163;p13"/>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164" name="Google Shape;164;p13"/>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165" name="Google Shape;165;p13"/>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166" name="Google Shape;166;p13"/>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id="167" name="Google Shape;167;p13"/>
          <p:cNvPicPr preferRelativeResize="0"/>
          <p:nvPr/>
        </p:nvPicPr>
        <p:blipFill rotWithShape="1">
          <a:blip r:embed="rId3">
            <a:alphaModFix/>
          </a:blip>
          <a:srcRect b="0" l="0" r="0" t="0"/>
          <a:stretch/>
        </p:blipFill>
        <p:spPr>
          <a:xfrm>
            <a:off x="1403648" y="1665557"/>
            <a:ext cx="6981010" cy="352688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cxnSp>
        <p:nvCxnSpPr>
          <p:cNvPr id="173" name="Google Shape;173;p14"/>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174" name="Google Shape;174;p14"/>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175" name="Google Shape;175;p14"/>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176" name="Google Shape;176;p14"/>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177" name="Google Shape;177;p14"/>
          <p:cNvSpPr txBox="1"/>
          <p:nvPr/>
        </p:nvSpPr>
        <p:spPr>
          <a:xfrm>
            <a:off x="1043608" y="-612440"/>
            <a:ext cx="7848872" cy="646330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rPr lang="it-IT" sz="1800">
                <a:solidFill>
                  <a:schemeClr val="dk1"/>
                </a:solidFill>
                <a:latin typeface="Arial"/>
                <a:ea typeface="Arial"/>
                <a:cs typeface="Arial"/>
                <a:sym typeface="Arial"/>
              </a:rPr>
              <a:t>A </a:t>
            </a:r>
            <a:r>
              <a:rPr b="1" lang="it-IT" sz="1800">
                <a:solidFill>
                  <a:schemeClr val="dk1"/>
                </a:solidFill>
                <a:latin typeface="Arial"/>
                <a:ea typeface="Arial"/>
                <a:cs typeface="Arial"/>
                <a:sym typeface="Arial"/>
              </a:rPr>
              <a:t>rigo RF55 </a:t>
            </a:r>
            <a:r>
              <a:rPr lang="it-IT" sz="1800">
                <a:solidFill>
                  <a:schemeClr val="dk1"/>
                </a:solidFill>
                <a:latin typeface="Arial"/>
                <a:ea typeface="Arial"/>
                <a:cs typeface="Arial"/>
                <a:sym typeface="Arial"/>
              </a:rPr>
              <a:t>– Altre variazioni in diminuzione, sono stati introdotti i seguenti nuovi codici:</a:t>
            </a:r>
            <a:endParaRPr b="1" sz="1800">
              <a:solidFill>
                <a:schemeClr val="dk1"/>
              </a:solidFill>
              <a:latin typeface="Calibri"/>
              <a:ea typeface="Calibri"/>
              <a:cs typeface="Calibri"/>
              <a:sym typeface="Calibri"/>
            </a:endParaRPr>
          </a:p>
          <a:p>
            <a:pPr indent="0" lvl="0" marL="0" marR="0" rtl="0" algn="l">
              <a:spcBef>
                <a:spcPts val="0"/>
              </a:spcBef>
              <a:spcAft>
                <a:spcPts val="0"/>
              </a:spcAft>
              <a:buNone/>
            </a:pPr>
            <a:r>
              <a:rPr b="1" lang="it-IT" sz="1800">
                <a:solidFill>
                  <a:schemeClr val="dk1"/>
                </a:solidFill>
                <a:latin typeface="Calibri"/>
                <a:ea typeface="Calibri"/>
                <a:cs typeface="Calibri"/>
                <a:sym typeface="Calibri"/>
              </a:rPr>
              <a:t>Codice 81</a:t>
            </a:r>
            <a:r>
              <a:rPr lang="it-IT" sz="1800">
                <a:solidFill>
                  <a:schemeClr val="dk1"/>
                </a:solidFill>
                <a:latin typeface="Calibri"/>
                <a:ea typeface="Calibri"/>
                <a:cs typeface="Calibri"/>
                <a:sym typeface="Calibri"/>
              </a:rPr>
              <a:t>, per accogliere la quota di ammortamento non effettuata deducibile alle stesse condizioni e con gli stessi limiti previsti dagli articoli 102, 102-bis e 103 Tuir, a prescindere dall’imputazione al conto economico, per i soggetti che, nell’esercizio in corso al 15 agosto 2020, non effettuano l’ammortamento annuo del costo delle immobilizzazioni materiali e immateriali (sospensione degli ammortamenti di cui all’articolo 60, commi da 7-bis a 7-quinquies, D.L. 104/2020 - cd. Decreto Agosto, convertito dalla L. 126/2020);</a:t>
            </a:r>
            <a:endParaRPr/>
          </a:p>
          <a:p>
            <a:pPr indent="0" lvl="0" marL="0" marR="0" rtl="0" algn="l">
              <a:spcBef>
                <a:spcPts val="0"/>
              </a:spcBef>
              <a:spcAft>
                <a:spcPts val="0"/>
              </a:spcAft>
              <a:buNone/>
            </a:pPr>
            <a:r>
              <a:rPr b="1" lang="it-IT" sz="1800">
                <a:solidFill>
                  <a:schemeClr val="dk1"/>
                </a:solidFill>
                <a:latin typeface="Calibri"/>
                <a:ea typeface="Calibri"/>
                <a:cs typeface="Calibri"/>
                <a:sym typeface="Calibri"/>
              </a:rPr>
              <a:t>codice 82</a:t>
            </a:r>
            <a:r>
              <a:rPr lang="it-IT" sz="1800">
                <a:solidFill>
                  <a:schemeClr val="dk1"/>
                </a:solidFill>
                <a:latin typeface="Calibri"/>
                <a:ea typeface="Calibri"/>
                <a:cs typeface="Calibri"/>
                <a:sym typeface="Calibri"/>
              </a:rPr>
              <a:t>, per accogliere la quota deducibile del 20% delle spese sostenute per gli investimenti in nuovi impianti di colture arboree pluriennali a norma dell’articolo 108, comma 1, Tuir, escludendo i costi relativi all’acquisto dei terreni;</a:t>
            </a:r>
            <a:endParaRPr/>
          </a:p>
          <a:p>
            <a:pPr indent="0" lvl="0" marL="0" marR="0" rtl="0" algn="l">
              <a:spcBef>
                <a:spcPts val="0"/>
              </a:spcBef>
              <a:spcAft>
                <a:spcPts val="0"/>
              </a:spcAft>
              <a:buNone/>
            </a:pPr>
            <a:r>
              <a:rPr b="1" lang="it-IT" sz="1800">
                <a:solidFill>
                  <a:schemeClr val="dk1"/>
                </a:solidFill>
                <a:latin typeface="Calibri"/>
                <a:ea typeface="Calibri"/>
                <a:cs typeface="Calibri"/>
                <a:sym typeface="Calibri"/>
              </a:rPr>
              <a:t>codice 83</a:t>
            </a:r>
            <a:r>
              <a:rPr lang="it-IT" sz="1800">
                <a:solidFill>
                  <a:schemeClr val="dk1"/>
                </a:solidFill>
                <a:latin typeface="Calibri"/>
                <a:ea typeface="Calibri"/>
                <a:cs typeface="Calibri"/>
                <a:sym typeface="Calibri"/>
              </a:rPr>
              <a:t>, dove indicare l’ammontare dei contributi a fondo perduto riportati nel conto economico che non concorrono alla formazione del reddito, previsti dalle seguenti disposizioni:</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cxnSp>
        <p:nvCxnSpPr>
          <p:cNvPr id="182" name="Google Shape;182;p15"/>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183" name="Google Shape;183;p15"/>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184" name="Google Shape;184;p15"/>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185" name="Google Shape;185;p15"/>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id="186" name="Google Shape;186;p15"/>
          <p:cNvPicPr preferRelativeResize="0"/>
          <p:nvPr/>
        </p:nvPicPr>
        <p:blipFill rotWithShape="1">
          <a:blip r:embed="rId3">
            <a:alphaModFix/>
          </a:blip>
          <a:srcRect b="0" l="0" r="0" t="0"/>
          <a:stretch/>
        </p:blipFill>
        <p:spPr>
          <a:xfrm>
            <a:off x="899592" y="1640830"/>
            <a:ext cx="6329172" cy="1908048"/>
          </a:xfrm>
          <a:prstGeom prst="rect">
            <a:avLst/>
          </a:prstGeom>
          <a:noFill/>
          <a:ln>
            <a:noFill/>
          </a:ln>
        </p:spPr>
      </p:pic>
      <p:sp>
        <p:nvSpPr>
          <p:cNvPr id="187" name="Google Shape;187;p15"/>
          <p:cNvSpPr txBox="1"/>
          <p:nvPr/>
        </p:nvSpPr>
        <p:spPr>
          <a:xfrm>
            <a:off x="1187624" y="3608856"/>
            <a:ext cx="8064896"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800">
                <a:solidFill>
                  <a:schemeClr val="dk1"/>
                </a:solidFill>
                <a:latin typeface="Calibri"/>
                <a:ea typeface="Calibri"/>
                <a:cs typeface="Calibri"/>
                <a:sym typeface="Calibri"/>
              </a:rPr>
              <a:t>codice 84</a:t>
            </a:r>
            <a:r>
              <a:rPr lang="it-IT" sz="1800">
                <a:solidFill>
                  <a:schemeClr val="dk1"/>
                </a:solidFill>
                <a:latin typeface="Calibri"/>
                <a:ea typeface="Calibri"/>
                <a:cs typeface="Calibri"/>
                <a:sym typeface="Calibri"/>
              </a:rPr>
              <a:t>, dove indicare l’ammontare dei contributi e delle indennità di qualsiasi natura che non con-corrono alla formazione del reddito, erogati in via eccezionale a seguito dell'emergenza epidemiologica da Covid-19 e diversi da quelli esistenti prima della medesima emergenza, da chiunque erogati e indipendentemente dalle modalità di fruizione e contabilizzazione;</a:t>
            </a:r>
            <a:endParaRPr/>
          </a:p>
          <a:p>
            <a:pPr indent="0" lvl="0" marL="0" marR="0" rtl="0" algn="l">
              <a:spcBef>
                <a:spcPts val="0"/>
              </a:spcBef>
              <a:spcAft>
                <a:spcPts val="0"/>
              </a:spcAft>
              <a:buNone/>
            </a:pPr>
            <a:r>
              <a:rPr b="1" lang="it-IT" sz="1800">
                <a:solidFill>
                  <a:schemeClr val="dk1"/>
                </a:solidFill>
                <a:latin typeface="Calibri"/>
                <a:ea typeface="Calibri"/>
                <a:cs typeface="Calibri"/>
                <a:sym typeface="Calibri"/>
              </a:rPr>
              <a:t>codice 85</a:t>
            </a:r>
            <a:r>
              <a:rPr lang="it-IT" sz="1800">
                <a:solidFill>
                  <a:schemeClr val="dk1"/>
                </a:solidFill>
                <a:latin typeface="Calibri"/>
                <a:ea typeface="Calibri"/>
                <a:cs typeface="Calibri"/>
                <a:sym typeface="Calibri"/>
              </a:rPr>
              <a:t>, dove indicare il componente negativo di reddito in applicazione dell’articolo 8, comma 2, lett. c), articolo 6, comma 6, e articolo 10, comma 3, D.Lgs. 142/2018.</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cxnSp>
        <p:nvCxnSpPr>
          <p:cNvPr id="193" name="Google Shape;193;p16"/>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194" name="Google Shape;194;p16"/>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108 luglio 2021</a:t>
            </a:r>
            <a:endParaRPr/>
          </a:p>
        </p:txBody>
      </p:sp>
      <p:sp>
        <p:nvSpPr>
          <p:cNvPr id="195" name="Google Shape;195;p16"/>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196" name="Google Shape;196;p16"/>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197" name="Google Shape;197;p16"/>
          <p:cNvSpPr txBox="1"/>
          <p:nvPr/>
        </p:nvSpPr>
        <p:spPr>
          <a:xfrm>
            <a:off x="1331640" y="2136338"/>
            <a:ext cx="7416824" cy="2585323"/>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it-IT" sz="1800">
                <a:solidFill>
                  <a:srgbClr val="212529"/>
                </a:solidFill>
                <a:latin typeface="IBM Plex Sans"/>
                <a:ea typeface="IBM Plex Sans"/>
                <a:cs typeface="IBM Plex Sans"/>
                <a:sym typeface="IBM Plex Sans"/>
              </a:rPr>
              <a:t>La deducibilità delle </a:t>
            </a:r>
            <a:r>
              <a:rPr b="1" i="0" lang="it-IT" sz="1800">
                <a:solidFill>
                  <a:srgbClr val="212529"/>
                </a:solidFill>
                <a:latin typeface="IBM Plex Sans"/>
                <a:ea typeface="IBM Plex Sans"/>
                <a:cs typeface="IBM Plex Sans"/>
                <a:sym typeface="IBM Plex Sans"/>
              </a:rPr>
              <a:t>perdite su crediti</a:t>
            </a:r>
            <a:r>
              <a:rPr b="0" i="0" lang="it-IT" sz="1800">
                <a:solidFill>
                  <a:srgbClr val="212529"/>
                </a:solidFill>
                <a:latin typeface="IBM Plex Sans"/>
                <a:ea typeface="IBM Plex Sans"/>
                <a:cs typeface="IBM Plex Sans"/>
                <a:sym typeface="IBM Plex Sans"/>
              </a:rPr>
              <a:t>, possibile a determinate condizioni, secondo le disposizioni del TUIR, passa attraverso la corretta esposizione sul modello Redditi SC 2021.</a:t>
            </a:r>
            <a:endParaRPr/>
          </a:p>
          <a:p>
            <a:pPr indent="0" lvl="0" marL="0" marR="0" rtl="0" algn="l">
              <a:spcBef>
                <a:spcPts val="0"/>
              </a:spcBef>
              <a:spcAft>
                <a:spcPts val="0"/>
              </a:spcAft>
              <a:buNone/>
            </a:pPr>
            <a:r>
              <a:t/>
            </a:r>
            <a:endParaRPr b="0" i="0" sz="1800">
              <a:solidFill>
                <a:srgbClr val="212529"/>
              </a:solidFill>
              <a:latin typeface="IBM Plex Sans"/>
              <a:ea typeface="IBM Plex Sans"/>
              <a:cs typeface="IBM Plex Sans"/>
              <a:sym typeface="IBM Plex Sans"/>
            </a:endParaRPr>
          </a:p>
          <a:p>
            <a:pPr indent="0" lvl="0" marL="0" marR="0" rtl="0" algn="just">
              <a:spcBef>
                <a:spcPts val="0"/>
              </a:spcBef>
              <a:spcAft>
                <a:spcPts val="0"/>
              </a:spcAft>
              <a:buNone/>
            </a:pPr>
            <a:r>
              <a:rPr b="0" i="0" lang="it-IT" sz="1800">
                <a:solidFill>
                  <a:srgbClr val="212529"/>
                </a:solidFill>
                <a:latin typeface="Karla"/>
                <a:ea typeface="Karla"/>
                <a:cs typeface="Karla"/>
                <a:sym typeface="Karla"/>
              </a:rPr>
              <a:t>Nel contesto di un anno economicamente e socialmente difficile come il 2020, a causa della situazione pandemica e delle misure restrittive conseguenti, ai fini delle rilevazioni di fine esercizio effettuate dalla imprese, assumono un certo peso le perdite su crediti, alla luce delle evidenti difficoltà, da parte di molti soggetti economici, ad adempiere ai propri impegni.</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cxnSp>
        <p:nvCxnSpPr>
          <p:cNvPr id="203" name="Google Shape;203;ge42ce5df8c_0_0"/>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204" name="Google Shape;204;ge42ce5df8c_0_0"/>
          <p:cNvSpPr txBox="1"/>
          <p:nvPr>
            <p:ph idx="10" type="dt"/>
          </p:nvPr>
        </p:nvSpPr>
        <p:spPr>
          <a:xfrm>
            <a:off x="1043608" y="6381328"/>
            <a:ext cx="1224000" cy="3651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205" name="Google Shape;205;ge42ce5df8c_0_0"/>
          <p:cNvSpPr txBox="1"/>
          <p:nvPr>
            <p:ph idx="11" type="ftr"/>
          </p:nvPr>
        </p:nvSpPr>
        <p:spPr>
          <a:xfrm>
            <a:off x="3131840" y="6381328"/>
            <a:ext cx="2895600" cy="3651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206" name="Google Shape;206;ge42ce5df8c_0_0"/>
          <p:cNvSpPr txBox="1"/>
          <p:nvPr>
            <p:ph idx="12" type="sldNum"/>
          </p:nvPr>
        </p:nvSpPr>
        <p:spPr>
          <a:xfrm>
            <a:off x="323528" y="6381328"/>
            <a:ext cx="3705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207" name="Google Shape;207;ge42ce5df8c_0_0"/>
          <p:cNvSpPr txBox="1"/>
          <p:nvPr/>
        </p:nvSpPr>
        <p:spPr>
          <a:xfrm>
            <a:off x="1822964" y="3198142"/>
            <a:ext cx="63855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2400">
                <a:solidFill>
                  <a:schemeClr val="accent2"/>
                </a:solidFill>
                <a:latin typeface="Calibri"/>
                <a:ea typeface="Calibri"/>
                <a:cs typeface="Calibri"/>
                <a:sym typeface="Calibri"/>
              </a:rPr>
              <a:t>La deduzione delle perdite su crediti- Unico 2021</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cxnSp>
        <p:nvCxnSpPr>
          <p:cNvPr id="213" name="Google Shape;213;p17"/>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214" name="Google Shape;214;p17"/>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215" name="Google Shape;215;p17"/>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216" name="Google Shape;216;p17"/>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217" name="Google Shape;217;p17"/>
          <p:cNvSpPr txBox="1"/>
          <p:nvPr/>
        </p:nvSpPr>
        <p:spPr>
          <a:xfrm>
            <a:off x="1443165" y="1585188"/>
            <a:ext cx="7200900" cy="3694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1" i="0" sz="1800">
              <a:solidFill>
                <a:srgbClr val="212529"/>
              </a:solidFill>
              <a:latin typeface="Karla"/>
              <a:ea typeface="Karla"/>
              <a:cs typeface="Karla"/>
              <a:sym typeface="Karla"/>
            </a:endParaRPr>
          </a:p>
          <a:p>
            <a:pPr indent="0" lvl="0" marL="0" marR="0" rtl="0" algn="l">
              <a:spcBef>
                <a:spcPts val="0"/>
              </a:spcBef>
              <a:spcAft>
                <a:spcPts val="0"/>
              </a:spcAft>
              <a:buNone/>
            </a:pPr>
            <a:r>
              <a:t/>
            </a:r>
            <a:endParaRPr b="1" sz="1800">
              <a:solidFill>
                <a:srgbClr val="212529"/>
              </a:solidFill>
              <a:latin typeface="Karla"/>
              <a:ea typeface="Karla"/>
              <a:cs typeface="Karla"/>
              <a:sym typeface="Karla"/>
            </a:endParaRPr>
          </a:p>
          <a:p>
            <a:pPr indent="0" lvl="0" marL="0" marR="0" rtl="0" algn="l">
              <a:spcBef>
                <a:spcPts val="0"/>
              </a:spcBef>
              <a:spcAft>
                <a:spcPts val="0"/>
              </a:spcAft>
              <a:buNone/>
            </a:pPr>
            <a:r>
              <a:rPr b="1" i="0" lang="it-IT" sz="1800">
                <a:solidFill>
                  <a:srgbClr val="212529"/>
                </a:solidFill>
                <a:latin typeface="Karla"/>
                <a:ea typeface="Karla"/>
                <a:cs typeface="Karla"/>
                <a:sym typeface="Karla"/>
              </a:rPr>
              <a:t>La disciplina fiscale delle perdite su crediti</a:t>
            </a:r>
            <a:r>
              <a:rPr b="0" i="0" lang="it-IT" sz="1800">
                <a:solidFill>
                  <a:srgbClr val="212529"/>
                </a:solidFill>
                <a:latin typeface="Karla"/>
                <a:ea typeface="Karla"/>
                <a:cs typeface="Karla"/>
                <a:sym typeface="Karla"/>
              </a:rPr>
              <a:t>, per gli operatori economici non esercenti attività finanziaria, bancaria o assicurativa, </a:t>
            </a:r>
            <a:r>
              <a:rPr b="1" i="0" lang="it-IT" sz="1800">
                <a:solidFill>
                  <a:srgbClr val="212529"/>
                </a:solidFill>
                <a:latin typeface="Karla"/>
                <a:ea typeface="Karla"/>
                <a:cs typeface="Karla"/>
                <a:sym typeface="Karla"/>
              </a:rPr>
              <a:t>si basa su una tendenziale deducibilità, dato che il ricavo sovrastante il credito è stato precedentemente portato a tassazione dall’impresa</a:t>
            </a:r>
            <a:r>
              <a:rPr b="0" i="0" lang="it-IT" sz="1800">
                <a:solidFill>
                  <a:srgbClr val="212529"/>
                </a:solidFill>
                <a:latin typeface="Karla"/>
                <a:ea typeface="Karla"/>
                <a:cs typeface="Karla"/>
                <a:sym typeface="Karla"/>
              </a:rPr>
              <a:t>, in base al principio della competenza.</a:t>
            </a:r>
            <a:endParaRPr/>
          </a:p>
          <a:p>
            <a:pPr indent="0" lvl="0" marL="0" marR="0" rtl="0" algn="l">
              <a:spcBef>
                <a:spcPts val="0"/>
              </a:spcBef>
              <a:spcAft>
                <a:spcPts val="0"/>
              </a:spcAft>
              <a:buNone/>
            </a:pPr>
            <a:r>
              <a:t/>
            </a:r>
            <a:endParaRPr b="0" i="0" sz="1800">
              <a:solidFill>
                <a:srgbClr val="212529"/>
              </a:solidFill>
              <a:latin typeface="Karla"/>
              <a:ea typeface="Karla"/>
              <a:cs typeface="Karla"/>
              <a:sym typeface="Karla"/>
            </a:endParaRPr>
          </a:p>
          <a:p>
            <a:pPr indent="0" lvl="0" marL="0" marR="0" rtl="0" algn="l">
              <a:spcBef>
                <a:spcPts val="0"/>
              </a:spcBef>
              <a:spcAft>
                <a:spcPts val="0"/>
              </a:spcAft>
              <a:buNone/>
            </a:pPr>
            <a:r>
              <a:rPr b="0" i="0" lang="it-IT" sz="1800">
                <a:solidFill>
                  <a:srgbClr val="212529"/>
                </a:solidFill>
                <a:latin typeface="Karla"/>
                <a:ea typeface="Karla"/>
                <a:cs typeface="Karla"/>
                <a:sym typeface="Karla"/>
              </a:rPr>
              <a:t>La normativa fiscale, racchiusa fondamentalmente nell’articolo 101 comma 5 del TUIR, più che limitare la deducibilità, </a:t>
            </a:r>
            <a:r>
              <a:rPr b="1" i="0" lang="it-IT" sz="1800">
                <a:solidFill>
                  <a:srgbClr val="212529"/>
                </a:solidFill>
                <a:latin typeface="Karla"/>
                <a:ea typeface="Karla"/>
                <a:cs typeface="Karla"/>
                <a:sym typeface="Karla"/>
              </a:rPr>
              <a:t>delinea le regole e le modalità in base alle quali una perdita su crediti possa essere dedotta dalle imposte sui redditi</a:t>
            </a:r>
            <a:r>
              <a:rPr b="0" i="0" lang="it-IT" sz="1800">
                <a:solidFill>
                  <a:srgbClr val="212529"/>
                </a:solidFill>
                <a:latin typeface="Karla"/>
                <a:ea typeface="Karla"/>
                <a:cs typeface="Karla"/>
                <a:sym typeface="Karla"/>
              </a:rPr>
              <a:t>, per non lasciare troppo spazio all’arbitrarietà.</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cxnSp>
        <p:nvCxnSpPr>
          <p:cNvPr id="223" name="Google Shape;223;p18"/>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224" name="Google Shape;224;p18"/>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225" name="Google Shape;225;p18"/>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226" name="Google Shape;226;p18"/>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227" name="Google Shape;227;p18"/>
          <p:cNvSpPr txBox="1"/>
          <p:nvPr/>
        </p:nvSpPr>
        <p:spPr>
          <a:xfrm>
            <a:off x="1187624" y="1496137"/>
            <a:ext cx="7344816" cy="369331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a:solidFill>
                  <a:srgbClr val="212529"/>
                </a:solidFill>
                <a:latin typeface="Karla"/>
                <a:ea typeface="Karla"/>
                <a:cs typeface="Karla"/>
                <a:sym typeface="Karla"/>
              </a:rPr>
              <a:t>In linea generale </a:t>
            </a:r>
            <a:r>
              <a:rPr b="1" i="0" lang="it-IT" sz="1800">
                <a:solidFill>
                  <a:srgbClr val="212529"/>
                </a:solidFill>
                <a:latin typeface="Karla"/>
                <a:ea typeface="Karla"/>
                <a:cs typeface="Karla"/>
                <a:sym typeface="Karla"/>
              </a:rPr>
              <a:t>una tale perdita sarà deducibile quando il debitore è soggetto a procedura concorsuale, o quando la medesima risulta da elementi “certi e precisi”</a:t>
            </a:r>
            <a:r>
              <a:rPr b="0" i="0" lang="it-IT" sz="1800">
                <a:solidFill>
                  <a:srgbClr val="212529"/>
                </a:solidFill>
                <a:latin typeface="Karla"/>
                <a:ea typeface="Karla"/>
                <a:cs typeface="Karla"/>
                <a:sym typeface="Karla"/>
              </a:rPr>
              <a:t>, tali da poter qualificare la perdita come definitiva.</a:t>
            </a:r>
            <a:endParaRPr/>
          </a:p>
          <a:p>
            <a:pPr indent="0" lvl="0" marL="0" marR="0" rtl="0" algn="l">
              <a:spcBef>
                <a:spcPts val="0"/>
              </a:spcBef>
              <a:spcAft>
                <a:spcPts val="0"/>
              </a:spcAft>
              <a:buNone/>
            </a:pPr>
            <a:r>
              <a:rPr b="0" i="0" lang="it-IT" sz="1800">
                <a:solidFill>
                  <a:srgbClr val="212529"/>
                </a:solidFill>
                <a:latin typeface="Karla"/>
                <a:ea typeface="Karla"/>
                <a:cs typeface="Karla"/>
                <a:sym typeface="Karla"/>
              </a:rPr>
              <a:t>Gli elementi “certi e precisi” che sono in grado di qualificare una perdita su crediti come definitiva possono essere molteplici, quali ad esempio la prescrizione del credito, il raggiungimento di un accordo transattivo definitivo, o altro.</a:t>
            </a:r>
            <a:endParaRPr/>
          </a:p>
          <a:p>
            <a:pPr indent="0" lvl="0" marL="0" marR="0" rtl="0" algn="l">
              <a:spcBef>
                <a:spcPts val="0"/>
              </a:spcBef>
              <a:spcAft>
                <a:spcPts val="0"/>
              </a:spcAft>
              <a:buNone/>
            </a:pPr>
            <a:r>
              <a:t/>
            </a:r>
            <a:endParaRPr b="0" i="0" sz="1800">
              <a:solidFill>
                <a:srgbClr val="212529"/>
              </a:solidFill>
              <a:latin typeface="Karla"/>
              <a:ea typeface="Karla"/>
              <a:cs typeface="Karla"/>
              <a:sym typeface="Karla"/>
            </a:endParaRPr>
          </a:p>
          <a:p>
            <a:pPr indent="0" lvl="0" marL="0" marR="0" rtl="0" algn="l">
              <a:spcBef>
                <a:spcPts val="0"/>
              </a:spcBef>
              <a:spcAft>
                <a:spcPts val="0"/>
              </a:spcAft>
              <a:buNone/>
            </a:pPr>
            <a:r>
              <a:rPr b="0" i="0" lang="it-IT" sz="1800">
                <a:solidFill>
                  <a:srgbClr val="212529"/>
                </a:solidFill>
                <a:latin typeface="Karla"/>
                <a:ea typeface="Karla"/>
                <a:cs typeface="Karla"/>
                <a:sym typeface="Karla"/>
              </a:rPr>
              <a:t>I crediti di modesto importo (fino a 2.500 euro o a 5.000 euro, a seconda della dimensione del creditore) godono di una disciplina agevolata, dato il costo delle procedure per il loro recupero, grazie alla quale gli elementi “certi e precisi” possono considerarsi esistenti trascorsi sei mesi dalla scadenza del credito.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 name="Shape 39"/>
        <p:cNvGrpSpPr/>
        <p:nvPr/>
      </p:nvGrpSpPr>
      <p:grpSpPr>
        <a:xfrm>
          <a:off x="0" y="0"/>
          <a:ext cx="0" cy="0"/>
          <a:chOff x="0" y="0"/>
          <a:chExt cx="0" cy="0"/>
        </a:xfrm>
      </p:grpSpPr>
      <p:cxnSp>
        <p:nvCxnSpPr>
          <p:cNvPr id="40" name="Google Shape;40;p2"/>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41" name="Google Shape;41;p2"/>
          <p:cNvSpPr txBox="1"/>
          <p:nvPr>
            <p:ph type="ctrTitle"/>
          </p:nvPr>
        </p:nvSpPr>
        <p:spPr>
          <a:xfrm>
            <a:off x="1027319" y="2348880"/>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A02020"/>
              </a:buClr>
              <a:buSzPts val="2800"/>
              <a:buFont typeface="Calibri"/>
              <a:buNone/>
            </a:pPr>
            <a:r>
              <a:rPr lang="it-IT"/>
              <a:t>Novità Quadro RF Modello Unico 2021</a:t>
            </a:r>
            <a:endParaRPr/>
          </a:p>
        </p:txBody>
      </p:sp>
      <p:sp>
        <p:nvSpPr>
          <p:cNvPr id="42" name="Google Shape;42;p2"/>
          <p:cNvSpPr txBox="1"/>
          <p:nvPr>
            <p:ph idx="10" type="dt"/>
          </p:nvPr>
        </p:nvSpPr>
        <p:spPr>
          <a:xfrm>
            <a:off x="1027319" y="6381327"/>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43" name="Google Shape;43;p2"/>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44" name="Google Shape;44;p2"/>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cxnSp>
        <p:nvCxnSpPr>
          <p:cNvPr id="233" name="Google Shape;233;p19"/>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234" name="Google Shape;234;p19"/>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235" name="Google Shape;235;p19"/>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236" name="Google Shape;236;p19"/>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237" name="Google Shape;237;p19"/>
          <p:cNvSpPr txBox="1"/>
          <p:nvPr/>
        </p:nvSpPr>
        <p:spPr>
          <a:xfrm>
            <a:off x="1048268" y="1556792"/>
            <a:ext cx="7628188"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a:solidFill>
                  <a:srgbClr val="212529"/>
                </a:solidFill>
                <a:latin typeface="Karla"/>
                <a:ea typeface="Karla"/>
                <a:cs typeface="Karla"/>
                <a:sym typeface="Karla"/>
              </a:rPr>
              <a:t>Esistendo i requisiti richiesti dal legislatore fiscale,</a:t>
            </a:r>
            <a:r>
              <a:rPr b="1" i="0" lang="it-IT" sz="1800">
                <a:solidFill>
                  <a:srgbClr val="212529"/>
                </a:solidFill>
                <a:latin typeface="Karla"/>
                <a:ea typeface="Karla"/>
                <a:cs typeface="Karla"/>
                <a:sym typeface="Karla"/>
              </a:rPr>
              <a:t> l’ulteriore, necessario requisito per dedurre una perdita su crediti è rappresentata dalla sua rilevazione sul bilancio d’esercizio</a:t>
            </a:r>
            <a:r>
              <a:rPr b="0" i="0" lang="it-IT" sz="1800">
                <a:solidFill>
                  <a:srgbClr val="212529"/>
                </a:solidFill>
                <a:latin typeface="Karla"/>
                <a:ea typeface="Karla"/>
                <a:cs typeface="Karla"/>
                <a:sym typeface="Karla"/>
              </a:rPr>
              <a:t> di riferimento, da cui dipenderà l’anno fiscale in cui si potrà dedurre fiscalmente la perdita.</a:t>
            </a:r>
            <a:endParaRPr sz="1800">
              <a:solidFill>
                <a:schemeClr val="dk1"/>
              </a:solidFill>
              <a:latin typeface="Calibri"/>
              <a:ea typeface="Calibri"/>
              <a:cs typeface="Calibri"/>
              <a:sym typeface="Calibri"/>
            </a:endParaRPr>
          </a:p>
        </p:txBody>
      </p:sp>
      <p:sp>
        <p:nvSpPr>
          <p:cNvPr id="238" name="Google Shape;238;p19"/>
          <p:cNvSpPr txBox="1"/>
          <p:nvPr/>
        </p:nvSpPr>
        <p:spPr>
          <a:xfrm>
            <a:off x="1023652" y="3060539"/>
            <a:ext cx="7628188" cy="258532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800">
                <a:solidFill>
                  <a:schemeClr val="dk1"/>
                </a:solidFill>
                <a:latin typeface="Calibri"/>
                <a:ea typeface="Calibri"/>
                <a:cs typeface="Calibri"/>
                <a:sym typeface="Calibri"/>
              </a:rPr>
              <a:t>Ai fini della deduzione di questi costi non ordinari d’esercizio è richiesta la loro esposizione sul modello Redditi SC 2021.</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39" name="Google Shape;239;p19"/>
          <p:cNvPicPr preferRelativeResize="0"/>
          <p:nvPr/>
        </p:nvPicPr>
        <p:blipFill rotWithShape="1">
          <a:blip r:embed="rId3">
            <a:alphaModFix/>
          </a:blip>
          <a:srcRect b="0" l="0" r="0" t="0"/>
          <a:stretch/>
        </p:blipFill>
        <p:spPr>
          <a:xfrm>
            <a:off x="1180146" y="4010941"/>
            <a:ext cx="7315200" cy="20955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cxnSp>
        <p:nvCxnSpPr>
          <p:cNvPr id="245" name="Google Shape;245;p20"/>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246" name="Google Shape;246;p20"/>
          <p:cNvSpPr txBox="1"/>
          <p:nvPr>
            <p:ph idx="10" type="dt"/>
          </p:nvPr>
        </p:nvSpPr>
        <p:spPr>
          <a:xfrm>
            <a:off x="1043608" y="6448251"/>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247" name="Google Shape;247;p20"/>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248" name="Google Shape;248;p20"/>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id="249" name="Google Shape;249;p20"/>
          <p:cNvPicPr preferRelativeResize="0"/>
          <p:nvPr/>
        </p:nvPicPr>
        <p:blipFill rotWithShape="1">
          <a:blip r:embed="rId3">
            <a:alphaModFix/>
          </a:blip>
          <a:srcRect b="0" l="0" r="0" t="0"/>
          <a:stretch/>
        </p:blipFill>
        <p:spPr>
          <a:xfrm>
            <a:off x="1043608" y="3140968"/>
            <a:ext cx="7992888" cy="1152526"/>
          </a:xfrm>
          <a:prstGeom prst="rect">
            <a:avLst/>
          </a:prstGeom>
          <a:noFill/>
          <a:ln>
            <a:noFill/>
          </a:ln>
        </p:spPr>
      </p:pic>
      <p:sp>
        <p:nvSpPr>
          <p:cNvPr id="250" name="Google Shape;250;p20"/>
          <p:cNvSpPr txBox="1"/>
          <p:nvPr/>
        </p:nvSpPr>
        <p:spPr>
          <a:xfrm>
            <a:off x="1022565" y="1609300"/>
            <a:ext cx="7992888"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a:solidFill>
                  <a:srgbClr val="212529"/>
                </a:solidFill>
                <a:latin typeface="Karla"/>
                <a:ea typeface="Karla"/>
                <a:cs typeface="Karla"/>
                <a:sym typeface="Karla"/>
              </a:rPr>
              <a:t>Il primo ad essere interessato è il </a:t>
            </a:r>
            <a:r>
              <a:rPr b="1" i="0" lang="it-IT" sz="1800">
                <a:solidFill>
                  <a:srgbClr val="212529"/>
                </a:solidFill>
                <a:latin typeface="Karla"/>
                <a:ea typeface="Karla"/>
                <a:cs typeface="Karla"/>
                <a:sym typeface="Karla"/>
              </a:rPr>
              <a:t>quadro RF,</a:t>
            </a:r>
            <a:r>
              <a:rPr b="0" i="0" lang="it-IT" sz="1800">
                <a:solidFill>
                  <a:srgbClr val="212529"/>
                </a:solidFill>
                <a:latin typeface="Karla"/>
                <a:ea typeface="Karla"/>
                <a:cs typeface="Karla"/>
                <a:sym typeface="Karla"/>
              </a:rPr>
              <a:t> dove, tra le </a:t>
            </a:r>
            <a:r>
              <a:rPr b="0" i="1" lang="it-IT" sz="1800">
                <a:solidFill>
                  <a:srgbClr val="212529"/>
                </a:solidFill>
                <a:latin typeface="Karla"/>
                <a:ea typeface="Karla"/>
                <a:cs typeface="Karla"/>
                <a:sym typeface="Karla"/>
              </a:rPr>
              <a:t>Variazioni in diminuzione</a:t>
            </a:r>
            <a:r>
              <a:rPr b="0" i="0" lang="it-IT" sz="1800">
                <a:solidFill>
                  <a:srgbClr val="212529"/>
                </a:solidFill>
                <a:latin typeface="Karla"/>
                <a:ea typeface="Karla"/>
                <a:cs typeface="Karla"/>
                <a:sym typeface="Karla"/>
              </a:rPr>
              <a:t>, al </a:t>
            </a:r>
            <a:r>
              <a:rPr b="1" i="0" lang="it-IT" sz="1800">
                <a:solidFill>
                  <a:srgbClr val="212529"/>
                </a:solidFill>
                <a:latin typeface="Karla"/>
                <a:ea typeface="Karla"/>
                <a:cs typeface="Karla"/>
                <a:sym typeface="Karla"/>
              </a:rPr>
              <a:t>rigo RF41</a:t>
            </a:r>
            <a:r>
              <a:rPr b="0" i="0" lang="it-IT" sz="1800">
                <a:solidFill>
                  <a:srgbClr val="212529"/>
                </a:solidFill>
                <a:latin typeface="Karla"/>
                <a:ea typeface="Karla"/>
                <a:cs typeface="Karla"/>
                <a:sym typeface="Karla"/>
              </a:rPr>
              <a:t> </a:t>
            </a:r>
            <a:r>
              <a:rPr b="0" i="1" lang="it-IT" sz="1800">
                <a:solidFill>
                  <a:srgbClr val="212529"/>
                </a:solidFill>
                <a:latin typeface="Karla"/>
                <a:ea typeface="Karla"/>
                <a:cs typeface="Karla"/>
                <a:sym typeface="Karla"/>
              </a:rPr>
              <a:t>Quota delle svalutazioni e delle perdite su crediti</a:t>
            </a:r>
            <a:r>
              <a:rPr b="0" i="0" lang="it-IT" sz="1800">
                <a:solidFill>
                  <a:srgbClr val="212529"/>
                </a:solidFill>
                <a:latin typeface="Karla"/>
                <a:ea typeface="Karla"/>
                <a:cs typeface="Karla"/>
                <a:sym typeface="Karla"/>
              </a:rPr>
              <a:t>, in base alle istruzioni del modello, “va indicata l’eccedenza deducibile delle svalutazioni e delle perdite su crediti verso la clientela iscritti in bilancio a tale titolo”.</a:t>
            </a:r>
            <a:endParaRPr sz="1800">
              <a:solidFill>
                <a:schemeClr val="dk1"/>
              </a:solidFill>
              <a:latin typeface="Calibri"/>
              <a:ea typeface="Calibri"/>
              <a:cs typeface="Calibri"/>
              <a:sym typeface="Calibri"/>
            </a:endParaRPr>
          </a:p>
        </p:txBody>
      </p:sp>
      <p:sp>
        <p:nvSpPr>
          <p:cNvPr id="251" name="Google Shape;251;p20"/>
          <p:cNvSpPr txBox="1"/>
          <p:nvPr/>
        </p:nvSpPr>
        <p:spPr>
          <a:xfrm>
            <a:off x="1003837" y="4510036"/>
            <a:ext cx="7992888" cy="116955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it-IT" sz="1400">
                <a:solidFill>
                  <a:srgbClr val="212529"/>
                </a:solidFill>
                <a:latin typeface="Karla"/>
                <a:ea typeface="Karla"/>
                <a:cs typeface="Karla"/>
                <a:sym typeface="Karla"/>
              </a:rPr>
              <a:t>Il secondo ad essere interessato è il</a:t>
            </a:r>
            <a:r>
              <a:rPr b="1" i="0" lang="it-IT" sz="1400">
                <a:solidFill>
                  <a:srgbClr val="212529"/>
                </a:solidFill>
                <a:latin typeface="Karla"/>
                <a:ea typeface="Karla"/>
                <a:cs typeface="Karla"/>
                <a:sym typeface="Karla"/>
              </a:rPr>
              <a:t> quadro RS</a:t>
            </a:r>
            <a:r>
              <a:rPr b="0" i="0" lang="it-IT" sz="1400">
                <a:solidFill>
                  <a:srgbClr val="212529"/>
                </a:solidFill>
                <a:latin typeface="Karla"/>
                <a:ea typeface="Karla"/>
                <a:cs typeface="Karla"/>
                <a:sym typeface="Karla"/>
              </a:rPr>
              <a:t>, dedicato al rapporto di coordinamento tra bilancio e dichiarazione dei redditi; qui, al </a:t>
            </a:r>
            <a:r>
              <a:rPr b="1" i="0" lang="it-IT" sz="1400">
                <a:solidFill>
                  <a:srgbClr val="212529"/>
                </a:solidFill>
                <a:latin typeface="Karla"/>
                <a:ea typeface="Karla"/>
                <a:cs typeface="Karla"/>
                <a:sym typeface="Karla"/>
              </a:rPr>
              <a:t>rigo RS65</a:t>
            </a:r>
            <a:r>
              <a:rPr b="0" i="0" lang="it-IT" sz="1400">
                <a:solidFill>
                  <a:srgbClr val="212529"/>
                </a:solidFill>
                <a:latin typeface="Karla"/>
                <a:ea typeface="Karla"/>
                <a:cs typeface="Karla"/>
                <a:sym typeface="Karla"/>
              </a:rPr>
              <a:t> (per i soggetti diversi dagli intermediari finanziari e dalle assicurazioni) in </a:t>
            </a:r>
            <a:r>
              <a:rPr b="1" i="0" lang="it-IT" sz="1400">
                <a:solidFill>
                  <a:srgbClr val="212529"/>
                </a:solidFill>
                <a:latin typeface="Karla"/>
                <a:ea typeface="Karla"/>
                <a:cs typeface="Karla"/>
                <a:sym typeface="Karla"/>
              </a:rPr>
              <a:t>colonna 1</a:t>
            </a:r>
            <a:r>
              <a:rPr b="0" i="0" lang="it-IT" sz="1400">
                <a:solidFill>
                  <a:srgbClr val="212529"/>
                </a:solidFill>
                <a:latin typeface="Karla"/>
                <a:ea typeface="Karla"/>
                <a:cs typeface="Karla"/>
                <a:sym typeface="Karla"/>
              </a:rPr>
              <a:t> va esposto l’ammontare delle perdite su crediti con riferimento al valore di bilancio, e in </a:t>
            </a:r>
            <a:r>
              <a:rPr b="1" i="0" lang="it-IT" sz="1400">
                <a:solidFill>
                  <a:srgbClr val="212529"/>
                </a:solidFill>
                <a:latin typeface="Karla"/>
                <a:ea typeface="Karla"/>
                <a:cs typeface="Karla"/>
                <a:sym typeface="Karla"/>
              </a:rPr>
              <a:t>colonna 2</a:t>
            </a:r>
            <a:r>
              <a:rPr b="0" i="0" lang="it-IT" sz="1400">
                <a:solidFill>
                  <a:srgbClr val="212529"/>
                </a:solidFill>
                <a:latin typeface="Karla"/>
                <a:ea typeface="Karla"/>
                <a:cs typeface="Karla"/>
                <a:sym typeface="Karla"/>
              </a:rPr>
              <a:t> l’ammontare deducibile, ai sensi dell’articolo 101 comma 5 del TUIR, di cui si è detto sopra.</a:t>
            </a:r>
            <a:endParaRPr sz="1400">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cxnSp>
        <p:nvCxnSpPr>
          <p:cNvPr id="257" name="Google Shape;257;p21"/>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258" name="Google Shape;258;p21"/>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259" name="Google Shape;259;p21"/>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260" name="Google Shape;260;p21"/>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261" name="Google Shape;261;p21"/>
          <p:cNvSpPr txBox="1"/>
          <p:nvPr/>
        </p:nvSpPr>
        <p:spPr>
          <a:xfrm>
            <a:off x="1043608" y="2019946"/>
            <a:ext cx="7632848" cy="313932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it-IT" sz="1800">
                <a:solidFill>
                  <a:schemeClr val="dk1"/>
                </a:solidFill>
                <a:latin typeface="Calibri"/>
                <a:ea typeface="Calibri"/>
                <a:cs typeface="Calibri"/>
                <a:sym typeface="Calibri"/>
              </a:rPr>
              <a:t>La differenziazione deriva dal fatto che non è detto che i due importi siano effettivamente equivalenti. Tra l’altro, le istruzioni del modello Redditi SC 2021, ricordano come “la perdita realizzata va prioritariamente imputata al fondo svalutazione crediti e la determinazione della quota fiscalmente deducibile delle svalutazioni dell’esercizio, così come la valutazione dell’eventuale eccedenza imponibile rispetto alla soglia globale del 5 per cento, deve essere calcolata sull’ammontare dei crediti al netto della perdita”.</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lang="it-IT" sz="1800">
                <a:solidFill>
                  <a:schemeClr val="dk1"/>
                </a:solidFill>
                <a:latin typeface="Calibri"/>
                <a:ea typeface="Calibri"/>
                <a:cs typeface="Calibri"/>
                <a:sym typeface="Calibri"/>
              </a:rPr>
              <a:t>Infine si ricorda che le perdite su crediti sono indeducibili ai fini Irap a prescindere dal metodo utilizzato per determinare la base imponibile, sia esso a valori bilancio o a valori fiscali.</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cxnSp>
        <p:nvCxnSpPr>
          <p:cNvPr id="266" name="Google Shape;266;p22"/>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267" name="Google Shape;267;p22"/>
          <p:cNvSpPr txBox="1"/>
          <p:nvPr>
            <p:ph type="ctrTitle"/>
          </p:nvPr>
        </p:nvSpPr>
        <p:spPr>
          <a:xfrm>
            <a:off x="1043608" y="1628800"/>
            <a:ext cx="7772400" cy="14700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C0504D"/>
              </a:buClr>
              <a:buSzPts val="3200"/>
              <a:buFont typeface="IBM Plex Sans"/>
              <a:buNone/>
            </a:pPr>
            <a:r>
              <a:rPr b="1" i="0" lang="it-IT" sz="3200" u="none" cap="none" strike="noStrike">
                <a:solidFill>
                  <a:srgbClr val="C0504D"/>
                </a:solidFill>
                <a:latin typeface="IBM Plex Sans"/>
                <a:ea typeface="IBM Plex Sans"/>
                <a:cs typeface="IBM Plex Sans"/>
                <a:sym typeface="IBM Plex Sans"/>
              </a:rPr>
              <a:t>Società di comodo: </a:t>
            </a:r>
            <a:br>
              <a:rPr b="1" i="0" lang="it-IT" sz="3200" u="none" cap="none" strike="noStrike">
                <a:solidFill>
                  <a:srgbClr val="C0504D"/>
                </a:solidFill>
                <a:latin typeface="IBM Plex Sans"/>
                <a:ea typeface="IBM Plex Sans"/>
                <a:cs typeface="IBM Plex Sans"/>
                <a:sym typeface="IBM Plex Sans"/>
              </a:rPr>
            </a:br>
            <a:r>
              <a:rPr b="1" i="0" lang="it-IT" sz="3200" u="none" cap="none" strike="noStrike">
                <a:solidFill>
                  <a:srgbClr val="C0504D"/>
                </a:solidFill>
                <a:latin typeface="IBM Plex Sans"/>
                <a:ea typeface="IBM Plex Sans"/>
                <a:cs typeface="IBM Plex Sans"/>
                <a:sym typeface="IBM Plex Sans"/>
              </a:rPr>
              <a:t>esclusione e disapplicazione modello Redditi 2021</a:t>
            </a:r>
            <a:br>
              <a:rPr b="1" i="0" lang="it-IT" sz="3200" u="none" cap="none" strike="noStrike">
                <a:solidFill>
                  <a:srgbClr val="C0504D"/>
                </a:solidFill>
                <a:latin typeface="IBM Plex Sans"/>
                <a:ea typeface="IBM Plex Sans"/>
                <a:cs typeface="IBM Plex Sans"/>
                <a:sym typeface="IBM Plex Sans"/>
              </a:rPr>
            </a:br>
            <a:endParaRPr/>
          </a:p>
        </p:txBody>
      </p:sp>
      <p:sp>
        <p:nvSpPr>
          <p:cNvPr id="268" name="Google Shape;268;p22"/>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luglioi 2021</a:t>
            </a:r>
            <a:endParaRPr/>
          </a:p>
        </p:txBody>
      </p:sp>
      <p:sp>
        <p:nvSpPr>
          <p:cNvPr id="269" name="Google Shape;269;p22"/>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270" name="Google Shape;270;p22"/>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271" name="Google Shape;271;p22"/>
          <p:cNvSpPr txBox="1"/>
          <p:nvPr/>
        </p:nvSpPr>
        <p:spPr>
          <a:xfrm>
            <a:off x="4359789" y="3835454"/>
            <a:ext cx="4773936"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200">
                <a:solidFill>
                  <a:schemeClr val="dk1"/>
                </a:solidFill>
                <a:latin typeface="Calibri"/>
                <a:ea typeface="Calibri"/>
                <a:cs typeface="Calibri"/>
                <a:sym typeface="Calibri"/>
              </a:rPr>
              <a:t>Monica Peta</a:t>
            </a:r>
            <a:endParaRPr/>
          </a:p>
          <a:p>
            <a:pPr indent="0" lvl="0" marL="0" marR="0" rtl="0" algn="l">
              <a:spcBef>
                <a:spcPts val="0"/>
              </a:spcBef>
              <a:spcAft>
                <a:spcPts val="0"/>
              </a:spcAft>
              <a:buNone/>
            </a:pPr>
            <a:r>
              <a:rPr lang="it-IT" sz="1200">
                <a:solidFill>
                  <a:schemeClr val="dk1"/>
                </a:solidFill>
                <a:latin typeface="Calibri"/>
                <a:ea typeface="Calibri"/>
                <a:cs typeface="Calibri"/>
                <a:sym typeface="Calibri"/>
              </a:rPr>
              <a:t>Dottore Commercialista - Revisore Legale - PHD in Scienze  Aziendali</a:t>
            </a:r>
            <a:endParaRPr/>
          </a:p>
          <a:p>
            <a:pPr indent="0" lvl="0" marL="0" marR="0" rtl="0" algn="l">
              <a:spcBef>
                <a:spcPts val="0"/>
              </a:spcBef>
              <a:spcAft>
                <a:spcPts val="0"/>
              </a:spcAft>
              <a:buNone/>
            </a:pPr>
            <a:r>
              <a:rPr lang="it-IT" sz="1200">
                <a:solidFill>
                  <a:schemeClr val="dk1"/>
                </a:solidFill>
                <a:latin typeface="Calibri"/>
                <a:ea typeface="Calibri"/>
                <a:cs typeface="Calibri"/>
                <a:sym typeface="Calibri"/>
              </a:rPr>
              <a:t>Autore di Fisco e Tasse  La Revisione Legale</a:t>
            </a:r>
            <a:endParaRPr/>
          </a:p>
          <a:p>
            <a:pPr indent="0" lvl="0" marL="0" marR="0" rtl="0" algn="l">
              <a:spcBef>
                <a:spcPts val="0"/>
              </a:spcBef>
              <a:spcAft>
                <a:spcPts val="0"/>
              </a:spcAft>
              <a:buNone/>
            </a:pPr>
            <a:r>
              <a:rPr lang="it-IT" sz="1200">
                <a:solidFill>
                  <a:schemeClr val="dk1"/>
                </a:solidFill>
                <a:latin typeface="Calibri"/>
                <a:ea typeface="Calibri"/>
                <a:cs typeface="Calibri"/>
                <a:sym typeface="Calibri"/>
              </a:rPr>
              <a:t>Autore di Eutekne</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it-IT" sz="1200">
                <a:solidFill>
                  <a:schemeClr val="dk1"/>
                </a:solidFill>
                <a:latin typeface="Calibri"/>
                <a:ea typeface="Calibri"/>
                <a:cs typeface="Calibri"/>
                <a:sym typeface="Calibri"/>
              </a:rPr>
              <a:t>Componente  Commissione Crisi da Sovraindebitamento ODCEC Roma</a:t>
            </a:r>
            <a:endParaRPr/>
          </a:p>
          <a:p>
            <a:pPr indent="0" lvl="0" marL="0" marR="0" rtl="0" algn="l">
              <a:spcBef>
                <a:spcPts val="0"/>
              </a:spcBef>
              <a:spcAft>
                <a:spcPts val="0"/>
              </a:spcAft>
              <a:buNone/>
            </a:pPr>
            <a:r>
              <a:rPr lang="it-IT" sz="1200">
                <a:solidFill>
                  <a:schemeClr val="dk1"/>
                </a:solidFill>
                <a:latin typeface="Calibri"/>
                <a:ea typeface="Calibri"/>
                <a:cs typeface="Calibri"/>
                <a:sym typeface="Calibri"/>
              </a:rPr>
              <a:t>Componente  Comitato Scientifico Nazionale  Istituto Governo Socierario</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it-IT" sz="1200" u="sng">
                <a:solidFill>
                  <a:schemeClr val="dk1"/>
                </a:solidFill>
                <a:latin typeface="Calibri"/>
                <a:ea typeface="Calibri"/>
                <a:cs typeface="Calibri"/>
                <a:sym typeface="Calibri"/>
                <a:hlinkClick r:id="rId3">
                  <a:extLst>
                    <a:ext uri="{A12FA001-AC4F-418D-AE19-62706E023703}">
                      <ahyp:hlinkClr val="tx"/>
                    </a:ext>
                  </a:extLst>
                </a:hlinkClick>
              </a:rPr>
              <a:t>monicapeta@studiopeta.it</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cxnSp>
        <p:nvCxnSpPr>
          <p:cNvPr id="277" name="Google Shape;277;p23"/>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278" name="Google Shape;278;p23"/>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279" name="Google Shape;279;p23"/>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280" name="Google Shape;280;p23"/>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281" name="Google Shape;281;p23"/>
          <p:cNvSpPr txBox="1"/>
          <p:nvPr/>
        </p:nvSpPr>
        <p:spPr>
          <a:xfrm>
            <a:off x="1331640" y="1700808"/>
            <a:ext cx="7488832" cy="230832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it-IT" sz="1800">
                <a:solidFill>
                  <a:srgbClr val="212529"/>
                </a:solidFill>
                <a:latin typeface="IBM Plex Sans"/>
                <a:ea typeface="IBM Plex Sans"/>
                <a:cs typeface="IBM Plex Sans"/>
                <a:sym typeface="IBM Plex Sans"/>
              </a:rPr>
              <a:t>La disciplina sulle società di comodo prevede cause di esclusione e di disapplicazione, in relazione all’operatività e alla perdita sistematica, da indicare sul modello Redditi SC</a:t>
            </a:r>
            <a:endParaRPr/>
          </a:p>
          <a:p>
            <a:pPr indent="0" lvl="0" marL="0" marR="0" rtl="0" algn="just">
              <a:spcBef>
                <a:spcPts val="0"/>
              </a:spcBef>
              <a:spcAft>
                <a:spcPts val="0"/>
              </a:spcAft>
              <a:buNone/>
            </a:pPr>
            <a:r>
              <a:t/>
            </a:r>
            <a:endParaRPr b="0" i="0" sz="1800">
              <a:solidFill>
                <a:srgbClr val="212529"/>
              </a:solidFill>
              <a:latin typeface="Karla"/>
              <a:ea typeface="Karla"/>
              <a:cs typeface="Karla"/>
              <a:sym typeface="Karla"/>
            </a:endParaRPr>
          </a:p>
          <a:p>
            <a:pPr indent="0" lvl="0" marL="0" marR="0" rtl="0" algn="just">
              <a:spcBef>
                <a:spcPts val="0"/>
              </a:spcBef>
              <a:spcAft>
                <a:spcPts val="0"/>
              </a:spcAft>
              <a:buNone/>
            </a:pPr>
            <a:r>
              <a:rPr b="0" i="0" lang="it-IT" sz="1800">
                <a:solidFill>
                  <a:srgbClr val="212529"/>
                </a:solidFill>
                <a:latin typeface="Karla"/>
                <a:ea typeface="Karla"/>
                <a:cs typeface="Karla"/>
                <a:sym typeface="Karla"/>
              </a:rPr>
              <a:t>L’elaborata disciplina sulle società cosiddette </a:t>
            </a:r>
            <a:r>
              <a:rPr b="1" i="1" lang="it-IT" sz="1800">
                <a:solidFill>
                  <a:srgbClr val="212529"/>
                </a:solidFill>
                <a:latin typeface="Karla"/>
                <a:ea typeface="Karla"/>
                <a:cs typeface="Karla"/>
                <a:sym typeface="Karla"/>
              </a:rPr>
              <a:t>di comodo</a:t>
            </a:r>
            <a:r>
              <a:rPr b="1" i="0" lang="it-IT" sz="1800">
                <a:solidFill>
                  <a:srgbClr val="212529"/>
                </a:solidFill>
                <a:latin typeface="Karla"/>
                <a:ea typeface="Karla"/>
                <a:cs typeface="Karla"/>
                <a:sym typeface="Karla"/>
              </a:rPr>
              <a:t> </a:t>
            </a:r>
            <a:r>
              <a:rPr b="0" i="0" lang="it-IT" sz="1800">
                <a:solidFill>
                  <a:srgbClr val="212529"/>
                </a:solidFill>
                <a:latin typeface="Karla"/>
                <a:ea typeface="Karla"/>
                <a:cs typeface="Karla"/>
                <a:sym typeface="Karla"/>
              </a:rPr>
              <a:t>non rappresenta una situazione unica, bensì bipartita in due specifiche fattispecie con le quali ogni società si deve relazionare attraverso l’effettuazione di due test sui valori di bilancio.</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cxnSp>
        <p:nvCxnSpPr>
          <p:cNvPr id="287" name="Google Shape;287;p24"/>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288" name="Google Shape;288;p24"/>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289" name="Google Shape;289;p24"/>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290" name="Google Shape;290;p24"/>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291" name="Google Shape;291;p24"/>
          <p:cNvSpPr/>
          <p:nvPr/>
        </p:nvSpPr>
        <p:spPr>
          <a:xfrm>
            <a:off x="0" y="82406"/>
            <a:ext cx="7648248" cy="292388"/>
          </a:xfrm>
          <a:prstGeom prst="rect">
            <a:avLst/>
          </a:prstGeom>
          <a:solidFill>
            <a:srgbClr val="FFFFFF"/>
          </a:solid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212529"/>
              </a:buClr>
              <a:buSzPts val="1300"/>
              <a:buFont typeface="Karla"/>
              <a:buNone/>
            </a:pPr>
            <a:r>
              <a:rPr b="0" i="0" lang="it-IT" sz="1300" u="none" cap="none" strike="noStrike">
                <a:solidFill>
                  <a:srgbClr val="212529"/>
                </a:solidFill>
                <a:latin typeface="Karla"/>
                <a:ea typeface="Karla"/>
                <a:cs typeface="Karla"/>
                <a:sym typeface="Karla"/>
              </a:rPr>
              <a:t>                                                                                                                                                                                                  </a:t>
            </a:r>
            <a:endParaRPr b="0" i="0" sz="600" u="none" cap="none" strike="noStrike">
              <a:solidFill>
                <a:schemeClr val="dk1"/>
              </a:solidFill>
              <a:latin typeface="Arial"/>
              <a:ea typeface="Arial"/>
              <a:cs typeface="Arial"/>
              <a:sym typeface="Arial"/>
            </a:endParaRPr>
          </a:p>
        </p:txBody>
      </p:sp>
      <p:sp>
        <p:nvSpPr>
          <p:cNvPr id="292" name="Google Shape;292;p24"/>
          <p:cNvSpPr txBox="1"/>
          <p:nvPr/>
        </p:nvSpPr>
        <p:spPr>
          <a:xfrm>
            <a:off x="1331640" y="1700808"/>
            <a:ext cx="7488832" cy="230832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it-IT" sz="1800">
                <a:solidFill>
                  <a:srgbClr val="212529"/>
                </a:solidFill>
                <a:latin typeface="IBM Plex Sans"/>
                <a:ea typeface="IBM Plex Sans"/>
                <a:cs typeface="IBM Plex Sans"/>
                <a:sym typeface="IBM Plex Sans"/>
              </a:rPr>
              <a:t>La disciplina sulle società di comodo prevede cause di esclusione e di disapplicazione, in relazione all’operatività e alla perdita sistematica, da indicare sul modello Redditi SC</a:t>
            </a:r>
            <a:endParaRPr/>
          </a:p>
          <a:p>
            <a:pPr indent="0" lvl="0" marL="0" marR="0" rtl="0" algn="just">
              <a:spcBef>
                <a:spcPts val="0"/>
              </a:spcBef>
              <a:spcAft>
                <a:spcPts val="0"/>
              </a:spcAft>
              <a:buNone/>
            </a:pPr>
            <a:r>
              <a:t/>
            </a:r>
            <a:endParaRPr b="0" i="0" sz="1800">
              <a:solidFill>
                <a:srgbClr val="212529"/>
              </a:solidFill>
              <a:latin typeface="Karla"/>
              <a:ea typeface="Karla"/>
              <a:cs typeface="Karla"/>
              <a:sym typeface="Karla"/>
            </a:endParaRPr>
          </a:p>
          <a:p>
            <a:pPr indent="0" lvl="0" marL="0" marR="0" rtl="0" algn="just">
              <a:spcBef>
                <a:spcPts val="0"/>
              </a:spcBef>
              <a:spcAft>
                <a:spcPts val="0"/>
              </a:spcAft>
              <a:buNone/>
            </a:pPr>
            <a:r>
              <a:rPr b="0" i="0" lang="it-IT" sz="1800">
                <a:solidFill>
                  <a:srgbClr val="212529"/>
                </a:solidFill>
                <a:latin typeface="Karla"/>
                <a:ea typeface="Karla"/>
                <a:cs typeface="Karla"/>
                <a:sym typeface="Karla"/>
              </a:rPr>
              <a:t>L’elaborata disciplina sulle società cosiddette </a:t>
            </a:r>
            <a:r>
              <a:rPr b="1" i="1" lang="it-IT" sz="1800">
                <a:solidFill>
                  <a:srgbClr val="212529"/>
                </a:solidFill>
                <a:latin typeface="Karla"/>
                <a:ea typeface="Karla"/>
                <a:cs typeface="Karla"/>
                <a:sym typeface="Karla"/>
              </a:rPr>
              <a:t>di comodo</a:t>
            </a:r>
            <a:r>
              <a:rPr b="1" i="0" lang="it-IT" sz="1800">
                <a:solidFill>
                  <a:srgbClr val="212529"/>
                </a:solidFill>
                <a:latin typeface="Karla"/>
                <a:ea typeface="Karla"/>
                <a:cs typeface="Karla"/>
                <a:sym typeface="Karla"/>
              </a:rPr>
              <a:t> </a:t>
            </a:r>
            <a:r>
              <a:rPr b="0" i="0" lang="it-IT" sz="1800">
                <a:solidFill>
                  <a:srgbClr val="212529"/>
                </a:solidFill>
                <a:latin typeface="Karla"/>
                <a:ea typeface="Karla"/>
                <a:cs typeface="Karla"/>
                <a:sym typeface="Karla"/>
              </a:rPr>
              <a:t>non rappresenta una situazione unica, bensì bipartita in due specifiche fattispecie con le quali ogni società si deve relazionare attraverso l’effettuazione di due test sui valori di bilancio.</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cxnSp>
        <p:nvCxnSpPr>
          <p:cNvPr id="298" name="Google Shape;298;p25"/>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299" name="Google Shape;299;p25"/>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300" name="Google Shape;300;p25"/>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301" name="Google Shape;301;p25"/>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302" name="Google Shape;302;p25"/>
          <p:cNvSpPr txBox="1"/>
          <p:nvPr/>
        </p:nvSpPr>
        <p:spPr>
          <a:xfrm>
            <a:off x="1331640" y="1700808"/>
            <a:ext cx="7488832" cy="341632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it-IT" sz="1800">
                <a:solidFill>
                  <a:srgbClr val="212529"/>
                </a:solidFill>
                <a:latin typeface="Karla"/>
                <a:ea typeface="Karla"/>
                <a:cs typeface="Karla"/>
                <a:sym typeface="Karla"/>
              </a:rPr>
              <a:t>Una società dovrà </a:t>
            </a:r>
            <a:r>
              <a:rPr b="0" i="0" lang="it-IT" sz="1800">
                <a:solidFill>
                  <a:srgbClr val="212529"/>
                </a:solidFill>
                <a:latin typeface="Karla"/>
                <a:ea typeface="Karla"/>
                <a:cs typeface="Karla"/>
                <a:sym typeface="Karla"/>
              </a:rPr>
              <a:t>quindi </a:t>
            </a:r>
            <a:r>
              <a:rPr b="1" i="0" lang="it-IT" sz="1800">
                <a:solidFill>
                  <a:srgbClr val="212529"/>
                </a:solidFill>
                <a:latin typeface="Karla"/>
                <a:ea typeface="Karla"/>
                <a:cs typeface="Karla"/>
                <a:sym typeface="Karla"/>
              </a:rPr>
              <a:t>dimostrare di essere operativa e di non essere in perdita sistematica, situazioni per le quali il legislatore fiscale prevede due distinti test</a:t>
            </a:r>
            <a:r>
              <a:rPr b="0" i="0" lang="it-IT" sz="1800">
                <a:solidFill>
                  <a:srgbClr val="212529"/>
                </a:solidFill>
                <a:latin typeface="Karla"/>
                <a:ea typeface="Karla"/>
                <a:cs typeface="Karla"/>
                <a:sym typeface="Karla"/>
              </a:rPr>
              <a:t>.</a:t>
            </a:r>
            <a:endParaRPr/>
          </a:p>
          <a:p>
            <a:pPr indent="0" lvl="0" marL="0" marR="0" rtl="0" algn="just">
              <a:spcBef>
                <a:spcPts val="0"/>
              </a:spcBef>
              <a:spcAft>
                <a:spcPts val="0"/>
              </a:spcAft>
              <a:buNone/>
            </a:pPr>
            <a:r>
              <a:t/>
            </a:r>
            <a:endParaRPr b="0" i="0" sz="1800">
              <a:solidFill>
                <a:srgbClr val="212529"/>
              </a:solidFill>
              <a:latin typeface="Karla"/>
              <a:ea typeface="Karla"/>
              <a:cs typeface="Karla"/>
              <a:sym typeface="Karla"/>
            </a:endParaRPr>
          </a:p>
          <a:p>
            <a:pPr indent="0" lvl="0" marL="0" marR="0" rtl="0" algn="just">
              <a:spcBef>
                <a:spcPts val="0"/>
              </a:spcBef>
              <a:spcAft>
                <a:spcPts val="0"/>
              </a:spcAft>
              <a:buNone/>
            </a:pPr>
            <a:r>
              <a:rPr b="0" i="0" lang="it-IT" sz="1800">
                <a:solidFill>
                  <a:srgbClr val="212529"/>
                </a:solidFill>
                <a:latin typeface="Karla"/>
                <a:ea typeface="Karla"/>
                <a:cs typeface="Karla"/>
                <a:sym typeface="Karla"/>
              </a:rPr>
              <a:t>Il test per dimostrare l’operatività è basato sui ricavi realizzati annualmente, che dovranno essere d’importo superiore ai ricavi minimi presunti calcolati in funzione all’entità delle immobilizzazioni.</a:t>
            </a:r>
            <a:endParaRPr/>
          </a:p>
          <a:p>
            <a:pPr indent="0" lvl="0" marL="0" marR="0" rtl="0" algn="just">
              <a:spcBef>
                <a:spcPts val="0"/>
              </a:spcBef>
              <a:spcAft>
                <a:spcPts val="0"/>
              </a:spcAft>
              <a:buNone/>
            </a:pPr>
            <a:r>
              <a:t/>
            </a:r>
            <a:endParaRPr b="0" i="0" sz="1800">
              <a:solidFill>
                <a:srgbClr val="212529"/>
              </a:solidFill>
              <a:latin typeface="Karla"/>
              <a:ea typeface="Karla"/>
              <a:cs typeface="Karla"/>
              <a:sym typeface="Karla"/>
            </a:endParaRPr>
          </a:p>
          <a:p>
            <a:pPr indent="0" lvl="0" marL="0" marR="0" rtl="0" algn="just">
              <a:spcBef>
                <a:spcPts val="0"/>
              </a:spcBef>
              <a:spcAft>
                <a:spcPts val="0"/>
              </a:spcAft>
              <a:buNone/>
            </a:pPr>
            <a:r>
              <a:rPr b="0" i="0" lang="it-IT" sz="1800">
                <a:solidFill>
                  <a:srgbClr val="212529"/>
                </a:solidFill>
                <a:latin typeface="Karla"/>
                <a:ea typeface="Karla"/>
                <a:cs typeface="Karla"/>
                <a:sym typeface="Karla"/>
              </a:rPr>
              <a:t>Il test per dimostrare di non essere in perdita sistematica si basa sull’osservazione dei cinque anni precedenti quello oggetto della dichiarazione, ma si ripercuote su quel sesto anno, e monitora appunto la sistematicità delle perdite.</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cxnSp>
        <p:nvCxnSpPr>
          <p:cNvPr id="308" name="Google Shape;308;p26"/>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309" name="Google Shape;309;p26"/>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310" name="Google Shape;310;p26"/>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311" name="Google Shape;311;p26"/>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312" name="Google Shape;312;p26"/>
          <p:cNvSpPr txBox="1"/>
          <p:nvPr/>
        </p:nvSpPr>
        <p:spPr>
          <a:xfrm>
            <a:off x="1039121" y="1988840"/>
            <a:ext cx="6773239" cy="34163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800">
                <a:solidFill>
                  <a:srgbClr val="212529"/>
                </a:solidFill>
                <a:latin typeface="Karla"/>
                <a:ea typeface="Karla"/>
                <a:cs typeface="Karla"/>
                <a:sym typeface="Karla"/>
              </a:rPr>
              <a:t>I due test in oggetto riguardano la generalità delle società di capitali, tuttavia </a:t>
            </a:r>
            <a:r>
              <a:rPr b="1" i="0" lang="it-IT" sz="1800">
                <a:solidFill>
                  <a:srgbClr val="212529"/>
                </a:solidFill>
                <a:latin typeface="Karla"/>
                <a:ea typeface="Karla"/>
                <a:cs typeface="Karla"/>
                <a:sym typeface="Karla"/>
              </a:rPr>
              <a:t>il legislatore prevede una serie di situazioni al sussistere delle quali una società può fuoriuscire dal perimetro d’applicazione della disciplina sulle società di comodo, con conseguente superamento delle penalizzazioni previste</a:t>
            </a:r>
            <a:r>
              <a:rPr b="0" i="0" lang="it-IT" sz="1800">
                <a:solidFill>
                  <a:srgbClr val="212529"/>
                </a:solidFill>
                <a:latin typeface="Karla"/>
                <a:ea typeface="Karla"/>
                <a:cs typeface="Karla"/>
                <a:sym typeface="Karla"/>
              </a:rPr>
              <a:t> (come la rideterminazione del reddito, la possibilità limitata d’utilizzare il credito IVA e le perdite pregresse, altro).</a:t>
            </a:r>
            <a:endParaRPr/>
          </a:p>
          <a:p>
            <a:pPr indent="0" lvl="0" marL="0" marR="0" rtl="0" algn="l">
              <a:spcBef>
                <a:spcPts val="0"/>
              </a:spcBef>
              <a:spcAft>
                <a:spcPts val="0"/>
              </a:spcAft>
              <a:buNone/>
            </a:pPr>
            <a:r>
              <a:t/>
            </a:r>
            <a:endParaRPr b="1" i="0" sz="1800">
              <a:solidFill>
                <a:srgbClr val="212529"/>
              </a:solidFill>
              <a:latin typeface="Karla"/>
              <a:ea typeface="Karla"/>
              <a:cs typeface="Karla"/>
              <a:sym typeface="Karla"/>
            </a:endParaRPr>
          </a:p>
          <a:p>
            <a:pPr indent="0" lvl="0" marL="0" marR="0" rtl="0" algn="l">
              <a:spcBef>
                <a:spcPts val="0"/>
              </a:spcBef>
              <a:spcAft>
                <a:spcPts val="0"/>
              </a:spcAft>
              <a:buNone/>
            </a:pPr>
            <a:r>
              <a:rPr b="1" i="0" lang="it-IT" sz="1800">
                <a:solidFill>
                  <a:srgbClr val="212529"/>
                </a:solidFill>
                <a:latin typeface="Karla"/>
                <a:ea typeface="Karla"/>
                <a:cs typeface="Karla"/>
                <a:sym typeface="Karla"/>
              </a:rPr>
              <a:t>Il legislatore individua due classi di situazioni</a:t>
            </a:r>
            <a:r>
              <a:rPr b="0" i="0" lang="it-IT" sz="1800">
                <a:solidFill>
                  <a:srgbClr val="212529"/>
                </a:solidFill>
                <a:latin typeface="Karla"/>
                <a:ea typeface="Karla"/>
                <a:cs typeface="Karla"/>
                <a:sym typeface="Karla"/>
              </a:rPr>
              <a:t>, alla configurazione delle quali si determinerà la disapplicazione parziale o totale della disciplina, </a:t>
            </a:r>
            <a:r>
              <a:rPr b="1" i="0" lang="it-IT" sz="1800">
                <a:solidFill>
                  <a:srgbClr val="212529"/>
                </a:solidFill>
                <a:latin typeface="Karla"/>
                <a:ea typeface="Karla"/>
                <a:cs typeface="Karla"/>
                <a:sym typeface="Karla"/>
              </a:rPr>
              <a:t>da indicare </a:t>
            </a:r>
            <a:r>
              <a:rPr b="0" i="0" lang="it-IT" sz="1800">
                <a:solidFill>
                  <a:srgbClr val="212529"/>
                </a:solidFill>
                <a:latin typeface="Karla"/>
                <a:ea typeface="Karla"/>
                <a:cs typeface="Karla"/>
                <a:sym typeface="Karla"/>
              </a:rPr>
              <a:t>espressamente</a:t>
            </a:r>
            <a:r>
              <a:rPr b="1" i="0" lang="it-IT" sz="1800">
                <a:solidFill>
                  <a:srgbClr val="212529"/>
                </a:solidFill>
                <a:latin typeface="Karla"/>
                <a:ea typeface="Karla"/>
                <a:cs typeface="Karla"/>
                <a:sym typeface="Karla"/>
              </a:rPr>
              <a:t> sul modello Redditi SC </a:t>
            </a:r>
            <a:r>
              <a:rPr b="0" i="0" lang="it-IT" sz="1800">
                <a:solidFill>
                  <a:srgbClr val="212529"/>
                </a:solidFill>
                <a:latin typeface="Karla"/>
                <a:ea typeface="Karla"/>
                <a:cs typeface="Karla"/>
                <a:sym typeface="Karla"/>
              </a:rPr>
              <a:t>e che possiamo distinguere in cause di esclusione e cause di disapplicazione.</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cxnSp>
        <p:nvCxnSpPr>
          <p:cNvPr id="318" name="Google Shape;318;p27"/>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319" name="Google Shape;319;p27"/>
          <p:cNvSpPr txBox="1"/>
          <p:nvPr>
            <p:ph idx="10" type="dt"/>
          </p:nvPr>
        </p:nvSpPr>
        <p:spPr>
          <a:xfrm>
            <a:off x="1106717"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320" name="Google Shape;320;p27"/>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321" name="Google Shape;321;p27"/>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322" name="Google Shape;322;p27"/>
          <p:cNvSpPr txBox="1"/>
          <p:nvPr/>
        </p:nvSpPr>
        <p:spPr>
          <a:xfrm>
            <a:off x="1115616" y="2132856"/>
            <a:ext cx="7200800" cy="230832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it-IT" sz="1800">
                <a:solidFill>
                  <a:srgbClr val="212529"/>
                </a:solidFill>
                <a:latin typeface="Karla"/>
                <a:ea typeface="Karla"/>
                <a:cs typeface="Karla"/>
                <a:sym typeface="Karla"/>
              </a:rPr>
              <a:t>Le cause di esclusione</a:t>
            </a:r>
            <a:r>
              <a:rPr b="0" i="0" lang="it-IT" sz="1800">
                <a:solidFill>
                  <a:srgbClr val="212529"/>
                </a:solidFill>
                <a:latin typeface="Karla"/>
                <a:ea typeface="Karla"/>
                <a:cs typeface="Karla"/>
                <a:sym typeface="Karla"/>
              </a:rPr>
              <a:t>, da indicare sul rigo RS116 colonna 1, </a:t>
            </a:r>
            <a:r>
              <a:rPr b="1" i="0" lang="it-IT" sz="1800">
                <a:solidFill>
                  <a:srgbClr val="212529"/>
                </a:solidFill>
                <a:latin typeface="Karla"/>
                <a:ea typeface="Karla"/>
                <a:cs typeface="Karla"/>
                <a:sym typeface="Karla"/>
              </a:rPr>
              <a:t>implicano l’esclusione totale dalla disciplina sulle società di comodo</a:t>
            </a:r>
            <a:r>
              <a:rPr b="0" i="0" lang="it-IT" sz="1800">
                <a:solidFill>
                  <a:srgbClr val="212529"/>
                </a:solidFill>
                <a:latin typeface="Karla"/>
                <a:ea typeface="Karla"/>
                <a:cs typeface="Karla"/>
                <a:sym typeface="Karla"/>
              </a:rPr>
              <a:t>, quindi sia in termini di operatività che di perdita sistematica.</a:t>
            </a:r>
            <a:endParaRPr/>
          </a:p>
          <a:p>
            <a:pPr indent="0" lvl="0" marL="0" marR="0" rtl="0" algn="just">
              <a:spcBef>
                <a:spcPts val="0"/>
              </a:spcBef>
              <a:spcAft>
                <a:spcPts val="0"/>
              </a:spcAft>
              <a:buNone/>
            </a:pPr>
            <a:r>
              <a:t/>
            </a:r>
            <a:endParaRPr b="1" i="0" sz="1800">
              <a:solidFill>
                <a:srgbClr val="212529"/>
              </a:solidFill>
              <a:latin typeface="Karla"/>
              <a:ea typeface="Karla"/>
              <a:cs typeface="Karla"/>
              <a:sym typeface="Karla"/>
            </a:endParaRPr>
          </a:p>
          <a:p>
            <a:pPr indent="0" lvl="0" marL="0" marR="0" rtl="0" algn="just">
              <a:spcBef>
                <a:spcPts val="0"/>
              </a:spcBef>
              <a:spcAft>
                <a:spcPts val="0"/>
              </a:spcAft>
              <a:buNone/>
            </a:pPr>
            <a:r>
              <a:rPr b="1" i="0" lang="it-IT" sz="1800">
                <a:solidFill>
                  <a:srgbClr val="212529"/>
                </a:solidFill>
                <a:latin typeface="Karla"/>
                <a:ea typeface="Karla"/>
                <a:cs typeface="Karla"/>
                <a:sym typeface="Karla"/>
              </a:rPr>
              <a:t>Le cause di disapplicazione, invece, faranno riferimento distintamente solo al test di operatività e solo al test sulla perdita sistematica</a:t>
            </a:r>
            <a:r>
              <a:rPr b="0" i="0" lang="it-IT" sz="1800">
                <a:solidFill>
                  <a:srgbClr val="212529"/>
                </a:solidFill>
                <a:latin typeface="Karla"/>
                <a:ea typeface="Karla"/>
                <a:cs typeface="Karla"/>
                <a:sym typeface="Karla"/>
              </a:rPr>
              <a:t>, in modo indipendente, da indicare rispettivamente al rigo RS116 colonna 2 (per l’operatività) e colonna 3 (per la perdita sistematica).</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cxnSp>
        <p:nvCxnSpPr>
          <p:cNvPr id="328" name="Google Shape;328;p28"/>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329" name="Google Shape;329;p28"/>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330" name="Google Shape;330;p28"/>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331" name="Google Shape;331;p28"/>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id="332" name="Google Shape;332;p28"/>
          <p:cNvPicPr preferRelativeResize="0"/>
          <p:nvPr/>
        </p:nvPicPr>
        <p:blipFill rotWithShape="1">
          <a:blip r:embed="rId3">
            <a:alphaModFix/>
          </a:blip>
          <a:srcRect b="0" l="0" r="0" t="0"/>
          <a:stretch/>
        </p:blipFill>
        <p:spPr>
          <a:xfrm>
            <a:off x="1043607" y="1890713"/>
            <a:ext cx="7824167" cy="3076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 name="Shape 48"/>
        <p:cNvGrpSpPr/>
        <p:nvPr/>
      </p:nvGrpSpPr>
      <p:grpSpPr>
        <a:xfrm>
          <a:off x="0" y="0"/>
          <a:ext cx="0" cy="0"/>
          <a:chOff x="0" y="0"/>
          <a:chExt cx="0" cy="0"/>
        </a:xfrm>
      </p:grpSpPr>
      <p:cxnSp>
        <p:nvCxnSpPr>
          <p:cNvPr id="49" name="Google Shape;49;p3"/>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50" name="Google Shape;50;p3"/>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51" name="Google Shape;51;p3"/>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52" name="Google Shape;52;p3"/>
          <p:cNvSpPr txBox="1"/>
          <p:nvPr/>
        </p:nvSpPr>
        <p:spPr>
          <a:xfrm>
            <a:off x="3124200" y="6381328"/>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it-IT" sz="1200">
                <a:solidFill>
                  <a:srgbClr val="A02020"/>
                </a:solidFill>
                <a:latin typeface="Calibri"/>
                <a:ea typeface="Calibri"/>
                <a:cs typeface="Calibri"/>
                <a:sym typeface="Calibri"/>
              </a:rPr>
              <a:t>Monica Peta</a:t>
            </a:r>
            <a:endParaRPr/>
          </a:p>
        </p:txBody>
      </p:sp>
      <p:sp>
        <p:nvSpPr>
          <p:cNvPr id="53" name="Google Shape;53;p3"/>
          <p:cNvSpPr txBox="1"/>
          <p:nvPr/>
        </p:nvSpPr>
        <p:spPr>
          <a:xfrm>
            <a:off x="1043608" y="2132856"/>
            <a:ext cx="8100392" cy="59093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800">
                <a:solidFill>
                  <a:schemeClr val="dk1"/>
                </a:solidFill>
                <a:latin typeface="Calibri"/>
                <a:ea typeface="Calibri"/>
                <a:cs typeface="Calibri"/>
                <a:sym typeface="Calibri"/>
              </a:rPr>
              <a:t>Il </a:t>
            </a:r>
            <a:r>
              <a:rPr b="1" lang="it-IT" sz="1800">
                <a:solidFill>
                  <a:schemeClr val="dk1"/>
                </a:solidFill>
                <a:latin typeface="Calibri"/>
                <a:ea typeface="Calibri"/>
                <a:cs typeface="Calibri"/>
                <a:sym typeface="Calibri"/>
              </a:rPr>
              <a:t>quadro RF </a:t>
            </a:r>
            <a:r>
              <a:rPr lang="it-IT" sz="1800">
                <a:solidFill>
                  <a:schemeClr val="dk1"/>
                </a:solidFill>
                <a:latin typeface="Calibri"/>
                <a:ea typeface="Calibri"/>
                <a:cs typeface="Calibri"/>
                <a:sym typeface="Calibri"/>
              </a:rPr>
              <a:t> è deputato alla determinazione del reddito d’impresa da parte delle società di capitali e degli altri soggetti Ires.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lang="it-IT" sz="1800">
                <a:solidFill>
                  <a:schemeClr val="dk1"/>
                </a:solidFill>
                <a:latin typeface="Calibri"/>
                <a:ea typeface="Calibri"/>
                <a:cs typeface="Calibri"/>
                <a:sym typeface="Calibri"/>
              </a:rPr>
              <a:t>Oltre al riquadro di determinazione del reddito, nel quale, partendo </a:t>
            </a:r>
            <a:r>
              <a:rPr b="1" lang="it-IT" sz="1800">
                <a:solidFill>
                  <a:schemeClr val="dk1"/>
                </a:solidFill>
                <a:latin typeface="Calibri"/>
                <a:ea typeface="Calibri"/>
                <a:cs typeface="Calibri"/>
                <a:sym typeface="Calibri"/>
              </a:rPr>
              <a:t>dal risultato del conto economico</a:t>
            </a:r>
            <a:r>
              <a:rPr lang="it-IT" sz="1800">
                <a:solidFill>
                  <a:schemeClr val="dk1"/>
                </a:solidFill>
                <a:latin typeface="Calibri"/>
                <a:ea typeface="Calibri"/>
                <a:cs typeface="Calibri"/>
                <a:sym typeface="Calibri"/>
              </a:rPr>
              <a:t>, si arriva alla determinazione del </a:t>
            </a:r>
            <a:r>
              <a:rPr b="1" lang="it-IT" sz="1800">
                <a:solidFill>
                  <a:schemeClr val="dk1"/>
                </a:solidFill>
                <a:latin typeface="Calibri"/>
                <a:ea typeface="Calibri"/>
                <a:cs typeface="Calibri"/>
                <a:sym typeface="Calibri"/>
              </a:rPr>
              <a:t>reddito d’impresa</a:t>
            </a:r>
            <a:r>
              <a:rPr lang="it-IT" sz="1800">
                <a:solidFill>
                  <a:schemeClr val="dk1"/>
                </a:solidFill>
                <a:latin typeface="Calibri"/>
                <a:ea typeface="Calibri"/>
                <a:cs typeface="Calibri"/>
                <a:sym typeface="Calibri"/>
              </a:rPr>
              <a:t>, apportando le </a:t>
            </a:r>
            <a:r>
              <a:rPr b="1" lang="it-IT" sz="1800">
                <a:solidFill>
                  <a:schemeClr val="dk1"/>
                </a:solidFill>
                <a:latin typeface="Calibri"/>
                <a:ea typeface="Calibri"/>
                <a:cs typeface="Calibri"/>
                <a:sym typeface="Calibri"/>
              </a:rPr>
              <a:t>variazioni in aumento e in diminuzione </a:t>
            </a:r>
            <a:r>
              <a:rPr lang="it-IT" sz="1800">
                <a:solidFill>
                  <a:schemeClr val="dk1"/>
                </a:solidFill>
                <a:latin typeface="Calibri"/>
                <a:ea typeface="Calibri"/>
                <a:cs typeface="Calibri"/>
                <a:sym typeface="Calibri"/>
              </a:rPr>
              <a:t>previste dalla disciplina Ires, </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lang="it-IT" sz="1800">
                <a:solidFill>
                  <a:schemeClr val="dk1"/>
                </a:solidFill>
                <a:latin typeface="Calibri"/>
                <a:ea typeface="Calibri"/>
                <a:cs typeface="Calibri"/>
                <a:sym typeface="Calibri"/>
              </a:rPr>
              <a:t>il quadro RF contiene altri riquadri funzionali alla determinazione del reddito per tipologie “speciali” di contribuenti (trust misto, società sportive dilettantistiche, SIIQ e SIINQ,etc.).</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54" name="Google Shape;54;p3"/>
          <p:cNvSpPr txBox="1"/>
          <p:nvPr/>
        </p:nvSpPr>
        <p:spPr>
          <a:xfrm>
            <a:off x="2987824" y="1516143"/>
            <a:ext cx="44644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2400">
                <a:solidFill>
                  <a:srgbClr val="C00000"/>
                </a:solidFill>
                <a:latin typeface="Calibri"/>
                <a:ea typeface="Calibri"/>
                <a:cs typeface="Calibri"/>
                <a:sym typeface="Calibri"/>
              </a:rPr>
              <a:t>Introduzione al quadro RF</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cxnSp>
        <p:nvCxnSpPr>
          <p:cNvPr id="338" name="Google Shape;338;p29"/>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339" name="Google Shape;339;p29"/>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340" name="Google Shape;340;p29"/>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341" name="Google Shape;341;p29"/>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342" name="Google Shape;342;p29"/>
          <p:cNvSpPr txBox="1"/>
          <p:nvPr/>
        </p:nvSpPr>
        <p:spPr>
          <a:xfrm>
            <a:off x="1098730" y="1859339"/>
            <a:ext cx="7610695" cy="313932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it-IT" sz="1800">
                <a:solidFill>
                  <a:srgbClr val="212529"/>
                </a:solidFill>
                <a:latin typeface="Karla"/>
                <a:ea typeface="Karla"/>
                <a:cs typeface="Karla"/>
                <a:sym typeface="Karla"/>
              </a:rPr>
              <a:t>Le cause di esclusione da indicare al rigo RS116 colonna 1</a:t>
            </a:r>
            <a:r>
              <a:rPr b="0" i="0" lang="it-IT" sz="1800">
                <a:solidFill>
                  <a:srgbClr val="212529"/>
                </a:solidFill>
                <a:latin typeface="Karla"/>
                <a:ea typeface="Karla"/>
                <a:cs typeface="Karla"/>
                <a:sym typeface="Karla"/>
              </a:rPr>
              <a:t>, che implicano l’esclusione sia dal test di operatività che da quello sulla perdita sistematica, </a:t>
            </a:r>
            <a:r>
              <a:rPr b="1" i="0" lang="it-IT" sz="1800">
                <a:solidFill>
                  <a:srgbClr val="212529"/>
                </a:solidFill>
                <a:latin typeface="Karla"/>
                <a:ea typeface="Karla"/>
                <a:cs typeface="Karla"/>
                <a:sym typeface="Karla"/>
              </a:rPr>
              <a:t>sono</a:t>
            </a:r>
            <a:r>
              <a:rPr b="0" i="0" lang="it-IT" sz="1800">
                <a:solidFill>
                  <a:srgbClr val="212529"/>
                </a:solidFill>
                <a:latin typeface="Karla"/>
                <a:ea typeface="Karla"/>
                <a:cs typeface="Karla"/>
                <a:sym typeface="Karla"/>
              </a:rPr>
              <a:t>:</a:t>
            </a:r>
            <a:endParaRPr/>
          </a:p>
          <a:p>
            <a:pPr indent="0" lvl="0" marL="0" marR="0" rtl="0" algn="l">
              <a:spcBef>
                <a:spcPts val="0"/>
              </a:spcBef>
              <a:spcAft>
                <a:spcPts val="0"/>
              </a:spcAft>
              <a:buClr>
                <a:schemeClr val="dk1"/>
              </a:buClr>
              <a:buSzPts val="1800"/>
              <a:buFont typeface="Arial"/>
              <a:buNone/>
            </a:pPr>
            <a:r>
              <a:t/>
            </a:r>
            <a:endParaRPr b="0" i="0" sz="1800">
              <a:solidFill>
                <a:srgbClr val="212529"/>
              </a:solidFill>
              <a:latin typeface="Karla"/>
              <a:ea typeface="Karla"/>
              <a:cs typeface="Karla"/>
              <a:sym typeface="Karla"/>
            </a:endParaRPr>
          </a:p>
          <a:p>
            <a:pPr indent="0" lvl="0" marL="0" marR="0" rtl="0" algn="l">
              <a:spcBef>
                <a:spcPts val="0"/>
              </a:spcBef>
              <a:spcAft>
                <a:spcPts val="0"/>
              </a:spcAft>
              <a:buClr>
                <a:schemeClr val="dk1"/>
              </a:buClr>
              <a:buSzPts val="1800"/>
              <a:buFont typeface="Arial"/>
              <a:buNone/>
            </a:pPr>
            <a:r>
              <a:t/>
            </a:r>
            <a:endParaRPr sz="1800">
              <a:solidFill>
                <a:srgbClr val="212529"/>
              </a:solidFill>
              <a:latin typeface="Karla"/>
              <a:ea typeface="Karla"/>
              <a:cs typeface="Karla"/>
              <a:sym typeface="Karla"/>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soggetti obbligati a costituirsi sotto forma di società di capitali: codice 1;</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soggetti che si trovano nel primo periodo d’imposta: codice 2 (è il periodo di costituzione della società, a prescindere dall’effettivo inizio dell’attività produttiva);</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in amministrazione straordinaria: codice 3;</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soggetti emittenti titoli negoziati in mercati regolamentati: codice 4;</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cxnSp>
        <p:nvCxnSpPr>
          <p:cNvPr id="348" name="Google Shape;348;p30"/>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349" name="Google Shape;349;p30"/>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350" name="Google Shape;350;p30"/>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351" name="Google Shape;351;p30"/>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352" name="Google Shape;352;p30"/>
          <p:cNvSpPr txBox="1"/>
          <p:nvPr/>
        </p:nvSpPr>
        <p:spPr>
          <a:xfrm>
            <a:off x="1012150" y="1823914"/>
            <a:ext cx="7776864" cy="3693319"/>
          </a:xfrm>
          <a:prstGeom prst="rect">
            <a:avLst/>
          </a:prstGeom>
          <a:noFill/>
          <a:ln>
            <a:noFill/>
          </a:ln>
        </p:spPr>
        <p:txBody>
          <a:bodyPr anchorCtr="0" anchor="t" bIns="45700" lIns="91425" spcFirstLastPara="1" rIns="91425" wrap="square" tIns="45700">
            <a:spAutoFit/>
          </a:bodyPr>
          <a:lstStyle/>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esercenti pubblici servizi di trasporto: codice 5;</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con un numero di soci non inferiore a 50: codice 6;</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che nei due esercizi precedenti hanno avuto un numero di dipendenti mai inferiore alle dieci unità: codice 7;</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in stato di fallimento, di liquidazione giudiziaria, di liquidazione coatta amministrativa ed in concordato preventivo: codice 8</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che presentano un ammontare complessivo del valore della produzione superiore al totale attivo dello stato patrimoniale: codice 9;</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partecipate da enti pubblici almeno nella misura del 20 per cento del capitale sociale: codice 10;</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soggetti ISA che hanno conseguito un punteggio di affidabilità fiscale pari o superiore a 9, anche a seguito di adeguamento: codice 11;</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consortili: codice 12.</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cxnSp>
        <p:nvCxnSpPr>
          <p:cNvPr id="358" name="Google Shape;358;p31"/>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359" name="Google Shape;359;p31"/>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360" name="Google Shape;360;p31"/>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361" name="Google Shape;361;p31"/>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362" name="Google Shape;362;p31"/>
          <p:cNvSpPr txBox="1"/>
          <p:nvPr/>
        </p:nvSpPr>
        <p:spPr>
          <a:xfrm>
            <a:off x="1043608" y="1417235"/>
            <a:ext cx="7344698"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it-IT" sz="1800">
                <a:solidFill>
                  <a:srgbClr val="212529"/>
                </a:solidFill>
                <a:latin typeface="Karla"/>
                <a:ea typeface="Karla"/>
                <a:cs typeface="Karla"/>
                <a:sym typeface="Karla"/>
              </a:rPr>
              <a:t>Le cause di disapplicazione della sola disciplina sulle società non operative, da indicare sul rigo RS116 colonna 2, sono</a:t>
            </a:r>
            <a:r>
              <a:rPr b="0" i="0" lang="it-IT" sz="1800">
                <a:solidFill>
                  <a:srgbClr val="212529"/>
                </a:solidFill>
                <a:latin typeface="Karla"/>
                <a:ea typeface="Karla"/>
                <a:cs typeface="Karla"/>
                <a:sym typeface="Karla"/>
              </a:rPr>
              <a:t>:</a:t>
            </a:r>
            <a:endParaRPr sz="1800">
              <a:solidFill>
                <a:schemeClr val="dk1"/>
              </a:solidFill>
              <a:latin typeface="Calibri"/>
              <a:ea typeface="Calibri"/>
              <a:cs typeface="Calibri"/>
              <a:sym typeface="Calibri"/>
            </a:endParaRPr>
          </a:p>
        </p:txBody>
      </p:sp>
      <p:sp>
        <p:nvSpPr>
          <p:cNvPr id="363" name="Google Shape;363;p31"/>
          <p:cNvSpPr txBox="1"/>
          <p:nvPr/>
        </p:nvSpPr>
        <p:spPr>
          <a:xfrm>
            <a:off x="1043608" y="2713761"/>
            <a:ext cx="6624736" cy="2585323"/>
          </a:xfrm>
          <a:prstGeom prst="rect">
            <a:avLst/>
          </a:prstGeom>
          <a:noFill/>
          <a:ln>
            <a:noFill/>
          </a:ln>
        </p:spPr>
        <p:txBody>
          <a:bodyPr anchorCtr="0" anchor="t" bIns="45700" lIns="91425" spcFirstLastPara="1" rIns="91425" wrap="square" tIns="45700">
            <a:spAutoFit/>
          </a:bodyPr>
          <a:lstStyle/>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sottoposte a procedura concorsuale: codice 2;</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sottoposta a sequestro penale o confisca: codice 3;</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soggetti i cui immobili sono concessi in locazione a Enti pubblici o locati a canone vincolato: codice 4 (in questo caso la disapplicazione opera parzialmente nei limiti alle immobilizzazioni in oggetto);</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che detengono partecipazioni immobilizzate in società non di comodo, in società escluse dalla disciplina (anche a seguito di accoglimento dell’interpello), in società collegate non residenti: codice 5;</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cxnSp>
        <p:nvCxnSpPr>
          <p:cNvPr id="369" name="Google Shape;369;p32"/>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370" name="Google Shape;370;p32"/>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371" name="Google Shape;371;p32"/>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372" name="Google Shape;372;p32"/>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373" name="Google Shape;373;p32"/>
          <p:cNvSpPr txBox="1"/>
          <p:nvPr/>
        </p:nvSpPr>
        <p:spPr>
          <a:xfrm>
            <a:off x="1043608" y="3069448"/>
            <a:ext cx="7416824" cy="1477328"/>
          </a:xfrm>
          <a:prstGeom prst="rect">
            <a:avLst/>
          </a:prstGeom>
          <a:noFill/>
          <a:ln>
            <a:noFill/>
          </a:ln>
        </p:spPr>
        <p:txBody>
          <a:bodyPr anchorCtr="0" anchor="t" bIns="45700" lIns="91425" spcFirstLastPara="1" rIns="91425" wrap="square" tIns="45700">
            <a:spAutoFit/>
          </a:bodyPr>
          <a:lstStyle/>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per le quali gli adempimenti e i versamenti tributari sono stati sospesi o differiti da disposizioni normative adottate in conseguenza della dichiarazione dello stato di emergenza: codice 9;</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in liquidazione volontaria che in una precedente dichiarazione si sono impegnate a chiedere la cancellazione dal REI: codice 99.</a:t>
            </a:r>
            <a:endParaRPr/>
          </a:p>
        </p:txBody>
      </p:sp>
      <p:sp>
        <p:nvSpPr>
          <p:cNvPr id="374" name="Google Shape;374;p32"/>
          <p:cNvSpPr txBox="1"/>
          <p:nvPr/>
        </p:nvSpPr>
        <p:spPr>
          <a:xfrm>
            <a:off x="1043608" y="1666944"/>
            <a:ext cx="7272808" cy="1477328"/>
          </a:xfrm>
          <a:prstGeom prst="rect">
            <a:avLst/>
          </a:prstGeom>
          <a:noFill/>
          <a:ln>
            <a:noFill/>
          </a:ln>
        </p:spPr>
        <p:txBody>
          <a:bodyPr anchorCtr="0" anchor="t" bIns="45700" lIns="91425" spcFirstLastPara="1" rIns="91425" wrap="square" tIns="45700">
            <a:spAutoFit/>
          </a:bodyPr>
          <a:lstStyle/>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soggetti che hanno ottenuto l’accoglimento dell’interpello disapplicativo per un periodo d’imposta precedente e le cui condizioni oggettive non sono mutate: codice 6 (codice 7 in caso di esonero dall’obbligo di compilazione del prospetto);</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che esercita esclusivamente attività agricola: codice 8;</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cxnSp>
        <p:nvCxnSpPr>
          <p:cNvPr id="380" name="Google Shape;380;p33"/>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381" name="Google Shape;381;p33"/>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382" name="Google Shape;382;p33"/>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383" name="Google Shape;383;p33"/>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384" name="Google Shape;384;p33"/>
          <p:cNvSpPr txBox="1"/>
          <p:nvPr/>
        </p:nvSpPr>
        <p:spPr>
          <a:xfrm>
            <a:off x="1043608" y="1556792"/>
            <a:ext cx="7416824" cy="369331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it-IT" sz="1800">
                <a:solidFill>
                  <a:srgbClr val="212529"/>
                </a:solidFill>
                <a:latin typeface="Karla"/>
                <a:ea typeface="Karla"/>
                <a:cs typeface="Karla"/>
                <a:sym typeface="Karla"/>
              </a:rPr>
              <a:t>Le cause di disapplicazione della sola disciplina sulle società in perdita sistematica, da indicare sul rigo RS116 colonna 3, sono</a:t>
            </a:r>
            <a:r>
              <a:rPr b="0" i="0" lang="it-IT" sz="1800">
                <a:solidFill>
                  <a:srgbClr val="212529"/>
                </a:solidFill>
                <a:latin typeface="Karla"/>
                <a:ea typeface="Karla"/>
                <a:cs typeface="Karla"/>
                <a:sym typeface="Karla"/>
              </a:rPr>
              <a:t>:</a:t>
            </a:r>
            <a:endParaRPr/>
          </a:p>
          <a:p>
            <a:pPr indent="0" lvl="0" marL="0" marR="0" rtl="0" algn="l">
              <a:spcBef>
                <a:spcPts val="0"/>
              </a:spcBef>
              <a:spcAft>
                <a:spcPts val="0"/>
              </a:spcAft>
              <a:buClr>
                <a:schemeClr val="dk1"/>
              </a:buClr>
              <a:buSzPts val="1800"/>
              <a:buFont typeface="Arial"/>
              <a:buNone/>
            </a:pPr>
            <a:r>
              <a:t/>
            </a:r>
            <a:endParaRPr b="0" i="0" sz="1800">
              <a:solidFill>
                <a:srgbClr val="212529"/>
              </a:solidFill>
              <a:latin typeface="Karla"/>
              <a:ea typeface="Karla"/>
              <a:cs typeface="Karla"/>
              <a:sym typeface="Karla"/>
            </a:endParaRPr>
          </a:p>
          <a:p>
            <a:pPr indent="-114300" lvl="0" marL="0" marR="0" rtl="0" algn="l">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sottoposte a procedura concorsuale: codice 2;</a:t>
            </a:r>
            <a:endParaRPr/>
          </a:p>
          <a:p>
            <a:pPr indent="-114300" lvl="0" marL="0" marR="0" rtl="0" algn="l">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sottoposta a sequestro penale o confisca: codice 3;</a:t>
            </a:r>
            <a:endParaRPr/>
          </a:p>
          <a:p>
            <a:pPr indent="-114300" lvl="0" marL="0" marR="0" rtl="0" algn="l">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che detengono partecipazioni immobilizzate in società non di comodo, in società escluse dalla disciplina (anche a seguito di accoglimento dell’interpello), in società collegate non residenti: codice 4;</a:t>
            </a:r>
            <a:endParaRPr/>
          </a:p>
          <a:p>
            <a:pPr indent="-114300" lvl="0" marL="0" marR="0" rtl="0" algn="l">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soggetti che hanno ottenuto l’accoglimento dell’interpello disapplicativo per un periodo d’imposta precedente e le cui condizioni oggettive non sono mutate: codice 5 (codice 6 in caso di esonero dall’obbligo di compilazione del prospetto);</a:t>
            </a:r>
            <a:endParaRPr/>
          </a:p>
          <a:p>
            <a:pPr indent="-114300" lvl="0" marL="0" marR="0" rtl="0" algn="l">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che conseguono un Margine operativo lordo positivo: codice 7;</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cxnSp>
        <p:nvCxnSpPr>
          <p:cNvPr id="390" name="Google Shape;390;p34"/>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391" name="Google Shape;391;p34"/>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392" name="Google Shape;392;p34"/>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393" name="Google Shape;393;p34"/>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id="394" name="Google Shape;394;p34"/>
          <p:cNvPicPr preferRelativeResize="0"/>
          <p:nvPr/>
        </p:nvPicPr>
        <p:blipFill rotWithShape="1">
          <a:blip r:embed="rId3">
            <a:alphaModFix/>
          </a:blip>
          <a:srcRect b="0" l="0" r="0" t="0"/>
          <a:stretch/>
        </p:blipFill>
        <p:spPr>
          <a:xfrm>
            <a:off x="76200" y="-746125"/>
            <a:ext cx="7315200" cy="209550"/>
          </a:xfrm>
          <a:prstGeom prst="rect">
            <a:avLst/>
          </a:prstGeom>
          <a:noFill/>
          <a:ln>
            <a:noFill/>
          </a:ln>
        </p:spPr>
      </p:pic>
      <p:sp>
        <p:nvSpPr>
          <p:cNvPr id="395" name="Google Shape;395;p34"/>
          <p:cNvSpPr txBox="1"/>
          <p:nvPr/>
        </p:nvSpPr>
        <p:spPr>
          <a:xfrm>
            <a:off x="1043608" y="1772079"/>
            <a:ext cx="7704856" cy="3693319"/>
          </a:xfrm>
          <a:prstGeom prst="rect">
            <a:avLst/>
          </a:prstGeom>
          <a:noFill/>
          <a:ln>
            <a:noFill/>
          </a:ln>
        </p:spPr>
        <p:txBody>
          <a:bodyPr anchorCtr="0" anchor="t" bIns="45700" lIns="91425" spcFirstLastPara="1" rIns="91425" wrap="square" tIns="45700">
            <a:spAutoFit/>
          </a:bodyPr>
          <a:lstStyle/>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per le quali gli adempimenti e i versamenti tributari sono stati sospesi o differiti da disposizioni normative adottate in conseguenza della dichiarazione dello stato di emergenza: codice 8;</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soggetti che conseguono un risultato positivo per effetto di proventi esenti, esclusi o soggetti a ritenuta alla fonte a titolo d’imposta o ad imposta sostitutiva, ovvero di disposizioni agevolative: codice 9;</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che esercita esclusivamente attività agricola: codice 10;</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congrue e coerenti agli Studi di settore negli anni 2015, 2016, 2017 o con punteggio ISA pari o superiore a 9 negli anni 2018, 2019: codice 11 (ipotesi valide anche a seguito di adeguamento);</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che si trova nel primo periodo d’imposta: codice 12;</a:t>
            </a:r>
            <a:endParaRPr/>
          </a:p>
          <a:p>
            <a:pPr indent="-114300" lvl="0" marL="0" marR="0" rtl="0" algn="just">
              <a:spcBef>
                <a:spcPts val="0"/>
              </a:spcBef>
              <a:spcAft>
                <a:spcPts val="0"/>
              </a:spcAft>
              <a:buClr>
                <a:srgbClr val="212529"/>
              </a:buClr>
              <a:buSzPts val="1800"/>
              <a:buFont typeface="Arial"/>
              <a:buChar char="•"/>
            </a:pPr>
            <a:r>
              <a:rPr b="0" i="0" lang="it-IT" sz="1800">
                <a:solidFill>
                  <a:srgbClr val="212529"/>
                </a:solidFill>
                <a:latin typeface="Karla"/>
                <a:ea typeface="Karla"/>
                <a:cs typeface="Karla"/>
                <a:sym typeface="Karla"/>
              </a:rPr>
              <a:t>società in liquidazione volontaria che in una precedente dichiarazione si sono impegnate a chiedere la cancellazione dal REI: codice 99.</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0" name="Shape 400"/>
        <p:cNvGrpSpPr/>
        <p:nvPr/>
      </p:nvGrpSpPr>
      <p:grpSpPr>
        <a:xfrm>
          <a:off x="0" y="0"/>
          <a:ext cx="0" cy="0"/>
          <a:chOff x="0" y="0"/>
          <a:chExt cx="0" cy="0"/>
        </a:xfrm>
      </p:grpSpPr>
      <p:cxnSp>
        <p:nvCxnSpPr>
          <p:cNvPr id="401" name="Google Shape;401;p35"/>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402" name="Google Shape;402;p35"/>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403" name="Google Shape;403;p35"/>
          <p:cNvSpPr txBox="1"/>
          <p:nvPr>
            <p:ph idx="11" type="ftr"/>
          </p:nvPr>
        </p:nvSpPr>
        <p:spPr>
          <a:xfrm>
            <a:off x="3131840" y="6381328"/>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it-IT"/>
              <a:t>Monica Peta</a:t>
            </a:r>
            <a:endParaRPr/>
          </a:p>
        </p:txBody>
      </p:sp>
      <p:sp>
        <p:nvSpPr>
          <p:cNvPr id="404" name="Google Shape;404;p35"/>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405" name="Google Shape;405;p35"/>
          <p:cNvSpPr txBox="1"/>
          <p:nvPr/>
        </p:nvSpPr>
        <p:spPr>
          <a:xfrm>
            <a:off x="2627784" y="3244334"/>
            <a:ext cx="5040560" cy="36933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it-IT" sz="1800">
                <a:solidFill>
                  <a:schemeClr val="accent2"/>
                </a:solidFill>
                <a:latin typeface="Arial"/>
                <a:ea typeface="Arial"/>
                <a:cs typeface="Arial"/>
                <a:sym typeface="Arial"/>
              </a:rPr>
              <a:t>GRAZIE PER L’ ATTENZIONE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cxnSp>
        <p:nvCxnSpPr>
          <p:cNvPr id="59" name="Google Shape;59;p4"/>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60" name="Google Shape;60;p4"/>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61" name="Google Shape;61;p4"/>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62" name="Google Shape;62;p4"/>
          <p:cNvSpPr txBox="1"/>
          <p:nvPr/>
        </p:nvSpPr>
        <p:spPr>
          <a:xfrm>
            <a:off x="3124200" y="6381328"/>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it-IT" sz="1200">
                <a:solidFill>
                  <a:srgbClr val="A02020"/>
                </a:solidFill>
                <a:latin typeface="Calibri"/>
                <a:ea typeface="Calibri"/>
                <a:cs typeface="Calibri"/>
                <a:sym typeface="Calibri"/>
              </a:rPr>
              <a:t>Monica Peta</a:t>
            </a:r>
            <a:endParaRPr/>
          </a:p>
        </p:txBody>
      </p:sp>
      <p:sp>
        <p:nvSpPr>
          <p:cNvPr id="63" name="Google Shape;63;p4"/>
          <p:cNvSpPr txBox="1"/>
          <p:nvPr/>
        </p:nvSpPr>
        <p:spPr>
          <a:xfrm>
            <a:off x="1115616" y="1628800"/>
            <a:ext cx="7848871" cy="39703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800">
                <a:solidFill>
                  <a:schemeClr val="dk1"/>
                </a:solidFill>
                <a:latin typeface="Calibri"/>
                <a:ea typeface="Calibri"/>
                <a:cs typeface="Calibri"/>
                <a:sym typeface="Calibri"/>
              </a:rPr>
              <a:t>Sono tenuti a compilare il quadro RF per la determinazione del reddito d’impresa da assoggettare ad imposizione:</a:t>
            </a:r>
            <a:endParaRPr/>
          </a:p>
          <a:p>
            <a:pPr indent="0" lvl="0" marL="0" marR="0" rtl="0" algn="l">
              <a:spcBef>
                <a:spcPts val="0"/>
              </a:spcBef>
              <a:spcAft>
                <a:spcPts val="0"/>
              </a:spcAft>
              <a:buNone/>
            </a:pPr>
            <a:r>
              <a:rPr lang="it-IT" sz="1800">
                <a:solidFill>
                  <a:schemeClr val="dk1"/>
                </a:solidFill>
                <a:latin typeface="Calibri"/>
                <a:ea typeface="Calibri"/>
                <a:cs typeface="Calibri"/>
                <a:sym typeface="Calibri"/>
              </a:rPr>
              <a:t>• </a:t>
            </a:r>
            <a:r>
              <a:rPr b="1" lang="it-IT" sz="1800">
                <a:solidFill>
                  <a:schemeClr val="dk1"/>
                </a:solidFill>
                <a:latin typeface="Calibri"/>
                <a:ea typeface="Calibri"/>
                <a:cs typeface="Calibri"/>
                <a:sym typeface="Calibri"/>
              </a:rPr>
              <a:t>residenti nel territorio dello Stato</a:t>
            </a:r>
            <a:endParaRPr/>
          </a:p>
          <a:p>
            <a:pPr indent="0" lvl="0" marL="0" marR="0" rtl="0" algn="l">
              <a:spcBef>
                <a:spcPts val="0"/>
              </a:spcBef>
              <a:spcAft>
                <a:spcPts val="0"/>
              </a:spcAft>
              <a:buNone/>
            </a:pPr>
            <a:r>
              <a:rPr lang="it-IT" sz="1800">
                <a:solidFill>
                  <a:schemeClr val="dk1"/>
                </a:solidFill>
                <a:latin typeface="Calibri"/>
                <a:ea typeface="Calibri"/>
                <a:cs typeface="Calibri"/>
                <a:sym typeface="Calibri"/>
              </a:rPr>
              <a:t>– società per azioni</a:t>
            </a:r>
            <a:endParaRPr/>
          </a:p>
          <a:p>
            <a:pPr indent="0" lvl="0" marL="0" marR="0" rtl="0" algn="l">
              <a:spcBef>
                <a:spcPts val="0"/>
              </a:spcBef>
              <a:spcAft>
                <a:spcPts val="0"/>
              </a:spcAft>
              <a:buNone/>
            </a:pPr>
            <a:r>
              <a:rPr lang="it-IT" sz="1800">
                <a:solidFill>
                  <a:schemeClr val="dk1"/>
                </a:solidFill>
                <a:latin typeface="Calibri"/>
                <a:ea typeface="Calibri"/>
                <a:cs typeface="Calibri"/>
                <a:sym typeface="Calibri"/>
              </a:rPr>
              <a:t>– società in accomandita per azioni</a:t>
            </a:r>
            <a:endParaRPr/>
          </a:p>
          <a:p>
            <a:pPr indent="0" lvl="0" marL="0" marR="0" rtl="0" algn="l">
              <a:spcBef>
                <a:spcPts val="0"/>
              </a:spcBef>
              <a:spcAft>
                <a:spcPts val="0"/>
              </a:spcAft>
              <a:buNone/>
            </a:pPr>
            <a:r>
              <a:rPr lang="it-IT" sz="1800">
                <a:solidFill>
                  <a:schemeClr val="dk1"/>
                </a:solidFill>
                <a:latin typeface="Calibri"/>
                <a:ea typeface="Calibri"/>
                <a:cs typeface="Calibri"/>
                <a:sym typeface="Calibri"/>
              </a:rPr>
              <a:t>– società a responsabilità limitata</a:t>
            </a:r>
            <a:endParaRPr/>
          </a:p>
          <a:p>
            <a:pPr indent="0" lvl="0" marL="0" marR="0" rtl="0" algn="l">
              <a:spcBef>
                <a:spcPts val="0"/>
              </a:spcBef>
              <a:spcAft>
                <a:spcPts val="0"/>
              </a:spcAft>
              <a:buNone/>
            </a:pPr>
            <a:r>
              <a:rPr lang="it-IT" sz="1800">
                <a:solidFill>
                  <a:schemeClr val="dk1"/>
                </a:solidFill>
                <a:latin typeface="Calibri"/>
                <a:ea typeface="Calibri"/>
                <a:cs typeface="Calibri"/>
                <a:sym typeface="Calibri"/>
              </a:rPr>
              <a:t>– società cooperative</a:t>
            </a:r>
            <a:endParaRPr/>
          </a:p>
          <a:p>
            <a:pPr indent="0" lvl="0" marL="0" marR="0" rtl="0" algn="l">
              <a:spcBef>
                <a:spcPts val="0"/>
              </a:spcBef>
              <a:spcAft>
                <a:spcPts val="0"/>
              </a:spcAft>
              <a:buNone/>
            </a:pPr>
            <a:r>
              <a:rPr lang="it-IT" sz="1800">
                <a:solidFill>
                  <a:schemeClr val="dk1"/>
                </a:solidFill>
                <a:latin typeface="Calibri"/>
                <a:ea typeface="Calibri"/>
                <a:cs typeface="Calibri"/>
                <a:sym typeface="Calibri"/>
              </a:rPr>
              <a:t>– società di mutua assicurazione</a:t>
            </a:r>
            <a:endParaRPr/>
          </a:p>
          <a:p>
            <a:pPr indent="0" lvl="0" marL="0" marR="0" rtl="0" algn="l">
              <a:spcBef>
                <a:spcPts val="0"/>
              </a:spcBef>
              <a:spcAft>
                <a:spcPts val="0"/>
              </a:spcAft>
              <a:buNone/>
            </a:pPr>
            <a:r>
              <a:rPr lang="it-IT" sz="1800">
                <a:solidFill>
                  <a:schemeClr val="dk1"/>
                </a:solidFill>
                <a:latin typeface="Calibri"/>
                <a:ea typeface="Calibri"/>
                <a:cs typeface="Calibri"/>
                <a:sym typeface="Calibri"/>
              </a:rPr>
              <a:t>– enti pubblici e privati diversi dalle società, nonché i trust con oggetto esclusivo o principale </a:t>
            </a:r>
            <a:endParaRPr/>
          </a:p>
          <a:p>
            <a:pPr indent="0" lvl="0" marL="0" marR="0" rtl="0" algn="l">
              <a:spcBef>
                <a:spcPts val="0"/>
              </a:spcBef>
              <a:spcAft>
                <a:spcPts val="0"/>
              </a:spcAft>
              <a:buNone/>
            </a:pPr>
            <a:r>
              <a:rPr lang="it-IT" sz="1800">
                <a:solidFill>
                  <a:schemeClr val="dk1"/>
                </a:solidFill>
                <a:latin typeface="Calibri"/>
                <a:ea typeface="Calibri"/>
                <a:cs typeface="Calibri"/>
                <a:sym typeface="Calibri"/>
              </a:rPr>
              <a:t>l’esercizio di attività commerciali</a:t>
            </a:r>
            <a:endParaRPr/>
          </a:p>
          <a:p>
            <a:pPr indent="0" lvl="0" marL="0" marR="0" rtl="0" algn="l">
              <a:spcBef>
                <a:spcPts val="0"/>
              </a:spcBef>
              <a:spcAft>
                <a:spcPts val="0"/>
              </a:spcAft>
              <a:buNone/>
            </a:pPr>
            <a:r>
              <a:rPr lang="it-IT" sz="1800">
                <a:solidFill>
                  <a:schemeClr val="dk1"/>
                </a:solidFill>
                <a:latin typeface="Calibri"/>
                <a:ea typeface="Calibri"/>
                <a:cs typeface="Calibri"/>
                <a:sym typeface="Calibri"/>
              </a:rPr>
              <a:t>• </a:t>
            </a:r>
            <a:r>
              <a:rPr b="1" lang="it-IT" sz="1800">
                <a:solidFill>
                  <a:schemeClr val="dk1"/>
                </a:solidFill>
                <a:latin typeface="Calibri"/>
                <a:ea typeface="Calibri"/>
                <a:cs typeface="Calibri"/>
                <a:sym typeface="Calibri"/>
              </a:rPr>
              <a:t>non residenti nel territorio dello Stato:</a:t>
            </a:r>
            <a:endParaRPr/>
          </a:p>
          <a:p>
            <a:pPr indent="0" lvl="0" marL="0" marR="0" rtl="0" algn="l">
              <a:spcBef>
                <a:spcPts val="0"/>
              </a:spcBef>
              <a:spcAft>
                <a:spcPts val="0"/>
              </a:spcAft>
              <a:buNone/>
            </a:pPr>
            <a:r>
              <a:rPr lang="it-IT" sz="1800">
                <a:solidFill>
                  <a:schemeClr val="dk1"/>
                </a:solidFill>
                <a:latin typeface="Calibri"/>
                <a:ea typeface="Calibri"/>
                <a:cs typeface="Calibri"/>
                <a:sym typeface="Calibri"/>
              </a:rPr>
              <a:t>– società ed enti commerciali di ogni tipo, compresi i trust aventi ivi </a:t>
            </a:r>
            <a:r>
              <a:rPr b="1" lang="it-IT" sz="1800">
                <a:solidFill>
                  <a:schemeClr val="dk1"/>
                </a:solidFill>
                <a:latin typeface="Calibri"/>
                <a:ea typeface="Calibri"/>
                <a:cs typeface="Calibri"/>
                <a:sym typeface="Calibri"/>
              </a:rPr>
              <a:t>stabile organizzazione.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cxnSp>
        <p:nvCxnSpPr>
          <p:cNvPr id="68" name="Google Shape;68;p5"/>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69" name="Google Shape;69;p5"/>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70" name="Google Shape;70;p5"/>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71" name="Google Shape;71;p5"/>
          <p:cNvSpPr txBox="1"/>
          <p:nvPr/>
        </p:nvSpPr>
        <p:spPr>
          <a:xfrm>
            <a:off x="3124200" y="6381328"/>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it-IT" sz="1200">
                <a:solidFill>
                  <a:srgbClr val="A02020"/>
                </a:solidFill>
                <a:latin typeface="Calibri"/>
                <a:ea typeface="Calibri"/>
                <a:cs typeface="Calibri"/>
                <a:sym typeface="Calibri"/>
              </a:rPr>
              <a:t>Monica Peta</a:t>
            </a:r>
            <a:endParaRPr/>
          </a:p>
        </p:txBody>
      </p:sp>
      <p:pic>
        <p:nvPicPr>
          <p:cNvPr descr="Immagine che contiene testo&#10;&#10;Descrizione generata automaticamente" id="72" name="Google Shape;72;p5"/>
          <p:cNvPicPr preferRelativeResize="0"/>
          <p:nvPr/>
        </p:nvPicPr>
        <p:blipFill rotWithShape="1">
          <a:blip r:embed="rId3">
            <a:alphaModFix/>
          </a:blip>
          <a:srcRect b="0" l="0" r="0" t="0"/>
          <a:stretch/>
        </p:blipFill>
        <p:spPr>
          <a:xfrm>
            <a:off x="3419871" y="2132856"/>
            <a:ext cx="2522439" cy="1089754"/>
          </a:xfrm>
          <a:prstGeom prst="rect">
            <a:avLst/>
          </a:prstGeom>
          <a:noFill/>
          <a:ln>
            <a:noFill/>
          </a:ln>
        </p:spPr>
      </p:pic>
      <p:pic>
        <p:nvPicPr>
          <p:cNvPr descr="Immagine che contiene testo&#10;&#10;Descrizione generata automaticamente" id="73" name="Google Shape;73;p5"/>
          <p:cNvPicPr preferRelativeResize="0"/>
          <p:nvPr/>
        </p:nvPicPr>
        <p:blipFill rotWithShape="1">
          <a:blip r:embed="rId4">
            <a:alphaModFix/>
          </a:blip>
          <a:srcRect b="0" l="0" r="0" t="0"/>
          <a:stretch/>
        </p:blipFill>
        <p:spPr>
          <a:xfrm>
            <a:off x="2139601" y="3284984"/>
            <a:ext cx="5082980" cy="1196444"/>
          </a:xfrm>
          <a:prstGeom prst="rect">
            <a:avLst/>
          </a:prstGeom>
          <a:noFill/>
          <a:ln>
            <a:noFill/>
          </a:ln>
        </p:spPr>
      </p:pic>
      <p:sp>
        <p:nvSpPr>
          <p:cNvPr id="74" name="Google Shape;74;p5"/>
          <p:cNvSpPr txBox="1"/>
          <p:nvPr/>
        </p:nvSpPr>
        <p:spPr>
          <a:xfrm>
            <a:off x="1180837" y="1447800"/>
            <a:ext cx="103945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800">
                <a:solidFill>
                  <a:schemeClr val="dk1"/>
                </a:solidFill>
                <a:latin typeface="Calibri"/>
                <a:ea typeface="Calibri"/>
                <a:cs typeface="Calibri"/>
                <a:sym typeface="Calibri"/>
              </a:rPr>
              <a:t>Note 1/4</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cxnSp>
        <p:nvCxnSpPr>
          <p:cNvPr id="79" name="Google Shape;79;p6"/>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80" name="Google Shape;80;p6"/>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81" name="Google Shape;81;p6"/>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82" name="Google Shape;82;p6"/>
          <p:cNvSpPr txBox="1"/>
          <p:nvPr/>
        </p:nvSpPr>
        <p:spPr>
          <a:xfrm>
            <a:off x="3124200" y="6381328"/>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it-IT" sz="1200">
                <a:solidFill>
                  <a:srgbClr val="A02020"/>
                </a:solidFill>
                <a:latin typeface="Calibri"/>
                <a:ea typeface="Calibri"/>
                <a:cs typeface="Calibri"/>
                <a:sym typeface="Calibri"/>
              </a:rPr>
              <a:t>Monica Peta</a:t>
            </a:r>
            <a:endParaRPr/>
          </a:p>
        </p:txBody>
      </p:sp>
      <p:pic>
        <p:nvPicPr>
          <p:cNvPr descr="Immagine che contiene testo&#10;&#10;Descrizione generata automaticamente" id="83" name="Google Shape;83;p6"/>
          <p:cNvPicPr preferRelativeResize="0"/>
          <p:nvPr/>
        </p:nvPicPr>
        <p:blipFill rotWithShape="1">
          <a:blip r:embed="rId3">
            <a:alphaModFix/>
          </a:blip>
          <a:srcRect b="0" l="0" r="0" t="0"/>
          <a:stretch/>
        </p:blipFill>
        <p:spPr>
          <a:xfrm>
            <a:off x="2123728" y="3861048"/>
            <a:ext cx="5082980" cy="1394581"/>
          </a:xfrm>
          <a:prstGeom prst="rect">
            <a:avLst/>
          </a:prstGeom>
          <a:noFill/>
          <a:ln>
            <a:noFill/>
          </a:ln>
        </p:spPr>
      </p:pic>
      <p:pic>
        <p:nvPicPr>
          <p:cNvPr id="84" name="Google Shape;84;p6"/>
          <p:cNvPicPr preferRelativeResize="0"/>
          <p:nvPr/>
        </p:nvPicPr>
        <p:blipFill rotWithShape="1">
          <a:blip r:embed="rId4">
            <a:alphaModFix/>
          </a:blip>
          <a:srcRect b="0" l="0" r="0" t="0"/>
          <a:stretch/>
        </p:blipFill>
        <p:spPr>
          <a:xfrm>
            <a:off x="3403236" y="2219644"/>
            <a:ext cx="2523963" cy="1554615"/>
          </a:xfrm>
          <a:prstGeom prst="rect">
            <a:avLst/>
          </a:prstGeom>
          <a:noFill/>
          <a:ln>
            <a:noFill/>
          </a:ln>
        </p:spPr>
      </p:pic>
      <p:sp>
        <p:nvSpPr>
          <p:cNvPr id="85" name="Google Shape;85;p6"/>
          <p:cNvSpPr txBox="1"/>
          <p:nvPr/>
        </p:nvSpPr>
        <p:spPr>
          <a:xfrm>
            <a:off x="1180837" y="1447800"/>
            <a:ext cx="103945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800">
                <a:solidFill>
                  <a:schemeClr val="dk1"/>
                </a:solidFill>
                <a:latin typeface="Calibri"/>
                <a:ea typeface="Calibri"/>
                <a:cs typeface="Calibri"/>
                <a:sym typeface="Calibri"/>
              </a:rPr>
              <a:t>Note 2/4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cxnSp>
        <p:nvCxnSpPr>
          <p:cNvPr id="90" name="Google Shape;90;p7"/>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91" name="Google Shape;91;p7"/>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92" name="Google Shape;92;p7"/>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93" name="Google Shape;93;p7"/>
          <p:cNvSpPr txBox="1"/>
          <p:nvPr/>
        </p:nvSpPr>
        <p:spPr>
          <a:xfrm>
            <a:off x="3124200" y="6381328"/>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it-IT" sz="1200">
                <a:solidFill>
                  <a:srgbClr val="A02020"/>
                </a:solidFill>
                <a:latin typeface="Calibri"/>
                <a:ea typeface="Calibri"/>
                <a:cs typeface="Calibri"/>
                <a:sym typeface="Calibri"/>
              </a:rPr>
              <a:t>Monica Peta</a:t>
            </a:r>
            <a:endParaRPr/>
          </a:p>
        </p:txBody>
      </p:sp>
      <p:pic>
        <p:nvPicPr>
          <p:cNvPr id="94" name="Google Shape;94;p7"/>
          <p:cNvPicPr preferRelativeResize="0"/>
          <p:nvPr/>
        </p:nvPicPr>
        <p:blipFill rotWithShape="1">
          <a:blip r:embed="rId3">
            <a:alphaModFix/>
          </a:blip>
          <a:srcRect b="0" l="0" r="0" t="0"/>
          <a:stretch/>
        </p:blipFill>
        <p:spPr>
          <a:xfrm>
            <a:off x="3314591" y="2198118"/>
            <a:ext cx="2514818" cy="1204064"/>
          </a:xfrm>
          <a:prstGeom prst="rect">
            <a:avLst/>
          </a:prstGeom>
          <a:noFill/>
          <a:ln>
            <a:noFill/>
          </a:ln>
        </p:spPr>
      </p:pic>
      <p:pic>
        <p:nvPicPr>
          <p:cNvPr id="95" name="Google Shape;95;p7"/>
          <p:cNvPicPr preferRelativeResize="0"/>
          <p:nvPr/>
        </p:nvPicPr>
        <p:blipFill rotWithShape="1">
          <a:blip r:embed="rId4">
            <a:alphaModFix/>
          </a:blip>
          <a:srcRect b="0" l="0" r="0" t="0"/>
          <a:stretch/>
        </p:blipFill>
        <p:spPr>
          <a:xfrm>
            <a:off x="3527969" y="3626904"/>
            <a:ext cx="2088061" cy="685859"/>
          </a:xfrm>
          <a:prstGeom prst="rect">
            <a:avLst/>
          </a:prstGeom>
          <a:noFill/>
          <a:ln>
            <a:noFill/>
          </a:ln>
        </p:spPr>
      </p:pic>
      <p:sp>
        <p:nvSpPr>
          <p:cNvPr id="96" name="Google Shape;96;p7"/>
          <p:cNvSpPr txBox="1"/>
          <p:nvPr/>
        </p:nvSpPr>
        <p:spPr>
          <a:xfrm>
            <a:off x="1180837" y="1447800"/>
            <a:ext cx="103945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800">
                <a:solidFill>
                  <a:schemeClr val="dk1"/>
                </a:solidFill>
                <a:latin typeface="Calibri"/>
                <a:ea typeface="Calibri"/>
                <a:cs typeface="Calibri"/>
                <a:sym typeface="Calibri"/>
              </a:rPr>
              <a:t>Note 3/4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cxnSp>
        <p:nvCxnSpPr>
          <p:cNvPr id="101" name="Google Shape;101;p8"/>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102" name="Google Shape;102;p8"/>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103" name="Google Shape;103;p8"/>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104" name="Google Shape;104;p8"/>
          <p:cNvSpPr txBox="1"/>
          <p:nvPr/>
        </p:nvSpPr>
        <p:spPr>
          <a:xfrm>
            <a:off x="3124200" y="6381328"/>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it-IT" sz="1200">
                <a:solidFill>
                  <a:srgbClr val="A02020"/>
                </a:solidFill>
                <a:latin typeface="Calibri"/>
                <a:ea typeface="Calibri"/>
                <a:cs typeface="Calibri"/>
                <a:sym typeface="Calibri"/>
              </a:rPr>
              <a:t>Monica Peta</a:t>
            </a:r>
            <a:endParaRPr/>
          </a:p>
        </p:txBody>
      </p:sp>
      <p:sp>
        <p:nvSpPr>
          <p:cNvPr id="105" name="Google Shape;105;p8"/>
          <p:cNvSpPr txBox="1"/>
          <p:nvPr/>
        </p:nvSpPr>
        <p:spPr>
          <a:xfrm>
            <a:off x="1180837" y="1447800"/>
            <a:ext cx="103945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it-IT" sz="1800">
                <a:solidFill>
                  <a:schemeClr val="dk1"/>
                </a:solidFill>
                <a:latin typeface="Calibri"/>
                <a:ea typeface="Calibri"/>
                <a:cs typeface="Calibri"/>
                <a:sym typeface="Calibri"/>
              </a:rPr>
              <a:t>Note 4/4</a:t>
            </a:r>
            <a:endParaRPr/>
          </a:p>
        </p:txBody>
      </p:sp>
      <p:pic>
        <p:nvPicPr>
          <p:cNvPr id="106" name="Google Shape;106;p8"/>
          <p:cNvPicPr preferRelativeResize="0"/>
          <p:nvPr/>
        </p:nvPicPr>
        <p:blipFill rotWithShape="1">
          <a:blip r:embed="rId3">
            <a:alphaModFix/>
          </a:blip>
          <a:srcRect b="0" l="0" r="0" t="0"/>
          <a:stretch/>
        </p:blipFill>
        <p:spPr>
          <a:xfrm>
            <a:off x="2263320" y="1270900"/>
            <a:ext cx="6876257" cy="2806172"/>
          </a:xfrm>
          <a:prstGeom prst="rect">
            <a:avLst/>
          </a:prstGeom>
          <a:noFill/>
          <a:ln>
            <a:noFill/>
          </a:ln>
        </p:spPr>
      </p:pic>
      <p:sp>
        <p:nvSpPr>
          <p:cNvPr id="107" name="Google Shape;107;p8"/>
          <p:cNvSpPr txBox="1"/>
          <p:nvPr/>
        </p:nvSpPr>
        <p:spPr>
          <a:xfrm>
            <a:off x="2483768" y="4272161"/>
            <a:ext cx="4481513" cy="1482030"/>
          </a:xfrm>
          <a:prstGeom prst="rect">
            <a:avLst/>
          </a:prstGeom>
          <a:noFill/>
          <a:ln cap="flat" cmpd="sng" w="9525">
            <a:solidFill>
              <a:srgbClr val="231F20"/>
            </a:solidFill>
            <a:prstDash val="solid"/>
            <a:miter lim="800000"/>
            <a:headEnd len="sm" w="sm" type="none"/>
            <a:tailEnd len="sm" w="sm" type="none"/>
          </a:ln>
        </p:spPr>
        <p:txBody>
          <a:bodyPr anchorCtr="0" anchor="t" bIns="0" lIns="0" spcFirstLastPara="1" rIns="0" wrap="square" tIns="0">
            <a:noAutofit/>
          </a:bodyPr>
          <a:lstStyle/>
          <a:p>
            <a:pPr indent="0" lvl="0" marL="0" marR="977900" rtl="0" algn="ctr">
              <a:lnSpc>
                <a:spcPct val="100000"/>
              </a:lnSpc>
              <a:spcBef>
                <a:spcPts val="0"/>
              </a:spcBef>
              <a:spcAft>
                <a:spcPts val="0"/>
              </a:spcAft>
              <a:buClr>
                <a:srgbClr val="231F20"/>
              </a:buClr>
              <a:buSzPts val="1100"/>
              <a:buFont typeface="Calibri"/>
              <a:buNone/>
            </a:pPr>
            <a:r>
              <a:rPr b="0" i="0" lang="it-IT" sz="1100" u="none" cap="none" strike="noStrike">
                <a:solidFill>
                  <a:srgbClr val="231F20"/>
                </a:solidFill>
                <a:latin typeface="Calibri"/>
                <a:ea typeface="Calibri"/>
                <a:cs typeface="Calibri"/>
                <a:sym typeface="Calibri"/>
              </a:rPr>
              <a:t>                SE</a:t>
            </a:r>
            <a:endParaRPr b="0" i="0" sz="1100" u="none" cap="none" strike="noStrike">
              <a:solidFill>
                <a:schemeClr val="dk1"/>
              </a:solidFill>
              <a:latin typeface="Times New Roman"/>
              <a:ea typeface="Times New Roman"/>
              <a:cs typeface="Times New Roman"/>
              <a:sym typeface="Times New Roman"/>
            </a:endParaRPr>
          </a:p>
          <a:p>
            <a:pPr indent="-69850" lvl="0" marL="0" marR="711200" rtl="0" algn="l">
              <a:lnSpc>
                <a:spcPct val="100000"/>
              </a:lnSpc>
              <a:spcBef>
                <a:spcPts val="2175"/>
              </a:spcBef>
              <a:spcAft>
                <a:spcPts val="0"/>
              </a:spcAft>
              <a:buClr>
                <a:srgbClr val="231F20"/>
              </a:buClr>
              <a:buSzPts val="1100"/>
              <a:buFont typeface="Times New Roman"/>
              <a:buChar char="•"/>
            </a:pPr>
            <a:r>
              <a:rPr b="0" i="0" lang="it-IT" sz="1100" u="none" cap="none" strike="noStrike">
                <a:solidFill>
                  <a:srgbClr val="231F20"/>
                </a:solidFill>
                <a:latin typeface="Calibri"/>
                <a:ea typeface="Calibri"/>
                <a:cs typeface="Calibri"/>
                <a:sym typeface="Calibri"/>
              </a:rPr>
              <a:t>SONO CONTROLLATI ANCHE INDIRETTAMENTE DA SOGGETTI RESIDENTI NEL TERRITORIO DELLO STATO</a:t>
            </a:r>
            <a:r>
              <a:rPr lang="it-IT" sz="1100">
                <a:solidFill>
                  <a:schemeClr val="dk1"/>
                </a:solidFill>
                <a:latin typeface="Times New Roman"/>
                <a:ea typeface="Times New Roman"/>
                <a:cs typeface="Times New Roman"/>
                <a:sym typeface="Times New Roman"/>
              </a:rPr>
              <a:t> </a:t>
            </a:r>
            <a:r>
              <a:rPr b="0" i="0" lang="it-IT" sz="1100" u="none" cap="none" strike="noStrike">
                <a:solidFill>
                  <a:srgbClr val="231F20"/>
                </a:solidFill>
                <a:latin typeface="Calibri"/>
                <a:ea typeface="Calibri"/>
                <a:cs typeface="Calibri"/>
                <a:sym typeface="Calibri"/>
              </a:rPr>
              <a:t>O ALTERNATIVAMENTE</a:t>
            </a:r>
            <a:endParaRPr b="0" i="0" sz="1100" u="none" cap="none" strike="noStrike">
              <a:solidFill>
                <a:schemeClr val="dk1"/>
              </a:solidFill>
              <a:latin typeface="Times New Roman"/>
              <a:ea typeface="Times New Roman"/>
              <a:cs typeface="Times New Roman"/>
              <a:sym typeface="Times New Roman"/>
            </a:endParaRPr>
          </a:p>
          <a:p>
            <a:pPr indent="-69850" lvl="0" marL="0" marR="257175" rtl="0" algn="l">
              <a:lnSpc>
                <a:spcPct val="100000"/>
              </a:lnSpc>
              <a:spcBef>
                <a:spcPts val="1375"/>
              </a:spcBef>
              <a:spcAft>
                <a:spcPts val="0"/>
              </a:spcAft>
              <a:buClr>
                <a:srgbClr val="231F20"/>
              </a:buClr>
              <a:buSzPts val="1100"/>
              <a:buFont typeface="Times New Roman"/>
              <a:buChar char="•"/>
            </a:pPr>
            <a:r>
              <a:rPr b="0" i="0" lang="it-IT" sz="1100" u="none" cap="none" strike="noStrike">
                <a:solidFill>
                  <a:srgbClr val="231F20"/>
                </a:solidFill>
                <a:latin typeface="Calibri"/>
                <a:ea typeface="Calibri"/>
                <a:cs typeface="Calibri"/>
                <a:sym typeface="Calibri"/>
              </a:rPr>
              <a:t>SONO AMMINISTRATI DA UN CDA O ORGANO EQUIVALENTE, COMPOSTO IN PREVALENZA DI CONSIGLIERI RESIDENTI NEL TERRITORIO DELLO STATO</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cxnSp>
        <p:nvCxnSpPr>
          <p:cNvPr id="112" name="Google Shape;112;p9"/>
          <p:cNvCxnSpPr/>
          <p:nvPr/>
        </p:nvCxnSpPr>
        <p:spPr>
          <a:xfrm>
            <a:off x="0" y="5949280"/>
            <a:ext cx="9144000" cy="0"/>
          </a:xfrm>
          <a:prstGeom prst="straightConnector1">
            <a:avLst/>
          </a:prstGeom>
          <a:noFill/>
          <a:ln cap="flat" cmpd="sng" w="76200">
            <a:solidFill>
              <a:srgbClr val="4A7DBA"/>
            </a:solidFill>
            <a:prstDash val="solid"/>
            <a:round/>
            <a:headEnd len="sm" w="sm" type="none"/>
            <a:tailEnd len="sm" w="sm" type="none"/>
          </a:ln>
        </p:spPr>
      </p:cxnSp>
      <p:sp>
        <p:nvSpPr>
          <p:cNvPr id="113" name="Google Shape;113;p9"/>
          <p:cNvSpPr txBox="1"/>
          <p:nvPr>
            <p:ph idx="12" type="sldNum"/>
          </p:nvPr>
        </p:nvSpPr>
        <p:spPr>
          <a:xfrm>
            <a:off x="323528" y="6381328"/>
            <a:ext cx="37038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
        <p:nvSpPr>
          <p:cNvPr id="114" name="Google Shape;114;p9"/>
          <p:cNvSpPr txBox="1"/>
          <p:nvPr>
            <p:ph idx="10" type="dt"/>
          </p:nvPr>
        </p:nvSpPr>
        <p:spPr>
          <a:xfrm>
            <a:off x="1043608" y="6381328"/>
            <a:ext cx="1224136"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it-IT"/>
              <a:t>08  Luglio  2021</a:t>
            </a:r>
            <a:endParaRPr/>
          </a:p>
        </p:txBody>
      </p:sp>
      <p:sp>
        <p:nvSpPr>
          <p:cNvPr id="115" name="Google Shape;115;p9"/>
          <p:cNvSpPr txBox="1"/>
          <p:nvPr/>
        </p:nvSpPr>
        <p:spPr>
          <a:xfrm>
            <a:off x="3124200" y="6381328"/>
            <a:ext cx="2895600" cy="365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it-IT" sz="1200">
                <a:solidFill>
                  <a:srgbClr val="A02020"/>
                </a:solidFill>
                <a:latin typeface="Calibri"/>
                <a:ea typeface="Calibri"/>
                <a:cs typeface="Calibri"/>
                <a:sym typeface="Calibri"/>
              </a:rPr>
              <a:t>Monica Peta</a:t>
            </a:r>
            <a:endParaRPr/>
          </a:p>
        </p:txBody>
      </p:sp>
      <p:sp>
        <p:nvSpPr>
          <p:cNvPr id="116" name="Google Shape;116;p9"/>
          <p:cNvSpPr txBox="1"/>
          <p:nvPr/>
        </p:nvSpPr>
        <p:spPr>
          <a:xfrm>
            <a:off x="2267744" y="1512199"/>
            <a:ext cx="734481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800">
                <a:solidFill>
                  <a:srgbClr val="231F20"/>
                </a:solidFill>
                <a:latin typeface="Times New Roman"/>
                <a:ea typeface="Times New Roman"/>
                <a:cs typeface="Times New Roman"/>
                <a:sym typeface="Times New Roman"/>
              </a:rPr>
              <a:t>DETERMINAZIONE DEL REDDITO  D’IMPRESA	</a:t>
            </a:r>
            <a:endParaRPr sz="1800">
              <a:solidFill>
                <a:schemeClr val="dk1"/>
              </a:solidFill>
              <a:latin typeface="Calibri"/>
              <a:ea typeface="Calibri"/>
              <a:cs typeface="Calibri"/>
              <a:sym typeface="Calibri"/>
            </a:endParaRPr>
          </a:p>
        </p:txBody>
      </p:sp>
      <p:sp>
        <p:nvSpPr>
          <p:cNvPr id="117" name="Google Shape;117;p9"/>
          <p:cNvSpPr txBox="1"/>
          <p:nvPr/>
        </p:nvSpPr>
        <p:spPr>
          <a:xfrm>
            <a:off x="2267744" y="2780928"/>
            <a:ext cx="5364596" cy="1862048"/>
          </a:xfrm>
          <a:prstGeom prst="rect">
            <a:avLst/>
          </a:prstGeom>
          <a:noFill/>
          <a:ln>
            <a:noFill/>
          </a:ln>
        </p:spPr>
        <p:txBody>
          <a:bodyPr anchorCtr="0" anchor="t" bIns="45700" lIns="91425" spcFirstLastPara="1" rIns="91425" wrap="square" tIns="45700">
            <a:spAutoFit/>
          </a:bodyPr>
          <a:lstStyle/>
          <a:p>
            <a:pPr indent="0" lvl="0" marL="78105" marR="102235" rtl="0" algn="just">
              <a:lnSpc>
                <a:spcPct val="103000"/>
              </a:lnSpc>
              <a:spcBef>
                <a:spcPts val="0"/>
              </a:spcBef>
              <a:spcAft>
                <a:spcPts val="0"/>
              </a:spcAft>
              <a:buNone/>
            </a:pPr>
            <a:r>
              <a:rPr b="1" lang="it-IT" sz="2000">
                <a:solidFill>
                  <a:srgbClr val="231F20"/>
                </a:solidFill>
                <a:latin typeface="Times New Roman"/>
                <a:ea typeface="Times New Roman"/>
                <a:cs typeface="Times New Roman"/>
                <a:sym typeface="Times New Roman"/>
              </a:rPr>
              <a:t>Sulla base di quanto previsto dall’articolo 83, Tuir, il reddito d’impresa prodotto dai soggetti Ires è determinato apportando al risultato economico le variazioni in aumento e in diminuzione previste dalla </a:t>
            </a:r>
            <a:r>
              <a:rPr b="1" lang="it-IT" sz="2000" u="sng">
                <a:solidFill>
                  <a:srgbClr val="231F20"/>
                </a:solidFill>
                <a:latin typeface="Times New Roman"/>
                <a:ea typeface="Times New Roman"/>
                <a:cs typeface="Times New Roman"/>
                <a:sym typeface="Times New Roman"/>
              </a:rPr>
              <a:t>disciplina Ires</a:t>
            </a:r>
            <a:r>
              <a:rPr b="1" lang="it-IT" sz="2000">
                <a:solidFill>
                  <a:srgbClr val="231F20"/>
                </a:solidFill>
                <a:latin typeface="Times New Roman"/>
                <a:ea typeface="Times New Roman"/>
                <a:cs typeface="Times New Roman"/>
                <a:sym typeface="Times New Roman"/>
              </a:rPr>
              <a:t>.</a:t>
            </a:r>
            <a:endParaRPr b="1"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it-IT" sz="1200">
                <a:solidFill>
                  <a:schemeClr val="dk1"/>
                </a:solidFill>
                <a:latin typeface="Times New Roman"/>
                <a:ea typeface="Times New Roman"/>
                <a:cs typeface="Times New Roman"/>
                <a:sym typeface="Times New Roman"/>
              </a:rPr>
              <a:t> </a:t>
            </a:r>
            <a:endParaRPr sz="18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2017-11-16T13:59:18Z</dcterms:created>
  <dc:creator>studio burigana</dc:creator>
</cp:coreProperties>
</file>