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65" r:id="rId5"/>
    <p:sldId id="258" r:id="rId6"/>
    <p:sldId id="266" r:id="rId7"/>
    <p:sldId id="273" r:id="rId8"/>
    <p:sldId id="268" r:id="rId9"/>
    <p:sldId id="264" r:id="rId10"/>
    <p:sldId id="269" r:id="rId11"/>
    <p:sldId id="271"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F1019A1-D718-46BD-A899-53B9CBF4D26F}" type="datetimeFigureOut">
              <a:rPr lang="it-IT" smtClean="0"/>
              <a:t>08/07/2021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D4EA904-DA07-413D-945D-7BF42D3867A7}" type="slidenum">
              <a:rPr lang="it-IT" smtClean="0"/>
              <a:t>‹N›</a:t>
            </a:fld>
            <a:endParaRPr lang="it-IT"/>
          </a:p>
        </p:txBody>
      </p:sp>
    </p:spTree>
    <p:extLst>
      <p:ext uri="{BB962C8B-B14F-4D97-AF65-F5344CB8AC3E}">
        <p14:creationId xmlns:p14="http://schemas.microsoft.com/office/powerpoint/2010/main" val="25069226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p:cNvSpPr>
            <a:spLocks noGrp="1"/>
          </p:cNvSpPr>
          <p:nvPr>
            <p:ph type="dt" sz="half" idx="2"/>
          </p:nvPr>
        </p:nvSpPr>
        <p:spPr>
          <a:xfrm>
            <a:off x="1391478" y="6381329"/>
            <a:ext cx="1632181" cy="365125"/>
          </a:xfrm>
          <a:prstGeom prst="rect">
            <a:avLst/>
          </a:prstGeom>
        </p:spPr>
        <p:txBody>
          <a:bodyPr vert="horz" lIns="91440" tIns="45720" rIns="91440" bIns="45720" rtlCol="0" anchor="ctr"/>
          <a:lstStyle>
            <a:lvl1pPr algn="l">
              <a:defRPr sz="1200" b="1">
                <a:solidFill>
                  <a:srgbClr val="A02020"/>
                </a:solidFill>
              </a:defRPr>
            </a:lvl1pPr>
          </a:lstStyle>
          <a:p>
            <a:fld id="{AF1019A1-D718-46BD-A899-53B9CBF4D26F}" type="datetimeFigureOut">
              <a:rPr lang="it-IT" smtClean="0"/>
              <a:t>08/07/2021</a:t>
            </a:fld>
            <a:endParaRPr lang="it-IT"/>
          </a:p>
        </p:txBody>
      </p:sp>
      <p:sp>
        <p:nvSpPr>
          <p:cNvPr id="5" name="Segnaposto piè di pagina 4"/>
          <p:cNvSpPr>
            <a:spLocks noGrp="1"/>
          </p:cNvSpPr>
          <p:nvPr>
            <p:ph type="ftr" sz="quarter" idx="3"/>
          </p:nvPr>
        </p:nvSpPr>
        <p:spPr>
          <a:xfrm>
            <a:off x="4175787" y="6381329"/>
            <a:ext cx="3860800" cy="365125"/>
          </a:xfrm>
          <a:prstGeom prst="rect">
            <a:avLst/>
          </a:prstGeom>
        </p:spPr>
        <p:txBody>
          <a:bodyPr vert="horz" lIns="91440" tIns="45720" rIns="91440" bIns="45720" rtlCol="0" anchor="ctr"/>
          <a:lstStyle>
            <a:lvl1pPr algn="ctr">
              <a:defRPr sz="1200" b="1">
                <a:solidFill>
                  <a:srgbClr val="A02020"/>
                </a:solidFill>
              </a:defRPr>
            </a:lvl1pPr>
          </a:lstStyle>
          <a:p>
            <a:endParaRPr lang="it-IT"/>
          </a:p>
        </p:txBody>
      </p:sp>
      <p:sp>
        <p:nvSpPr>
          <p:cNvPr id="6" name="Segnaposto numero diapositiva 5"/>
          <p:cNvSpPr>
            <a:spLocks noGrp="1"/>
          </p:cNvSpPr>
          <p:nvPr>
            <p:ph type="sldNum" sz="quarter" idx="4"/>
          </p:nvPr>
        </p:nvSpPr>
        <p:spPr>
          <a:xfrm>
            <a:off x="431371" y="6381329"/>
            <a:ext cx="493845" cy="365125"/>
          </a:xfrm>
          <a:prstGeom prst="rect">
            <a:avLst/>
          </a:prstGeom>
        </p:spPr>
        <p:txBody>
          <a:bodyPr vert="horz" lIns="91440" tIns="45720" rIns="91440" bIns="45720" rtlCol="0" anchor="ctr"/>
          <a:lstStyle>
            <a:lvl1pPr algn="r">
              <a:defRPr sz="1200" b="1">
                <a:solidFill>
                  <a:srgbClr val="A02020"/>
                </a:solidFill>
              </a:defRPr>
            </a:lvl1pPr>
          </a:lstStyle>
          <a:p>
            <a:fld id="{8D4EA904-DA07-413D-945D-7BF42D3867A7}" type="slidenum">
              <a:rPr lang="it-IT" smtClean="0"/>
              <a:t>‹N›</a:t>
            </a:fld>
            <a:endParaRPr lang="it-IT"/>
          </a:p>
        </p:txBody>
      </p:sp>
      <p:cxnSp>
        <p:nvCxnSpPr>
          <p:cNvPr id="8" name="Connettore 1 7"/>
          <p:cNvCxnSpPr/>
          <p:nvPr/>
        </p:nvCxnSpPr>
        <p:spPr>
          <a:xfrm>
            <a:off x="1295467" y="0"/>
            <a:ext cx="0" cy="6858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0" y="1268760"/>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1" name="Immagine 10" descr="image1 (1).JPG"/>
          <p:cNvPicPr>
            <a:picLocks noChangeAspect="1"/>
          </p:cNvPicPr>
          <p:nvPr/>
        </p:nvPicPr>
        <p:blipFill>
          <a:blip r:embed="rId3" cstate="print"/>
          <a:srcRect t="18500" r="9360" b="59450"/>
          <a:stretch>
            <a:fillRect/>
          </a:stretch>
        </p:blipFill>
        <p:spPr>
          <a:xfrm>
            <a:off x="1391477" y="1"/>
            <a:ext cx="4992555" cy="1203563"/>
          </a:xfrm>
          <a:prstGeom prst="rect">
            <a:avLst/>
          </a:prstGeom>
        </p:spPr>
      </p:pic>
      <p:sp>
        <p:nvSpPr>
          <p:cNvPr id="13" name="CasellaDiTesto 12"/>
          <p:cNvSpPr txBox="1"/>
          <p:nvPr/>
        </p:nvSpPr>
        <p:spPr>
          <a:xfrm>
            <a:off x="8735616" y="6381329"/>
            <a:ext cx="3456384" cy="307777"/>
          </a:xfrm>
          <a:prstGeom prst="rect">
            <a:avLst/>
          </a:prstGeom>
          <a:noFill/>
        </p:spPr>
        <p:txBody>
          <a:bodyPr wrap="square" rtlCol="0">
            <a:spAutoFit/>
          </a:bodyPr>
          <a:lstStyle/>
          <a:p>
            <a:r>
              <a:rPr lang="it-IT" sz="1400" b="1" baseline="0" dirty="0">
                <a:solidFill>
                  <a:srgbClr val="A02020"/>
                </a:solidFill>
              </a:rPr>
              <a:t> </a:t>
            </a:r>
            <a:endParaRPr lang="it-IT" sz="1400" b="1" dirty="0">
              <a:solidFill>
                <a:srgbClr val="A02020"/>
              </a:solidFill>
            </a:endParaRPr>
          </a:p>
        </p:txBody>
      </p:sp>
      <p:sp>
        <p:nvSpPr>
          <p:cNvPr id="14" name="Segnaposto titolo 13"/>
          <p:cNvSpPr>
            <a:spLocks noGrp="1"/>
          </p:cNvSpPr>
          <p:nvPr>
            <p:ph type="title"/>
          </p:nvPr>
        </p:nvSpPr>
        <p:spPr>
          <a:xfrm>
            <a:off x="1219200" y="4869160"/>
            <a:ext cx="10972800" cy="1143000"/>
          </a:xfrm>
          <a:prstGeom prst="rect">
            <a:avLst/>
          </a:prstGeom>
        </p:spPr>
        <p:txBody>
          <a:bodyPr vert="horz" lIns="91440" tIns="45720" rIns="91440" bIns="45720" rtlCol="0" anchor="ctr">
            <a:noAutofit/>
          </a:bodyPr>
          <a:lstStyle/>
          <a:p>
            <a:endParaRPr lang="it-IT" dirty="0"/>
          </a:p>
        </p:txBody>
      </p:sp>
      <p:sp>
        <p:nvSpPr>
          <p:cNvPr id="15" name="Segnaposto testo 14"/>
          <p:cNvSpPr>
            <a:spLocks noGrp="1"/>
          </p:cNvSpPr>
          <p:nvPr>
            <p:ph type="body" idx="1"/>
          </p:nvPr>
        </p:nvSpPr>
        <p:spPr>
          <a:xfrm>
            <a:off x="1391477" y="1340769"/>
            <a:ext cx="10561173" cy="2880319"/>
          </a:xfrm>
          <a:prstGeom prst="rect">
            <a:avLst/>
          </a:prstGeom>
        </p:spPr>
        <p:txBody>
          <a:bodyPr vert="horz" lIns="91440" tIns="45720" rIns="91440" bIns="45720" rtlCol="0">
            <a:noAutofit/>
          </a:bodyPr>
          <a:lstStyle/>
          <a:p>
            <a:pPr lvl="1"/>
            <a:endParaRPr lang="it-IT" dirty="0"/>
          </a:p>
        </p:txBody>
      </p:sp>
    </p:spTree>
    <p:extLst>
      <p:ext uri="{BB962C8B-B14F-4D97-AF65-F5344CB8AC3E}">
        <p14:creationId xmlns:p14="http://schemas.microsoft.com/office/powerpoint/2010/main" val="401262580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2800" kern="1200" baseline="0">
          <a:solidFill>
            <a:srgbClr val="A0202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4400" kern="1200" baseline="0">
          <a:solidFill>
            <a:srgbClr val="A0202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mysolution.it/fisco/banche-dati/banca-dati-fiscale/?id=c0002019080200017"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mysolution.it/fisco/banche-dati/banca-dati-fiscale/?id=c0002019090900020"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mysolution.it/fisco/banche-dati/banca-dati-fiscale/?id=c0002019090900020" TargetMode="External"/><Relationship Id="rId2" Type="http://schemas.openxmlformats.org/officeDocument/2006/relationships/hyperlink" Target="https://www.mysolution.it/fisco/banche-dati/banca-dati-fiscale/?id=risp2020020600031"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71348" y="2130426"/>
            <a:ext cx="9706252" cy="2086467"/>
          </a:xfrm>
        </p:spPr>
        <p:txBody>
          <a:bodyPr/>
          <a:lstStyle/>
          <a:p>
            <a:r>
              <a:rPr lang="it-IT" sz="4000" dirty="0"/>
              <a:t>Visto Conformità Iva </a:t>
            </a:r>
            <a:br>
              <a:rPr lang="it-IT" dirty="0"/>
            </a:br>
            <a:r>
              <a:rPr lang="it-IT" dirty="0"/>
              <a:t>dal periodo di imposta successivo a quello a cui si fa riferimento con gli ISA (limite 50.000€)</a:t>
            </a:r>
          </a:p>
        </p:txBody>
      </p:sp>
      <p:sp>
        <p:nvSpPr>
          <p:cNvPr id="5" name="Sottotitolo 4"/>
          <p:cNvSpPr>
            <a:spLocks noGrp="1"/>
          </p:cNvSpPr>
          <p:nvPr>
            <p:ph type="subTitle" idx="1"/>
          </p:nvPr>
        </p:nvSpPr>
        <p:spPr>
          <a:xfrm>
            <a:off x="1828800" y="4048218"/>
            <a:ext cx="9197266" cy="1590582"/>
          </a:xfrm>
        </p:spPr>
        <p:txBody>
          <a:bodyPr/>
          <a:lstStyle/>
          <a:p>
            <a:r>
              <a:rPr lang="it-IT" dirty="0">
                <a:solidFill>
                  <a:schemeClr val="tx1">
                    <a:lumMod val="95000"/>
                    <a:lumOff val="5000"/>
                  </a:schemeClr>
                </a:solidFill>
              </a:rPr>
              <a:t>ES. </a:t>
            </a:r>
            <a:r>
              <a:rPr lang="it-IT" dirty="0" err="1">
                <a:solidFill>
                  <a:schemeClr val="tx1">
                    <a:lumMod val="95000"/>
                    <a:lumOff val="5000"/>
                  </a:schemeClr>
                </a:solidFill>
              </a:rPr>
              <a:t>isa</a:t>
            </a:r>
            <a:r>
              <a:rPr lang="it-IT" dirty="0">
                <a:solidFill>
                  <a:schemeClr val="tx1">
                    <a:lumMod val="95000"/>
                    <a:lumOff val="5000"/>
                  </a:schemeClr>
                </a:solidFill>
              </a:rPr>
              <a:t> 9 per il periodo di imposta 2020, quindi unico 2021 (presentazione </a:t>
            </a:r>
            <a:r>
              <a:rPr lang="it-IT" dirty="0" err="1">
                <a:solidFill>
                  <a:schemeClr val="tx1">
                    <a:lumMod val="95000"/>
                    <a:lumOff val="5000"/>
                  </a:schemeClr>
                </a:solidFill>
              </a:rPr>
              <a:t>nov</a:t>
            </a:r>
            <a:r>
              <a:rPr lang="it-IT" dirty="0">
                <a:solidFill>
                  <a:schemeClr val="tx1">
                    <a:lumMod val="95000"/>
                    <a:lumOff val="5000"/>
                  </a:schemeClr>
                </a:solidFill>
              </a:rPr>
              <a:t> 2021) il regime premiale varrà solamente dal 2022 con </a:t>
            </a:r>
            <a:r>
              <a:rPr lang="it-IT" dirty="0" err="1">
                <a:solidFill>
                  <a:schemeClr val="tx1">
                    <a:lumMod val="95000"/>
                    <a:lumOff val="5000"/>
                  </a:schemeClr>
                </a:solidFill>
              </a:rPr>
              <a:t>pres</a:t>
            </a:r>
            <a:r>
              <a:rPr lang="it-IT" dirty="0">
                <a:solidFill>
                  <a:schemeClr val="tx1">
                    <a:lumMod val="95000"/>
                    <a:lumOff val="5000"/>
                  </a:schemeClr>
                </a:solidFill>
              </a:rPr>
              <a:t> </a:t>
            </a:r>
            <a:r>
              <a:rPr lang="it-IT" dirty="0" err="1">
                <a:solidFill>
                  <a:schemeClr val="tx1">
                    <a:lumMod val="95000"/>
                    <a:lumOff val="5000"/>
                  </a:schemeClr>
                </a:solidFill>
              </a:rPr>
              <a:t>Mod</a:t>
            </a:r>
            <a:r>
              <a:rPr lang="it-IT" dirty="0">
                <a:solidFill>
                  <a:schemeClr val="tx1">
                    <a:lumMod val="95000"/>
                    <a:lumOff val="5000"/>
                  </a:schemeClr>
                </a:solidFill>
              </a:rPr>
              <a:t> Iva 2022 x 2021</a:t>
            </a:r>
          </a:p>
          <a:p>
            <a:endParaRPr lang="it-IT" dirty="0"/>
          </a:p>
        </p:txBody>
      </p:sp>
    </p:spTree>
    <p:extLst>
      <p:ext uri="{BB962C8B-B14F-4D97-AF65-F5344CB8AC3E}">
        <p14:creationId xmlns:p14="http://schemas.microsoft.com/office/powerpoint/2010/main" val="3620472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endParaRPr lang="it-IT" dirty="0"/>
          </a:p>
        </p:txBody>
      </p:sp>
      <p:sp>
        <p:nvSpPr>
          <p:cNvPr id="3" name="Sottotitolo 2"/>
          <p:cNvSpPr>
            <a:spLocks noGrp="1"/>
          </p:cNvSpPr>
          <p:nvPr>
            <p:ph type="subTitle" idx="1"/>
          </p:nvPr>
        </p:nvSpPr>
        <p:spPr>
          <a:xfrm>
            <a:off x="1415562" y="2022231"/>
            <a:ext cx="8947638" cy="4519246"/>
          </a:xfrm>
        </p:spPr>
        <p:txBody>
          <a:bodyPr/>
          <a:lstStyle/>
          <a:p>
            <a:pPr algn="l"/>
            <a:endParaRPr lang="it-IT" sz="2000" dirty="0"/>
          </a:p>
        </p:txBody>
      </p:sp>
    </p:spTree>
    <p:extLst>
      <p:ext uri="{BB962C8B-B14F-4D97-AF65-F5344CB8AC3E}">
        <p14:creationId xmlns:p14="http://schemas.microsoft.com/office/powerpoint/2010/main" val="2832856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endParaRPr lang="it-IT" dirty="0"/>
          </a:p>
        </p:txBody>
      </p:sp>
      <p:sp>
        <p:nvSpPr>
          <p:cNvPr id="3" name="Sottotitolo 2"/>
          <p:cNvSpPr>
            <a:spLocks noGrp="1"/>
          </p:cNvSpPr>
          <p:nvPr>
            <p:ph type="subTitle" idx="1"/>
          </p:nvPr>
        </p:nvSpPr>
        <p:spPr>
          <a:xfrm>
            <a:off x="1415562" y="2022231"/>
            <a:ext cx="8947638" cy="4519246"/>
          </a:xfrm>
        </p:spPr>
        <p:txBody>
          <a:bodyPr/>
          <a:lstStyle/>
          <a:p>
            <a:pPr algn="l"/>
            <a:endParaRPr lang="it-IT" sz="2000" dirty="0"/>
          </a:p>
        </p:txBody>
      </p:sp>
    </p:spTree>
    <p:extLst>
      <p:ext uri="{BB962C8B-B14F-4D97-AF65-F5344CB8AC3E}">
        <p14:creationId xmlns:p14="http://schemas.microsoft.com/office/powerpoint/2010/main" val="320844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z="4000" dirty="0"/>
              <a:t>Visto Conformità Imposte Dirette </a:t>
            </a:r>
            <a:br>
              <a:rPr lang="it-IT" dirty="0"/>
            </a:br>
            <a:r>
              <a:rPr lang="it-IT" dirty="0"/>
              <a:t>stesso periodo a cui si fa riferimento con gli ISA</a:t>
            </a:r>
            <a:br>
              <a:rPr lang="it-IT" dirty="0"/>
            </a:br>
            <a:r>
              <a:rPr lang="it-IT" dirty="0"/>
              <a:t>(limite 20000€ redditi 20000€ </a:t>
            </a:r>
            <a:r>
              <a:rPr lang="it-IT" dirty="0" err="1"/>
              <a:t>irap</a:t>
            </a:r>
            <a:r>
              <a:rPr lang="it-IT" dirty="0"/>
              <a:t>)</a:t>
            </a:r>
            <a:br>
              <a:rPr lang="it-IT" dirty="0"/>
            </a:br>
            <a:endParaRPr lang="it-IT" dirty="0"/>
          </a:p>
        </p:txBody>
      </p:sp>
      <p:sp>
        <p:nvSpPr>
          <p:cNvPr id="3" name="Sottotitolo 2"/>
          <p:cNvSpPr>
            <a:spLocks noGrp="1"/>
          </p:cNvSpPr>
          <p:nvPr>
            <p:ph type="subTitle" idx="1"/>
          </p:nvPr>
        </p:nvSpPr>
        <p:spPr>
          <a:xfrm>
            <a:off x="1828800" y="3524435"/>
            <a:ext cx="8534400" cy="2805345"/>
          </a:xfrm>
        </p:spPr>
        <p:txBody>
          <a:bodyPr/>
          <a:lstStyle/>
          <a:p>
            <a:pPr algn="l"/>
            <a:r>
              <a:rPr lang="it-IT" dirty="0">
                <a:solidFill>
                  <a:schemeClr val="tx1">
                    <a:lumMod val="95000"/>
                    <a:lumOff val="5000"/>
                  </a:schemeClr>
                </a:solidFill>
                <a:latin typeface="Calibri" panose="020F0502020204030204" pitchFamily="34" charset="0"/>
                <a:cs typeface="Calibri" panose="020F0502020204030204" pitchFamily="34" charset="0"/>
              </a:rPr>
              <a:t>Es: </a:t>
            </a:r>
            <a:r>
              <a:rPr lang="it-IT" b="0" i="0" dirty="0">
                <a:solidFill>
                  <a:schemeClr val="tx1">
                    <a:lumMod val="95000"/>
                    <a:lumOff val="5000"/>
                  </a:schemeClr>
                </a:solidFill>
                <a:effectLst/>
                <a:latin typeface="Calibri" panose="020F0502020204030204" pitchFamily="34" charset="0"/>
                <a:cs typeface="Calibri" panose="020F0502020204030204" pitchFamily="34" charset="0"/>
              </a:rPr>
              <a:t>Una ditta </a:t>
            </a:r>
            <a:r>
              <a:rPr lang="it-IT" b="0" i="0" dirty="0" err="1">
                <a:solidFill>
                  <a:schemeClr val="tx1">
                    <a:lumMod val="95000"/>
                    <a:lumOff val="5000"/>
                  </a:schemeClr>
                </a:solidFill>
                <a:effectLst/>
                <a:latin typeface="Calibri" panose="020F0502020204030204" pitchFamily="34" charset="0"/>
                <a:cs typeface="Calibri" panose="020F0502020204030204" pitchFamily="34" charset="0"/>
              </a:rPr>
              <a:t>ind</a:t>
            </a:r>
            <a:r>
              <a:rPr lang="it-IT" b="0" i="0" dirty="0">
                <a:solidFill>
                  <a:schemeClr val="tx1">
                    <a:lumMod val="95000"/>
                    <a:lumOff val="5000"/>
                  </a:schemeClr>
                </a:solidFill>
                <a:effectLst/>
                <a:latin typeface="Calibri" panose="020F0502020204030204" pitchFamily="34" charset="0"/>
                <a:cs typeface="Calibri" panose="020F0502020204030204" pitchFamily="34" charset="0"/>
              </a:rPr>
              <a:t> ha un credito di 18.000 euro ai fini IRPEF e 15.000 euro ai fini IRAP. Ai fini delle imposte dirette il periodo d’imposta in cui spetta il beneficio è il 2020, cioè lo stesso in cui è raggiunto il livello premiale</a:t>
            </a:r>
            <a:r>
              <a:rPr lang="it-IT" sz="1000" b="0" i="0" dirty="0">
                <a:solidFill>
                  <a:schemeClr val="tx1">
                    <a:lumMod val="95000"/>
                    <a:lumOff val="5000"/>
                  </a:schemeClr>
                </a:solidFill>
                <a:effectLst/>
                <a:latin typeface="Open sans" panose="020B0604020202020204" pitchFamily="34" charset="0"/>
              </a:rPr>
              <a:t>.</a:t>
            </a:r>
            <a:endParaRPr lang="it-IT" sz="1400" dirty="0">
              <a:solidFill>
                <a:schemeClr val="tx1">
                  <a:lumMod val="95000"/>
                  <a:lumOff val="5000"/>
                </a:schemeClr>
              </a:solidFill>
            </a:endParaRPr>
          </a:p>
        </p:txBody>
      </p:sp>
    </p:spTree>
    <p:extLst>
      <p:ext uri="{BB962C8B-B14F-4D97-AF65-F5344CB8AC3E}">
        <p14:creationId xmlns:p14="http://schemas.microsoft.com/office/powerpoint/2010/main" val="249530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71348" y="2130426"/>
            <a:ext cx="9706252" cy="950125"/>
          </a:xfrm>
        </p:spPr>
        <p:txBody>
          <a:bodyPr/>
          <a:lstStyle/>
          <a:p>
            <a:br>
              <a:rPr lang="it-IT" sz="4000" dirty="0"/>
            </a:br>
            <a:r>
              <a:rPr lang="it-IT" sz="4000" dirty="0"/>
              <a:t>Visto di conformità e modello 770</a:t>
            </a:r>
            <a:br>
              <a:rPr lang="it-IT" sz="2800" b="0" i="1" dirty="0">
                <a:solidFill>
                  <a:srgbClr val="333333"/>
                </a:solidFill>
                <a:effectLst/>
                <a:latin typeface="Merriweather"/>
              </a:rPr>
            </a:br>
            <a:br>
              <a:rPr lang="it-IT" dirty="0"/>
            </a:br>
            <a:endParaRPr lang="it-IT" dirty="0"/>
          </a:p>
        </p:txBody>
      </p:sp>
      <p:sp>
        <p:nvSpPr>
          <p:cNvPr id="5" name="Sottotitolo 4"/>
          <p:cNvSpPr>
            <a:spLocks noGrp="1"/>
          </p:cNvSpPr>
          <p:nvPr>
            <p:ph type="subTitle" idx="1"/>
          </p:nvPr>
        </p:nvSpPr>
        <p:spPr>
          <a:xfrm>
            <a:off x="1828800" y="3311371"/>
            <a:ext cx="9197266" cy="2327429"/>
          </a:xfrm>
        </p:spPr>
        <p:txBody>
          <a:bodyPr/>
          <a:lstStyle/>
          <a:p>
            <a:r>
              <a:rPr lang="it-IT" sz="2800" b="0" i="0" dirty="0">
                <a:solidFill>
                  <a:srgbClr val="2D2D2D"/>
                </a:solidFill>
                <a:effectLst/>
                <a:latin typeface="Open sans" panose="020B0606030504020204" pitchFamily="34" charset="0"/>
              </a:rPr>
              <a:t>Nella </a:t>
            </a:r>
            <a:r>
              <a:rPr lang="it-IT" sz="2800" b="0" i="0" u="sng" dirty="0">
                <a:solidFill>
                  <a:srgbClr val="366DB3"/>
                </a:solidFill>
                <a:effectLst/>
                <a:latin typeface="Open sans" panose="020B0606030504020204" pitchFamily="34" charset="0"/>
                <a:hlinkClick r:id="rId2"/>
              </a:rPr>
              <a:t>circolare n. 17/E del 2019</a:t>
            </a:r>
            <a:r>
              <a:rPr lang="it-IT" sz="2800" b="0" i="0" dirty="0">
                <a:solidFill>
                  <a:srgbClr val="2D2D2D"/>
                </a:solidFill>
                <a:effectLst/>
                <a:latin typeface="Open sans" panose="020B0606030504020204" pitchFamily="34" charset="0"/>
              </a:rPr>
              <a:t>, l'Agenzia ha affermato che il beneficio di esonero dall'apposizione del visto di conformità non si applica alla compensazione dei crediti relativi alle ritenute fiscali operate dal contribuente in qualità di sostituto d'imposta</a:t>
            </a:r>
            <a:r>
              <a:rPr lang="it-IT" b="0" i="0" dirty="0">
                <a:solidFill>
                  <a:srgbClr val="2D2D2D"/>
                </a:solidFill>
                <a:effectLst/>
                <a:latin typeface="Open sans" panose="020B0606030504020204" pitchFamily="34" charset="0"/>
              </a:rPr>
              <a:t>.</a:t>
            </a:r>
            <a:endParaRPr lang="it-IT" dirty="0"/>
          </a:p>
        </p:txBody>
      </p:sp>
    </p:spTree>
    <p:extLst>
      <p:ext uri="{BB962C8B-B14F-4D97-AF65-F5344CB8AC3E}">
        <p14:creationId xmlns:p14="http://schemas.microsoft.com/office/powerpoint/2010/main" val="315202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890944"/>
            <a:ext cx="8458200" cy="594804"/>
          </a:xfrm>
        </p:spPr>
        <p:txBody>
          <a:bodyPr/>
          <a:lstStyle/>
          <a:p>
            <a:br>
              <a:rPr lang="it-IT" b="0" i="1" dirty="0">
                <a:solidFill>
                  <a:srgbClr val="333333"/>
                </a:solidFill>
                <a:effectLst/>
                <a:latin typeface="Merriweather"/>
              </a:rPr>
            </a:br>
            <a:r>
              <a:rPr lang="it-IT" b="0" i="1" dirty="0">
                <a:solidFill>
                  <a:srgbClr val="C00000"/>
                </a:solidFill>
                <a:effectLst/>
                <a:latin typeface="Calibri" panose="020F0502020204030204" pitchFamily="34" charset="0"/>
                <a:cs typeface="Calibri" panose="020F0502020204030204" pitchFamily="34" charset="0"/>
              </a:rPr>
              <a:t>Barratura casella esonero</a:t>
            </a:r>
            <a:br>
              <a:rPr lang="it-IT" b="0" i="1" dirty="0">
                <a:solidFill>
                  <a:srgbClr val="333333"/>
                </a:solidFill>
                <a:effectLst/>
                <a:latin typeface="Merriweather"/>
              </a:rPr>
            </a:br>
            <a:br>
              <a:rPr lang="it-IT" b="0" i="0" dirty="0">
                <a:solidFill>
                  <a:srgbClr val="2D2D2D"/>
                </a:solidFill>
                <a:effectLst/>
                <a:latin typeface="Open sans" panose="020B0606030504020204" pitchFamily="34" charset="0"/>
              </a:rPr>
            </a:br>
            <a:endParaRPr lang="it-IT" dirty="0"/>
          </a:p>
        </p:txBody>
      </p:sp>
      <p:sp>
        <p:nvSpPr>
          <p:cNvPr id="3" name="Sottotitolo 2"/>
          <p:cNvSpPr>
            <a:spLocks noGrp="1"/>
          </p:cNvSpPr>
          <p:nvPr>
            <p:ph type="subTitle" idx="1"/>
          </p:nvPr>
        </p:nvSpPr>
        <p:spPr>
          <a:xfrm>
            <a:off x="1415562" y="2592280"/>
            <a:ext cx="8947638" cy="1313896"/>
          </a:xfrm>
        </p:spPr>
        <p:txBody>
          <a:bodyPr/>
          <a:lstStyle/>
          <a:p>
            <a:r>
              <a:rPr lang="it-IT" sz="2000" b="0" i="0" dirty="0">
                <a:solidFill>
                  <a:schemeClr val="tx1">
                    <a:lumMod val="95000"/>
                    <a:lumOff val="5000"/>
                  </a:schemeClr>
                </a:solidFill>
                <a:effectLst/>
                <a:latin typeface="Calibri" panose="020F0502020204030204" pitchFamily="34" charset="0"/>
                <a:cs typeface="Calibri" panose="020F0502020204030204" pitchFamily="34" charset="0"/>
              </a:rPr>
              <a:t>Per rendere nota tale situazione, nel </a:t>
            </a:r>
            <a:r>
              <a:rPr lang="it-IT" sz="2000" b="1" i="0" dirty="0">
                <a:solidFill>
                  <a:schemeClr val="tx1">
                    <a:lumMod val="95000"/>
                    <a:lumOff val="5000"/>
                  </a:schemeClr>
                </a:solidFill>
                <a:effectLst/>
                <a:latin typeface="Calibri" panose="020F0502020204030204" pitchFamily="34" charset="0"/>
                <a:cs typeface="Calibri" panose="020F0502020204030204" pitchFamily="34" charset="0"/>
              </a:rPr>
              <a:t>frontespizio</a:t>
            </a:r>
            <a:r>
              <a:rPr lang="it-IT" sz="2000" b="0" i="0" dirty="0">
                <a:solidFill>
                  <a:schemeClr val="tx1">
                    <a:lumMod val="95000"/>
                    <a:lumOff val="5000"/>
                  </a:schemeClr>
                </a:solidFill>
                <a:effectLst/>
                <a:latin typeface="Calibri" panose="020F0502020204030204" pitchFamily="34" charset="0"/>
                <a:cs typeface="Calibri" panose="020F0502020204030204" pitchFamily="34" charset="0"/>
              </a:rPr>
              <a:t> dei modelli dichiarativi è prevista un’apposita </a:t>
            </a:r>
            <a:r>
              <a:rPr lang="it-IT" sz="2000" b="1" i="0" dirty="0">
                <a:solidFill>
                  <a:schemeClr val="tx1">
                    <a:lumMod val="95000"/>
                    <a:lumOff val="5000"/>
                  </a:schemeClr>
                </a:solidFill>
                <a:effectLst/>
                <a:latin typeface="Calibri" panose="020F0502020204030204" pitchFamily="34" charset="0"/>
                <a:cs typeface="Calibri" panose="020F0502020204030204" pitchFamily="34" charset="0"/>
              </a:rPr>
              <a:t>casella</a:t>
            </a:r>
            <a:r>
              <a:rPr lang="it-IT" sz="2000" b="0" i="0" dirty="0">
                <a:solidFill>
                  <a:schemeClr val="tx1">
                    <a:lumMod val="95000"/>
                    <a:lumOff val="5000"/>
                  </a:schemeClr>
                </a:solidFill>
                <a:effectLst/>
                <a:latin typeface="Calibri" panose="020F0502020204030204" pitchFamily="34" charset="0"/>
                <a:cs typeface="Calibri" panose="020F0502020204030204" pitchFamily="34" charset="0"/>
              </a:rPr>
              <a:t> nel </a:t>
            </a:r>
            <a:r>
              <a:rPr lang="it-IT" sz="2000" b="0" i="1" dirty="0">
                <a:solidFill>
                  <a:schemeClr val="tx1">
                    <a:lumMod val="95000"/>
                    <a:lumOff val="5000"/>
                  </a:schemeClr>
                </a:solidFill>
                <a:effectLst/>
                <a:latin typeface="Calibri" panose="020F0502020204030204" pitchFamily="34" charset="0"/>
                <a:cs typeface="Calibri" panose="020F0502020204030204" pitchFamily="34" charset="0"/>
              </a:rPr>
              <a:t>box </a:t>
            </a:r>
            <a:r>
              <a:rPr lang="it-IT" sz="2000" b="0" i="0" dirty="0">
                <a:solidFill>
                  <a:schemeClr val="tx1">
                    <a:lumMod val="95000"/>
                    <a:lumOff val="5000"/>
                  </a:schemeClr>
                </a:solidFill>
                <a:effectLst/>
                <a:latin typeface="Calibri" panose="020F0502020204030204" pitchFamily="34" charset="0"/>
                <a:cs typeface="Calibri" panose="020F0502020204030204" pitchFamily="34" charset="0"/>
              </a:rPr>
              <a:t>relativo al visto di conformità, che deve essere </a:t>
            </a:r>
            <a:r>
              <a:rPr lang="it-IT" sz="2000" b="1" i="0" dirty="0">
                <a:solidFill>
                  <a:schemeClr val="tx1">
                    <a:lumMod val="95000"/>
                    <a:lumOff val="5000"/>
                  </a:schemeClr>
                </a:solidFill>
                <a:effectLst/>
                <a:latin typeface="Calibri" panose="020F0502020204030204" pitchFamily="34" charset="0"/>
                <a:cs typeface="Calibri" panose="020F0502020204030204" pitchFamily="34" charset="0"/>
              </a:rPr>
              <a:t>barrata nel caso di esonero dal visto</a:t>
            </a:r>
            <a:r>
              <a:rPr lang="it-IT" sz="2000" b="0" i="0" dirty="0">
                <a:solidFill>
                  <a:schemeClr val="tx1">
                    <a:lumMod val="95000"/>
                    <a:lumOff val="5000"/>
                  </a:schemeClr>
                </a:solidFill>
                <a:effectLst/>
                <a:latin typeface="Calibri" panose="020F0502020204030204" pitchFamily="34" charset="0"/>
                <a:cs typeface="Calibri" panose="020F0502020204030204" pitchFamily="34" charset="0"/>
              </a:rPr>
              <a:t> di conformità per il periodo d’imposta 2020</a:t>
            </a:r>
            <a:endParaRPr lang="it-IT" sz="2000" dirty="0">
              <a:solidFill>
                <a:schemeClr val="tx1">
                  <a:lumMod val="95000"/>
                  <a:lumOff val="5000"/>
                </a:schemeClr>
              </a:solidFill>
              <a:latin typeface="Calibri" panose="020F0502020204030204" pitchFamily="34" charset="0"/>
              <a:cs typeface="Calibri" panose="020F0502020204030204" pitchFamily="34" charset="0"/>
            </a:endParaRPr>
          </a:p>
        </p:txBody>
      </p:sp>
      <p:pic>
        <p:nvPicPr>
          <p:cNvPr id="4" name="Immagine 3">
            <a:extLst>
              <a:ext uri="{FF2B5EF4-FFF2-40B4-BE49-F238E27FC236}">
                <a16:creationId xmlns:a16="http://schemas.microsoft.com/office/drawing/2014/main" id="{3846C23D-EA09-4668-BFE0-E0ED116BBC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583" y="4302921"/>
            <a:ext cx="7685102" cy="1272256"/>
          </a:xfrm>
          <a:prstGeom prst="rect">
            <a:avLst/>
          </a:prstGeom>
        </p:spPr>
      </p:pic>
    </p:spTree>
    <p:extLst>
      <p:ext uri="{BB962C8B-B14F-4D97-AF65-F5344CB8AC3E}">
        <p14:creationId xmlns:p14="http://schemas.microsoft.com/office/powerpoint/2010/main" val="20923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66900" y="1740023"/>
            <a:ext cx="8458200" cy="710214"/>
          </a:xfrm>
        </p:spPr>
        <p:txBody>
          <a:bodyPr/>
          <a:lstStyle/>
          <a:p>
            <a:r>
              <a:rPr lang="it-IT" sz="3600" dirty="0"/>
              <a:t>Revoca Reg Premiale</a:t>
            </a:r>
          </a:p>
        </p:txBody>
      </p:sp>
      <p:sp>
        <p:nvSpPr>
          <p:cNvPr id="3" name="Sottotitolo 2"/>
          <p:cNvSpPr>
            <a:spLocks noGrp="1"/>
          </p:cNvSpPr>
          <p:nvPr>
            <p:ph type="subTitle" idx="1"/>
          </p:nvPr>
        </p:nvSpPr>
        <p:spPr>
          <a:xfrm>
            <a:off x="1415562" y="2805343"/>
            <a:ext cx="8947638" cy="3736133"/>
          </a:xfrm>
        </p:spPr>
        <p:txBody>
          <a:bodyPr/>
          <a:lstStyle/>
          <a:p>
            <a:pPr algn="just"/>
            <a:r>
              <a:rPr lang="it-IT" sz="2400" dirty="0">
                <a:solidFill>
                  <a:srgbClr val="2D2D2D"/>
                </a:solidFill>
                <a:latin typeface="Calibri" panose="020F0502020204030204" pitchFamily="34" charset="0"/>
                <a:cs typeface="Calibri" panose="020F0502020204030204" pitchFamily="34" charset="0"/>
              </a:rPr>
              <a:t>L</a:t>
            </a:r>
            <a:r>
              <a:rPr lang="it-IT" sz="2400" b="0" i="0" dirty="0">
                <a:solidFill>
                  <a:srgbClr val="2D2D2D"/>
                </a:solidFill>
                <a:effectLst/>
                <a:latin typeface="Calibri" panose="020F0502020204030204" pitchFamily="34" charset="0"/>
                <a:cs typeface="Calibri" panose="020F0502020204030204" pitchFamily="34" charset="0"/>
              </a:rPr>
              <a:t>a </a:t>
            </a:r>
            <a:r>
              <a:rPr lang="it-IT" sz="2400" b="0" i="0" u="sng" dirty="0">
                <a:solidFill>
                  <a:srgbClr val="366DB3"/>
                </a:solidFill>
                <a:effectLst/>
                <a:latin typeface="Calibri" panose="020F0502020204030204" pitchFamily="34" charset="0"/>
                <a:cs typeface="Calibri" panose="020F0502020204030204" pitchFamily="34" charset="0"/>
                <a:hlinkClick r:id="rId2"/>
              </a:rPr>
              <a:t>circolare n. 20/E del 2019</a:t>
            </a:r>
            <a:r>
              <a:rPr lang="it-IT" sz="2400" b="0" i="0" dirty="0">
                <a:solidFill>
                  <a:srgbClr val="2D2D2D"/>
                </a:solidFill>
                <a:effectLst/>
                <a:latin typeface="Calibri" panose="020F0502020204030204" pitchFamily="34" charset="0"/>
                <a:cs typeface="Calibri" panose="020F0502020204030204" pitchFamily="34" charset="0"/>
              </a:rPr>
              <a:t> ricorda che qualora tale regime si renda successivamente non spettante (errori o ricalcoli, lettere di compliance, dichiarazione integrativa, ecc.), si rientra nella fattispecie di utilizzo in compensazione di crediti senza </a:t>
            </a:r>
            <a:r>
              <a:rPr lang="it-IT" sz="2400" b="0" i="0" u="sng" dirty="0">
                <a:solidFill>
                  <a:srgbClr val="2D2D2D"/>
                </a:solidFill>
                <a:effectLst/>
                <a:highlight>
                  <a:srgbClr val="FFFF00"/>
                </a:highlight>
                <a:latin typeface="Calibri" panose="020F0502020204030204" pitchFamily="34" charset="0"/>
                <a:cs typeface="Calibri" panose="020F0502020204030204" pitchFamily="34" charset="0"/>
              </a:rPr>
              <a:t>visto di conformità</a:t>
            </a:r>
            <a:r>
              <a:rPr lang="it-IT" sz="2400" b="0" i="0" dirty="0">
                <a:solidFill>
                  <a:srgbClr val="2D2D2D"/>
                </a:solidFill>
                <a:effectLst/>
                <a:latin typeface="Calibri" panose="020F0502020204030204" pitchFamily="34" charset="0"/>
                <a:cs typeface="Calibri" panose="020F0502020204030204" pitchFamily="34" charset="0"/>
              </a:rPr>
              <a:t>, il che comporta l'irrogazione della sanzione prevista nel caso di omesso versamento (30% del credito utilizzato in compensazione) oltre al recupero dell’ammontare dei crediti utilizzati</a:t>
            </a:r>
          </a:p>
          <a:p>
            <a:br>
              <a:rPr lang="it-IT" dirty="0"/>
            </a:br>
            <a:endParaRPr lang="it-IT" dirty="0"/>
          </a:p>
        </p:txBody>
      </p:sp>
    </p:spTree>
    <p:extLst>
      <p:ext uri="{BB962C8B-B14F-4D97-AF65-F5344CB8AC3E}">
        <p14:creationId xmlns:p14="http://schemas.microsoft.com/office/powerpoint/2010/main" val="403650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574" y="1465868"/>
            <a:ext cx="8458200" cy="612774"/>
          </a:xfrm>
        </p:spPr>
        <p:txBody>
          <a:bodyPr/>
          <a:lstStyle/>
          <a:p>
            <a:r>
              <a:rPr lang="it-IT" dirty="0"/>
              <a:t>Chiarimento                     Dichiarazione Integrativa </a:t>
            </a:r>
          </a:p>
        </p:txBody>
      </p:sp>
      <p:sp>
        <p:nvSpPr>
          <p:cNvPr id="3" name="Sottotitolo 2"/>
          <p:cNvSpPr>
            <a:spLocks noGrp="1"/>
          </p:cNvSpPr>
          <p:nvPr>
            <p:ph type="subTitle" idx="1"/>
          </p:nvPr>
        </p:nvSpPr>
        <p:spPr>
          <a:xfrm>
            <a:off x="1974855" y="2457237"/>
            <a:ext cx="8947638" cy="4519246"/>
          </a:xfrm>
        </p:spPr>
        <p:txBody>
          <a:bodyPr/>
          <a:lstStyle/>
          <a:p>
            <a:pPr algn="just"/>
            <a:r>
              <a:rPr lang="it-IT" sz="2400" b="0" i="0" dirty="0">
                <a:solidFill>
                  <a:srgbClr val="2D2D2D"/>
                </a:solidFill>
                <a:effectLst/>
                <a:latin typeface="Calibri" panose="020F0502020204030204" pitchFamily="34" charset="0"/>
                <a:cs typeface="Calibri" panose="020F0502020204030204" pitchFamily="34" charset="0"/>
              </a:rPr>
              <a:t>L’Agenzia delle entrate con risposta ad istanza di </a:t>
            </a:r>
            <a:r>
              <a:rPr lang="it-IT" sz="2400" b="0" i="0" u="sng" dirty="0">
                <a:solidFill>
                  <a:srgbClr val="366DB3"/>
                </a:solidFill>
                <a:effectLst/>
                <a:latin typeface="Calibri" panose="020F0502020204030204" pitchFamily="34" charset="0"/>
                <a:cs typeface="Calibri" panose="020F0502020204030204" pitchFamily="34" charset="0"/>
                <a:hlinkClick r:id="rId2"/>
              </a:rPr>
              <a:t>interpello n. 31 del 2020</a:t>
            </a:r>
            <a:r>
              <a:rPr lang="it-IT" sz="2400" b="0" i="0" dirty="0">
                <a:solidFill>
                  <a:srgbClr val="2D2D2D"/>
                </a:solidFill>
                <a:effectLst/>
                <a:latin typeface="Calibri" panose="020F0502020204030204" pitchFamily="34" charset="0"/>
                <a:cs typeface="Calibri" panose="020F0502020204030204" pitchFamily="34" charset="0"/>
              </a:rPr>
              <a:t>, ha fornito risposta positiva ad un contribuente che aveva chiesto se spettavano i benefici del regime premiale anche nel caso di presentazione di dichiarazione tardiva (entro 90 giorni dalla scadenza del termine per la presentazione della dichiarazione in materia di imposte sui redditi). Il dubbio era sorto dopo la pubblicazione della </a:t>
            </a:r>
            <a:r>
              <a:rPr lang="it-IT" sz="2400" b="0" i="0" u="sng" dirty="0">
                <a:solidFill>
                  <a:srgbClr val="366DB3"/>
                </a:solidFill>
                <a:effectLst/>
                <a:latin typeface="Calibri" panose="020F0502020204030204" pitchFamily="34" charset="0"/>
                <a:cs typeface="Calibri" panose="020F0502020204030204" pitchFamily="34" charset="0"/>
                <a:hlinkClick r:id="rId3"/>
              </a:rPr>
              <a:t>circolare n. 20/E del 9 settembre 2019</a:t>
            </a:r>
            <a:r>
              <a:rPr lang="it-IT" sz="2400" b="0" i="0" dirty="0">
                <a:solidFill>
                  <a:srgbClr val="2D2D2D"/>
                </a:solidFill>
                <a:effectLst/>
                <a:latin typeface="Calibri" panose="020F0502020204030204" pitchFamily="34" charset="0"/>
                <a:cs typeface="Calibri" panose="020F0502020204030204" pitchFamily="34" charset="0"/>
              </a:rPr>
              <a:t> nella quale era stato precisato che i benefici erano vincolati all’esito dell’applicazione degli ISA al momento della presentazione della </a:t>
            </a:r>
            <a:r>
              <a:rPr lang="it-IT" sz="2400" b="1" i="0" dirty="0">
                <a:solidFill>
                  <a:srgbClr val="2D2D2D"/>
                </a:solidFill>
                <a:effectLst/>
                <a:latin typeface="Calibri" panose="020F0502020204030204" pitchFamily="34" charset="0"/>
                <a:cs typeface="Calibri" panose="020F0502020204030204" pitchFamily="34" charset="0"/>
              </a:rPr>
              <a:t>dichiarazione entro i termini ordinari</a:t>
            </a:r>
            <a:r>
              <a:rPr lang="it-IT" sz="2400" b="0" i="0" dirty="0">
                <a:solidFill>
                  <a:srgbClr val="2D2D2D"/>
                </a:solidFill>
                <a:effectLst/>
                <a:latin typeface="Calibri" panose="020F0502020204030204" pitchFamily="34" charset="0"/>
                <a:cs typeface="Calibri" panose="020F0502020204030204" pitchFamily="34" charset="0"/>
              </a:rPr>
              <a:t>.</a:t>
            </a:r>
            <a:endParaRPr lang="it-IT" sz="2400" dirty="0">
              <a:latin typeface="Calibri" panose="020F0502020204030204" pitchFamily="34" charset="0"/>
              <a:cs typeface="Calibri" panose="020F0502020204030204" pitchFamily="34" charset="0"/>
            </a:endParaRPr>
          </a:p>
        </p:txBody>
      </p:sp>
      <p:sp>
        <p:nvSpPr>
          <p:cNvPr id="4" name="Freccia a destra 3">
            <a:extLst>
              <a:ext uri="{FF2B5EF4-FFF2-40B4-BE49-F238E27FC236}">
                <a16:creationId xmlns:a16="http://schemas.microsoft.com/office/drawing/2014/main" id="{122AEDEF-4C96-46B2-89D6-ECC8E8303691}"/>
              </a:ext>
            </a:extLst>
          </p:cNvPr>
          <p:cNvSpPr/>
          <p:nvPr/>
        </p:nvSpPr>
        <p:spPr>
          <a:xfrm>
            <a:off x="5117592" y="15554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7382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br>
              <a:rPr lang="it-IT" dirty="0"/>
            </a:br>
            <a:r>
              <a:rPr lang="it-IT" dirty="0"/>
              <a:t>Segue … integrativa –</a:t>
            </a:r>
            <a:r>
              <a:rPr lang="it-IT" dirty="0" err="1"/>
              <a:t>circ</a:t>
            </a:r>
            <a:r>
              <a:rPr lang="it-IT" dirty="0"/>
              <a:t> 16E 2020 </a:t>
            </a:r>
            <a:r>
              <a:rPr lang="it-IT"/>
              <a:t>(par 8.3)</a:t>
            </a:r>
            <a:br>
              <a:rPr lang="it-IT" dirty="0"/>
            </a:br>
            <a:endParaRPr lang="it-IT" dirty="0"/>
          </a:p>
        </p:txBody>
      </p:sp>
      <p:sp>
        <p:nvSpPr>
          <p:cNvPr id="3" name="Sottotitolo 2"/>
          <p:cNvSpPr>
            <a:spLocks noGrp="1"/>
          </p:cNvSpPr>
          <p:nvPr>
            <p:ph type="subTitle" idx="1"/>
          </p:nvPr>
        </p:nvSpPr>
        <p:spPr>
          <a:xfrm>
            <a:off x="1415561" y="2022231"/>
            <a:ext cx="10482927" cy="4519246"/>
          </a:xfrm>
        </p:spPr>
        <p:txBody>
          <a:bodyPr/>
          <a:lstStyle/>
          <a:p>
            <a:pPr algn="just"/>
            <a:r>
              <a:rPr lang="it-IT" sz="2400" dirty="0">
                <a:solidFill>
                  <a:schemeClr val="tx1">
                    <a:lumMod val="95000"/>
                    <a:lumOff val="5000"/>
                  </a:schemeClr>
                </a:solidFill>
              </a:rPr>
              <a:t>A seguito dell’applicazione degli ISA, un contribuente può accedere alle premialità se raggiunge un idoneo livello di affidabilità fiscale sulla base dell’esito dell’applicazione degli ISA risultante dall’ultima dichiarazione presentata entro i termini ordinari. Le eventuali dichiarazioni successive alla scadenza del termine ordinario di presentazione che modifichino il punteggio ISA precedentemente ottenuto dal contribuente, </a:t>
            </a:r>
            <a:r>
              <a:rPr lang="it-IT" sz="2400" dirty="0">
                <a:solidFill>
                  <a:schemeClr val="tx1">
                    <a:lumMod val="95000"/>
                    <a:lumOff val="5000"/>
                  </a:schemeClr>
                </a:solidFill>
                <a:highlight>
                  <a:srgbClr val="FFFF00"/>
                </a:highlight>
              </a:rPr>
              <a:t>migliorandolo</a:t>
            </a:r>
            <a:r>
              <a:rPr lang="it-IT" sz="2400" dirty="0">
                <a:solidFill>
                  <a:schemeClr val="tx1">
                    <a:lumMod val="95000"/>
                    <a:lumOff val="5000"/>
                  </a:schemeClr>
                </a:solidFill>
              </a:rPr>
              <a:t>, devono essere, </a:t>
            </a:r>
            <a:r>
              <a:rPr lang="it-IT" sz="2400" u="sng" dirty="0">
                <a:solidFill>
                  <a:schemeClr val="tx1">
                    <a:lumMod val="95000"/>
                    <a:lumOff val="5000"/>
                  </a:schemeClr>
                </a:solidFill>
              </a:rPr>
              <a:t>pertanto, considerate non rilevanti ai fini dei benefici premiali</a:t>
            </a:r>
            <a:r>
              <a:rPr lang="it-IT" sz="2400" dirty="0">
                <a:solidFill>
                  <a:schemeClr val="tx1">
                    <a:lumMod val="95000"/>
                    <a:lumOff val="5000"/>
                  </a:schemeClr>
                </a:solidFill>
              </a:rPr>
              <a:t>. Viceversa, se, con una dichiarazione successiva a quella trasmessa entro i termini ordinari, la modifica dei dati per l’applicazione degli ISA determini una </a:t>
            </a:r>
            <a:r>
              <a:rPr lang="it-IT" sz="2400" dirty="0">
                <a:solidFill>
                  <a:schemeClr val="tx1">
                    <a:lumMod val="95000"/>
                    <a:lumOff val="5000"/>
                  </a:schemeClr>
                </a:solidFill>
                <a:highlight>
                  <a:srgbClr val="FFFF00"/>
                </a:highlight>
              </a:rPr>
              <a:t>riduzione del punteggio di affidabilità</a:t>
            </a:r>
            <a:r>
              <a:rPr lang="it-IT" sz="2400" dirty="0">
                <a:solidFill>
                  <a:schemeClr val="tx1">
                    <a:lumMod val="95000"/>
                    <a:lumOff val="5000"/>
                  </a:schemeClr>
                </a:solidFill>
              </a:rPr>
              <a:t>, </a:t>
            </a:r>
            <a:r>
              <a:rPr lang="it-IT" sz="2400" u="sng" dirty="0">
                <a:solidFill>
                  <a:schemeClr val="tx1">
                    <a:lumMod val="95000"/>
                    <a:lumOff val="5000"/>
                  </a:schemeClr>
                </a:solidFill>
              </a:rPr>
              <a:t>tale variazione deve ritenersi rilevante ai fini della riduzione o perdita dei benefici premiali</a:t>
            </a:r>
            <a:r>
              <a:rPr lang="it-IT" sz="2400" dirty="0">
                <a:solidFill>
                  <a:schemeClr val="tx1">
                    <a:lumMod val="95000"/>
                    <a:lumOff val="5000"/>
                  </a:schemeClr>
                </a:solidFill>
              </a:rPr>
              <a:t>. </a:t>
            </a:r>
          </a:p>
          <a:p>
            <a:pPr algn="l"/>
            <a:endParaRPr lang="it-IT" sz="2000" dirty="0"/>
          </a:p>
          <a:p>
            <a:pPr algn="l"/>
            <a:endParaRPr lang="it-IT" sz="2000" dirty="0"/>
          </a:p>
          <a:p>
            <a:pPr algn="l"/>
            <a:endParaRPr lang="it-IT" sz="2000" dirty="0"/>
          </a:p>
          <a:p>
            <a:pPr algn="l"/>
            <a:r>
              <a:rPr lang="it-IT" sz="2000" dirty="0"/>
              <a:t>Circolare 16/E  2020</a:t>
            </a:r>
          </a:p>
          <a:p>
            <a:pPr algn="l"/>
            <a:r>
              <a:rPr lang="it-IT" sz="2000" dirty="0"/>
              <a:t>Circolare </a:t>
            </a:r>
          </a:p>
        </p:txBody>
      </p:sp>
    </p:spTree>
    <p:extLst>
      <p:ext uri="{BB962C8B-B14F-4D97-AF65-F5344CB8AC3E}">
        <p14:creationId xmlns:p14="http://schemas.microsoft.com/office/powerpoint/2010/main" val="380382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endParaRPr lang="it-IT" dirty="0"/>
          </a:p>
        </p:txBody>
      </p:sp>
      <p:sp>
        <p:nvSpPr>
          <p:cNvPr id="3" name="Sottotitolo 2"/>
          <p:cNvSpPr>
            <a:spLocks noGrp="1"/>
          </p:cNvSpPr>
          <p:nvPr>
            <p:ph type="subTitle" idx="1"/>
          </p:nvPr>
        </p:nvSpPr>
        <p:spPr>
          <a:xfrm>
            <a:off x="1415562" y="2022231"/>
            <a:ext cx="8947638" cy="4519246"/>
          </a:xfrm>
        </p:spPr>
        <p:txBody>
          <a:bodyPr/>
          <a:lstStyle/>
          <a:p>
            <a:pPr algn="l"/>
            <a:r>
              <a:rPr lang="it-IT" sz="1800" i="1" dirty="0"/>
              <a:t>.</a:t>
            </a:r>
            <a:endParaRPr lang="it-IT" sz="1800" dirty="0"/>
          </a:p>
        </p:txBody>
      </p:sp>
    </p:spTree>
    <p:extLst>
      <p:ext uri="{BB962C8B-B14F-4D97-AF65-F5344CB8AC3E}">
        <p14:creationId xmlns:p14="http://schemas.microsoft.com/office/powerpoint/2010/main" val="426369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endParaRPr lang="it-IT" dirty="0"/>
          </a:p>
        </p:txBody>
      </p:sp>
      <p:sp>
        <p:nvSpPr>
          <p:cNvPr id="3" name="Sottotitolo 2"/>
          <p:cNvSpPr>
            <a:spLocks noGrp="1"/>
          </p:cNvSpPr>
          <p:nvPr>
            <p:ph type="subTitle" idx="1"/>
          </p:nvPr>
        </p:nvSpPr>
        <p:spPr>
          <a:xfrm>
            <a:off x="1415562" y="2022231"/>
            <a:ext cx="8947638" cy="4519246"/>
          </a:xfrm>
        </p:spPr>
        <p:txBody>
          <a:bodyPr/>
          <a:lstStyle/>
          <a:p>
            <a:endParaRPr lang="it-IT" sz="1600" dirty="0"/>
          </a:p>
        </p:txBody>
      </p:sp>
    </p:spTree>
    <p:extLst>
      <p:ext uri="{BB962C8B-B14F-4D97-AF65-F5344CB8AC3E}">
        <p14:creationId xmlns:p14="http://schemas.microsoft.com/office/powerpoint/2010/main" val="3551059797"/>
      </p:ext>
    </p:extLst>
  </p:cSld>
  <p:clrMapOvr>
    <a:masterClrMapping/>
  </p:clrMapOvr>
</p:sld>
</file>

<file path=ppt/theme/theme1.xml><?xml version="1.0" encoding="utf-8"?>
<a:theme xmlns:a="http://schemas.openxmlformats.org/drawingml/2006/main" name="slide vuote_modello_conep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vuote_modello_conepro</Template>
  <TotalTime>304</TotalTime>
  <Words>555</Words>
  <Application>Microsoft Office PowerPoint</Application>
  <PresentationFormat>Widescreen</PresentationFormat>
  <Paragraphs>21</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Calibri</vt:lpstr>
      <vt:lpstr>Merriweather</vt:lpstr>
      <vt:lpstr>Open sans</vt:lpstr>
      <vt:lpstr>slide vuote_modello_conepro</vt:lpstr>
      <vt:lpstr>Visto Conformità Iva  dal periodo di imposta successivo a quello a cui si fa riferimento con gli ISA (limite 50.000€)</vt:lpstr>
      <vt:lpstr>Visto Conformità Imposte Dirette  stesso periodo a cui si fa riferimento con gli ISA (limite 20000€ redditi 20000€ irap) </vt:lpstr>
      <vt:lpstr> Visto di conformità e modello 770  </vt:lpstr>
      <vt:lpstr> Barratura casella esonero  </vt:lpstr>
      <vt:lpstr>Revoca Reg Premiale</vt:lpstr>
      <vt:lpstr>Chiarimento                     Dichiarazione Integrativa </vt:lpstr>
      <vt:lpstr> Segue … integrativa –circ 16E 2020 (par 8.3) </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dc:title>
  <dc:creator>Stefano</dc:creator>
  <cp:lastModifiedBy>antonio serracini</cp:lastModifiedBy>
  <cp:revision>30</cp:revision>
  <dcterms:created xsi:type="dcterms:W3CDTF">2021-06-09T19:11:31Z</dcterms:created>
  <dcterms:modified xsi:type="dcterms:W3CDTF">2021-07-08T10:36:22Z</dcterms:modified>
</cp:coreProperties>
</file>