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8" r:id="rId2"/>
    <p:sldId id="264" r:id="rId3"/>
    <p:sldId id="269" r:id="rId4"/>
    <p:sldId id="267" r:id="rId5"/>
    <p:sldId id="272" r:id="rId6"/>
    <p:sldId id="273" r:id="rId7"/>
    <p:sldId id="274" r:id="rId8"/>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74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914400" y="2130426"/>
            <a:ext cx="10363200" cy="1470025"/>
          </a:xfrm>
          <a:prstGeom prst="rect">
            <a:avLst/>
          </a:prstGeom>
        </p:spPr>
        <p:txBody>
          <a:bodyPr/>
          <a:lstStyle/>
          <a:p>
            <a:r>
              <a:rPr lang="it-IT"/>
              <a:t>Fare clic per modificare lo stile del titolo</a:t>
            </a:r>
          </a:p>
        </p:txBody>
      </p:sp>
      <p:sp>
        <p:nvSpPr>
          <p:cNvPr id="3" name="Sottotitolo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AF1019A1-D718-46BD-A899-53B9CBF4D26F}" type="datetimeFigureOut">
              <a:rPr lang="it-IT" smtClean="0"/>
              <a:t>08/07/2021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D4EA904-DA07-413D-945D-7BF42D3867A7}" type="slidenum">
              <a:rPr lang="it-IT" smtClean="0"/>
              <a:t>‹N›</a:t>
            </a:fld>
            <a:endParaRPr lang="it-IT"/>
          </a:p>
        </p:txBody>
      </p:sp>
    </p:spTree>
    <p:extLst>
      <p:ext uri="{BB962C8B-B14F-4D97-AF65-F5344CB8AC3E}">
        <p14:creationId xmlns:p14="http://schemas.microsoft.com/office/powerpoint/2010/main" val="250692266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egnaposto data 3"/>
          <p:cNvSpPr>
            <a:spLocks noGrp="1"/>
          </p:cNvSpPr>
          <p:nvPr>
            <p:ph type="dt" sz="half" idx="2"/>
          </p:nvPr>
        </p:nvSpPr>
        <p:spPr>
          <a:xfrm>
            <a:off x="1391478" y="6381329"/>
            <a:ext cx="1632181" cy="365125"/>
          </a:xfrm>
          <a:prstGeom prst="rect">
            <a:avLst/>
          </a:prstGeom>
        </p:spPr>
        <p:txBody>
          <a:bodyPr vert="horz" lIns="91440" tIns="45720" rIns="91440" bIns="45720" rtlCol="0" anchor="ctr"/>
          <a:lstStyle>
            <a:lvl1pPr algn="l">
              <a:defRPr sz="1200" b="1">
                <a:solidFill>
                  <a:srgbClr val="A02020"/>
                </a:solidFill>
              </a:defRPr>
            </a:lvl1pPr>
          </a:lstStyle>
          <a:p>
            <a:fld id="{AF1019A1-D718-46BD-A899-53B9CBF4D26F}" type="datetimeFigureOut">
              <a:rPr lang="it-IT" smtClean="0"/>
              <a:t>08/07/2021</a:t>
            </a:fld>
            <a:endParaRPr lang="it-IT"/>
          </a:p>
        </p:txBody>
      </p:sp>
      <p:sp>
        <p:nvSpPr>
          <p:cNvPr id="5" name="Segnaposto piè di pagina 4"/>
          <p:cNvSpPr>
            <a:spLocks noGrp="1"/>
          </p:cNvSpPr>
          <p:nvPr>
            <p:ph type="ftr" sz="quarter" idx="3"/>
          </p:nvPr>
        </p:nvSpPr>
        <p:spPr>
          <a:xfrm>
            <a:off x="4175787" y="6381329"/>
            <a:ext cx="3860800" cy="365125"/>
          </a:xfrm>
          <a:prstGeom prst="rect">
            <a:avLst/>
          </a:prstGeom>
        </p:spPr>
        <p:txBody>
          <a:bodyPr vert="horz" lIns="91440" tIns="45720" rIns="91440" bIns="45720" rtlCol="0" anchor="ctr"/>
          <a:lstStyle>
            <a:lvl1pPr algn="ctr">
              <a:defRPr sz="1200" b="1">
                <a:solidFill>
                  <a:srgbClr val="A02020"/>
                </a:solidFill>
              </a:defRPr>
            </a:lvl1pPr>
          </a:lstStyle>
          <a:p>
            <a:endParaRPr lang="it-IT"/>
          </a:p>
        </p:txBody>
      </p:sp>
      <p:sp>
        <p:nvSpPr>
          <p:cNvPr id="6" name="Segnaposto numero diapositiva 5"/>
          <p:cNvSpPr>
            <a:spLocks noGrp="1"/>
          </p:cNvSpPr>
          <p:nvPr>
            <p:ph type="sldNum" sz="quarter" idx="4"/>
          </p:nvPr>
        </p:nvSpPr>
        <p:spPr>
          <a:xfrm>
            <a:off x="431371" y="6381329"/>
            <a:ext cx="493845" cy="365125"/>
          </a:xfrm>
          <a:prstGeom prst="rect">
            <a:avLst/>
          </a:prstGeom>
        </p:spPr>
        <p:txBody>
          <a:bodyPr vert="horz" lIns="91440" tIns="45720" rIns="91440" bIns="45720" rtlCol="0" anchor="ctr"/>
          <a:lstStyle>
            <a:lvl1pPr algn="r">
              <a:defRPr sz="1200" b="1">
                <a:solidFill>
                  <a:srgbClr val="A02020"/>
                </a:solidFill>
              </a:defRPr>
            </a:lvl1pPr>
          </a:lstStyle>
          <a:p>
            <a:fld id="{8D4EA904-DA07-413D-945D-7BF42D3867A7}" type="slidenum">
              <a:rPr lang="it-IT" smtClean="0"/>
              <a:t>‹N›</a:t>
            </a:fld>
            <a:endParaRPr lang="it-IT"/>
          </a:p>
        </p:txBody>
      </p:sp>
      <p:cxnSp>
        <p:nvCxnSpPr>
          <p:cNvPr id="8" name="Connettore 1 7"/>
          <p:cNvCxnSpPr/>
          <p:nvPr/>
        </p:nvCxnSpPr>
        <p:spPr>
          <a:xfrm>
            <a:off x="1295467" y="0"/>
            <a:ext cx="0" cy="6858000"/>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10" name="Connettore 1 9"/>
          <p:cNvCxnSpPr/>
          <p:nvPr/>
        </p:nvCxnSpPr>
        <p:spPr>
          <a:xfrm>
            <a:off x="0" y="1268760"/>
            <a:ext cx="12192000" cy="0"/>
          </a:xfrm>
          <a:prstGeom prst="line">
            <a:avLst/>
          </a:prstGeom>
          <a:ln w="76200"/>
        </p:spPr>
        <p:style>
          <a:lnRef idx="1">
            <a:schemeClr val="accent1"/>
          </a:lnRef>
          <a:fillRef idx="0">
            <a:schemeClr val="accent1"/>
          </a:fillRef>
          <a:effectRef idx="0">
            <a:schemeClr val="accent1"/>
          </a:effectRef>
          <a:fontRef idx="minor">
            <a:schemeClr val="tx1"/>
          </a:fontRef>
        </p:style>
      </p:cxnSp>
      <p:pic>
        <p:nvPicPr>
          <p:cNvPr id="11" name="Immagine 10" descr="image1 (1).JPG"/>
          <p:cNvPicPr>
            <a:picLocks noChangeAspect="1"/>
          </p:cNvPicPr>
          <p:nvPr/>
        </p:nvPicPr>
        <p:blipFill>
          <a:blip r:embed="rId3" cstate="print"/>
          <a:srcRect t="18500" r="9360" b="59450"/>
          <a:stretch>
            <a:fillRect/>
          </a:stretch>
        </p:blipFill>
        <p:spPr>
          <a:xfrm>
            <a:off x="1391477" y="1"/>
            <a:ext cx="4992555" cy="1203563"/>
          </a:xfrm>
          <a:prstGeom prst="rect">
            <a:avLst/>
          </a:prstGeom>
        </p:spPr>
      </p:pic>
      <p:sp>
        <p:nvSpPr>
          <p:cNvPr id="13" name="CasellaDiTesto 12"/>
          <p:cNvSpPr txBox="1"/>
          <p:nvPr/>
        </p:nvSpPr>
        <p:spPr>
          <a:xfrm>
            <a:off x="8735616" y="6381329"/>
            <a:ext cx="3456384" cy="307777"/>
          </a:xfrm>
          <a:prstGeom prst="rect">
            <a:avLst/>
          </a:prstGeom>
          <a:noFill/>
        </p:spPr>
        <p:txBody>
          <a:bodyPr wrap="square" rtlCol="0">
            <a:spAutoFit/>
          </a:bodyPr>
          <a:lstStyle/>
          <a:p>
            <a:r>
              <a:rPr lang="it-IT" sz="1400" b="1" baseline="0" dirty="0">
                <a:solidFill>
                  <a:srgbClr val="A02020"/>
                </a:solidFill>
              </a:rPr>
              <a:t> </a:t>
            </a:r>
            <a:endParaRPr lang="it-IT" sz="1400" b="1" dirty="0">
              <a:solidFill>
                <a:srgbClr val="A02020"/>
              </a:solidFill>
            </a:endParaRPr>
          </a:p>
        </p:txBody>
      </p:sp>
      <p:sp>
        <p:nvSpPr>
          <p:cNvPr id="14" name="Segnaposto titolo 13"/>
          <p:cNvSpPr>
            <a:spLocks noGrp="1"/>
          </p:cNvSpPr>
          <p:nvPr>
            <p:ph type="title"/>
          </p:nvPr>
        </p:nvSpPr>
        <p:spPr>
          <a:xfrm>
            <a:off x="1219200" y="4869160"/>
            <a:ext cx="10972800" cy="1143000"/>
          </a:xfrm>
          <a:prstGeom prst="rect">
            <a:avLst/>
          </a:prstGeom>
        </p:spPr>
        <p:txBody>
          <a:bodyPr vert="horz" lIns="91440" tIns="45720" rIns="91440" bIns="45720" rtlCol="0" anchor="ctr">
            <a:noAutofit/>
          </a:bodyPr>
          <a:lstStyle/>
          <a:p>
            <a:endParaRPr lang="it-IT" dirty="0"/>
          </a:p>
        </p:txBody>
      </p:sp>
      <p:sp>
        <p:nvSpPr>
          <p:cNvPr id="15" name="Segnaposto testo 14"/>
          <p:cNvSpPr>
            <a:spLocks noGrp="1"/>
          </p:cNvSpPr>
          <p:nvPr>
            <p:ph type="body" idx="1"/>
          </p:nvPr>
        </p:nvSpPr>
        <p:spPr>
          <a:xfrm>
            <a:off x="1391477" y="1340769"/>
            <a:ext cx="10561173" cy="2880319"/>
          </a:xfrm>
          <a:prstGeom prst="rect">
            <a:avLst/>
          </a:prstGeom>
        </p:spPr>
        <p:txBody>
          <a:bodyPr vert="horz" lIns="91440" tIns="45720" rIns="91440" bIns="45720" rtlCol="0">
            <a:noAutofit/>
          </a:bodyPr>
          <a:lstStyle/>
          <a:p>
            <a:pPr lvl="1"/>
            <a:endParaRPr lang="it-IT" dirty="0"/>
          </a:p>
        </p:txBody>
      </p:sp>
    </p:spTree>
    <p:extLst>
      <p:ext uri="{BB962C8B-B14F-4D97-AF65-F5344CB8AC3E}">
        <p14:creationId xmlns:p14="http://schemas.microsoft.com/office/powerpoint/2010/main" val="4012625806"/>
      </p:ext>
    </p:extLst>
  </p:cSld>
  <p:clrMap bg1="lt1" tx1="dk1" bg2="lt2" tx2="dk2" accent1="accent1" accent2="accent2" accent3="accent3" accent4="accent4" accent5="accent5" accent6="accent6" hlink="hlink" folHlink="folHlink"/>
  <p:sldLayoutIdLst>
    <p:sldLayoutId id="2147483661" r:id="rId1"/>
  </p:sldLayoutIdLst>
  <p:txStyles>
    <p:titleStyle>
      <a:lvl1pPr algn="ctr" defTabSz="914400" rtl="0" eaLnBrk="1" latinLnBrk="0" hangingPunct="1">
        <a:spcBef>
          <a:spcPct val="0"/>
        </a:spcBef>
        <a:buNone/>
        <a:defRPr sz="2800" kern="1200" baseline="0">
          <a:solidFill>
            <a:srgbClr val="A02020"/>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None/>
        <a:defRPr sz="4400" kern="1200" baseline="0">
          <a:solidFill>
            <a:srgbClr val="A02020"/>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www.agenziaentrate.gov.it/portale/web/guest/sw-compilazione-isa-2021"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152408" y="1613643"/>
            <a:ext cx="8458200" cy="872104"/>
          </a:xfrm>
        </p:spPr>
        <p:txBody>
          <a:bodyPr/>
          <a:lstStyle/>
          <a:p>
            <a:r>
              <a:rPr lang="it-IT" sz="3600" dirty="0"/>
              <a:t>Studi di Settore Vs ISA</a:t>
            </a:r>
          </a:p>
        </p:txBody>
      </p:sp>
      <p:sp>
        <p:nvSpPr>
          <p:cNvPr id="3" name="Sottotitolo 2"/>
          <p:cNvSpPr>
            <a:spLocks noGrp="1"/>
          </p:cNvSpPr>
          <p:nvPr>
            <p:ph type="subTitle" idx="1"/>
          </p:nvPr>
        </p:nvSpPr>
        <p:spPr>
          <a:xfrm>
            <a:off x="1553593" y="2574523"/>
            <a:ext cx="10564426" cy="4283477"/>
          </a:xfrm>
        </p:spPr>
        <p:txBody>
          <a:bodyPr/>
          <a:lstStyle/>
          <a:p>
            <a:pPr marL="342900" indent="-342900" algn="l">
              <a:buFont typeface="Courier New" panose="02070309020205020404" pitchFamily="49" charset="0"/>
              <a:buChar char="o"/>
            </a:pPr>
            <a:r>
              <a:rPr lang="it-IT" sz="1800" i="1" dirty="0">
                <a:solidFill>
                  <a:schemeClr val="tx1">
                    <a:lumMod val="95000"/>
                    <a:lumOff val="5000"/>
                  </a:schemeClr>
                </a:solidFill>
              </a:rPr>
              <a:t>Calcolo su dati anno    			SDS SI			ISA NO 8 ANNI</a:t>
            </a:r>
          </a:p>
          <a:p>
            <a:pPr marL="342900" indent="-342900" algn="l">
              <a:buFont typeface="Courier New" panose="02070309020205020404" pitchFamily="49" charset="0"/>
              <a:buChar char="o"/>
            </a:pPr>
            <a:r>
              <a:rPr lang="it-IT" sz="1800" i="1" dirty="0">
                <a:solidFill>
                  <a:schemeClr val="tx1">
                    <a:lumMod val="95000"/>
                    <a:lumOff val="5000"/>
                  </a:schemeClr>
                </a:solidFill>
              </a:rPr>
              <a:t>Dati indicati dai contribuenti		SDS SI			ISA SI + PRECALCOLAT</a:t>
            </a:r>
          </a:p>
          <a:p>
            <a:pPr marL="342900" indent="-342900" algn="l">
              <a:buFont typeface="Courier New" panose="02070309020205020404" pitchFamily="49" charset="0"/>
              <a:buChar char="o"/>
            </a:pPr>
            <a:r>
              <a:rPr lang="it-IT" sz="1800" i="1" dirty="0">
                <a:solidFill>
                  <a:schemeClr val="tx1">
                    <a:lumMod val="95000"/>
                    <a:lumOff val="5000"/>
                  </a:schemeClr>
                </a:solidFill>
              </a:rPr>
              <a:t>Esclusione Società di Comodo		</a:t>
            </a:r>
            <a:r>
              <a:rPr lang="it-IT" sz="1800" i="1" dirty="0">
                <a:solidFill>
                  <a:schemeClr val="tx1">
                    <a:lumMod val="95000"/>
                    <a:lumOff val="5000"/>
                  </a:schemeClr>
                </a:solidFill>
                <a:highlight>
                  <a:srgbClr val="FFFF00"/>
                </a:highlight>
              </a:rPr>
              <a:t>SDS NO</a:t>
            </a:r>
            <a:r>
              <a:rPr lang="it-IT" sz="1800" i="1" dirty="0">
                <a:solidFill>
                  <a:schemeClr val="tx1">
                    <a:lumMod val="95000"/>
                    <a:lumOff val="5000"/>
                  </a:schemeClr>
                </a:solidFill>
              </a:rPr>
              <a:t>			ISA SI</a:t>
            </a:r>
          </a:p>
          <a:p>
            <a:pPr marL="342900" indent="-342900" algn="l">
              <a:buFont typeface="Courier New" panose="02070309020205020404" pitchFamily="49" charset="0"/>
              <a:buChar char="o"/>
            </a:pPr>
            <a:r>
              <a:rPr lang="it-IT" sz="1800" i="1" dirty="0">
                <a:solidFill>
                  <a:schemeClr val="tx1">
                    <a:lumMod val="95000"/>
                    <a:lumOff val="5000"/>
                  </a:schemeClr>
                </a:solidFill>
              </a:rPr>
              <a:t>Esonero da visto di conformità		</a:t>
            </a:r>
            <a:r>
              <a:rPr lang="it-IT" sz="1800" i="1" dirty="0">
                <a:solidFill>
                  <a:schemeClr val="tx1">
                    <a:lumMod val="95000"/>
                    <a:lumOff val="5000"/>
                  </a:schemeClr>
                </a:solidFill>
                <a:highlight>
                  <a:srgbClr val="FFFF00"/>
                </a:highlight>
              </a:rPr>
              <a:t>SDS NO</a:t>
            </a:r>
            <a:r>
              <a:rPr lang="it-IT" sz="1800" i="1" dirty="0">
                <a:solidFill>
                  <a:schemeClr val="tx1">
                    <a:lumMod val="95000"/>
                    <a:lumOff val="5000"/>
                  </a:schemeClr>
                </a:solidFill>
              </a:rPr>
              <a:t>			ISA SI</a:t>
            </a:r>
          </a:p>
          <a:p>
            <a:pPr marL="342900" indent="-342900" algn="l">
              <a:buFont typeface="Courier New" panose="02070309020205020404" pitchFamily="49" charset="0"/>
              <a:buChar char="o"/>
            </a:pPr>
            <a:r>
              <a:rPr lang="it-IT" sz="1800" i="1" dirty="0">
                <a:solidFill>
                  <a:schemeClr val="tx1">
                    <a:lumMod val="95000"/>
                    <a:lumOff val="5000"/>
                  </a:schemeClr>
                </a:solidFill>
              </a:rPr>
              <a:t>Tutti i soggetti				SDS solo alcuni		ISA TUTTI</a:t>
            </a:r>
          </a:p>
          <a:p>
            <a:pPr marL="342900" indent="-342900" algn="l">
              <a:buFont typeface="Courier New" panose="02070309020205020404" pitchFamily="49" charset="0"/>
              <a:buChar char="o"/>
            </a:pPr>
            <a:r>
              <a:rPr lang="it-IT" sz="1800" i="1" dirty="0">
                <a:solidFill>
                  <a:schemeClr val="tx1">
                    <a:lumMod val="95000"/>
                    <a:lumOff val="5000"/>
                  </a:schemeClr>
                </a:solidFill>
              </a:rPr>
              <a:t>Esclusione da redditometro se </a:t>
            </a:r>
            <a:r>
              <a:rPr lang="it-IT" sz="1800" i="1" dirty="0" err="1">
                <a:solidFill>
                  <a:schemeClr val="tx1">
                    <a:lumMod val="95000"/>
                    <a:lumOff val="5000"/>
                  </a:schemeClr>
                </a:solidFill>
              </a:rPr>
              <a:t>scostam</a:t>
            </a:r>
            <a:r>
              <a:rPr lang="it-IT" sz="1800" i="1" dirty="0">
                <a:solidFill>
                  <a:schemeClr val="tx1">
                    <a:lumMod val="95000"/>
                    <a:lumOff val="5000"/>
                  </a:schemeClr>
                </a:solidFill>
              </a:rPr>
              <a:t>	SDS SI &lt;1/3		ISA SI &lt;2/3</a:t>
            </a:r>
          </a:p>
          <a:p>
            <a:pPr marL="342900" indent="-342900" algn="l">
              <a:buFont typeface="Courier New" panose="02070309020205020404" pitchFamily="49" charset="0"/>
              <a:buChar char="o"/>
            </a:pPr>
            <a:r>
              <a:rPr lang="it-IT" sz="1800" i="1" dirty="0">
                <a:solidFill>
                  <a:schemeClr val="tx1">
                    <a:lumMod val="95000"/>
                    <a:lumOff val="5000"/>
                  </a:schemeClr>
                </a:solidFill>
              </a:rPr>
              <a:t>Stima su Ricavi/Compensi 		SDS SI			</a:t>
            </a:r>
            <a:r>
              <a:rPr lang="it-IT" sz="1800" i="1" dirty="0">
                <a:solidFill>
                  <a:schemeClr val="tx1">
                    <a:lumMod val="95000"/>
                    <a:lumOff val="5000"/>
                  </a:schemeClr>
                </a:solidFill>
                <a:highlight>
                  <a:srgbClr val="FFFF00"/>
                </a:highlight>
              </a:rPr>
              <a:t>ISA SI + Basi Imponibili *</a:t>
            </a:r>
          </a:p>
          <a:p>
            <a:pPr marL="342900" indent="-342900" algn="l">
              <a:buFont typeface="Courier New" panose="02070309020205020404" pitchFamily="49" charset="0"/>
              <a:buChar char="o"/>
            </a:pPr>
            <a:r>
              <a:rPr lang="it-IT" sz="1800" i="1" dirty="0">
                <a:solidFill>
                  <a:schemeClr val="tx1">
                    <a:lumMod val="95000"/>
                    <a:lumOff val="5000"/>
                  </a:schemeClr>
                </a:solidFill>
              </a:rPr>
              <a:t>Adeguamento su base volontaria		SDS SI cifra </a:t>
            </a:r>
            <a:r>
              <a:rPr lang="it-IT" sz="1800" i="1" dirty="0" err="1">
                <a:solidFill>
                  <a:schemeClr val="tx1">
                    <a:lumMod val="95000"/>
                    <a:lumOff val="5000"/>
                  </a:schemeClr>
                </a:solidFill>
              </a:rPr>
              <a:t>determ</a:t>
            </a:r>
            <a:r>
              <a:rPr lang="it-IT" sz="1800" i="1" dirty="0">
                <a:solidFill>
                  <a:schemeClr val="tx1">
                    <a:lumMod val="95000"/>
                    <a:lumOff val="5000"/>
                  </a:schemeClr>
                </a:solidFill>
              </a:rPr>
              <a:t>		</a:t>
            </a:r>
            <a:r>
              <a:rPr lang="it-IT" sz="1800" i="1" dirty="0">
                <a:solidFill>
                  <a:schemeClr val="tx1">
                    <a:lumMod val="95000"/>
                    <a:lumOff val="5000"/>
                  </a:schemeClr>
                </a:solidFill>
                <a:highlight>
                  <a:srgbClr val="FFFF00"/>
                </a:highlight>
              </a:rPr>
              <a:t>ISA SI con modulazione importo</a:t>
            </a:r>
            <a:r>
              <a:rPr lang="it-IT" sz="1800" i="1" dirty="0">
                <a:solidFill>
                  <a:schemeClr val="tx1">
                    <a:lumMod val="95000"/>
                    <a:lumOff val="5000"/>
                  </a:schemeClr>
                </a:solidFill>
              </a:rPr>
              <a:t>					</a:t>
            </a:r>
          </a:p>
          <a:p>
            <a:pPr algn="l"/>
            <a:r>
              <a:rPr lang="it-IT" sz="1800" dirty="0"/>
              <a:t>ricavi/per addetto + valore aggiunto/per addetto + reddito/per addetto</a:t>
            </a:r>
          </a:p>
          <a:p>
            <a:pPr algn="l"/>
            <a:r>
              <a:rPr lang="it-IT" sz="1800" dirty="0"/>
              <a:t>L’attivazione degli indicatori di anomalia costituiscono un peggioramento del giudizio di sintesi finale, in taluni casi tale indice può essere neutralizzato con un adeguamento del singolo indice.</a:t>
            </a:r>
          </a:p>
        </p:txBody>
      </p:sp>
    </p:spTree>
    <p:extLst>
      <p:ext uri="{BB962C8B-B14F-4D97-AF65-F5344CB8AC3E}">
        <p14:creationId xmlns:p14="http://schemas.microsoft.com/office/powerpoint/2010/main" val="42636917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660281" y="1995383"/>
            <a:ext cx="8458200" cy="1227211"/>
          </a:xfrm>
        </p:spPr>
        <p:txBody>
          <a:bodyPr/>
          <a:lstStyle/>
          <a:p>
            <a:r>
              <a:rPr lang="it-IT" sz="3200" dirty="0"/>
              <a:t>Finalità</a:t>
            </a:r>
            <a:r>
              <a:rPr lang="it-IT" dirty="0"/>
              <a:t> </a:t>
            </a:r>
          </a:p>
        </p:txBody>
      </p:sp>
      <p:sp>
        <p:nvSpPr>
          <p:cNvPr id="3" name="Sottotitolo 2"/>
          <p:cNvSpPr>
            <a:spLocks noGrp="1"/>
          </p:cNvSpPr>
          <p:nvPr>
            <p:ph type="subTitle" idx="1"/>
          </p:nvPr>
        </p:nvSpPr>
        <p:spPr>
          <a:xfrm>
            <a:off x="1415562" y="2752078"/>
            <a:ext cx="8947638" cy="3728878"/>
          </a:xfrm>
        </p:spPr>
        <p:txBody>
          <a:bodyPr/>
          <a:lstStyle/>
          <a:p>
            <a:endParaRPr lang="it-IT" sz="1600" dirty="0"/>
          </a:p>
          <a:p>
            <a:endParaRPr lang="it-IT" sz="1600" dirty="0">
              <a:solidFill>
                <a:schemeClr val="tx1">
                  <a:lumMod val="95000"/>
                  <a:lumOff val="5000"/>
                </a:schemeClr>
              </a:solidFill>
            </a:endParaRPr>
          </a:p>
          <a:p>
            <a:endParaRPr lang="it-IT" sz="1600" dirty="0">
              <a:solidFill>
                <a:schemeClr val="tx1">
                  <a:lumMod val="95000"/>
                  <a:lumOff val="5000"/>
                </a:schemeClr>
              </a:solidFill>
            </a:endParaRPr>
          </a:p>
          <a:p>
            <a:r>
              <a:rPr lang="it-IT" sz="1600" dirty="0">
                <a:solidFill>
                  <a:schemeClr val="tx1">
                    <a:lumMod val="95000"/>
                    <a:lumOff val="5000"/>
                  </a:schemeClr>
                </a:solidFill>
              </a:rPr>
              <a:t>EMERSIONE SPONTANEA BASE IMPONIBILE </a:t>
            </a:r>
          </a:p>
          <a:p>
            <a:endParaRPr lang="it-IT" sz="1600" dirty="0">
              <a:solidFill>
                <a:schemeClr val="tx1">
                  <a:lumMod val="95000"/>
                  <a:lumOff val="5000"/>
                </a:schemeClr>
              </a:solidFill>
            </a:endParaRPr>
          </a:p>
          <a:p>
            <a:r>
              <a:rPr lang="it-IT" sz="1600" dirty="0">
                <a:solidFill>
                  <a:schemeClr val="tx1">
                    <a:lumMod val="95000"/>
                    <a:lumOff val="5000"/>
                  </a:schemeClr>
                </a:solidFill>
              </a:rPr>
              <a:t>MAGGIORE COLLABORAZIONE TRA ENTRATE E CONTRIBUENTE</a:t>
            </a:r>
          </a:p>
          <a:p>
            <a:r>
              <a:rPr lang="it-IT" sz="1600" dirty="0">
                <a:solidFill>
                  <a:schemeClr val="tx1">
                    <a:lumMod val="95000"/>
                    <a:lumOff val="5000"/>
                  </a:schemeClr>
                </a:solidFill>
              </a:rPr>
              <a:t>(</a:t>
            </a:r>
            <a:r>
              <a:rPr lang="it-IT" sz="1600" i="1" dirty="0">
                <a:solidFill>
                  <a:schemeClr val="tx1">
                    <a:lumMod val="95000"/>
                    <a:lumOff val="5000"/>
                  </a:schemeClr>
                </a:solidFill>
              </a:rPr>
              <a:t>compliance)</a:t>
            </a:r>
          </a:p>
          <a:p>
            <a:endParaRPr lang="it-IT" sz="1600" i="1" dirty="0">
              <a:solidFill>
                <a:schemeClr val="tx1">
                  <a:lumMod val="95000"/>
                  <a:lumOff val="5000"/>
                </a:schemeClr>
              </a:solidFill>
            </a:endParaRPr>
          </a:p>
          <a:p>
            <a:r>
              <a:rPr lang="it-IT" sz="1600" dirty="0">
                <a:solidFill>
                  <a:schemeClr val="tx1">
                    <a:lumMod val="95000"/>
                    <a:lumOff val="5000"/>
                  </a:schemeClr>
                </a:solidFill>
              </a:rPr>
              <a:t>GIUDIZIO DI SINTESI DELL’AFFIDABILITA’ FISCALE DEL CONTRIBUENTE</a:t>
            </a:r>
          </a:p>
        </p:txBody>
      </p:sp>
    </p:spTree>
    <p:extLst>
      <p:ext uri="{BB962C8B-B14F-4D97-AF65-F5344CB8AC3E}">
        <p14:creationId xmlns:p14="http://schemas.microsoft.com/office/powerpoint/2010/main" val="35510597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415562" y="1409457"/>
            <a:ext cx="8458200" cy="410551"/>
          </a:xfrm>
        </p:spPr>
        <p:txBody>
          <a:bodyPr/>
          <a:lstStyle/>
          <a:p>
            <a:r>
              <a:rPr lang="it-IT" dirty="0"/>
              <a:t>Costruzione Isa</a:t>
            </a:r>
          </a:p>
        </p:txBody>
      </p:sp>
      <p:sp>
        <p:nvSpPr>
          <p:cNvPr id="3" name="Sottotitolo 2"/>
          <p:cNvSpPr>
            <a:spLocks noGrp="1"/>
          </p:cNvSpPr>
          <p:nvPr>
            <p:ph type="subTitle" idx="1"/>
          </p:nvPr>
        </p:nvSpPr>
        <p:spPr>
          <a:xfrm>
            <a:off x="1677879" y="2022231"/>
            <a:ext cx="10085033" cy="4519246"/>
          </a:xfrm>
        </p:spPr>
        <p:txBody>
          <a:bodyPr/>
          <a:lstStyle/>
          <a:p>
            <a:pPr algn="l"/>
            <a:r>
              <a:rPr lang="it-IT" sz="2000" dirty="0">
                <a:solidFill>
                  <a:schemeClr val="tx1">
                    <a:lumMod val="95000"/>
                    <a:lumOff val="5000"/>
                  </a:schemeClr>
                </a:solidFill>
              </a:rPr>
              <a:t>L’ISA è un Indice Sintetico di Affidabilità ed è calcolato come media semplice di due gruppi di indicatori</a:t>
            </a:r>
          </a:p>
          <a:p>
            <a:pPr algn="l"/>
            <a:r>
              <a:rPr lang="it-IT" sz="2000" dirty="0">
                <a:solidFill>
                  <a:schemeClr val="tx1">
                    <a:lumMod val="95000"/>
                    <a:lumOff val="5000"/>
                  </a:schemeClr>
                </a:solidFill>
              </a:rPr>
              <a:t>		</a:t>
            </a:r>
          </a:p>
          <a:p>
            <a:pPr algn="l"/>
            <a:r>
              <a:rPr lang="it-IT" sz="2000" dirty="0">
                <a:solidFill>
                  <a:schemeClr val="tx1">
                    <a:lumMod val="95000"/>
                    <a:lumOff val="5000"/>
                  </a:schemeClr>
                </a:solidFill>
              </a:rPr>
              <a:t>		</a:t>
            </a:r>
            <a:r>
              <a:rPr lang="it-IT" sz="2000" dirty="0">
                <a:solidFill>
                  <a:schemeClr val="accent2"/>
                </a:solidFill>
              </a:rPr>
              <a:t>Indicatori Elementari di Affidabilità</a:t>
            </a:r>
          </a:p>
          <a:p>
            <a:pPr algn="l"/>
            <a:r>
              <a:rPr lang="it-IT" sz="2000" dirty="0">
                <a:solidFill>
                  <a:schemeClr val="tx1">
                    <a:lumMod val="95000"/>
                    <a:lumOff val="5000"/>
                  </a:schemeClr>
                </a:solidFill>
              </a:rPr>
              <a:t>		</a:t>
            </a:r>
            <a:r>
              <a:rPr lang="it-IT" sz="2000" i="1" dirty="0">
                <a:solidFill>
                  <a:schemeClr val="tx1">
                    <a:lumMod val="95000"/>
                    <a:lumOff val="5000"/>
                  </a:schemeClr>
                </a:solidFill>
              </a:rPr>
              <a:t>esprimono un voto da 1 a 10</a:t>
            </a:r>
          </a:p>
          <a:p>
            <a:pPr algn="l"/>
            <a:r>
              <a:rPr lang="it-IT" sz="2000" dirty="0">
                <a:solidFill>
                  <a:schemeClr val="tx1">
                    <a:lumMod val="95000"/>
                    <a:lumOff val="5000"/>
                  </a:schemeClr>
                </a:solidFill>
              </a:rPr>
              <a:t>		</a:t>
            </a:r>
            <a:r>
              <a:rPr lang="it-IT" sz="2000" dirty="0">
                <a:solidFill>
                  <a:schemeClr val="accent2"/>
                </a:solidFill>
              </a:rPr>
              <a:t>Indicatori Elementari di Anomalia</a:t>
            </a:r>
          </a:p>
          <a:p>
            <a:pPr algn="l"/>
            <a:r>
              <a:rPr lang="it-IT" sz="2000" dirty="0"/>
              <a:t>		</a:t>
            </a:r>
            <a:r>
              <a:rPr lang="it-IT" sz="2000" i="1" dirty="0">
                <a:solidFill>
                  <a:schemeClr val="tx1">
                    <a:lumMod val="95000"/>
                    <a:lumOff val="5000"/>
                  </a:schemeClr>
                </a:solidFill>
              </a:rPr>
              <a:t>esprimono un voto da 1 a 5</a:t>
            </a:r>
          </a:p>
          <a:p>
            <a:pPr algn="l"/>
            <a:endParaRPr lang="it-IT" sz="1200" b="0" i="0" dirty="0">
              <a:solidFill>
                <a:srgbClr val="2D2D2D"/>
              </a:solidFill>
              <a:effectLst/>
              <a:latin typeface="Open sans" panose="020B0606030504020204" pitchFamily="34" charset="0"/>
            </a:endParaRPr>
          </a:p>
          <a:p>
            <a:pPr algn="just"/>
            <a:r>
              <a:rPr lang="it-IT" sz="1200" b="0" i="0" dirty="0">
                <a:solidFill>
                  <a:srgbClr val="2D2D2D"/>
                </a:solidFill>
                <a:effectLst/>
                <a:latin typeface="Open sans" panose="020B0606030504020204" pitchFamily="34" charset="0"/>
              </a:rPr>
              <a:t>l giudizio di sintesi finale/voto è una </a:t>
            </a:r>
            <a:r>
              <a:rPr lang="it-IT" sz="1200" b="1" i="0" dirty="0">
                <a:solidFill>
                  <a:srgbClr val="2D2D2D"/>
                </a:solidFill>
                <a:effectLst/>
                <a:latin typeface="Open sans" panose="020B0606030504020204" pitchFamily="34" charset="0"/>
              </a:rPr>
              <a:t>media semplice</a:t>
            </a:r>
            <a:r>
              <a:rPr lang="it-IT" sz="1200" b="0" i="0" dirty="0">
                <a:solidFill>
                  <a:srgbClr val="2D2D2D"/>
                </a:solidFill>
                <a:effectLst/>
                <a:latin typeface="Open sans" panose="020B0606030504020204" pitchFamily="34" charset="0"/>
              </a:rPr>
              <a:t> dei risultati dei singoli indicatori elementari. Precisiamo che gli indicatori elementari di anomalia </a:t>
            </a:r>
            <a:r>
              <a:rPr lang="it-IT" sz="1200" b="1" i="0" dirty="0">
                <a:solidFill>
                  <a:srgbClr val="2D2D2D"/>
                </a:solidFill>
                <a:effectLst/>
                <a:latin typeface="Open sans" panose="020B0606030504020204" pitchFamily="34" charset="0"/>
              </a:rPr>
              <a:t>“scattano”</a:t>
            </a:r>
            <a:r>
              <a:rPr lang="it-IT" sz="1200" b="0" i="0" dirty="0">
                <a:solidFill>
                  <a:srgbClr val="2D2D2D"/>
                </a:solidFill>
                <a:effectLst/>
                <a:latin typeface="Open sans" panose="020B0606030504020204" pitchFamily="34" charset="0"/>
              </a:rPr>
              <a:t> solo in presenza di un’anomalia e non operano se tali anomalie non sono presenti.  Per cui in  assenza di anomalie, il giudizio finale sarà formulato unicamente sulla base degli indici di affidabilità.</a:t>
            </a:r>
          </a:p>
          <a:p>
            <a:pPr algn="just"/>
            <a:endParaRPr lang="it-IT" sz="1200" b="0" i="0" dirty="0">
              <a:solidFill>
                <a:srgbClr val="2D2D2D"/>
              </a:solidFill>
              <a:effectLst/>
              <a:latin typeface="Open sans" panose="020B0606030504020204" pitchFamily="34" charset="0"/>
            </a:endParaRPr>
          </a:p>
          <a:p>
            <a:pPr algn="just"/>
            <a:r>
              <a:rPr lang="it-IT" sz="1200" b="0" i="0" dirty="0">
                <a:solidFill>
                  <a:srgbClr val="2D2D2D"/>
                </a:solidFill>
                <a:effectLst/>
                <a:latin typeface="Open sans" panose="020B0606030504020204" pitchFamily="34" charset="0"/>
              </a:rPr>
              <a:t>L’attivazione  degli  indicatori  di anomalia </a:t>
            </a:r>
            <a:r>
              <a:rPr lang="it-IT" sz="1200" b="0" i="0" u="sng" dirty="0">
                <a:solidFill>
                  <a:srgbClr val="2D2D2D"/>
                </a:solidFill>
                <a:effectLst/>
                <a:latin typeface="Open sans" panose="020B0606030504020204" pitchFamily="34" charset="0"/>
              </a:rPr>
              <a:t>comporta un </a:t>
            </a:r>
            <a:r>
              <a:rPr lang="it-IT" sz="1200" b="1" i="0" u="sng" dirty="0">
                <a:solidFill>
                  <a:srgbClr val="2D2D2D"/>
                </a:solidFill>
                <a:effectLst/>
                <a:latin typeface="Open sans" panose="020B0606030504020204" pitchFamily="34" charset="0"/>
              </a:rPr>
              <a:t>peggioramento</a:t>
            </a:r>
            <a:r>
              <a:rPr lang="it-IT" sz="1200" b="0" i="0" u="sng" dirty="0">
                <a:solidFill>
                  <a:srgbClr val="2D2D2D"/>
                </a:solidFill>
                <a:effectLst/>
                <a:latin typeface="Open sans" panose="020B0606030504020204" pitchFamily="34" charset="0"/>
              </a:rPr>
              <a:t> del giudizio di sintesi finale</a:t>
            </a:r>
            <a:r>
              <a:rPr lang="it-IT" sz="1200" b="0" i="0" dirty="0">
                <a:solidFill>
                  <a:srgbClr val="2D2D2D"/>
                </a:solidFill>
                <a:effectLst/>
                <a:latin typeface="Open sans" panose="020B0606030504020204" pitchFamily="34" charset="0"/>
              </a:rPr>
              <a:t>, l’indicatore può difatti assumere anche il valore 1. (si pensi che talvolta il voto connesso alla presenza di un’anomalia può essere </a:t>
            </a:r>
            <a:r>
              <a:rPr lang="it-IT" sz="1200" b="1" i="0" dirty="0">
                <a:solidFill>
                  <a:srgbClr val="2D2D2D"/>
                </a:solidFill>
                <a:effectLst/>
                <a:latin typeface="Open sans" panose="020B0606030504020204" pitchFamily="34" charset="0"/>
              </a:rPr>
              <a:t>1</a:t>
            </a:r>
            <a:r>
              <a:rPr lang="it-IT" sz="1200" b="0" i="0" dirty="0">
                <a:solidFill>
                  <a:srgbClr val="2D2D2D"/>
                </a:solidFill>
                <a:effectLst/>
                <a:latin typeface="Open sans" panose="020B0606030504020204" pitchFamily="34" charset="0"/>
              </a:rPr>
              <a:t>). Tale anomalia, in taluni casi, può  però essere rimossa. </a:t>
            </a:r>
            <a:endParaRPr lang="it-IT" sz="2000" dirty="0"/>
          </a:p>
        </p:txBody>
      </p:sp>
      <p:cxnSp>
        <p:nvCxnSpPr>
          <p:cNvPr id="5" name="Connettore 2 4">
            <a:extLst>
              <a:ext uri="{FF2B5EF4-FFF2-40B4-BE49-F238E27FC236}">
                <a16:creationId xmlns:a16="http://schemas.microsoft.com/office/drawing/2014/main" id="{FE117A90-A4EF-4E71-9E53-E3A7914F3233}"/>
              </a:ext>
            </a:extLst>
          </p:cNvPr>
          <p:cNvCxnSpPr/>
          <p:nvPr/>
        </p:nvCxnSpPr>
        <p:spPr>
          <a:xfrm>
            <a:off x="1677879" y="3284738"/>
            <a:ext cx="149144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 name="Connettore 2 5">
            <a:extLst>
              <a:ext uri="{FF2B5EF4-FFF2-40B4-BE49-F238E27FC236}">
                <a16:creationId xmlns:a16="http://schemas.microsoft.com/office/drawing/2014/main" id="{3BD43510-3649-4141-B8F2-97741AF8BAFB}"/>
              </a:ext>
            </a:extLst>
          </p:cNvPr>
          <p:cNvCxnSpPr/>
          <p:nvPr/>
        </p:nvCxnSpPr>
        <p:spPr>
          <a:xfrm>
            <a:off x="1677879" y="4014186"/>
            <a:ext cx="149144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328568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415562" y="1409457"/>
            <a:ext cx="8458200" cy="410551"/>
          </a:xfrm>
        </p:spPr>
        <p:txBody>
          <a:bodyPr/>
          <a:lstStyle/>
          <a:p>
            <a:br>
              <a:rPr lang="it-IT" dirty="0"/>
            </a:br>
            <a:r>
              <a:rPr lang="it-IT" dirty="0"/>
              <a:t>Precisazioni desunte dalla circolare</a:t>
            </a:r>
            <a:br>
              <a:rPr lang="it-IT" dirty="0"/>
            </a:br>
            <a:endParaRPr lang="it-IT" dirty="0"/>
          </a:p>
        </p:txBody>
      </p:sp>
      <p:sp>
        <p:nvSpPr>
          <p:cNvPr id="3" name="Sottotitolo 2"/>
          <p:cNvSpPr>
            <a:spLocks noGrp="1"/>
          </p:cNvSpPr>
          <p:nvPr>
            <p:ph type="subTitle" idx="1"/>
          </p:nvPr>
        </p:nvSpPr>
        <p:spPr>
          <a:xfrm>
            <a:off x="1597980" y="1820008"/>
            <a:ext cx="10235953" cy="4721469"/>
          </a:xfrm>
        </p:spPr>
        <p:txBody>
          <a:bodyPr/>
          <a:lstStyle/>
          <a:p>
            <a:pPr marL="285750" indent="-285750" algn="l">
              <a:buFont typeface="Arial" panose="020B0604020202020204" pitchFamily="34" charset="0"/>
              <a:buChar char="•"/>
            </a:pPr>
            <a:endParaRPr lang="it-IT" sz="1800" dirty="0">
              <a:solidFill>
                <a:schemeClr val="accent2"/>
              </a:solidFill>
            </a:endParaRPr>
          </a:p>
          <a:p>
            <a:pPr marL="285750" indent="-285750" algn="l">
              <a:buFont typeface="Arial" panose="020B0604020202020204" pitchFamily="34" charset="0"/>
              <a:buChar char="•"/>
            </a:pPr>
            <a:endParaRPr lang="it-IT" sz="1800" dirty="0">
              <a:solidFill>
                <a:schemeClr val="accent2"/>
              </a:solidFill>
            </a:endParaRPr>
          </a:p>
          <a:p>
            <a:pPr marL="285750" indent="-285750" algn="l">
              <a:buFont typeface="Arial" panose="020B0604020202020204" pitchFamily="34" charset="0"/>
              <a:buChar char="•"/>
            </a:pPr>
            <a:r>
              <a:rPr lang="it-IT" sz="1800" dirty="0">
                <a:solidFill>
                  <a:schemeClr val="accent2"/>
                </a:solidFill>
              </a:rPr>
              <a:t>CODICE ATTIVITA’</a:t>
            </a:r>
          </a:p>
          <a:p>
            <a:pPr algn="just"/>
            <a:r>
              <a:rPr lang="it-IT" sz="1800" dirty="0">
                <a:solidFill>
                  <a:schemeClr val="tx1">
                    <a:lumMod val="95000"/>
                    <a:lumOff val="5000"/>
                  </a:schemeClr>
                </a:solidFill>
              </a:rPr>
              <a:t>Ricordiamo che nel caso di codice attività errato possiamo correggere indicando già nella dichiarazione il codice che riteniamo più corretto,  ricordandoci di presentare entro il 30.11.2021 la comunicazione della variazione del codice all’agenzia delle Entrate, senza applicazione delle sanzioni. Se la variazione, invece, riguarda l’attività prevalente, per i codici delle diverse attività già comunicati già all’Ade, non è necessario presentare la comunicazione AA9/12-AA7/10 . Risulta sufficiente indicare il codice dell’attività che è diventata prevalente sia nel </a:t>
            </a:r>
            <a:r>
              <a:rPr lang="it-IT" sz="1800" dirty="0" err="1">
                <a:solidFill>
                  <a:schemeClr val="tx1">
                    <a:lumMod val="95000"/>
                    <a:lumOff val="5000"/>
                  </a:schemeClr>
                </a:solidFill>
              </a:rPr>
              <a:t>mod</a:t>
            </a:r>
            <a:r>
              <a:rPr lang="it-IT" sz="1800" dirty="0">
                <a:solidFill>
                  <a:schemeClr val="tx1">
                    <a:lumMod val="95000"/>
                    <a:lumOff val="5000"/>
                  </a:schemeClr>
                </a:solidFill>
              </a:rPr>
              <a:t> unico 2021 che nella dichiarazione Iva 2021</a:t>
            </a:r>
          </a:p>
          <a:p>
            <a:pPr algn="just"/>
            <a:endParaRPr lang="it-IT" sz="1800" dirty="0">
              <a:solidFill>
                <a:schemeClr val="tx1">
                  <a:lumMod val="95000"/>
                  <a:lumOff val="5000"/>
                </a:schemeClr>
              </a:solidFill>
            </a:endParaRPr>
          </a:p>
        </p:txBody>
      </p:sp>
    </p:spTree>
    <p:extLst>
      <p:ext uri="{BB962C8B-B14F-4D97-AF65-F5344CB8AC3E}">
        <p14:creationId xmlns:p14="http://schemas.microsoft.com/office/powerpoint/2010/main" val="36243104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415562" y="1409457"/>
            <a:ext cx="8458200" cy="410551"/>
          </a:xfrm>
        </p:spPr>
        <p:txBody>
          <a:bodyPr/>
          <a:lstStyle/>
          <a:p>
            <a:br>
              <a:rPr lang="it-IT" dirty="0"/>
            </a:br>
            <a:r>
              <a:rPr lang="it-IT" dirty="0"/>
              <a:t>Precisazioni desunte dalla circolare</a:t>
            </a:r>
            <a:br>
              <a:rPr lang="it-IT" dirty="0"/>
            </a:br>
            <a:endParaRPr lang="it-IT" dirty="0"/>
          </a:p>
        </p:txBody>
      </p:sp>
      <p:sp>
        <p:nvSpPr>
          <p:cNvPr id="3" name="Sottotitolo 2"/>
          <p:cNvSpPr>
            <a:spLocks noGrp="1"/>
          </p:cNvSpPr>
          <p:nvPr>
            <p:ph type="subTitle" idx="1"/>
          </p:nvPr>
        </p:nvSpPr>
        <p:spPr>
          <a:xfrm>
            <a:off x="1415562" y="1820008"/>
            <a:ext cx="10418372" cy="4721469"/>
          </a:xfrm>
        </p:spPr>
        <p:txBody>
          <a:bodyPr/>
          <a:lstStyle/>
          <a:p>
            <a:pPr algn="just"/>
            <a:endParaRPr lang="it-IT" sz="1800" dirty="0">
              <a:solidFill>
                <a:schemeClr val="tx1">
                  <a:lumMod val="95000"/>
                  <a:lumOff val="5000"/>
                </a:schemeClr>
              </a:solidFill>
            </a:endParaRPr>
          </a:p>
          <a:p>
            <a:pPr marL="285750" indent="-285750" algn="just">
              <a:buFont typeface="Arial" panose="020B0604020202020204" pitchFamily="34" charset="0"/>
              <a:buChar char="•"/>
            </a:pPr>
            <a:r>
              <a:rPr lang="it-IT" sz="1800" dirty="0">
                <a:solidFill>
                  <a:schemeClr val="accent2"/>
                </a:solidFill>
              </a:rPr>
              <a:t>MODELLO</a:t>
            </a:r>
          </a:p>
          <a:p>
            <a:pPr marL="285750" indent="-285750" algn="just">
              <a:buFont typeface="Wingdings" panose="05000000000000000000" pitchFamily="2" charset="2"/>
              <a:buChar char="ü"/>
            </a:pPr>
            <a:r>
              <a:rPr lang="it-IT" sz="1800" dirty="0">
                <a:solidFill>
                  <a:schemeClr val="tx1">
                    <a:lumMod val="95000"/>
                    <a:lumOff val="5000"/>
                  </a:schemeClr>
                </a:solidFill>
              </a:rPr>
              <a:t>Inserimento del quadro H per le attività professionali (unico quadro per i dati contabili, nel 2019 erano 2), tale quadro rispecchia la struttura del quadro RE del modello Redditi</a:t>
            </a:r>
          </a:p>
          <a:p>
            <a:pPr marL="285750" indent="-285750" algn="just">
              <a:buFont typeface="Wingdings" panose="05000000000000000000" pitchFamily="2" charset="2"/>
              <a:buChar char="ü"/>
            </a:pPr>
            <a:r>
              <a:rPr lang="it-IT" sz="1800" dirty="0">
                <a:solidFill>
                  <a:schemeClr val="tx1">
                    <a:lumMod val="95000"/>
                    <a:lumOff val="5000"/>
                  </a:schemeClr>
                </a:solidFill>
              </a:rPr>
              <a:t>In nessun modello sono state richieste nuove informazioni per l’applicazione della nuova metodologia che consente la modifica del risultato per tener conto delle effetti Covid -19</a:t>
            </a:r>
          </a:p>
          <a:p>
            <a:pPr marL="285750" indent="-285750" algn="just">
              <a:buFont typeface="Wingdings" panose="05000000000000000000" pitchFamily="2" charset="2"/>
              <a:buChar char="ü"/>
            </a:pPr>
            <a:r>
              <a:rPr lang="it-IT" sz="1800" dirty="0">
                <a:solidFill>
                  <a:schemeClr val="tx1">
                    <a:lumMod val="95000"/>
                    <a:lumOff val="5000"/>
                  </a:schemeClr>
                </a:solidFill>
              </a:rPr>
              <a:t>I soggetti a cui non si applicano gli ISA, ma che sono cmq tenuti alla compilazione del relativo modello, possono esimersi dalla consultazione ed acquisizione di tali variabili</a:t>
            </a:r>
          </a:p>
          <a:p>
            <a:pPr marL="285750" indent="-285750" algn="just">
              <a:buFont typeface="Wingdings" panose="05000000000000000000" pitchFamily="2" charset="2"/>
              <a:buChar char="ü"/>
            </a:pPr>
            <a:r>
              <a:rPr lang="it-IT" sz="1800" dirty="0">
                <a:solidFill>
                  <a:schemeClr val="tx1">
                    <a:lumMod val="95000"/>
                    <a:lumOff val="5000"/>
                  </a:schemeClr>
                </a:solidFill>
              </a:rPr>
              <a:t>Software </a:t>
            </a:r>
            <a:r>
              <a:rPr lang="it-IT" sz="1800" i="1" dirty="0">
                <a:solidFill>
                  <a:srgbClr val="0070C0"/>
                </a:solidFill>
              </a:rPr>
              <a:t>IltuoIsa2021 * </a:t>
            </a:r>
            <a:r>
              <a:rPr lang="it-IT" sz="1800" dirty="0">
                <a:solidFill>
                  <a:schemeClr val="tx1">
                    <a:lumMod val="95000"/>
                    <a:lumOff val="5000"/>
                  </a:schemeClr>
                </a:solidFill>
              </a:rPr>
              <a:t>nuova funzionalità per i contribuenti, permette di importare i dati direttamente da </a:t>
            </a:r>
            <a:r>
              <a:rPr lang="it-IT" sz="1800" i="1" dirty="0">
                <a:solidFill>
                  <a:srgbClr val="0070C0"/>
                </a:solidFill>
              </a:rPr>
              <a:t>Redditionline </a:t>
            </a:r>
            <a:r>
              <a:rPr lang="it-IT" sz="1800" dirty="0">
                <a:solidFill>
                  <a:schemeClr val="tx1"/>
                </a:solidFill>
              </a:rPr>
              <a:t>i dati contabili comuni ai modelli Redditi ed Isa (attuazione comma 4-bis art 9-bis Dl 50/2017)</a:t>
            </a:r>
          </a:p>
          <a:p>
            <a:pPr marL="285750" indent="-285750" algn="just">
              <a:buFont typeface="Wingdings" panose="05000000000000000000" pitchFamily="2" charset="2"/>
              <a:buChar char="ü"/>
            </a:pPr>
            <a:r>
              <a:rPr lang="it-IT" sz="1800" i="1" dirty="0">
                <a:solidFill>
                  <a:srgbClr val="0070C0"/>
                </a:solidFill>
              </a:rPr>
              <a:t>COMPLIANCE</a:t>
            </a:r>
            <a:r>
              <a:rPr lang="it-IT" sz="1800" dirty="0">
                <a:solidFill>
                  <a:srgbClr val="0070C0"/>
                </a:solidFill>
              </a:rPr>
              <a:t> </a:t>
            </a:r>
            <a:r>
              <a:rPr lang="it-IT" sz="1800" dirty="0">
                <a:solidFill>
                  <a:schemeClr val="tx1"/>
                </a:solidFill>
              </a:rPr>
              <a:t>nella seconda metà del 2021 si dovrebbe avviare la campagna informativa sugli Isa finalizzata a comunicare al contribuente (oppure tramite intermediario se optato) eventuali errori rilevanti nei modelli ISA delle precedenti annualità, ci sarà Software dedicato per fornire precisazioni e/o chiarimenti.</a:t>
            </a:r>
          </a:p>
          <a:p>
            <a:pPr algn="just"/>
            <a:endParaRPr lang="it-IT" sz="1600" i="1" dirty="0">
              <a:solidFill>
                <a:schemeClr val="tx1">
                  <a:lumMod val="95000"/>
                  <a:lumOff val="5000"/>
                </a:schemeClr>
              </a:solidFill>
            </a:endParaRPr>
          </a:p>
          <a:p>
            <a:pPr marL="285750" indent="-285750" algn="just">
              <a:buFont typeface="Arial" panose="020B0604020202020204" pitchFamily="34" charset="0"/>
              <a:buChar char="•"/>
            </a:pPr>
            <a:r>
              <a:rPr lang="it-IT" sz="1600" i="1" dirty="0">
                <a:solidFill>
                  <a:schemeClr val="tx1">
                    <a:lumMod val="95000"/>
                    <a:lumOff val="5000"/>
                  </a:schemeClr>
                </a:solidFill>
                <a:hlinkClick r:id="rId2"/>
              </a:rPr>
              <a:t>https://www.agenziaentrate.gov.it/portale/web/guest/sw-compilazione-isa-2021</a:t>
            </a:r>
            <a:endParaRPr lang="it-IT" sz="1600" i="1" dirty="0">
              <a:solidFill>
                <a:schemeClr val="tx1">
                  <a:lumMod val="95000"/>
                  <a:lumOff val="5000"/>
                </a:schemeClr>
              </a:solidFill>
            </a:endParaRPr>
          </a:p>
          <a:p>
            <a:pPr marL="285750" indent="-285750" algn="just">
              <a:buFont typeface="Arial" panose="020B0604020202020204" pitchFamily="34" charset="0"/>
              <a:buChar char="•"/>
            </a:pPr>
            <a:endParaRPr lang="it-IT" sz="1800" dirty="0">
              <a:solidFill>
                <a:schemeClr val="tx1">
                  <a:lumMod val="95000"/>
                  <a:lumOff val="5000"/>
                </a:schemeClr>
              </a:solidFill>
            </a:endParaRPr>
          </a:p>
        </p:txBody>
      </p:sp>
    </p:spTree>
    <p:extLst>
      <p:ext uri="{BB962C8B-B14F-4D97-AF65-F5344CB8AC3E}">
        <p14:creationId xmlns:p14="http://schemas.microsoft.com/office/powerpoint/2010/main" val="34937387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415562" y="1409457"/>
            <a:ext cx="8458200" cy="410551"/>
          </a:xfrm>
        </p:spPr>
        <p:txBody>
          <a:bodyPr/>
          <a:lstStyle/>
          <a:p>
            <a:br>
              <a:rPr lang="it-IT" dirty="0"/>
            </a:br>
            <a:r>
              <a:rPr lang="it-IT" dirty="0"/>
              <a:t>Precisazioni desunte dalla circolare</a:t>
            </a:r>
            <a:br>
              <a:rPr lang="it-IT" dirty="0"/>
            </a:br>
            <a:endParaRPr lang="it-IT" dirty="0"/>
          </a:p>
        </p:txBody>
      </p:sp>
      <p:sp>
        <p:nvSpPr>
          <p:cNvPr id="3" name="Sottotitolo 2"/>
          <p:cNvSpPr>
            <a:spLocks noGrp="1"/>
          </p:cNvSpPr>
          <p:nvPr>
            <p:ph type="subTitle" idx="1"/>
          </p:nvPr>
        </p:nvSpPr>
        <p:spPr>
          <a:xfrm>
            <a:off x="1415562" y="1820008"/>
            <a:ext cx="10418372" cy="4721469"/>
          </a:xfrm>
        </p:spPr>
        <p:txBody>
          <a:bodyPr/>
          <a:lstStyle/>
          <a:p>
            <a:pPr algn="just"/>
            <a:endParaRPr lang="it-IT" sz="1800" dirty="0">
              <a:solidFill>
                <a:schemeClr val="tx1">
                  <a:lumMod val="95000"/>
                  <a:lumOff val="5000"/>
                </a:schemeClr>
              </a:solidFill>
            </a:endParaRPr>
          </a:p>
          <a:p>
            <a:pPr marL="285750" indent="-285750" algn="just">
              <a:buFont typeface="Arial" panose="020B0604020202020204" pitchFamily="34" charset="0"/>
              <a:buChar char="•"/>
            </a:pPr>
            <a:r>
              <a:rPr lang="it-IT" sz="1800" dirty="0">
                <a:solidFill>
                  <a:schemeClr val="accent2"/>
                </a:solidFill>
              </a:rPr>
              <a:t>MODELLO</a:t>
            </a:r>
          </a:p>
          <a:p>
            <a:pPr marL="285750" indent="-285750" algn="just">
              <a:buFont typeface="Wingdings" panose="05000000000000000000" pitchFamily="2" charset="2"/>
              <a:buChar char="ü"/>
            </a:pPr>
            <a:r>
              <a:rPr lang="it-IT" sz="1800" dirty="0">
                <a:solidFill>
                  <a:schemeClr val="tx1">
                    <a:lumMod val="95000"/>
                    <a:lumOff val="5000"/>
                  </a:schemeClr>
                </a:solidFill>
              </a:rPr>
              <a:t>Per il quadro A, lavoratori autonomi, si precisa che nei righi da A01 ad A03, il nr delle giornate retribuite va indicato al netto delle giornate </a:t>
            </a:r>
            <a:r>
              <a:rPr lang="it-IT" sz="1800" i="1" u="sng" dirty="0">
                <a:solidFill>
                  <a:srgbClr val="0070C0"/>
                </a:solidFill>
              </a:rPr>
              <a:t>non effettivamente lavorate</a:t>
            </a:r>
            <a:r>
              <a:rPr lang="it-IT" sz="1800" i="1" u="sng" dirty="0">
                <a:solidFill>
                  <a:schemeClr val="tx1">
                    <a:lumMod val="95000"/>
                    <a:lumOff val="5000"/>
                  </a:schemeClr>
                </a:solidFill>
              </a:rPr>
              <a:t> </a:t>
            </a:r>
            <a:r>
              <a:rPr lang="it-IT" sz="1800" dirty="0">
                <a:solidFill>
                  <a:schemeClr val="tx1">
                    <a:lumMod val="95000"/>
                    <a:lumOff val="5000"/>
                  </a:schemeClr>
                </a:solidFill>
              </a:rPr>
              <a:t>per effetto del ricorso alla CIGD (ex art 22 DL cura </a:t>
            </a:r>
            <a:r>
              <a:rPr lang="it-IT" sz="1800" dirty="0" err="1">
                <a:solidFill>
                  <a:schemeClr val="tx1">
                    <a:lumMod val="95000"/>
                    <a:lumOff val="5000"/>
                  </a:schemeClr>
                </a:solidFill>
              </a:rPr>
              <a:t>italia</a:t>
            </a:r>
            <a:r>
              <a:rPr lang="it-IT" sz="1800" dirty="0">
                <a:solidFill>
                  <a:schemeClr val="tx1">
                    <a:lumMod val="95000"/>
                    <a:lumOff val="5000"/>
                  </a:schemeClr>
                </a:solidFill>
              </a:rPr>
              <a:t> e seguenti). Per le imprese invece, già da tempo è presente lo specifico rigo A12 che accoglie il dato delle giornate non lavorate per effetto sia di CIGO, CIGS, CIGD e similari (diversi da malattia/maternità) sia di provvedimenti di sospensione dell’attività lavorativa (tutti i periodi di sospensione delle attività per i vari DPCM anti Covid-19)</a:t>
            </a:r>
          </a:p>
          <a:p>
            <a:pPr marL="285750" indent="-285750" algn="just">
              <a:buFont typeface="Wingdings" panose="05000000000000000000" pitchFamily="2" charset="2"/>
              <a:buChar char="ü"/>
            </a:pPr>
            <a:r>
              <a:rPr lang="it-IT" sz="1800" dirty="0">
                <a:solidFill>
                  <a:schemeClr val="tx1">
                    <a:lumMod val="95000"/>
                    <a:lumOff val="5000"/>
                  </a:schemeClr>
                </a:solidFill>
              </a:rPr>
              <a:t>I contributi/indennità erogati in via eccezionale a seguito emergenza Covid non vanno indicati in nessun rigo degli Isa, a differenza dei quadri del </a:t>
            </a:r>
            <a:r>
              <a:rPr lang="it-IT" sz="1800" dirty="0" err="1">
                <a:solidFill>
                  <a:schemeClr val="tx1">
                    <a:lumMod val="95000"/>
                    <a:lumOff val="5000"/>
                  </a:schemeClr>
                </a:solidFill>
              </a:rPr>
              <a:t>mod</a:t>
            </a:r>
            <a:r>
              <a:rPr lang="it-IT" sz="1800" dirty="0">
                <a:solidFill>
                  <a:schemeClr val="tx1">
                    <a:lumMod val="95000"/>
                    <a:lumOff val="5000"/>
                  </a:schemeClr>
                </a:solidFill>
              </a:rPr>
              <a:t> Redditi RL RE RF RG</a:t>
            </a:r>
          </a:p>
          <a:p>
            <a:pPr marL="285750" indent="-285750" algn="just">
              <a:buFont typeface="Wingdings" panose="05000000000000000000" pitchFamily="2" charset="2"/>
              <a:buChar char="ü"/>
            </a:pPr>
            <a:r>
              <a:rPr lang="it-IT" sz="1800" dirty="0">
                <a:solidFill>
                  <a:schemeClr val="tx1">
                    <a:lumMod val="95000"/>
                    <a:lumOff val="5000"/>
                  </a:schemeClr>
                </a:solidFill>
              </a:rPr>
              <a:t>Per alcuni </a:t>
            </a:r>
            <a:r>
              <a:rPr lang="it-IT" sz="1800" dirty="0" err="1">
                <a:solidFill>
                  <a:schemeClr val="tx1">
                    <a:lumMod val="95000"/>
                    <a:lumOff val="5000"/>
                  </a:schemeClr>
                </a:solidFill>
              </a:rPr>
              <a:t>mod</a:t>
            </a:r>
            <a:r>
              <a:rPr lang="it-IT" sz="1800" dirty="0">
                <a:solidFill>
                  <a:schemeClr val="tx1">
                    <a:lumMod val="95000"/>
                    <a:lumOff val="5000"/>
                  </a:schemeClr>
                </a:solidFill>
              </a:rPr>
              <a:t> ISA è previsto un </a:t>
            </a:r>
            <a:r>
              <a:rPr lang="it-IT" sz="1800" i="1" dirty="0">
                <a:solidFill>
                  <a:srgbClr val="0070C0"/>
                </a:solidFill>
              </a:rPr>
              <a:t>Quadro E </a:t>
            </a:r>
            <a:r>
              <a:rPr lang="it-IT" sz="1800" dirty="0">
                <a:solidFill>
                  <a:schemeClr val="tx1">
                    <a:lumMod val="95000"/>
                    <a:lumOff val="5000"/>
                  </a:schemeClr>
                </a:solidFill>
              </a:rPr>
              <a:t>con il quale di chiedono ulteriori informazioni, lo troviamo nel modello BK01U (studi notarili) e nel modello BG07U (attività di associazioni e organizzazioni)</a:t>
            </a:r>
          </a:p>
          <a:p>
            <a:pPr marL="285750" indent="-285750" algn="just">
              <a:buFont typeface="Wingdings" panose="05000000000000000000" pitchFamily="2" charset="2"/>
              <a:buChar char="ü"/>
            </a:pPr>
            <a:endParaRPr lang="it-IT" sz="1800" dirty="0">
              <a:solidFill>
                <a:schemeClr val="tx1">
                  <a:lumMod val="95000"/>
                  <a:lumOff val="5000"/>
                </a:schemeClr>
              </a:solidFill>
            </a:endParaRPr>
          </a:p>
          <a:p>
            <a:pPr algn="just"/>
            <a:endParaRPr lang="it-IT" sz="1800" dirty="0">
              <a:solidFill>
                <a:schemeClr val="tx1">
                  <a:lumMod val="95000"/>
                  <a:lumOff val="5000"/>
                </a:schemeClr>
              </a:solidFill>
            </a:endParaRPr>
          </a:p>
        </p:txBody>
      </p:sp>
    </p:spTree>
    <p:extLst>
      <p:ext uri="{BB962C8B-B14F-4D97-AF65-F5344CB8AC3E}">
        <p14:creationId xmlns:p14="http://schemas.microsoft.com/office/powerpoint/2010/main" val="40527007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415562" y="1409457"/>
            <a:ext cx="8458200" cy="410551"/>
          </a:xfrm>
        </p:spPr>
        <p:txBody>
          <a:bodyPr/>
          <a:lstStyle/>
          <a:p>
            <a:br>
              <a:rPr lang="it-IT" dirty="0"/>
            </a:br>
            <a:r>
              <a:rPr lang="it-IT" dirty="0"/>
              <a:t>Precisazioni desunte dalla circolare</a:t>
            </a:r>
            <a:br>
              <a:rPr lang="it-IT" dirty="0"/>
            </a:br>
            <a:endParaRPr lang="it-IT" dirty="0"/>
          </a:p>
        </p:txBody>
      </p:sp>
      <p:sp>
        <p:nvSpPr>
          <p:cNvPr id="3" name="Sottotitolo 2"/>
          <p:cNvSpPr>
            <a:spLocks noGrp="1"/>
          </p:cNvSpPr>
          <p:nvPr>
            <p:ph type="subTitle" idx="1"/>
          </p:nvPr>
        </p:nvSpPr>
        <p:spPr>
          <a:xfrm>
            <a:off x="1415562" y="1820008"/>
            <a:ext cx="10418372" cy="4721469"/>
          </a:xfrm>
        </p:spPr>
        <p:txBody>
          <a:bodyPr/>
          <a:lstStyle/>
          <a:p>
            <a:pPr algn="just"/>
            <a:endParaRPr lang="it-IT" sz="1800" dirty="0">
              <a:solidFill>
                <a:schemeClr val="tx1">
                  <a:lumMod val="95000"/>
                  <a:lumOff val="5000"/>
                </a:schemeClr>
              </a:solidFill>
            </a:endParaRPr>
          </a:p>
          <a:p>
            <a:pPr marL="285750" indent="-285750" algn="just">
              <a:buFont typeface="Arial" panose="020B0604020202020204" pitchFamily="34" charset="0"/>
              <a:buChar char="•"/>
            </a:pPr>
            <a:r>
              <a:rPr lang="it-IT" sz="1800" dirty="0">
                <a:solidFill>
                  <a:schemeClr val="accent2"/>
                </a:solidFill>
              </a:rPr>
              <a:t>CAUSE DI ESCLUSIONE</a:t>
            </a:r>
          </a:p>
          <a:p>
            <a:pPr algn="just"/>
            <a:endParaRPr lang="it-IT" sz="1800" dirty="0">
              <a:solidFill>
                <a:schemeClr val="accent2"/>
              </a:solidFill>
            </a:endParaRPr>
          </a:p>
          <a:p>
            <a:pPr marL="285750" indent="-285750" algn="just">
              <a:buFont typeface="Wingdings" panose="05000000000000000000" pitchFamily="2" charset="2"/>
              <a:buChar char="ü"/>
            </a:pPr>
            <a:r>
              <a:rPr lang="it-IT" sz="1800" dirty="0">
                <a:solidFill>
                  <a:schemeClr val="tx1">
                    <a:lumMod val="95000"/>
                    <a:lumOff val="5000"/>
                  </a:schemeClr>
                </a:solidFill>
              </a:rPr>
              <a:t>COD 15		soggetti che hanno subito una </a:t>
            </a:r>
            <a:r>
              <a:rPr lang="it-IT" sz="1800" u="sng" dirty="0">
                <a:solidFill>
                  <a:schemeClr val="tx1">
                    <a:lumMod val="95000"/>
                    <a:lumOff val="5000"/>
                  </a:schemeClr>
                </a:solidFill>
              </a:rPr>
              <a:t>diminuzione dei ricavi </a:t>
            </a:r>
            <a:r>
              <a:rPr lang="it-IT" sz="1800" dirty="0">
                <a:solidFill>
                  <a:schemeClr val="tx1">
                    <a:lumMod val="95000"/>
                    <a:lumOff val="5000"/>
                  </a:schemeClr>
                </a:solidFill>
              </a:rPr>
              <a:t> (no fatturato come CFP)  				ovvero compensi di  almeno il 33% nel periodo d’imposta 2020 rispetto al 2019 </a:t>
            </a:r>
          </a:p>
          <a:p>
            <a:pPr algn="just"/>
            <a:endParaRPr lang="it-IT" sz="1800" dirty="0">
              <a:solidFill>
                <a:schemeClr val="tx1">
                  <a:lumMod val="95000"/>
                  <a:lumOff val="5000"/>
                </a:schemeClr>
              </a:solidFill>
            </a:endParaRPr>
          </a:p>
          <a:p>
            <a:pPr marL="285750" indent="-285750" algn="just">
              <a:buFont typeface="Wingdings" panose="05000000000000000000" pitchFamily="2" charset="2"/>
              <a:buChar char="ü"/>
            </a:pPr>
            <a:r>
              <a:rPr lang="it-IT" sz="1800" dirty="0">
                <a:solidFill>
                  <a:schemeClr val="tx1">
                    <a:lumMod val="95000"/>
                    <a:lumOff val="5000"/>
                  </a:schemeClr>
                </a:solidFill>
              </a:rPr>
              <a:t>COD 16 		a favore dei soggetti che hanno aperto p. iva a partire dal 01.01.2019	</a:t>
            </a:r>
          </a:p>
          <a:p>
            <a:pPr marL="285750" indent="-285750" algn="just">
              <a:buFont typeface="Wingdings" panose="05000000000000000000" pitchFamily="2" charset="2"/>
              <a:buChar char="ü"/>
            </a:pPr>
            <a:endParaRPr lang="it-IT" sz="1800" dirty="0">
              <a:solidFill>
                <a:schemeClr val="tx1">
                  <a:lumMod val="95000"/>
                  <a:lumOff val="5000"/>
                </a:schemeClr>
              </a:solidFill>
            </a:endParaRPr>
          </a:p>
          <a:p>
            <a:pPr marL="285750" indent="-285750" algn="just">
              <a:buFont typeface="Wingdings" panose="05000000000000000000" pitchFamily="2" charset="2"/>
              <a:buChar char="ü"/>
            </a:pPr>
            <a:endParaRPr lang="it-IT" sz="1800" dirty="0">
              <a:solidFill>
                <a:schemeClr val="tx1">
                  <a:lumMod val="95000"/>
                  <a:lumOff val="5000"/>
                </a:schemeClr>
              </a:solidFill>
            </a:endParaRPr>
          </a:p>
          <a:p>
            <a:pPr marL="285750" indent="-285750" algn="just">
              <a:buFont typeface="Wingdings" panose="05000000000000000000" pitchFamily="2" charset="2"/>
              <a:buChar char="ü"/>
            </a:pPr>
            <a:r>
              <a:rPr lang="it-IT" sz="1800" dirty="0">
                <a:solidFill>
                  <a:schemeClr val="tx1">
                    <a:lumMod val="95000"/>
                    <a:lumOff val="5000"/>
                  </a:schemeClr>
                </a:solidFill>
              </a:rPr>
              <a:t>COD 17		a favore dei soggetti che esercitano, in maniera prevalente, un’attività con 				codice </a:t>
            </a:r>
            <a:r>
              <a:rPr lang="it-IT" sz="1800" dirty="0" err="1">
                <a:solidFill>
                  <a:schemeClr val="tx1">
                    <a:lumMod val="95000"/>
                    <a:lumOff val="5000"/>
                  </a:schemeClr>
                </a:solidFill>
              </a:rPr>
              <a:t>ateco</a:t>
            </a:r>
            <a:r>
              <a:rPr lang="it-IT" sz="1800" dirty="0">
                <a:solidFill>
                  <a:schemeClr val="tx1">
                    <a:lumMod val="95000"/>
                    <a:lumOff val="5000"/>
                  </a:schemeClr>
                </a:solidFill>
              </a:rPr>
              <a:t> contenuti nella tabella 2</a:t>
            </a:r>
          </a:p>
          <a:p>
            <a:pPr marL="285750" indent="-285750" algn="just">
              <a:buFont typeface="Wingdings" panose="05000000000000000000" pitchFamily="2" charset="2"/>
              <a:buChar char="ü"/>
            </a:pPr>
            <a:endParaRPr lang="it-IT" sz="1800" dirty="0">
              <a:solidFill>
                <a:schemeClr val="tx1">
                  <a:lumMod val="95000"/>
                  <a:lumOff val="5000"/>
                </a:schemeClr>
              </a:solidFill>
            </a:endParaRPr>
          </a:p>
          <a:p>
            <a:pPr marL="285750" indent="-285750" algn="just">
              <a:buFont typeface="Wingdings" panose="05000000000000000000" pitchFamily="2" charset="2"/>
              <a:buChar char="ü"/>
            </a:pPr>
            <a:r>
              <a:rPr lang="it-IT" sz="1800" dirty="0">
                <a:solidFill>
                  <a:schemeClr val="tx1">
                    <a:lumMod val="95000"/>
                    <a:lumOff val="5000"/>
                  </a:schemeClr>
                </a:solidFill>
              </a:rPr>
              <a:t>COD 18  ???</a:t>
            </a:r>
          </a:p>
          <a:p>
            <a:pPr marL="285750" indent="-285750" algn="just">
              <a:buFont typeface="Wingdings" panose="05000000000000000000" pitchFamily="2" charset="2"/>
              <a:buChar char="ü"/>
            </a:pPr>
            <a:endParaRPr lang="it-IT" sz="1800" dirty="0">
              <a:solidFill>
                <a:schemeClr val="tx1">
                  <a:lumMod val="95000"/>
                  <a:lumOff val="5000"/>
                </a:schemeClr>
              </a:solidFill>
            </a:endParaRPr>
          </a:p>
          <a:p>
            <a:pPr algn="just"/>
            <a:endParaRPr lang="it-IT" sz="1800" dirty="0">
              <a:solidFill>
                <a:schemeClr val="tx1">
                  <a:lumMod val="95000"/>
                  <a:lumOff val="5000"/>
                </a:schemeClr>
              </a:solidFill>
            </a:endParaRPr>
          </a:p>
        </p:txBody>
      </p:sp>
      <p:sp>
        <p:nvSpPr>
          <p:cNvPr id="4" name="Freccia a destra 3">
            <a:extLst>
              <a:ext uri="{FF2B5EF4-FFF2-40B4-BE49-F238E27FC236}">
                <a16:creationId xmlns:a16="http://schemas.microsoft.com/office/drawing/2014/main" id="{9FC0AE3A-0205-421A-8C31-C3957EB86087}"/>
              </a:ext>
            </a:extLst>
          </p:cNvPr>
          <p:cNvSpPr/>
          <p:nvPr/>
        </p:nvSpPr>
        <p:spPr>
          <a:xfrm>
            <a:off x="2876365" y="285861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 name="Freccia a destra 4">
            <a:extLst>
              <a:ext uri="{FF2B5EF4-FFF2-40B4-BE49-F238E27FC236}">
                <a16:creationId xmlns:a16="http://schemas.microsoft.com/office/drawing/2014/main" id="{F656A329-1CA5-4393-A56C-E01A1446C529}"/>
              </a:ext>
            </a:extLst>
          </p:cNvPr>
          <p:cNvSpPr/>
          <p:nvPr/>
        </p:nvSpPr>
        <p:spPr>
          <a:xfrm>
            <a:off x="2876365" y="3641447"/>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Freccia a destra 5">
            <a:extLst>
              <a:ext uri="{FF2B5EF4-FFF2-40B4-BE49-F238E27FC236}">
                <a16:creationId xmlns:a16="http://schemas.microsoft.com/office/drawing/2014/main" id="{A619E869-BE4F-47DD-9249-06244F57A0CD}"/>
              </a:ext>
            </a:extLst>
          </p:cNvPr>
          <p:cNvSpPr/>
          <p:nvPr/>
        </p:nvSpPr>
        <p:spPr>
          <a:xfrm>
            <a:off x="2876365" y="460683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244021738"/>
      </p:ext>
    </p:extLst>
  </p:cSld>
  <p:clrMapOvr>
    <a:masterClrMapping/>
  </p:clrMapOvr>
</p:sld>
</file>

<file path=ppt/theme/theme1.xml><?xml version="1.0" encoding="utf-8"?>
<a:theme xmlns:a="http://schemas.openxmlformats.org/drawingml/2006/main" name="slide vuote_modello_conepr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slide vuote_modello_conepro</Template>
  <TotalTime>459</TotalTime>
  <Words>941</Words>
  <Application>Microsoft Office PowerPoint</Application>
  <PresentationFormat>Widescreen</PresentationFormat>
  <Paragraphs>65</Paragraphs>
  <Slides>7</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7</vt:i4>
      </vt:variant>
    </vt:vector>
  </HeadingPairs>
  <TitlesOfParts>
    <vt:vector size="13" baseType="lpstr">
      <vt:lpstr>Arial</vt:lpstr>
      <vt:lpstr>Calibri</vt:lpstr>
      <vt:lpstr>Courier New</vt:lpstr>
      <vt:lpstr>Open sans</vt:lpstr>
      <vt:lpstr>Wingdings</vt:lpstr>
      <vt:lpstr>slide vuote_modello_conepro</vt:lpstr>
      <vt:lpstr>Studi di Settore Vs ISA</vt:lpstr>
      <vt:lpstr>Finalità </vt:lpstr>
      <vt:lpstr>Costruzione Isa</vt:lpstr>
      <vt:lpstr> Precisazioni desunte dalla circolare </vt:lpstr>
      <vt:lpstr> Precisazioni desunte dalla circolare </vt:lpstr>
      <vt:lpstr> Precisazioni desunte dalla circolare </vt:lpstr>
      <vt:lpstr> Precisazioni desunte dalla circolare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Bilancio </dc:title>
  <dc:creator>Stefano</dc:creator>
  <cp:lastModifiedBy>antonio serracini</cp:lastModifiedBy>
  <cp:revision>43</cp:revision>
  <dcterms:created xsi:type="dcterms:W3CDTF">2021-06-09T19:11:31Z</dcterms:created>
  <dcterms:modified xsi:type="dcterms:W3CDTF">2021-07-08T10:36:58Z</dcterms:modified>
</cp:coreProperties>
</file>