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16" roundtripDataSignature="AMtx7mj+45cJJqXrcBLspcvYYn5fFt0zu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6" Type="http://customschemas.google.com/relationships/presentationmetadata" Target="meta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8" name="Google Shape;68;p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4" name="Google Shape;74;p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0" name="Google Shape;80;p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6" name="Google Shape;86;p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2" name="Google Shape;92;p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it"/>
              <a:t>Sentenze Sez. V, nn. 19815 e 19816 depositate il 23 luglio 2019; nn. 29162 e 29164 depositate il 12 novembre 2019, ovvero “su edifici riassegnati ai soci” (cfr. Sez. V, n. 29163 depositata il 12 novembre 2019.</a:t>
            </a:r>
            <a:endParaRPr/>
          </a:p>
        </p:txBody>
      </p:sp>
      <p:sp>
        <p:nvSpPr>
          <p:cNvPr id="98" name="Google Shape;98;p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it"/>
              <a:t>Sentenze Sez. V, nn. 19815 e 19816 depositate il 23 luglio 2019; nn. 29162 e 29164 depositate il 12 novembre 2019, ovvero “su edifici riassegnati ai soci” (cfr. Sez. V, n. 29163 depositata il 12 novembre 2019.</a:t>
            </a:r>
            <a:endParaRPr/>
          </a:p>
        </p:txBody>
      </p:sp>
      <p:sp>
        <p:nvSpPr>
          <p:cNvPr id="104" name="Google Shape;104;p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it"/>
              <a:t>Sentenze Sez. V, nn. 19815 e 19816 depositate il 23 luglio 2019; nn. 29162 e 29164 depositate il 12 novembre 2019, ovvero “su edifici riassegnati ai soci” (cfr. Sez. V, n. 29163 depositata il 12 novembre 2019.</a:t>
            </a:r>
            <a:endParaRPr/>
          </a:p>
        </p:txBody>
      </p:sp>
      <p:sp>
        <p:nvSpPr>
          <p:cNvPr id="110" name="Google Shape;110;p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it"/>
              <a:t>Sentenze Sez. V, nn. 19815 e 19816 depositate il 23 luglio 2019; nn. 29162 e 29164 depositate il 12 novembre 2019, ovvero “su edifici riassegnati ai soci” (cfr. Sez. V, n. 29163 depositata il 12 novembre 2019.</a:t>
            </a:r>
            <a:endParaRPr/>
          </a:p>
        </p:txBody>
      </p:sp>
      <p:sp>
        <p:nvSpPr>
          <p:cNvPr id="117" name="Google Shape;117;p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2"/>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12"/>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23"/>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23"/>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2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titolo" type="title">
  <p:cSld name="TITLE">
    <p:spTree>
      <p:nvGrpSpPr>
        <p:cNvPr id="60" name="Shape 60"/>
        <p:cNvGrpSpPr/>
        <p:nvPr/>
      </p:nvGrpSpPr>
      <p:grpSpPr>
        <a:xfrm>
          <a:off x="0" y="0"/>
          <a:ext cx="0" cy="0"/>
          <a:chOff x="0" y="0"/>
          <a:chExt cx="0" cy="0"/>
        </a:xfrm>
      </p:grpSpPr>
      <p:sp>
        <p:nvSpPr>
          <p:cNvPr id="61" name="Google Shape;61;p14"/>
          <p:cNvSpPr txBox="1"/>
          <p:nvPr>
            <p:ph type="ctrTitle"/>
          </p:nvPr>
        </p:nvSpPr>
        <p:spPr>
          <a:xfrm>
            <a:off x="685800" y="1597819"/>
            <a:ext cx="7772400" cy="11025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Clr>
                <a:srgbClr val="A02020"/>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62" name="Google Shape;62;p14"/>
          <p:cNvSpPr txBox="1"/>
          <p:nvPr>
            <p:ph idx="1" type="subTitle"/>
          </p:nvPr>
        </p:nvSpPr>
        <p:spPr>
          <a:xfrm>
            <a:off x="1371600" y="2914650"/>
            <a:ext cx="6400800" cy="1314600"/>
          </a:xfrm>
          <a:prstGeom prst="rect">
            <a:avLst/>
          </a:prstGeom>
          <a:noFill/>
          <a:ln>
            <a:noFill/>
          </a:ln>
        </p:spPr>
        <p:txBody>
          <a:bodyPr anchorCtr="0" anchor="t" bIns="34275" lIns="68575" spcFirstLastPara="1" rIns="68575" wrap="square" tIns="34275">
            <a:noAutofit/>
          </a:bodyPr>
          <a:lstStyle>
            <a:lvl1pPr lvl="0" algn="ctr">
              <a:lnSpc>
                <a:spcPct val="100000"/>
              </a:lnSpc>
              <a:spcBef>
                <a:spcPts val="500"/>
              </a:spcBef>
              <a:spcAft>
                <a:spcPts val="0"/>
              </a:spcAft>
              <a:buClr>
                <a:srgbClr val="888888"/>
              </a:buClr>
              <a:buSzPts val="2400"/>
              <a:buNone/>
              <a:defRPr>
                <a:solidFill>
                  <a:srgbClr val="888888"/>
                </a:solidFill>
              </a:defRPr>
            </a:lvl1pPr>
            <a:lvl2pPr lvl="1" algn="ctr">
              <a:lnSpc>
                <a:spcPct val="100000"/>
              </a:lnSpc>
              <a:spcBef>
                <a:spcPts val="700"/>
              </a:spcBef>
              <a:spcAft>
                <a:spcPts val="0"/>
              </a:spcAft>
              <a:buClr>
                <a:srgbClr val="888888"/>
              </a:buClr>
              <a:buSzPts val="3300"/>
              <a:buNone/>
              <a:defRPr>
                <a:solidFill>
                  <a:srgbClr val="888888"/>
                </a:solidFill>
              </a:defRPr>
            </a:lvl2pPr>
            <a:lvl3pPr lvl="2" algn="ctr">
              <a:lnSpc>
                <a:spcPct val="100000"/>
              </a:lnSpc>
              <a:spcBef>
                <a:spcPts val="400"/>
              </a:spcBef>
              <a:spcAft>
                <a:spcPts val="0"/>
              </a:spcAft>
              <a:buClr>
                <a:srgbClr val="888888"/>
              </a:buClr>
              <a:buSzPts val="1800"/>
              <a:buNone/>
              <a:defRPr>
                <a:solidFill>
                  <a:srgbClr val="888888"/>
                </a:solidFill>
              </a:defRPr>
            </a:lvl3pPr>
            <a:lvl4pPr lvl="3" algn="ctr">
              <a:lnSpc>
                <a:spcPct val="100000"/>
              </a:lnSpc>
              <a:spcBef>
                <a:spcPts val="300"/>
              </a:spcBef>
              <a:spcAft>
                <a:spcPts val="0"/>
              </a:spcAft>
              <a:buClr>
                <a:srgbClr val="888888"/>
              </a:buClr>
              <a:buSzPts val="1500"/>
              <a:buNone/>
              <a:defRPr>
                <a:solidFill>
                  <a:srgbClr val="888888"/>
                </a:solidFill>
              </a:defRPr>
            </a:lvl4pPr>
            <a:lvl5pPr lvl="4" algn="ctr">
              <a:lnSpc>
                <a:spcPct val="100000"/>
              </a:lnSpc>
              <a:spcBef>
                <a:spcPts val="300"/>
              </a:spcBef>
              <a:spcAft>
                <a:spcPts val="0"/>
              </a:spcAft>
              <a:buClr>
                <a:srgbClr val="888888"/>
              </a:buClr>
              <a:buSzPts val="1500"/>
              <a:buNone/>
              <a:defRPr>
                <a:solidFill>
                  <a:srgbClr val="888888"/>
                </a:solidFill>
              </a:defRPr>
            </a:lvl5pPr>
            <a:lvl6pPr lvl="5" algn="ctr">
              <a:lnSpc>
                <a:spcPct val="100000"/>
              </a:lnSpc>
              <a:spcBef>
                <a:spcPts val="300"/>
              </a:spcBef>
              <a:spcAft>
                <a:spcPts val="0"/>
              </a:spcAft>
              <a:buClr>
                <a:srgbClr val="888888"/>
              </a:buClr>
              <a:buSzPts val="1500"/>
              <a:buNone/>
              <a:defRPr>
                <a:solidFill>
                  <a:srgbClr val="888888"/>
                </a:solidFill>
              </a:defRPr>
            </a:lvl6pPr>
            <a:lvl7pPr lvl="6" algn="ctr">
              <a:lnSpc>
                <a:spcPct val="100000"/>
              </a:lnSpc>
              <a:spcBef>
                <a:spcPts val="300"/>
              </a:spcBef>
              <a:spcAft>
                <a:spcPts val="0"/>
              </a:spcAft>
              <a:buClr>
                <a:srgbClr val="888888"/>
              </a:buClr>
              <a:buSzPts val="1500"/>
              <a:buNone/>
              <a:defRPr>
                <a:solidFill>
                  <a:srgbClr val="888888"/>
                </a:solidFill>
              </a:defRPr>
            </a:lvl7pPr>
            <a:lvl8pPr lvl="7" algn="ctr">
              <a:lnSpc>
                <a:spcPct val="100000"/>
              </a:lnSpc>
              <a:spcBef>
                <a:spcPts val="300"/>
              </a:spcBef>
              <a:spcAft>
                <a:spcPts val="0"/>
              </a:spcAft>
              <a:buClr>
                <a:srgbClr val="888888"/>
              </a:buClr>
              <a:buSzPts val="1500"/>
              <a:buNone/>
              <a:defRPr>
                <a:solidFill>
                  <a:srgbClr val="888888"/>
                </a:solidFill>
              </a:defRPr>
            </a:lvl8pPr>
            <a:lvl9pPr lvl="8" algn="ctr">
              <a:lnSpc>
                <a:spcPct val="100000"/>
              </a:lnSpc>
              <a:spcBef>
                <a:spcPts val="300"/>
              </a:spcBef>
              <a:spcAft>
                <a:spcPts val="0"/>
              </a:spcAft>
              <a:buClr>
                <a:srgbClr val="888888"/>
              </a:buClr>
              <a:buSzPts val="1500"/>
              <a:buNone/>
              <a:defRPr>
                <a:solidFill>
                  <a:srgbClr val="888888"/>
                </a:solidFill>
              </a:defRPr>
            </a:lvl9pPr>
          </a:lstStyle>
          <a:p/>
        </p:txBody>
      </p:sp>
      <p:sp>
        <p:nvSpPr>
          <p:cNvPr id="63" name="Google Shape;63;p14"/>
          <p:cNvSpPr txBox="1"/>
          <p:nvPr>
            <p:ph idx="10" type="dt"/>
          </p:nvPr>
        </p:nvSpPr>
        <p:spPr>
          <a:xfrm>
            <a:off x="1043609" y="4785997"/>
            <a:ext cx="12243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64" name="Google Shape;64;p14"/>
          <p:cNvSpPr txBox="1"/>
          <p:nvPr>
            <p:ph idx="11" type="ftr"/>
          </p:nvPr>
        </p:nvSpPr>
        <p:spPr>
          <a:xfrm>
            <a:off x="3131840" y="4785997"/>
            <a:ext cx="28956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p:txBody>
      </p:sp>
      <p:sp>
        <p:nvSpPr>
          <p:cNvPr id="65" name="Google Shape;65;p14"/>
          <p:cNvSpPr txBox="1"/>
          <p:nvPr>
            <p:ph idx="12" type="sldNum"/>
          </p:nvPr>
        </p:nvSpPr>
        <p:spPr>
          <a:xfrm>
            <a:off x="323528" y="4785997"/>
            <a:ext cx="370500" cy="273900"/>
          </a:xfrm>
          <a:prstGeom prst="rect">
            <a:avLst/>
          </a:prstGeom>
          <a:noFill/>
          <a:ln>
            <a:noFill/>
          </a:ln>
        </p:spPr>
        <p:txBody>
          <a:bodyPr anchorCtr="0" anchor="ctr" bIns="34275" lIns="68575" spcFirstLastPara="1" rIns="68575" wrap="square" tIns="34275">
            <a:noAutofit/>
          </a:bodyPr>
          <a:lstStyle>
            <a:lvl1pPr indent="0" lvl="0" marL="0" marR="0" algn="r">
              <a:lnSpc>
                <a:spcPct val="100000"/>
              </a:lnSpc>
              <a:spcBef>
                <a:spcPts val="0"/>
              </a:spcBef>
              <a:spcAft>
                <a:spcPts val="0"/>
              </a:spcAft>
              <a:buClr>
                <a:srgbClr val="000000"/>
              </a:buClr>
              <a:buSzPts val="900"/>
              <a:buFont typeface="Arial"/>
              <a:buNone/>
              <a:defRPr b="1" i="0" sz="900" u="none" cap="none" strike="noStrike">
                <a:solidFill>
                  <a:srgbClr val="A02020"/>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1" i="0" sz="900" u="none" cap="none" strike="noStrike">
                <a:solidFill>
                  <a:srgbClr val="A02020"/>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1" i="0" sz="900" u="none" cap="none" strike="noStrike">
                <a:solidFill>
                  <a:srgbClr val="A02020"/>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1" i="0" sz="900" u="none" cap="none" strike="noStrike">
                <a:solidFill>
                  <a:srgbClr val="A02020"/>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1" i="0" sz="900" u="none" cap="none" strike="noStrike">
                <a:solidFill>
                  <a:srgbClr val="A02020"/>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1" i="0" sz="900" u="none" cap="none" strike="noStrike">
                <a:solidFill>
                  <a:srgbClr val="A02020"/>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1" i="0" sz="900" u="none" cap="none" strike="noStrike">
                <a:solidFill>
                  <a:srgbClr val="A02020"/>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1" i="0" sz="900" u="none" cap="none" strike="noStrike">
                <a:solidFill>
                  <a:srgbClr val="A02020"/>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1" i="0" sz="900" u="none" cap="none" strike="noStrike">
                <a:solidFill>
                  <a:srgbClr val="A02020"/>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15"/>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5" name="Google Shape;15;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8" name="Google Shape;18;p1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9" name="Google Shape;19;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17"/>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3" name="Google Shape;23;p17"/>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19"/>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19"/>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20"/>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21"/>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21"/>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21"/>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21"/>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0" name="Google Shape;40;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22"/>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3" name="Google Shape;43;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2.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it"/>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idx="10" type="dt"/>
          </p:nvPr>
        </p:nvSpPr>
        <p:spPr>
          <a:xfrm>
            <a:off x="1043609" y="4785997"/>
            <a:ext cx="1224300" cy="273900"/>
          </a:xfrm>
          <a:prstGeom prst="rect">
            <a:avLst/>
          </a:prstGeom>
          <a:noFill/>
          <a:ln>
            <a:noFill/>
          </a:ln>
        </p:spPr>
        <p:txBody>
          <a:bodyPr anchorCtr="0" anchor="ctr"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1" i="0" sz="900" u="none" cap="none" strike="noStrike">
                <a:solidFill>
                  <a:srgbClr val="A02020"/>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9pPr>
          </a:lstStyle>
          <a:p/>
        </p:txBody>
      </p:sp>
      <p:sp>
        <p:nvSpPr>
          <p:cNvPr id="52" name="Google Shape;52;p13"/>
          <p:cNvSpPr txBox="1"/>
          <p:nvPr>
            <p:ph idx="11" type="ftr"/>
          </p:nvPr>
        </p:nvSpPr>
        <p:spPr>
          <a:xfrm>
            <a:off x="3131840" y="4785997"/>
            <a:ext cx="2895600" cy="273900"/>
          </a:xfrm>
          <a:prstGeom prst="rect">
            <a:avLst/>
          </a:prstGeom>
          <a:noFill/>
          <a:ln>
            <a:noFill/>
          </a:ln>
        </p:spPr>
        <p:txBody>
          <a:bodyPr anchorCtr="0" anchor="ctr" bIns="34275" lIns="68575" spcFirstLastPara="1" rIns="68575" wrap="square" tIns="34275">
            <a:noAutofit/>
          </a:bodyPr>
          <a:lstStyle>
            <a:lvl1pPr lvl="0" marR="0" rtl="0" algn="ctr">
              <a:lnSpc>
                <a:spcPct val="100000"/>
              </a:lnSpc>
              <a:spcBef>
                <a:spcPts val="0"/>
              </a:spcBef>
              <a:spcAft>
                <a:spcPts val="0"/>
              </a:spcAft>
              <a:buClr>
                <a:srgbClr val="000000"/>
              </a:buClr>
              <a:buSzPts val="1100"/>
              <a:buFont typeface="Arial"/>
              <a:buNone/>
              <a:defRPr b="1" i="0" sz="900" u="none" cap="none" strike="noStrike">
                <a:solidFill>
                  <a:srgbClr val="A02020"/>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9pPr>
          </a:lstStyle>
          <a:p/>
        </p:txBody>
      </p:sp>
      <p:sp>
        <p:nvSpPr>
          <p:cNvPr id="53" name="Google Shape;53;p13"/>
          <p:cNvSpPr txBox="1"/>
          <p:nvPr>
            <p:ph idx="12" type="sldNum"/>
          </p:nvPr>
        </p:nvSpPr>
        <p:spPr>
          <a:xfrm>
            <a:off x="323528" y="4785997"/>
            <a:ext cx="3705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1" i="0" sz="900" u="none" cap="none" strike="noStrike">
                <a:solidFill>
                  <a:srgbClr val="A02020"/>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1" i="0" sz="900" u="none" cap="none" strike="noStrike">
                <a:solidFill>
                  <a:srgbClr val="A02020"/>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1" i="0" sz="900" u="none" cap="none" strike="noStrike">
                <a:solidFill>
                  <a:srgbClr val="A02020"/>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1" i="0" sz="900" u="none" cap="none" strike="noStrike">
                <a:solidFill>
                  <a:srgbClr val="A02020"/>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1" i="0" sz="900" u="none" cap="none" strike="noStrike">
                <a:solidFill>
                  <a:srgbClr val="A02020"/>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1" i="0" sz="900" u="none" cap="none" strike="noStrike">
                <a:solidFill>
                  <a:srgbClr val="A02020"/>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1" i="0" sz="900" u="none" cap="none" strike="noStrike">
                <a:solidFill>
                  <a:srgbClr val="A02020"/>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1" i="0" sz="900" u="none" cap="none" strike="noStrike">
                <a:solidFill>
                  <a:srgbClr val="A02020"/>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1" i="0" sz="900" u="none" cap="none" strike="noStrike">
                <a:solidFill>
                  <a:srgbClr val="A02020"/>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
              <a:t>‹#›</a:t>
            </a:fld>
            <a:endParaRPr/>
          </a:p>
        </p:txBody>
      </p:sp>
      <p:cxnSp>
        <p:nvCxnSpPr>
          <p:cNvPr id="54" name="Google Shape;54;p13"/>
          <p:cNvCxnSpPr/>
          <p:nvPr/>
        </p:nvCxnSpPr>
        <p:spPr>
          <a:xfrm>
            <a:off x="971600" y="0"/>
            <a:ext cx="0" cy="5143500"/>
          </a:xfrm>
          <a:prstGeom prst="straightConnector1">
            <a:avLst/>
          </a:prstGeom>
          <a:noFill/>
          <a:ln cap="flat" cmpd="sng" w="76200">
            <a:solidFill>
              <a:srgbClr val="4A7DBA"/>
            </a:solidFill>
            <a:prstDash val="solid"/>
            <a:round/>
            <a:headEnd len="sm" w="sm" type="none"/>
            <a:tailEnd len="sm" w="sm" type="none"/>
          </a:ln>
        </p:spPr>
      </p:cxnSp>
      <p:cxnSp>
        <p:nvCxnSpPr>
          <p:cNvPr id="55" name="Google Shape;55;p13"/>
          <p:cNvCxnSpPr/>
          <p:nvPr/>
        </p:nvCxnSpPr>
        <p:spPr>
          <a:xfrm>
            <a:off x="0" y="951570"/>
            <a:ext cx="9144000" cy="0"/>
          </a:xfrm>
          <a:prstGeom prst="straightConnector1">
            <a:avLst/>
          </a:prstGeom>
          <a:noFill/>
          <a:ln cap="flat" cmpd="sng" w="76200">
            <a:solidFill>
              <a:srgbClr val="4A7DBA"/>
            </a:solidFill>
            <a:prstDash val="solid"/>
            <a:round/>
            <a:headEnd len="sm" w="sm" type="none"/>
            <a:tailEnd len="sm" w="sm" type="none"/>
          </a:ln>
        </p:spPr>
      </p:cxnSp>
      <p:pic>
        <p:nvPicPr>
          <p:cNvPr descr="image1 (1).JPG" id="56" name="Google Shape;56;p13"/>
          <p:cNvPicPr preferRelativeResize="0"/>
          <p:nvPr/>
        </p:nvPicPr>
        <p:blipFill rotWithShape="1">
          <a:blip r:embed="rId1">
            <a:alphaModFix/>
          </a:blip>
          <a:srcRect b="59448" l="0" r="9361" t="18500"/>
          <a:stretch/>
        </p:blipFill>
        <p:spPr>
          <a:xfrm>
            <a:off x="1043608" y="1"/>
            <a:ext cx="3744416" cy="902672"/>
          </a:xfrm>
          <a:prstGeom prst="rect">
            <a:avLst/>
          </a:prstGeom>
          <a:noFill/>
          <a:ln>
            <a:noFill/>
          </a:ln>
        </p:spPr>
      </p:pic>
      <p:sp>
        <p:nvSpPr>
          <p:cNvPr id="57" name="Google Shape;57;p13"/>
          <p:cNvSpPr txBox="1"/>
          <p:nvPr/>
        </p:nvSpPr>
        <p:spPr>
          <a:xfrm>
            <a:off x="6551712" y="4785997"/>
            <a:ext cx="2592300" cy="2385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100"/>
              <a:buFont typeface="Arial"/>
              <a:buNone/>
            </a:pPr>
            <a:r>
              <a:rPr b="1" i="0" lang="it" sz="1100" u="none" cap="none" strike="noStrike">
                <a:solidFill>
                  <a:srgbClr val="A02020"/>
                </a:solidFill>
                <a:latin typeface="Calibri"/>
                <a:ea typeface="Calibri"/>
                <a:cs typeface="Calibri"/>
                <a:sym typeface="Calibri"/>
              </a:rPr>
              <a:t> </a:t>
            </a:r>
            <a:endParaRPr b="1" i="0" sz="1100" u="none" cap="none" strike="noStrike">
              <a:solidFill>
                <a:srgbClr val="A02020"/>
              </a:solidFill>
              <a:latin typeface="Calibri"/>
              <a:ea typeface="Calibri"/>
              <a:cs typeface="Calibri"/>
              <a:sym typeface="Calibri"/>
            </a:endParaRPr>
          </a:p>
        </p:txBody>
      </p:sp>
      <p:sp>
        <p:nvSpPr>
          <p:cNvPr id="58" name="Google Shape;58;p13"/>
          <p:cNvSpPr txBox="1"/>
          <p:nvPr>
            <p:ph type="title"/>
          </p:nvPr>
        </p:nvSpPr>
        <p:spPr>
          <a:xfrm>
            <a:off x="914400" y="3651870"/>
            <a:ext cx="8229600" cy="857400"/>
          </a:xfrm>
          <a:prstGeom prst="rect">
            <a:avLst/>
          </a:prstGeom>
          <a:noFill/>
          <a:ln>
            <a:noFill/>
          </a:ln>
        </p:spPr>
        <p:txBody>
          <a:bodyPr anchorCtr="0" anchor="ctr" bIns="34275" lIns="68575" spcFirstLastPara="1" rIns="68575" wrap="square" tIns="34275">
            <a:noAutofit/>
          </a:bodyPr>
          <a:lstStyle>
            <a:lvl1pPr lvl="0" marR="0" rtl="0" algn="ctr">
              <a:lnSpc>
                <a:spcPct val="100000"/>
              </a:lnSpc>
              <a:spcBef>
                <a:spcPts val="0"/>
              </a:spcBef>
              <a:spcAft>
                <a:spcPts val="0"/>
              </a:spcAft>
              <a:buClr>
                <a:srgbClr val="A02020"/>
              </a:buClr>
              <a:buSzPts val="2100"/>
              <a:buFont typeface="Calibri"/>
              <a:buNone/>
              <a:defRPr b="0" i="0" sz="2100" u="none" cap="none" strike="noStrike">
                <a:solidFill>
                  <a:srgbClr val="A02020"/>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9pPr>
          </a:lstStyle>
          <a:p/>
        </p:txBody>
      </p:sp>
      <p:sp>
        <p:nvSpPr>
          <p:cNvPr id="59" name="Google Shape;59;p13"/>
          <p:cNvSpPr txBox="1"/>
          <p:nvPr>
            <p:ph idx="1" type="body"/>
          </p:nvPr>
        </p:nvSpPr>
        <p:spPr>
          <a:xfrm>
            <a:off x="1043608" y="1005577"/>
            <a:ext cx="7920900" cy="2160300"/>
          </a:xfrm>
          <a:prstGeom prst="rect">
            <a:avLst/>
          </a:prstGeom>
          <a:noFill/>
          <a:ln>
            <a:noFill/>
          </a:ln>
        </p:spPr>
        <p:txBody>
          <a:bodyPr anchorCtr="0" anchor="t" bIns="34275" lIns="68575" spcFirstLastPara="1" rIns="68575" wrap="square" tIns="34275">
            <a:noAutofit/>
          </a:bodyPr>
          <a:lstStyle>
            <a:lvl1pPr indent="-381000" lvl="0" marL="457200" marR="0" rtl="0" algn="l">
              <a:lnSpc>
                <a:spcPct val="10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228600" lvl="1" marL="914400" marR="0" rtl="0" algn="l">
              <a:lnSpc>
                <a:spcPct val="100000"/>
              </a:lnSpc>
              <a:spcBef>
                <a:spcPts val="700"/>
              </a:spcBef>
              <a:spcAft>
                <a:spcPts val="0"/>
              </a:spcAft>
              <a:buClr>
                <a:srgbClr val="A02020"/>
              </a:buClr>
              <a:buSzPts val="3300"/>
              <a:buFont typeface="Arial"/>
              <a:buNone/>
              <a:defRPr b="0" i="0" sz="3300" u="none" cap="none" strike="noStrike">
                <a:solidFill>
                  <a:srgbClr val="A02020"/>
                </a:solidFill>
                <a:latin typeface="Calibri"/>
                <a:ea typeface="Calibri"/>
                <a:cs typeface="Calibri"/>
                <a:sym typeface="Calibri"/>
              </a:defRPr>
            </a:lvl2pPr>
            <a:lvl3pPr indent="-342900" lvl="2" marL="1371600" marR="0" rtl="0" algn="l">
              <a:lnSpc>
                <a:spcPct val="10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23850" lvl="3" marL="1828800" marR="0" rtl="0" algn="l">
              <a:lnSpc>
                <a:spcPct val="100000"/>
              </a:lnSpc>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4pPr>
            <a:lvl5pPr indent="-323850" lvl="4" marL="2286000" marR="0" rtl="0" algn="l">
              <a:lnSpc>
                <a:spcPct val="100000"/>
              </a:lnSpc>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5pPr>
            <a:lvl6pPr indent="-323850" lvl="5" marL="2743200" marR="0" rtl="0" algn="l">
              <a:lnSpc>
                <a:spcPct val="100000"/>
              </a:lnSpc>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6pPr>
            <a:lvl7pPr indent="-323850" lvl="6" marL="3200400" marR="0" rtl="0" algn="l">
              <a:lnSpc>
                <a:spcPct val="100000"/>
              </a:lnSpc>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7pPr>
            <a:lvl8pPr indent="-323850" lvl="7" marL="3657600" marR="0" rtl="0" algn="l">
              <a:lnSpc>
                <a:spcPct val="100000"/>
              </a:lnSpc>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8pPr>
            <a:lvl9pPr indent="-323850" lvl="8" marL="4114800" marR="0" rtl="0" algn="l">
              <a:lnSpc>
                <a:spcPct val="100000"/>
              </a:lnSpc>
              <a:spcBef>
                <a:spcPts val="3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61"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bscoppetta@scoven.i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2"/>
          <p:cNvSpPr txBox="1"/>
          <p:nvPr>
            <p:ph type="ctrTitle"/>
          </p:nvPr>
        </p:nvSpPr>
        <p:spPr>
          <a:xfrm>
            <a:off x="1061675" y="1057100"/>
            <a:ext cx="6710700" cy="876900"/>
          </a:xfrm>
          <a:prstGeom prst="rect">
            <a:avLst/>
          </a:prstGeom>
          <a:noFill/>
          <a:ln>
            <a:noFill/>
          </a:ln>
        </p:spPr>
        <p:txBody>
          <a:bodyPr anchorCtr="0" anchor="ctr" bIns="34275" lIns="68575" spcFirstLastPara="1" rIns="68575" wrap="square" tIns="34275">
            <a:noAutofit/>
          </a:bodyPr>
          <a:lstStyle/>
          <a:p>
            <a:pPr indent="0" lvl="0" marL="0" rtl="0" algn="ctr">
              <a:lnSpc>
                <a:spcPct val="100000"/>
              </a:lnSpc>
              <a:spcBef>
                <a:spcPts val="0"/>
              </a:spcBef>
              <a:spcAft>
                <a:spcPts val="0"/>
              </a:spcAft>
              <a:buClr>
                <a:srgbClr val="A02020"/>
              </a:buClr>
              <a:buSzPts val="2100"/>
              <a:buFont typeface="Calibri"/>
              <a:buNone/>
            </a:pPr>
            <a:r>
              <a:rPr lang="it"/>
              <a:t>Le spese di riqualificazione energetica - le novità per i titolari di reddito d’impresa</a:t>
            </a:r>
            <a:endParaRPr/>
          </a:p>
          <a:p>
            <a:pPr indent="0" lvl="0" marL="0" rtl="0" algn="ctr">
              <a:lnSpc>
                <a:spcPct val="100000"/>
              </a:lnSpc>
              <a:spcBef>
                <a:spcPts val="0"/>
              </a:spcBef>
              <a:spcAft>
                <a:spcPts val="0"/>
              </a:spcAft>
              <a:buClr>
                <a:srgbClr val="A02020"/>
              </a:buClr>
              <a:buSzPts val="2100"/>
              <a:buFont typeface="Calibri"/>
              <a:buNone/>
            </a:pPr>
            <a:r>
              <a:t/>
            </a:r>
            <a:endParaRPr/>
          </a:p>
        </p:txBody>
      </p:sp>
      <p:sp>
        <p:nvSpPr>
          <p:cNvPr id="71" name="Google Shape;71;p2"/>
          <p:cNvSpPr txBox="1"/>
          <p:nvPr>
            <p:ph idx="1" type="subTitle"/>
          </p:nvPr>
        </p:nvSpPr>
        <p:spPr>
          <a:xfrm>
            <a:off x="5344950" y="2914200"/>
            <a:ext cx="3048300" cy="1638600"/>
          </a:xfrm>
          <a:prstGeom prst="rect">
            <a:avLst/>
          </a:prstGeom>
          <a:noFill/>
          <a:ln>
            <a:noFill/>
          </a:ln>
        </p:spPr>
        <p:txBody>
          <a:bodyPr anchorCtr="0" anchor="t" bIns="34275" lIns="68575" spcFirstLastPara="1" rIns="68575" wrap="square" tIns="34275">
            <a:noAutofit/>
          </a:bodyPr>
          <a:lstStyle/>
          <a:p>
            <a:pPr indent="0" lvl="0" marL="0" rtl="0" algn="l">
              <a:lnSpc>
                <a:spcPct val="100000"/>
              </a:lnSpc>
              <a:spcBef>
                <a:spcPts val="0"/>
              </a:spcBef>
              <a:spcAft>
                <a:spcPts val="0"/>
              </a:spcAft>
              <a:buClr>
                <a:srgbClr val="888888"/>
              </a:buClr>
              <a:buSzPts val="1400"/>
              <a:buNone/>
            </a:pPr>
            <a:r>
              <a:rPr b="1" lang="it" sz="1800">
                <a:solidFill>
                  <a:srgbClr val="351C75"/>
                </a:solidFill>
              </a:rPr>
              <a:t>Barbara Scoppetta</a:t>
            </a:r>
            <a:endParaRPr b="1" sz="1800">
              <a:solidFill>
                <a:srgbClr val="351C75"/>
              </a:solidFill>
            </a:endParaRPr>
          </a:p>
          <a:p>
            <a:pPr indent="0" lvl="0" marL="0" rtl="0" algn="l">
              <a:lnSpc>
                <a:spcPct val="100000"/>
              </a:lnSpc>
              <a:spcBef>
                <a:spcPts val="0"/>
              </a:spcBef>
              <a:spcAft>
                <a:spcPts val="0"/>
              </a:spcAft>
              <a:buClr>
                <a:srgbClr val="888888"/>
              </a:buClr>
              <a:buSzPts val="1400"/>
              <a:buNone/>
            </a:pPr>
            <a:r>
              <a:rPr lang="it" sz="1700">
                <a:solidFill>
                  <a:srgbClr val="351C75"/>
                </a:solidFill>
              </a:rPr>
              <a:t>Dottore Commercialista </a:t>
            </a:r>
            <a:endParaRPr sz="1700">
              <a:solidFill>
                <a:srgbClr val="351C75"/>
              </a:solidFill>
            </a:endParaRPr>
          </a:p>
          <a:p>
            <a:pPr indent="0" lvl="0" marL="0" rtl="0" algn="l">
              <a:lnSpc>
                <a:spcPct val="100000"/>
              </a:lnSpc>
              <a:spcBef>
                <a:spcPts val="0"/>
              </a:spcBef>
              <a:spcAft>
                <a:spcPts val="0"/>
              </a:spcAft>
              <a:buClr>
                <a:srgbClr val="888888"/>
              </a:buClr>
              <a:buSzPts val="1400"/>
              <a:buNone/>
            </a:pPr>
            <a:r>
              <a:rPr lang="it" sz="1700">
                <a:solidFill>
                  <a:srgbClr val="351C75"/>
                </a:solidFill>
              </a:rPr>
              <a:t>Revisore legale</a:t>
            </a:r>
            <a:endParaRPr sz="1700">
              <a:solidFill>
                <a:srgbClr val="351C75"/>
              </a:solidFill>
            </a:endParaRPr>
          </a:p>
          <a:p>
            <a:pPr indent="0" lvl="0" marL="0" rtl="0" algn="l">
              <a:lnSpc>
                <a:spcPct val="100000"/>
              </a:lnSpc>
              <a:spcBef>
                <a:spcPts val="0"/>
              </a:spcBef>
              <a:spcAft>
                <a:spcPts val="0"/>
              </a:spcAft>
              <a:buClr>
                <a:srgbClr val="888888"/>
              </a:buClr>
              <a:buSzPts val="1400"/>
              <a:buNone/>
            </a:pPr>
            <a:r>
              <a:rPr lang="it" sz="1700" u="sng">
                <a:solidFill>
                  <a:srgbClr val="351C75"/>
                </a:solidFill>
                <a:hlinkClick r:id="rId3">
                  <a:extLst>
                    <a:ext uri="{A12FA001-AC4F-418D-AE19-62706E023703}">
                      <ahyp:hlinkClr val="tx"/>
                    </a:ext>
                  </a:extLst>
                </a:hlinkClick>
              </a:rPr>
              <a:t>bscoppetta@scoven.it</a:t>
            </a:r>
            <a:endParaRPr sz="1700">
              <a:solidFill>
                <a:srgbClr val="351C75"/>
              </a:solidFill>
            </a:endParaRPr>
          </a:p>
          <a:p>
            <a:pPr indent="0" lvl="0" marL="0" rtl="0" algn="l">
              <a:lnSpc>
                <a:spcPct val="100000"/>
              </a:lnSpc>
              <a:spcBef>
                <a:spcPts val="0"/>
              </a:spcBef>
              <a:spcAft>
                <a:spcPts val="0"/>
              </a:spcAft>
              <a:buClr>
                <a:srgbClr val="888888"/>
              </a:buClr>
              <a:buSzPts val="1400"/>
              <a:buNone/>
            </a:pPr>
            <a:r>
              <a:rPr b="1" lang="it" sz="1700">
                <a:solidFill>
                  <a:srgbClr val="351C75"/>
                </a:solidFill>
              </a:rPr>
              <a:t>www.studiosppetta.it</a:t>
            </a:r>
            <a:endParaRPr b="1" sz="1700">
              <a:solidFill>
                <a:srgbClr val="351C75"/>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3"/>
          <p:cNvSpPr txBox="1"/>
          <p:nvPr>
            <p:ph type="ctrTitle"/>
          </p:nvPr>
        </p:nvSpPr>
        <p:spPr>
          <a:xfrm>
            <a:off x="1061675" y="1057100"/>
            <a:ext cx="6710700" cy="876900"/>
          </a:xfrm>
          <a:prstGeom prst="rect">
            <a:avLst/>
          </a:prstGeom>
          <a:noFill/>
          <a:ln>
            <a:noFill/>
          </a:ln>
        </p:spPr>
        <p:txBody>
          <a:bodyPr anchorCtr="0" anchor="ctr" bIns="34275" lIns="68575" spcFirstLastPara="1" rIns="68575" wrap="square" tIns="34275">
            <a:noAutofit/>
          </a:bodyPr>
          <a:lstStyle/>
          <a:p>
            <a:pPr indent="0" lvl="0" marL="0" rtl="0" algn="ctr">
              <a:lnSpc>
                <a:spcPct val="100000"/>
              </a:lnSpc>
              <a:spcBef>
                <a:spcPts val="0"/>
              </a:spcBef>
              <a:spcAft>
                <a:spcPts val="0"/>
              </a:spcAft>
              <a:buClr>
                <a:srgbClr val="A02020"/>
              </a:buClr>
              <a:buSzPts val="2100"/>
              <a:buFont typeface="Calibri"/>
              <a:buNone/>
            </a:pPr>
            <a:r>
              <a:rPr lang="it"/>
              <a:t>Quali bonus sono interessati ?</a:t>
            </a:r>
            <a:endParaRPr/>
          </a:p>
          <a:p>
            <a:pPr indent="0" lvl="0" marL="0" rtl="0" algn="ctr">
              <a:lnSpc>
                <a:spcPct val="100000"/>
              </a:lnSpc>
              <a:spcBef>
                <a:spcPts val="0"/>
              </a:spcBef>
              <a:spcAft>
                <a:spcPts val="0"/>
              </a:spcAft>
              <a:buClr>
                <a:srgbClr val="A02020"/>
              </a:buClr>
              <a:buSzPts val="2100"/>
              <a:buFont typeface="Calibri"/>
              <a:buNone/>
            </a:pPr>
            <a:r>
              <a:t/>
            </a:r>
            <a:endParaRPr/>
          </a:p>
        </p:txBody>
      </p:sp>
      <p:sp>
        <p:nvSpPr>
          <p:cNvPr id="77" name="Google Shape;77;p3"/>
          <p:cNvSpPr txBox="1"/>
          <p:nvPr>
            <p:ph idx="1" type="subTitle"/>
          </p:nvPr>
        </p:nvSpPr>
        <p:spPr>
          <a:xfrm>
            <a:off x="1061675" y="1934000"/>
            <a:ext cx="7305000" cy="2618700"/>
          </a:xfrm>
          <a:prstGeom prst="rect">
            <a:avLst/>
          </a:prstGeom>
          <a:noFill/>
          <a:ln>
            <a:noFill/>
          </a:ln>
        </p:spPr>
        <p:txBody>
          <a:bodyPr anchorCtr="0" anchor="t" bIns="34275" lIns="68575" spcFirstLastPara="1" rIns="68575" wrap="square" tIns="34275">
            <a:noAutofit/>
          </a:bodyPr>
          <a:lstStyle/>
          <a:p>
            <a:pPr indent="-342900" lvl="0" marL="457200" rtl="0" algn="l">
              <a:lnSpc>
                <a:spcPct val="100000"/>
              </a:lnSpc>
              <a:spcBef>
                <a:spcPts val="0"/>
              </a:spcBef>
              <a:spcAft>
                <a:spcPts val="0"/>
              </a:spcAft>
              <a:buSzPts val="1800"/>
              <a:buChar char="●"/>
            </a:pPr>
            <a:r>
              <a:rPr b="1" lang="it" sz="1800"/>
              <a:t>Spese volte alla realizzazione del risparmio energetico: detrazioni 65%, 70%, 110%</a:t>
            </a:r>
            <a:endParaRPr b="1" sz="1800"/>
          </a:p>
          <a:p>
            <a:pPr indent="0" lvl="0" marL="457200" rtl="0" algn="l">
              <a:lnSpc>
                <a:spcPct val="100000"/>
              </a:lnSpc>
              <a:spcBef>
                <a:spcPts val="0"/>
              </a:spcBef>
              <a:spcAft>
                <a:spcPts val="0"/>
              </a:spcAft>
              <a:buSzPts val="2400"/>
              <a:buNone/>
            </a:pPr>
            <a:r>
              <a:t/>
            </a:r>
            <a:endParaRPr b="1" sz="1800"/>
          </a:p>
          <a:p>
            <a:pPr indent="-342900" lvl="0" marL="457200" rtl="0" algn="l">
              <a:lnSpc>
                <a:spcPct val="200000"/>
              </a:lnSpc>
              <a:spcBef>
                <a:spcPts val="0"/>
              </a:spcBef>
              <a:spcAft>
                <a:spcPts val="0"/>
              </a:spcAft>
              <a:buSzPts val="1800"/>
              <a:buChar char="●"/>
            </a:pPr>
            <a:r>
              <a:rPr b="1" lang="it" sz="1800"/>
              <a:t>c.d. Sisma bonus</a:t>
            </a:r>
            <a:endParaRPr b="1" sz="1800"/>
          </a:p>
          <a:p>
            <a:pPr indent="-342900" lvl="0" marL="457200" rtl="0" algn="l">
              <a:lnSpc>
                <a:spcPct val="200000"/>
              </a:lnSpc>
              <a:spcBef>
                <a:spcPts val="0"/>
              </a:spcBef>
              <a:spcAft>
                <a:spcPts val="0"/>
              </a:spcAft>
              <a:buSzPts val="1800"/>
              <a:buChar char="●"/>
            </a:pPr>
            <a:r>
              <a:rPr b="1" lang="it" sz="1800"/>
              <a:t>c.d. Bonus facciate</a:t>
            </a:r>
            <a:endParaRPr b="1" sz="1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4"/>
          <p:cNvSpPr txBox="1"/>
          <p:nvPr>
            <p:ph type="ctrTitle"/>
          </p:nvPr>
        </p:nvSpPr>
        <p:spPr>
          <a:xfrm>
            <a:off x="1061675" y="1057100"/>
            <a:ext cx="6710700" cy="876900"/>
          </a:xfrm>
          <a:prstGeom prst="rect">
            <a:avLst/>
          </a:prstGeom>
          <a:noFill/>
          <a:ln>
            <a:noFill/>
          </a:ln>
        </p:spPr>
        <p:txBody>
          <a:bodyPr anchorCtr="0" anchor="ctr" bIns="34275" lIns="68575" spcFirstLastPara="1" rIns="68575" wrap="square" tIns="34275">
            <a:noAutofit/>
          </a:bodyPr>
          <a:lstStyle/>
          <a:p>
            <a:pPr indent="0" lvl="0" marL="0" rtl="0" algn="ctr">
              <a:lnSpc>
                <a:spcPct val="100000"/>
              </a:lnSpc>
              <a:spcBef>
                <a:spcPts val="0"/>
              </a:spcBef>
              <a:spcAft>
                <a:spcPts val="0"/>
              </a:spcAft>
              <a:buClr>
                <a:srgbClr val="A02020"/>
              </a:buClr>
              <a:buSzPts val="2100"/>
              <a:buFont typeface="Calibri"/>
              <a:buNone/>
            </a:pPr>
            <a:r>
              <a:rPr lang="it"/>
              <a:t>I quadri interessati nella dichiarazione dei redditi SC</a:t>
            </a:r>
            <a:endParaRPr/>
          </a:p>
          <a:p>
            <a:pPr indent="0" lvl="0" marL="0" rtl="0" algn="ctr">
              <a:lnSpc>
                <a:spcPct val="100000"/>
              </a:lnSpc>
              <a:spcBef>
                <a:spcPts val="0"/>
              </a:spcBef>
              <a:spcAft>
                <a:spcPts val="0"/>
              </a:spcAft>
              <a:buClr>
                <a:srgbClr val="A02020"/>
              </a:buClr>
              <a:buSzPts val="2100"/>
              <a:buFont typeface="Calibri"/>
              <a:buNone/>
            </a:pPr>
            <a:r>
              <a:t/>
            </a:r>
            <a:endParaRPr/>
          </a:p>
        </p:txBody>
      </p:sp>
      <p:sp>
        <p:nvSpPr>
          <p:cNvPr id="83" name="Google Shape;83;p4"/>
          <p:cNvSpPr txBox="1"/>
          <p:nvPr>
            <p:ph idx="1" type="subTitle"/>
          </p:nvPr>
        </p:nvSpPr>
        <p:spPr>
          <a:xfrm>
            <a:off x="1061675" y="1934000"/>
            <a:ext cx="7305000" cy="2618700"/>
          </a:xfrm>
          <a:prstGeom prst="rect">
            <a:avLst/>
          </a:prstGeom>
          <a:noFill/>
          <a:ln>
            <a:noFill/>
          </a:ln>
        </p:spPr>
        <p:txBody>
          <a:bodyPr anchorCtr="0" anchor="t" bIns="34275" lIns="68575" spcFirstLastPara="1" rIns="68575" wrap="square" tIns="34275">
            <a:noAutofit/>
          </a:bodyPr>
          <a:lstStyle/>
          <a:p>
            <a:pPr indent="0" lvl="0" marL="0" rtl="0" algn="ctr">
              <a:lnSpc>
                <a:spcPct val="100000"/>
              </a:lnSpc>
              <a:spcBef>
                <a:spcPts val="0"/>
              </a:spcBef>
              <a:spcAft>
                <a:spcPts val="0"/>
              </a:spcAft>
              <a:buSzPts val="2400"/>
              <a:buNone/>
            </a:pPr>
            <a:r>
              <a:rPr b="1" lang="it" sz="2200"/>
              <a:t>Quadro RS righi da RS 80 a RS 88</a:t>
            </a:r>
            <a:r>
              <a:rPr b="1" lang="it" sz="1800"/>
              <a:t>: detrazioni conseguenti al risparmio energetico e c.d. super bonus</a:t>
            </a:r>
            <a:endParaRPr b="1" sz="1800"/>
          </a:p>
          <a:p>
            <a:pPr indent="0" lvl="0" marL="0" rtl="0" algn="ctr">
              <a:lnSpc>
                <a:spcPct val="100000"/>
              </a:lnSpc>
              <a:spcBef>
                <a:spcPts val="0"/>
              </a:spcBef>
              <a:spcAft>
                <a:spcPts val="0"/>
              </a:spcAft>
              <a:buSzPts val="2400"/>
              <a:buNone/>
            </a:pPr>
            <a:r>
              <a:t/>
            </a:r>
            <a:endParaRPr b="1" sz="1800"/>
          </a:p>
          <a:p>
            <a:pPr indent="0" lvl="0" marL="0" rtl="0" algn="ctr">
              <a:lnSpc>
                <a:spcPct val="100000"/>
              </a:lnSpc>
              <a:spcBef>
                <a:spcPts val="0"/>
              </a:spcBef>
              <a:spcAft>
                <a:spcPts val="0"/>
              </a:spcAft>
              <a:buSzPts val="2400"/>
              <a:buNone/>
            </a:pPr>
            <a:r>
              <a:t/>
            </a:r>
            <a:endParaRPr b="1" sz="1800"/>
          </a:p>
          <a:p>
            <a:pPr indent="0" lvl="0" marL="0" rtl="0" algn="ctr">
              <a:lnSpc>
                <a:spcPct val="100000"/>
              </a:lnSpc>
              <a:spcBef>
                <a:spcPts val="0"/>
              </a:spcBef>
              <a:spcAft>
                <a:spcPts val="0"/>
              </a:spcAft>
              <a:buSzPts val="2400"/>
              <a:buNone/>
            </a:pPr>
            <a:r>
              <a:rPr b="1" lang="it" sz="2100"/>
              <a:t>Quadro RS righi da RS 150 a RS 155</a:t>
            </a:r>
            <a:r>
              <a:rPr b="1" lang="it" sz="1800"/>
              <a:t>: sisma bonus e bonus facciate</a:t>
            </a:r>
            <a:endParaRPr b="1" sz="1800"/>
          </a:p>
          <a:p>
            <a:pPr indent="0" lvl="0" marL="0" rtl="0" algn="ctr">
              <a:lnSpc>
                <a:spcPct val="100000"/>
              </a:lnSpc>
              <a:spcBef>
                <a:spcPts val="0"/>
              </a:spcBef>
              <a:spcAft>
                <a:spcPts val="0"/>
              </a:spcAft>
              <a:buSzPts val="2400"/>
              <a:buNone/>
            </a:pPr>
            <a:r>
              <a:t/>
            </a:r>
            <a:endParaRPr b="1" sz="1800"/>
          </a:p>
          <a:p>
            <a:pPr indent="0" lvl="0" marL="457200" rtl="0" algn="l">
              <a:lnSpc>
                <a:spcPct val="200000"/>
              </a:lnSpc>
              <a:spcBef>
                <a:spcPts val="0"/>
              </a:spcBef>
              <a:spcAft>
                <a:spcPts val="0"/>
              </a:spcAft>
              <a:buSzPts val="2400"/>
              <a:buNone/>
            </a:pPr>
            <a:r>
              <a:t/>
            </a:r>
            <a:endParaRPr b="1" sz="1800"/>
          </a:p>
          <a:p>
            <a:pPr indent="0" lvl="0" marL="457200" rtl="0" algn="l">
              <a:lnSpc>
                <a:spcPct val="200000"/>
              </a:lnSpc>
              <a:spcBef>
                <a:spcPts val="0"/>
              </a:spcBef>
              <a:spcAft>
                <a:spcPts val="0"/>
              </a:spcAft>
              <a:buSzPts val="2400"/>
              <a:buNone/>
            </a:pPr>
            <a:r>
              <a:t/>
            </a:r>
            <a:endParaRPr b="1" sz="1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5"/>
          <p:cNvSpPr txBox="1"/>
          <p:nvPr>
            <p:ph type="ctrTitle"/>
          </p:nvPr>
        </p:nvSpPr>
        <p:spPr>
          <a:xfrm>
            <a:off x="1061675" y="1057100"/>
            <a:ext cx="6710700" cy="876900"/>
          </a:xfrm>
          <a:prstGeom prst="rect">
            <a:avLst/>
          </a:prstGeom>
          <a:noFill/>
          <a:ln>
            <a:noFill/>
          </a:ln>
        </p:spPr>
        <p:txBody>
          <a:bodyPr anchorCtr="0" anchor="ctr" bIns="34275" lIns="68575" spcFirstLastPara="1" rIns="68575" wrap="square" tIns="34275">
            <a:noAutofit/>
          </a:bodyPr>
          <a:lstStyle/>
          <a:p>
            <a:pPr indent="0" lvl="0" marL="0" rtl="0" algn="ctr">
              <a:lnSpc>
                <a:spcPct val="100000"/>
              </a:lnSpc>
              <a:spcBef>
                <a:spcPts val="0"/>
              </a:spcBef>
              <a:spcAft>
                <a:spcPts val="0"/>
              </a:spcAft>
              <a:buClr>
                <a:srgbClr val="A02020"/>
              </a:buClr>
              <a:buSzPts val="2100"/>
              <a:buFont typeface="Calibri"/>
              <a:buNone/>
            </a:pPr>
            <a:r>
              <a:rPr lang="it"/>
              <a:t>Le novità per i titolari di reddito d’impresa - La Risoluzione 34/2020 del 25 giugno 2020</a:t>
            </a:r>
            <a:endParaRPr/>
          </a:p>
          <a:p>
            <a:pPr indent="0" lvl="0" marL="0" rtl="0" algn="ctr">
              <a:lnSpc>
                <a:spcPct val="100000"/>
              </a:lnSpc>
              <a:spcBef>
                <a:spcPts val="0"/>
              </a:spcBef>
              <a:spcAft>
                <a:spcPts val="0"/>
              </a:spcAft>
              <a:buClr>
                <a:srgbClr val="A02020"/>
              </a:buClr>
              <a:buSzPts val="2100"/>
              <a:buFont typeface="Calibri"/>
              <a:buNone/>
            </a:pPr>
            <a:r>
              <a:t/>
            </a:r>
            <a:endParaRPr/>
          </a:p>
        </p:txBody>
      </p:sp>
      <p:sp>
        <p:nvSpPr>
          <p:cNvPr id="89" name="Google Shape;89;p5"/>
          <p:cNvSpPr txBox="1"/>
          <p:nvPr>
            <p:ph idx="1" type="subTitle"/>
          </p:nvPr>
        </p:nvSpPr>
        <p:spPr>
          <a:xfrm>
            <a:off x="1061675" y="2377025"/>
            <a:ext cx="7305000" cy="2175600"/>
          </a:xfrm>
          <a:prstGeom prst="rect">
            <a:avLst/>
          </a:prstGeom>
          <a:noFill/>
          <a:ln>
            <a:noFill/>
          </a:ln>
        </p:spPr>
        <p:txBody>
          <a:bodyPr anchorCtr="0" anchor="t" bIns="34275" lIns="68575" spcFirstLastPara="1" rIns="68575" wrap="square" tIns="34275">
            <a:noAutofit/>
          </a:bodyPr>
          <a:lstStyle/>
          <a:p>
            <a:pPr indent="0" lvl="0" marL="0" rtl="0" algn="ctr">
              <a:lnSpc>
                <a:spcPct val="115000"/>
              </a:lnSpc>
              <a:spcBef>
                <a:spcPts val="0"/>
              </a:spcBef>
              <a:spcAft>
                <a:spcPts val="0"/>
              </a:spcAft>
              <a:buSzPts val="2400"/>
              <a:buNone/>
            </a:pPr>
            <a:r>
              <a:rPr b="1" lang="it" sz="2300"/>
              <a:t>Il riconoscimento della detrazione ai titolari di reddito d’impresa senza limitazioni soggettive ed oggettive.</a:t>
            </a:r>
            <a:endParaRPr b="1" sz="2300"/>
          </a:p>
          <a:p>
            <a:pPr indent="0" lvl="0" marL="0" rtl="0" algn="ctr">
              <a:lnSpc>
                <a:spcPct val="115000"/>
              </a:lnSpc>
              <a:spcBef>
                <a:spcPts val="0"/>
              </a:spcBef>
              <a:spcAft>
                <a:spcPts val="0"/>
              </a:spcAft>
              <a:buSzPts val="2400"/>
              <a:buNone/>
            </a:pPr>
            <a:r>
              <a:rPr b="1" lang="it" sz="2300"/>
              <a:t>Evoluzione del diritto alla detrazione.</a:t>
            </a:r>
            <a:endParaRPr b="1" sz="2300"/>
          </a:p>
          <a:p>
            <a:pPr indent="0" lvl="0" marL="0" rtl="0" algn="ctr">
              <a:lnSpc>
                <a:spcPct val="100000"/>
              </a:lnSpc>
              <a:spcBef>
                <a:spcPts val="0"/>
              </a:spcBef>
              <a:spcAft>
                <a:spcPts val="0"/>
              </a:spcAft>
              <a:buSzPts val="2400"/>
              <a:buNone/>
            </a:pPr>
            <a:r>
              <a:t/>
            </a:r>
            <a:endParaRPr b="1" sz="1800"/>
          </a:p>
          <a:p>
            <a:pPr indent="0" lvl="0" marL="457200" rtl="0" algn="l">
              <a:lnSpc>
                <a:spcPct val="200000"/>
              </a:lnSpc>
              <a:spcBef>
                <a:spcPts val="0"/>
              </a:spcBef>
              <a:spcAft>
                <a:spcPts val="0"/>
              </a:spcAft>
              <a:buSzPts val="2400"/>
              <a:buNone/>
            </a:pPr>
            <a:r>
              <a:t/>
            </a:r>
            <a:endParaRPr b="1" sz="1800"/>
          </a:p>
          <a:p>
            <a:pPr indent="0" lvl="0" marL="457200" rtl="0" algn="l">
              <a:lnSpc>
                <a:spcPct val="200000"/>
              </a:lnSpc>
              <a:spcBef>
                <a:spcPts val="0"/>
              </a:spcBef>
              <a:spcAft>
                <a:spcPts val="0"/>
              </a:spcAft>
              <a:buSzPts val="2400"/>
              <a:buNone/>
            </a:pPr>
            <a:r>
              <a:t/>
            </a:r>
            <a:endParaRPr b="1" sz="1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6"/>
          <p:cNvSpPr txBox="1"/>
          <p:nvPr>
            <p:ph type="ctrTitle"/>
          </p:nvPr>
        </p:nvSpPr>
        <p:spPr>
          <a:xfrm>
            <a:off x="1061675" y="1057100"/>
            <a:ext cx="6710700" cy="876900"/>
          </a:xfrm>
          <a:prstGeom prst="rect">
            <a:avLst/>
          </a:prstGeom>
          <a:noFill/>
          <a:ln>
            <a:noFill/>
          </a:ln>
        </p:spPr>
        <p:txBody>
          <a:bodyPr anchorCtr="0" anchor="ctr" bIns="34275" lIns="68575" spcFirstLastPara="1" rIns="68575" wrap="square" tIns="34275">
            <a:noAutofit/>
          </a:bodyPr>
          <a:lstStyle/>
          <a:p>
            <a:pPr indent="0" lvl="0" marL="0" rtl="0" algn="ctr">
              <a:lnSpc>
                <a:spcPct val="100000"/>
              </a:lnSpc>
              <a:spcBef>
                <a:spcPts val="0"/>
              </a:spcBef>
              <a:spcAft>
                <a:spcPts val="0"/>
              </a:spcAft>
              <a:buClr>
                <a:srgbClr val="A02020"/>
              </a:buClr>
              <a:buSzPts val="2100"/>
              <a:buFont typeface="Calibri"/>
              <a:buNone/>
            </a:pPr>
            <a:r>
              <a:rPr lang="it"/>
              <a:t>Evoluzione del diritto alla detrazione: le prime interpretazioni dell’Agenzia delle Entrate</a:t>
            </a:r>
            <a:endParaRPr/>
          </a:p>
        </p:txBody>
      </p:sp>
      <p:sp>
        <p:nvSpPr>
          <p:cNvPr id="95" name="Google Shape;95;p6"/>
          <p:cNvSpPr txBox="1"/>
          <p:nvPr>
            <p:ph idx="1" type="subTitle"/>
          </p:nvPr>
        </p:nvSpPr>
        <p:spPr>
          <a:xfrm>
            <a:off x="1061675" y="2377025"/>
            <a:ext cx="7492800" cy="2175600"/>
          </a:xfrm>
          <a:prstGeom prst="rect">
            <a:avLst/>
          </a:prstGeom>
          <a:noFill/>
          <a:ln>
            <a:noFill/>
          </a:ln>
        </p:spPr>
        <p:txBody>
          <a:bodyPr anchorCtr="0" anchor="t" bIns="34275" lIns="68575" spcFirstLastPara="1" rIns="68575" wrap="square" tIns="34275">
            <a:noAutofit/>
          </a:bodyPr>
          <a:lstStyle/>
          <a:p>
            <a:pPr indent="-355600" lvl="0" marL="457200" rtl="0" algn="l">
              <a:lnSpc>
                <a:spcPct val="115000"/>
              </a:lnSpc>
              <a:spcBef>
                <a:spcPts val="0"/>
              </a:spcBef>
              <a:spcAft>
                <a:spcPts val="0"/>
              </a:spcAft>
              <a:buSzPts val="2000"/>
              <a:buChar char="●"/>
            </a:pPr>
            <a:r>
              <a:rPr b="1" lang="it" sz="2000"/>
              <a:t>Risoluzione 303/E del 2008: no alle imprese di costruzioni e ristrutturazione per i beni merce.</a:t>
            </a:r>
            <a:endParaRPr b="1" sz="2000"/>
          </a:p>
          <a:p>
            <a:pPr indent="-355600" lvl="0" marL="457200" rtl="0" algn="l">
              <a:lnSpc>
                <a:spcPct val="115000"/>
              </a:lnSpc>
              <a:spcBef>
                <a:spcPts val="0"/>
              </a:spcBef>
              <a:spcAft>
                <a:spcPts val="0"/>
              </a:spcAft>
              <a:buSzPts val="2000"/>
              <a:buChar char="●"/>
            </a:pPr>
            <a:r>
              <a:rPr b="1" lang="it" sz="2000"/>
              <a:t>Risoluzione 340/E del 2008: limite oggettivo per tutti i titolari di reddito d’impresa; detrazione solo sui beni strumentali.</a:t>
            </a:r>
            <a:endParaRPr b="1" sz="2000"/>
          </a:p>
          <a:p>
            <a:pPr indent="0" lvl="0" marL="0" rtl="0" algn="ctr">
              <a:lnSpc>
                <a:spcPct val="100000"/>
              </a:lnSpc>
              <a:spcBef>
                <a:spcPts val="0"/>
              </a:spcBef>
              <a:spcAft>
                <a:spcPts val="0"/>
              </a:spcAft>
              <a:buSzPts val="2400"/>
              <a:buNone/>
            </a:pPr>
            <a:r>
              <a:t/>
            </a:r>
            <a:endParaRPr b="1" sz="1800"/>
          </a:p>
          <a:p>
            <a:pPr indent="0" lvl="0" marL="457200" rtl="0" algn="l">
              <a:lnSpc>
                <a:spcPct val="200000"/>
              </a:lnSpc>
              <a:spcBef>
                <a:spcPts val="0"/>
              </a:spcBef>
              <a:spcAft>
                <a:spcPts val="0"/>
              </a:spcAft>
              <a:buSzPts val="2400"/>
              <a:buNone/>
            </a:pPr>
            <a:r>
              <a:t/>
            </a:r>
            <a:endParaRPr b="1" sz="1800"/>
          </a:p>
          <a:p>
            <a:pPr indent="0" lvl="0" marL="457200" rtl="0" algn="l">
              <a:lnSpc>
                <a:spcPct val="200000"/>
              </a:lnSpc>
              <a:spcBef>
                <a:spcPts val="0"/>
              </a:spcBef>
              <a:spcAft>
                <a:spcPts val="0"/>
              </a:spcAft>
              <a:buSzPts val="2400"/>
              <a:buNone/>
            </a:pPr>
            <a:r>
              <a:t/>
            </a:r>
            <a:endParaRPr b="1" sz="1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7"/>
          <p:cNvSpPr txBox="1"/>
          <p:nvPr>
            <p:ph type="ctrTitle"/>
          </p:nvPr>
        </p:nvSpPr>
        <p:spPr>
          <a:xfrm>
            <a:off x="1061675" y="1057100"/>
            <a:ext cx="6710700" cy="876900"/>
          </a:xfrm>
          <a:prstGeom prst="rect">
            <a:avLst/>
          </a:prstGeom>
          <a:noFill/>
          <a:ln>
            <a:noFill/>
          </a:ln>
        </p:spPr>
        <p:txBody>
          <a:bodyPr anchorCtr="0" anchor="ctr" bIns="34275" lIns="68575" spcFirstLastPara="1" rIns="68575" wrap="square" tIns="34275">
            <a:noAutofit/>
          </a:bodyPr>
          <a:lstStyle/>
          <a:p>
            <a:pPr indent="0" lvl="0" marL="0" rtl="0" algn="ctr">
              <a:lnSpc>
                <a:spcPct val="100000"/>
              </a:lnSpc>
              <a:spcBef>
                <a:spcPts val="0"/>
              </a:spcBef>
              <a:spcAft>
                <a:spcPts val="0"/>
              </a:spcAft>
              <a:buClr>
                <a:srgbClr val="A02020"/>
              </a:buClr>
              <a:buSzPts val="2100"/>
              <a:buFont typeface="Calibri"/>
              <a:buNone/>
            </a:pPr>
            <a:r>
              <a:rPr lang="it"/>
              <a:t>Evoluzione del diritto alla detrazione: l’interpretazione della Cassazione</a:t>
            </a:r>
            <a:endParaRPr/>
          </a:p>
        </p:txBody>
      </p:sp>
      <p:sp>
        <p:nvSpPr>
          <p:cNvPr id="101" name="Google Shape;101;p7"/>
          <p:cNvSpPr txBox="1"/>
          <p:nvPr>
            <p:ph idx="1" type="subTitle"/>
          </p:nvPr>
        </p:nvSpPr>
        <p:spPr>
          <a:xfrm>
            <a:off x="1061675" y="2377025"/>
            <a:ext cx="7492800" cy="2175600"/>
          </a:xfrm>
          <a:prstGeom prst="rect">
            <a:avLst/>
          </a:prstGeom>
          <a:noFill/>
          <a:ln>
            <a:noFill/>
          </a:ln>
        </p:spPr>
        <p:txBody>
          <a:bodyPr anchorCtr="0" anchor="t" bIns="34275" lIns="68575" spcFirstLastPara="1" rIns="68575" wrap="square" tIns="34275">
            <a:noAutofit/>
          </a:bodyPr>
          <a:lstStyle/>
          <a:p>
            <a:pPr indent="0" lvl="0" marL="0" rtl="0" algn="ctr">
              <a:lnSpc>
                <a:spcPct val="100000"/>
              </a:lnSpc>
              <a:spcBef>
                <a:spcPts val="0"/>
              </a:spcBef>
              <a:spcAft>
                <a:spcPts val="0"/>
              </a:spcAft>
              <a:buSzPts val="2400"/>
              <a:buNone/>
            </a:pPr>
            <a:r>
              <a:rPr b="1" lang="it" sz="2000"/>
              <a:t>L’intento del Legislatore è quello di “incentivare gli interventi di miglioramento energetico dell’intero patrimonio immobiliare nazionale, in funzione della tutela dell’interesse pubblico ad un generalizzato risparmio energetico”</a:t>
            </a:r>
            <a:endParaRPr b="1" sz="1800"/>
          </a:p>
          <a:p>
            <a:pPr indent="0" lvl="0" marL="457200" rtl="0" algn="l">
              <a:lnSpc>
                <a:spcPct val="200000"/>
              </a:lnSpc>
              <a:spcBef>
                <a:spcPts val="0"/>
              </a:spcBef>
              <a:spcAft>
                <a:spcPts val="0"/>
              </a:spcAft>
              <a:buSzPts val="2400"/>
              <a:buNone/>
            </a:pPr>
            <a:r>
              <a:t/>
            </a:r>
            <a:endParaRPr b="1" sz="1800"/>
          </a:p>
          <a:p>
            <a:pPr indent="0" lvl="0" marL="457200" rtl="0" algn="l">
              <a:lnSpc>
                <a:spcPct val="200000"/>
              </a:lnSpc>
              <a:spcBef>
                <a:spcPts val="0"/>
              </a:spcBef>
              <a:spcAft>
                <a:spcPts val="0"/>
              </a:spcAft>
              <a:buSzPts val="2400"/>
              <a:buNone/>
            </a:pPr>
            <a:r>
              <a:t/>
            </a:r>
            <a:endParaRPr b="1" sz="1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8"/>
          <p:cNvSpPr txBox="1"/>
          <p:nvPr>
            <p:ph type="ctrTitle"/>
          </p:nvPr>
        </p:nvSpPr>
        <p:spPr>
          <a:xfrm>
            <a:off x="1061675" y="1057100"/>
            <a:ext cx="7197600" cy="876900"/>
          </a:xfrm>
          <a:prstGeom prst="rect">
            <a:avLst/>
          </a:prstGeom>
          <a:noFill/>
          <a:ln>
            <a:noFill/>
          </a:ln>
        </p:spPr>
        <p:txBody>
          <a:bodyPr anchorCtr="0" anchor="ctr" bIns="34275" lIns="68575" spcFirstLastPara="1" rIns="68575" wrap="square" tIns="34275">
            <a:noAutofit/>
          </a:bodyPr>
          <a:lstStyle/>
          <a:p>
            <a:pPr indent="0" lvl="0" marL="0" rtl="0" algn="ctr">
              <a:lnSpc>
                <a:spcPct val="100000"/>
              </a:lnSpc>
              <a:spcBef>
                <a:spcPts val="0"/>
              </a:spcBef>
              <a:spcAft>
                <a:spcPts val="0"/>
              </a:spcAft>
              <a:buClr>
                <a:srgbClr val="A02020"/>
              </a:buClr>
              <a:buSzPts val="2100"/>
              <a:buFont typeface="Calibri"/>
              <a:buNone/>
            </a:pPr>
            <a:r>
              <a:rPr lang="it"/>
              <a:t>Evoluzione del diritto alla detrazione: Il risultato finale.</a:t>
            </a:r>
            <a:endParaRPr/>
          </a:p>
        </p:txBody>
      </p:sp>
      <p:sp>
        <p:nvSpPr>
          <p:cNvPr id="107" name="Google Shape;107;p8"/>
          <p:cNvSpPr txBox="1"/>
          <p:nvPr>
            <p:ph idx="1" type="subTitle"/>
          </p:nvPr>
        </p:nvSpPr>
        <p:spPr>
          <a:xfrm>
            <a:off x="1061675" y="2072800"/>
            <a:ext cx="7492800" cy="2175600"/>
          </a:xfrm>
          <a:prstGeom prst="rect">
            <a:avLst/>
          </a:prstGeom>
          <a:noFill/>
          <a:ln>
            <a:noFill/>
          </a:ln>
        </p:spPr>
        <p:txBody>
          <a:bodyPr anchorCtr="0" anchor="t" bIns="34275" lIns="68575" spcFirstLastPara="1" rIns="68575" wrap="square" tIns="34275">
            <a:noAutofit/>
          </a:bodyPr>
          <a:lstStyle/>
          <a:p>
            <a:pPr indent="0" lvl="0" marL="0" rtl="0" algn="ctr">
              <a:lnSpc>
                <a:spcPct val="100000"/>
              </a:lnSpc>
              <a:spcBef>
                <a:spcPts val="0"/>
              </a:spcBef>
              <a:spcAft>
                <a:spcPts val="0"/>
              </a:spcAft>
              <a:buSzPts val="2400"/>
              <a:buNone/>
            </a:pPr>
            <a:r>
              <a:rPr b="1" i="1" lang="it" sz="2000"/>
              <a:t>“Il tenore letterale delle norme di riferimento non pone alcuna limitazione, né di tipo oggettivo (con riferimento alle categorie catastali degli immobili), né di tipo soggettivo (riconoscendo il bonus alle ‘persone fisiche’, ‘non titolari di reddito d’impresa’ ed ai titolari di ‘reddito d’impresa’, incluse ovviamente le società) alla generalizzata operatività della detrazione d’imposta”.</a:t>
            </a:r>
            <a:endParaRPr b="1" i="1" sz="1800"/>
          </a:p>
          <a:p>
            <a:pPr indent="0" lvl="0" marL="457200" rtl="0" algn="l">
              <a:lnSpc>
                <a:spcPct val="200000"/>
              </a:lnSpc>
              <a:spcBef>
                <a:spcPts val="0"/>
              </a:spcBef>
              <a:spcAft>
                <a:spcPts val="0"/>
              </a:spcAft>
              <a:buSzPts val="2400"/>
              <a:buNone/>
            </a:pPr>
            <a:r>
              <a:t/>
            </a:r>
            <a:endParaRPr b="1" sz="1800"/>
          </a:p>
          <a:p>
            <a:pPr indent="0" lvl="0" marL="457200" rtl="0" algn="l">
              <a:lnSpc>
                <a:spcPct val="200000"/>
              </a:lnSpc>
              <a:spcBef>
                <a:spcPts val="0"/>
              </a:spcBef>
              <a:spcAft>
                <a:spcPts val="0"/>
              </a:spcAft>
              <a:buSzPts val="2400"/>
              <a:buNone/>
            </a:pPr>
            <a:r>
              <a:t/>
            </a:r>
            <a:endParaRPr b="1" sz="1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9"/>
          <p:cNvSpPr txBox="1"/>
          <p:nvPr>
            <p:ph type="ctrTitle"/>
          </p:nvPr>
        </p:nvSpPr>
        <p:spPr>
          <a:xfrm>
            <a:off x="1263100" y="1204825"/>
            <a:ext cx="7197600" cy="876900"/>
          </a:xfrm>
          <a:prstGeom prst="rect">
            <a:avLst/>
          </a:prstGeom>
          <a:noFill/>
          <a:ln>
            <a:noFill/>
          </a:ln>
        </p:spPr>
        <p:txBody>
          <a:bodyPr anchorCtr="0" anchor="ctr" bIns="34275" lIns="68575" spcFirstLastPara="1" rIns="68575" wrap="square" tIns="34275">
            <a:noAutofit/>
          </a:bodyPr>
          <a:lstStyle/>
          <a:p>
            <a:pPr indent="0" lvl="0" marL="0" rtl="0" algn="ctr">
              <a:lnSpc>
                <a:spcPct val="100000"/>
              </a:lnSpc>
              <a:spcBef>
                <a:spcPts val="0"/>
              </a:spcBef>
              <a:spcAft>
                <a:spcPts val="0"/>
              </a:spcAft>
              <a:buClr>
                <a:srgbClr val="A02020"/>
              </a:buClr>
              <a:buSzPts val="2100"/>
              <a:buFont typeface="Calibri"/>
              <a:buNone/>
            </a:pPr>
            <a:r>
              <a:rPr lang="it"/>
              <a:t>Le istruzioni per la compilazione del modello redditi 2021 per le Società di Capitali </a:t>
            </a:r>
            <a:endParaRPr/>
          </a:p>
        </p:txBody>
      </p:sp>
      <p:sp>
        <p:nvSpPr>
          <p:cNvPr id="113" name="Google Shape;113;p9"/>
          <p:cNvSpPr txBox="1"/>
          <p:nvPr>
            <p:ph idx="1" type="subTitle"/>
          </p:nvPr>
        </p:nvSpPr>
        <p:spPr>
          <a:xfrm>
            <a:off x="1061675" y="2377025"/>
            <a:ext cx="7492800" cy="2175600"/>
          </a:xfrm>
          <a:prstGeom prst="rect">
            <a:avLst/>
          </a:prstGeom>
          <a:noFill/>
          <a:ln>
            <a:noFill/>
          </a:ln>
        </p:spPr>
        <p:txBody>
          <a:bodyPr anchorCtr="0" anchor="t" bIns="34275" lIns="68575" spcFirstLastPara="1" rIns="68575" wrap="square" tIns="34275">
            <a:noAutofit/>
          </a:bodyPr>
          <a:lstStyle/>
          <a:p>
            <a:pPr indent="-277200" lvl="0" marL="457200" rtl="0" algn="l">
              <a:lnSpc>
                <a:spcPct val="200000"/>
              </a:lnSpc>
              <a:spcBef>
                <a:spcPts val="0"/>
              </a:spcBef>
              <a:spcAft>
                <a:spcPts val="0"/>
              </a:spcAft>
              <a:buSzPts val="2400"/>
              <a:buNone/>
            </a:pPr>
            <a:r>
              <a:t/>
            </a:r>
            <a:endParaRPr sz="1800"/>
          </a:p>
          <a:p>
            <a:pPr indent="0" lvl="0" marL="457200" rtl="0" algn="l">
              <a:lnSpc>
                <a:spcPct val="200000"/>
              </a:lnSpc>
              <a:spcBef>
                <a:spcPts val="0"/>
              </a:spcBef>
              <a:spcAft>
                <a:spcPts val="0"/>
              </a:spcAft>
              <a:buSzPts val="2400"/>
              <a:buNone/>
            </a:pPr>
            <a:r>
              <a:t/>
            </a:r>
            <a:endParaRPr b="1" sz="1800"/>
          </a:p>
        </p:txBody>
      </p:sp>
      <p:pic>
        <p:nvPicPr>
          <p:cNvPr id="114" name="Google Shape;114;p9"/>
          <p:cNvPicPr preferRelativeResize="0"/>
          <p:nvPr/>
        </p:nvPicPr>
        <p:blipFill>
          <a:blip r:embed="rId3">
            <a:alphaModFix/>
          </a:blip>
          <a:stretch>
            <a:fillRect/>
          </a:stretch>
        </p:blipFill>
        <p:spPr>
          <a:xfrm>
            <a:off x="2009300" y="2302275"/>
            <a:ext cx="6020775" cy="22893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0"/>
          <p:cNvSpPr txBox="1"/>
          <p:nvPr>
            <p:ph type="ctrTitle"/>
          </p:nvPr>
        </p:nvSpPr>
        <p:spPr>
          <a:xfrm>
            <a:off x="1263100" y="1204825"/>
            <a:ext cx="7197600" cy="876900"/>
          </a:xfrm>
          <a:prstGeom prst="rect">
            <a:avLst/>
          </a:prstGeom>
          <a:noFill/>
          <a:ln>
            <a:noFill/>
          </a:ln>
        </p:spPr>
        <p:txBody>
          <a:bodyPr anchorCtr="0" anchor="ctr" bIns="34275" lIns="68575" spcFirstLastPara="1" rIns="68575" wrap="square" tIns="34275">
            <a:noAutofit/>
          </a:bodyPr>
          <a:lstStyle/>
          <a:p>
            <a:pPr indent="0" lvl="0" marL="0" rtl="0" algn="ctr">
              <a:lnSpc>
                <a:spcPct val="100000"/>
              </a:lnSpc>
              <a:spcBef>
                <a:spcPts val="0"/>
              </a:spcBef>
              <a:spcAft>
                <a:spcPts val="0"/>
              </a:spcAft>
              <a:buClr>
                <a:srgbClr val="A02020"/>
              </a:buClr>
              <a:buSzPts val="2100"/>
              <a:buFont typeface="Calibri"/>
              <a:buNone/>
            </a:pPr>
            <a:r>
              <a:rPr lang="it"/>
              <a:t>I documenti da acquisire e conservare</a:t>
            </a:r>
            <a:endParaRPr/>
          </a:p>
        </p:txBody>
      </p:sp>
      <p:sp>
        <p:nvSpPr>
          <p:cNvPr id="120" name="Google Shape;120;p10"/>
          <p:cNvSpPr txBox="1"/>
          <p:nvPr>
            <p:ph idx="1" type="subTitle"/>
          </p:nvPr>
        </p:nvSpPr>
        <p:spPr>
          <a:xfrm>
            <a:off x="1196100" y="2081725"/>
            <a:ext cx="7492800" cy="2739600"/>
          </a:xfrm>
          <a:prstGeom prst="rect">
            <a:avLst/>
          </a:prstGeom>
          <a:noFill/>
          <a:ln>
            <a:noFill/>
          </a:ln>
        </p:spPr>
        <p:txBody>
          <a:bodyPr anchorCtr="0" anchor="ctr" bIns="34275" lIns="68575" spcFirstLastPara="1" rIns="68575" wrap="square" tIns="34275">
            <a:noAutofit/>
          </a:bodyPr>
          <a:lstStyle/>
          <a:p>
            <a:pPr indent="-349250" lvl="0" marL="457200" rtl="0" algn="just">
              <a:lnSpc>
                <a:spcPct val="100000"/>
              </a:lnSpc>
              <a:spcBef>
                <a:spcPts val="0"/>
              </a:spcBef>
              <a:spcAft>
                <a:spcPts val="0"/>
              </a:spcAft>
              <a:buSzPts val="1900"/>
              <a:buChar char="❖"/>
            </a:pPr>
            <a:r>
              <a:rPr b="1" lang="it" sz="1900"/>
              <a:t>il certificato di asseverazione redatto da un tecnico abilitato;  </a:t>
            </a:r>
            <a:endParaRPr b="1" sz="1900"/>
          </a:p>
          <a:p>
            <a:pPr indent="-349250" lvl="0" marL="457200" rtl="0" algn="just">
              <a:lnSpc>
                <a:spcPct val="100000"/>
              </a:lnSpc>
              <a:spcBef>
                <a:spcPts val="0"/>
              </a:spcBef>
              <a:spcAft>
                <a:spcPts val="0"/>
              </a:spcAft>
              <a:buSzPts val="1900"/>
              <a:buChar char="❖"/>
            </a:pPr>
            <a:r>
              <a:rPr b="1" lang="it" sz="1900"/>
              <a:t>la ricevuta di invio tramite internet o la ricevuta della raccomandata postale all’Enea ;</a:t>
            </a:r>
            <a:endParaRPr b="1" sz="1900"/>
          </a:p>
          <a:p>
            <a:pPr indent="-349250" lvl="0" marL="457200" rtl="0" algn="just">
              <a:lnSpc>
                <a:spcPct val="100000"/>
              </a:lnSpc>
              <a:spcBef>
                <a:spcPts val="0"/>
              </a:spcBef>
              <a:spcAft>
                <a:spcPts val="0"/>
              </a:spcAft>
              <a:buSzPts val="1900"/>
              <a:buChar char="❖"/>
            </a:pPr>
            <a:r>
              <a:rPr b="1" lang="it" sz="1900"/>
              <a:t>le fatture o le ricevute fiscali comprovanti le spese effettivamente sostenute per la realizzazione degli interventi ;</a:t>
            </a:r>
            <a:endParaRPr b="1" sz="1900"/>
          </a:p>
          <a:p>
            <a:pPr indent="-349250" lvl="0" marL="457200" rtl="0" algn="just">
              <a:lnSpc>
                <a:spcPct val="100000"/>
              </a:lnSpc>
              <a:spcBef>
                <a:spcPts val="0"/>
              </a:spcBef>
              <a:spcAft>
                <a:spcPts val="0"/>
              </a:spcAft>
              <a:buSzPts val="1900"/>
              <a:buChar char="❖"/>
            </a:pPr>
            <a:r>
              <a:rPr b="1" lang="it" sz="1900"/>
              <a:t>la ricevuta del bonifico bancario o postale attraverso cui è stato effettuato il pagamento;</a:t>
            </a:r>
            <a:endParaRPr b="1" sz="1900"/>
          </a:p>
          <a:p>
            <a:pPr indent="-349250" lvl="0" marL="457200" rtl="0" algn="just">
              <a:lnSpc>
                <a:spcPct val="100000"/>
              </a:lnSpc>
              <a:spcBef>
                <a:spcPts val="0"/>
              </a:spcBef>
              <a:spcAft>
                <a:spcPts val="0"/>
              </a:spcAft>
              <a:buSzPts val="1900"/>
              <a:buChar char="❖"/>
            </a:pPr>
            <a:r>
              <a:rPr b="1" lang="it" sz="1900"/>
              <a:t>dichiarazione sostitutiva di non cessione del credito.</a:t>
            </a:r>
            <a:endParaRPr b="1" sz="19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ide vuote_modello_conepro">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