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6" r:id="rId4"/>
    <p:sldId id="268" r:id="rId5"/>
    <p:sldId id="259" r:id="rId6"/>
    <p:sldId id="262" r:id="rId7"/>
    <p:sldId id="261" r:id="rId8"/>
    <p:sldId id="260" r:id="rId9"/>
    <p:sldId id="270" r:id="rId10"/>
    <p:sldId id="269" r:id="rId11"/>
    <p:sldId id="271" r:id="rId12"/>
    <p:sldId id="272" r:id="rId13"/>
    <p:sldId id="274" r:id="rId14"/>
    <p:sldId id="275" r:id="rId15"/>
    <p:sldId id="273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7" autoAdjust="0"/>
  </p:normalViewPr>
  <p:slideViewPr>
    <p:cSldViewPr snapToGrid="0">
      <p:cViewPr varScale="1">
        <p:scale>
          <a:sx n="60" d="100"/>
          <a:sy n="60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3E54-1DDE-4E6E-9134-8D0E2BB0861E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E7C0-FDCE-4B48-B514-885D965CFD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01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5E7C0-FDCE-4B48-B514-885D965CFDA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85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19A1-D718-46BD-A899-53B9CBF4D26F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A904-DA07-413D-945D-7BF42D386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391478" y="6381329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A02020"/>
                </a:solidFill>
              </a:defRPr>
            </a:lvl1pPr>
          </a:lstStyle>
          <a:p>
            <a:fld id="{AF1019A1-D718-46BD-A899-53B9CBF4D26F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75787" y="63813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A02020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371" y="6381329"/>
            <a:ext cx="49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A02020"/>
                </a:solidFill>
              </a:defRPr>
            </a:lvl1pPr>
          </a:lstStyle>
          <a:p>
            <a:fld id="{8D4EA904-DA07-413D-945D-7BF42D3867A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1295467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age1 (1).JPG"/>
          <p:cNvPicPr>
            <a:picLocks noChangeAspect="1"/>
          </p:cNvPicPr>
          <p:nvPr/>
        </p:nvPicPr>
        <p:blipFill>
          <a:blip r:embed="rId3" cstate="print"/>
          <a:srcRect t="18500" r="9360" b="59450"/>
          <a:stretch>
            <a:fillRect/>
          </a:stretch>
        </p:blipFill>
        <p:spPr>
          <a:xfrm>
            <a:off x="1391477" y="1"/>
            <a:ext cx="4992555" cy="120356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735616" y="638132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baseline="0" dirty="0">
                <a:solidFill>
                  <a:srgbClr val="A02020"/>
                </a:solidFill>
              </a:rPr>
              <a:t> </a:t>
            </a:r>
            <a:endParaRPr lang="it-IT" sz="1400" b="1" dirty="0">
              <a:solidFill>
                <a:srgbClr val="A02020"/>
              </a:solidFill>
            </a:endParaRPr>
          </a:p>
        </p:txBody>
      </p:sp>
      <p:sp>
        <p:nvSpPr>
          <p:cNvPr id="14" name="Segnaposto titolo 13"/>
          <p:cNvSpPr>
            <a:spLocks noGrp="1"/>
          </p:cNvSpPr>
          <p:nvPr>
            <p:ph type="title"/>
          </p:nvPr>
        </p:nvSpPr>
        <p:spPr>
          <a:xfrm>
            <a:off x="1219200" y="486916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idx="1"/>
          </p:nvPr>
        </p:nvSpPr>
        <p:spPr>
          <a:xfrm>
            <a:off x="1391477" y="1340769"/>
            <a:ext cx="10561173" cy="2880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6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rgbClr val="A0202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4400" kern="1200" baseline="0">
          <a:solidFill>
            <a:srgbClr val="A020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@studiofederico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ortale.ecevolution.it/loginServlet?encParam=5A609037C3FD53161B3A7340F3BA77D98EA782AB51A64B3E68FF6FAF02F554328AEFF5E7454C3489EED5301EA2BE27D2417F462ABF559755C43968F6BADB91DE1784CDD2BC8B838681FBC66E615918B6FDAD7CEE886B1380818F9C9D92BDDF259F003473D27E2423C79DCBF57995451037E80ECF71C62362AFEB319FA056FE528469F4F82EDD8755CB7440A425F62AD65BF17660C4CA4AB8E9150C7D98522909DD67DC7186E8F72298DBDC1EE13FAB16626923F3C6F1DF7A4F6824B3F3099B605264D66AB7FC3C1E5CCFA3082DCDCD1F" TargetMode="External"/><Relationship Id="rId7" Type="http://schemas.openxmlformats.org/officeDocument/2006/relationships/hyperlink" Target="https://portale.ecevolution.it/loginServlet?encParam=5A609037C3FD53161B3A7340F3BA77D98EA782AB51A64B3E68FF6FAF02F554322C9A2CC0224B46D14B91E2A9B3108535203EC655E4AE0EC067963A87A66AE29D46462268D92C4B11D1938AB1006BE8EB7722B5F6F51C96ED0BDF861423489D72BA7792D8E7117B826F04114A15E567A9DB79EF58C1C6646D13E4C9A04F247A00B851B8DA1106CF9B901FD051BA7EF3CF330D3F0CBA2621213D709005A02645B213D7C356C6276D8D0A618874C082F4471D2C265C7A3B6FEA827B2FCBCAF36329E9C7D07133E0AA41393945D7FD4F7A66" TargetMode="External"/><Relationship Id="rId2" Type="http://schemas.openxmlformats.org/officeDocument/2006/relationships/hyperlink" Target="https://portale.ecevolution.it/loginServlet?encParam=5A609037C3FD53161B3A7340F3BA77D98EA782AB51A64B3E68FF6FAF02F5543291393DFCA10967FADED9D4DD4D1ABEC3D5BF44F9ACD2B7E6D34C53D3737C920D8EE1AC19369F85055BA8146D1EFD91EA3A0703193D221114AA41410B1EA1DD0005DDC36400C9830743A9A1F0392C3E50D9B294AF0E856DEBED7B8B7F28E47E05C038B6216E7CF43C20D3BCD106F71B36B88EC80DCC212A82566B10774D29A76E5DEAF2E833D15FDF9312BC419CF868EE686DCE816254EF306859D505FC0E53B8C67451E94CA6DB133822194DFCAB677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e.ecevolution.it/loginServlet?encParam=5A609037C3FD53161B3A7340F3BA77D98EA782AB51A64B3E68FF6FAF02F55432F0521F1A4DE604CA34A18C051A3CC4A0C5405E482F0793B3C4ED5730572EC1C960B73B2C2E50C9B06965BDB50C069D6268D4A272466C814336BD12A445093A5690E1ADC82562538611BA0570F9CEFE9B8DDAE8BA244B284300976D27C1C7366D92C6B4A818BE997C5D7B3E020DAF626CFFB0749D24EB76C4EA5DEF377B702B81F81E13C551311B6F4D6825E50A0EEE1D3CE4677D57FB760359607FAF5CE0AF0D8CD1459BEC8CD7620C08EEA246020609" TargetMode="External"/><Relationship Id="rId5" Type="http://schemas.openxmlformats.org/officeDocument/2006/relationships/hyperlink" Target="https://portale.ecevolution.it/loginServlet?encParam=5A609037C3FD53161B3A7340F3BA77D98EA782AB51A64B3E68FF6FAF02F554326989C351AF2C440207B7071D46DBBBE162B909CBD6DD461A1BE086F94C3A1DB970F37D5224356F2E991FAE564D33E6B70EA9B4C28D7393952905401A457A727F16770F4CA6C37E5C6793A9305A1F4EFD326675CF677A6629C63FA061C43ACAD69852BA3A6CCFC0781CFAE2D18B9F42B5E7B6EFF60E0AA0F31B2A5DF903C1E039303758874D96683D167BA227F139B5E5C37BFD8F37338124192471C71A3CC54187DD6227AC7EADB8A4C27D184C2753EC" TargetMode="External"/><Relationship Id="rId4" Type="http://schemas.openxmlformats.org/officeDocument/2006/relationships/hyperlink" Target="https://portale.ecevolution.it/loginServlet?encParam=5A609037C3FD53161B3A7340F3BA77D98EA782AB51A64B3E68FF6FAF02F55432F0521F1A4DE604CA34A18C051A3CC4A0C5405E482F0793B3C4ED5730572EC1C960B73B2C2E50C9B08C5D925D8E06FD780CF13BCBA6F438F1AABD48276CD519C508FCF5F110C64CED5905DA268F1680E84B9869E91C0FEA2D6D7511495E93A040EDA8221501DD67FADCB490B1C0013CCDD44C13CE8B9FD45FAFA15776524A589871EEAF30988BCB2733608913FD4F0A94C03EA155EC13B2B00843CA461FD48FC1355029884C947EAFDA026262DFF07F7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e.ecevolution.it/loginServlet?encParam=5A609037C3FD53161B3A7340F3BA77D98EA782AB51A64B3E68FF6FAF02F55432F0521F1A4DE604CA34A18C051A3CC4A0C5405E482F0793B3C4ED5730572EC1C960B73B2C2E50C9B06965BDB50C069D6268D4A272466C814336BD12A445093A5690E1ADC825625386FC60D02B8F79250ACB04F1E31DADC89FC9DB62FF188B9C067658C5C294BAABE95C86205BCA4769980545BD5D00E9E7A42304170E3A43E8075AE7D6BB4FB85A8CE8B336DC6CAAF27AF4A245D021A8B18DEA183F37ED489D65A4957887A1866318A173BC3EF0D54AC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novità per la compilazione dei quadri RQ, RU e RX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it-IT" sz="2000" b="1" dirty="0"/>
              <a:t>Giovanni Cretella</a:t>
            </a:r>
          </a:p>
          <a:p>
            <a:pPr algn="r">
              <a:defRPr/>
            </a:pPr>
            <a:r>
              <a:rPr lang="it-IT" sz="2000" dirty="0"/>
              <a:t>Dottore Commercialista</a:t>
            </a:r>
          </a:p>
          <a:p>
            <a:pPr algn="r">
              <a:defRPr/>
            </a:pPr>
            <a:r>
              <a:rPr lang="it-IT" sz="2000" dirty="0"/>
              <a:t>Revisore Legale</a:t>
            </a:r>
          </a:p>
          <a:p>
            <a:pPr algn="r">
              <a:defRPr/>
            </a:pPr>
            <a:r>
              <a:rPr lang="it-IT" sz="2000" dirty="0"/>
              <a:t> </a:t>
            </a:r>
            <a:r>
              <a:rPr lang="it-IT" sz="2000" dirty="0">
                <a:hlinkClick r:id="rId2"/>
              </a:rPr>
              <a:t>giovanni.cretella@it.andersen.com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04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Contributo a fondo perduto Covid 19 (art. 25 del DL 34/2020) per Euro 26.485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Variazione in diminuzione IRES per Euro 26.485 (rigo RF55 codice 83) e variazione in diminuzione IRAP per Euro 26.485 (rigo IC57 codice 16)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Compilazione quadro Aiuti di Stato IRES 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    </a:t>
            </a: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IRES - R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S401			   IRAP – IS201		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Aiuto: 20			 Codice Aiuto: 8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Forma giuridica: SR			 Forma giuridica: SR 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Dimensione Impresa: 2			 Dimensione Impresa: 2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Ateco: 463410			 Codice Ateco: 463410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Settore: 1				 Settore: 1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Tipologia costi: 20			 Tipologia costi: 20</a:t>
            </a:r>
            <a:endParaRPr lang="it-IT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   Importo aiuto spettante: Euro 26.485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				(o risparmio d’imposta?)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Non si compila Quadro RU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1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Credito d’imposta locazione negozi e botteghe  marzo e aprile 2020 (art. 65 DL 18/2020) per Euro 6.754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Variazione in diminuzione IRES per Euro 6.754 (rigo RF55 codice 84) e variazione in diminuzione IRAP per Euro 6.754 (rigo IC57 codice 16)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Compilazione quadro Aiuti di Stato IRES 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    </a:t>
            </a: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IRES - R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S401			   IRAP – IS201		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Aiuto: 24			 Codice Aiuto: 8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Forma giuridica: SR			 Forma giuridica: SR 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Dimensione Impresa: 2			 Dimensione Impresa: 2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Ateco: 463410			 Codice Ateco: 463410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Settore: 1				 Settore: 1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Tipologia costi: 20			 Tipologia costi: 20</a:t>
            </a:r>
            <a:endParaRPr lang="it-IT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Importo aiuto spettante Euro 6.754                    Importo aiuto spettante: Euro 6.754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 (o risparmio d’imposta?)		 (o risparmio d’imposta?) 	</a:t>
            </a: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1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Quadro RU – Sezione I:  </a:t>
            </a: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3.1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Maturazione diretta: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1: Codice Credito: I1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5: Credito d’imposta spettante nel periodo: Euro 6.754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6: Credito d’imposta compensato in F24: Euro 6.754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3.2 Ceduto a / da terzi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Il cedente deve compilare il quadro RU riportando l’importo del credito ceduto nel rigo RU9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Il cessionario del tax crediti (l’acquirente) non deve compilare il quadro RU  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 questo caso prestare attenzione alle sezioni  VI-A e VI-B  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Credito d’imposta locazione uso non abitativo (art. 28 DL 34/2020) per Euro 7.000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Variazione in diminuzione IRES per Euro 7.000 (rigo RF55 codice 99) e variazione in diminuzione IRAP per Euro 7.000 (rigo IC57 codice 16)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Compilazione quadro Aiuti di Stato IRES 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    </a:t>
            </a: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IRES - R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S401			   IRAP – IS201		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Aiuto: 60			 Codice Aiuto: 8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Forma giuridica: SR			 Forma giuridica: SR 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Dimensione Impresa: 2			 Dimensione Impresa: 2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Codice Ateco: 463410			 Codice Ateco: 463410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Settore: 1				 Settore: 1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Tipologia costi: 20			 Tipologia costi: 20</a:t>
            </a:r>
            <a:endParaRPr lang="it-IT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Importo aiuto spettante Euro 7.000                    Importo aiuto spettante: Euro 7.000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	(o risparmio d’imposta?)		 (o risparmio d’imposta?)</a:t>
            </a: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2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Quadro RU – Sezione I:  </a:t>
            </a: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3.1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Maturazione diretta: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1: Codice Credito: H8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5: Credito d’imposta spettante nel periodo: Euro 7.000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6: Credito d’imposta compensato in F24: Euro 7.000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3.2 Ceduto a / da terzi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Il cedente deve compilare il quadro RU riportando l’importo del credito ceduto nel rigo RU9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Il cessionario del tax crediti (l’acquirente) non deve compilare il quadro RU  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 questo caso prestare attenzione alle sezioni  VI-A e VI-B  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0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Esempi di compilazione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r>
              <a:rPr lang="it-IT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Credito d’imposta sanificazione e acquisto dispositivi di protezione (art.125 DL 34/2020) per Euro 1.000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Variazione in diminuzione IRES per Euro 1.000 (rigo RF55 codice 99) e variazione in diminuzione IRAP per Euro 6.754 (rigo IC57 codice 99)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Compilazione quadro Aiuti di Stato : NO 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- indicazione in RS450 (denominato “Crediti d’imposta COVID-19 ricevuti”) se il credito viene utilizzato in diminuzione delle imposte sui redditi  e successivo riporto nel rigo RN14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Quadro RU – Sezione I: 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1: Codice Credito: H9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5: Credito d’imposta spettante nel periodo: Euro 1,000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	RU 6: Credito d’imposta compensato in F24: Euro 1.000</a:t>
            </a:r>
          </a:p>
          <a:p>
            <a:pPr algn="just"/>
            <a:r>
              <a:rPr lang="it-IT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just"/>
            <a:endParaRPr lang="it-IT" sz="6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RX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6576" y="2011599"/>
            <a:ext cx="8947638" cy="4519246"/>
          </a:xfrm>
        </p:spPr>
        <p:txBody>
          <a:bodyPr/>
          <a:lstStyle/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stati istituiti due nuovi righi (RX33 e RX34) per la gestione, rispettivamente, dell’imposta sostitutiva di cui al quadro RQ “Sezione XXIV - rigo RQ102” e “Sezione XXIV - rigo RQ103”, riguardanti la “Rivalutazione generale dei beni d’impresa e delle partecipazioni” (articolo 110 del Dl “Agosto”) e il rigo RX35, per la gestione dell’imposta sostitutiva di cui al quadro RQ “Sezione XXV”, riguardante la “Rivalutazione dei beni d’impresa e delle partecipazioni - settori alberghiero e termale” (articolo 6-bis del Dl “liquidità”).</a:t>
            </a: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it-IT" sz="1400" i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magine del modello Redditi SC 2021- righi da RX 33 a RX 35">
            <a:extLst>
              <a:ext uri="{FF2B5EF4-FFF2-40B4-BE49-F238E27FC236}">
                <a16:creationId xmlns:a16="http://schemas.microsoft.com/office/drawing/2014/main" id="{D6CE2261-AB42-419C-866A-CF2454BF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19107"/>
            <a:ext cx="7200900" cy="25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RX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6576" y="1297172"/>
            <a:ext cx="8947638" cy="6620309"/>
          </a:xfrm>
        </p:spPr>
        <p:txBody>
          <a:bodyPr/>
          <a:lstStyle/>
          <a:p>
            <a:pPr algn="just"/>
            <a:endParaRPr lang="it-IT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III, attraverso la quale i soggetti passivi non tenuti alla presentazione della dichiarazione Iva in via autonoma e compilando preventivamente la sezione II del medesimo quadro RX, possono chiedere il rimborso del credito d’imposta emergente da una dichiarazione annuale Iva relativa a periodi d’imposta precedenti in cui sussisteva l’obbligo di presentazione della dichiarazione (ad esempio, in caso di un contribuente che ha aderito a un gruppo Iva e non può presentare una dichiarazione integrativa per l’anno di origine del credito).</a:t>
            </a:r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it-IT" sz="1400" i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magine del modello Redditi SC 2021- quadro RX, sezioni II e III">
            <a:extLst>
              <a:ext uri="{FF2B5EF4-FFF2-40B4-BE49-F238E27FC236}">
                <a16:creationId xmlns:a16="http://schemas.microsoft.com/office/drawing/2014/main" id="{ED338A09-FDDD-45F6-9DEC-4AA94120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83442"/>
            <a:ext cx="7200900" cy="36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0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RX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6576" y="1350978"/>
            <a:ext cx="8947638" cy="5198184"/>
          </a:xfrm>
        </p:spPr>
        <p:txBody>
          <a:bodyPr/>
          <a:lstStyle/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sezione IV, infine, è stata predisposta, mutuando le istruzioni specifiche dal quadro VQ del modello Iva, sempre per i soggetti non tenuti alla presentazione della dichiarazione Iva che hanno omesso i versamenti periodici relativi ad annualità precedenti e che li hanno effettuati nel periodo d’imposta 2020 ( ad esempio a seguito di avvisi di irregolarità).</a:t>
            </a:r>
          </a:p>
          <a:p>
            <a:pPr algn="just"/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 procedura consente di ricostituire il credito Iva e di poterlo utilizzare nella sezione II dello stesso quadro RX con il codice tributo 6099.</a:t>
            </a:r>
          </a:p>
          <a:p>
            <a:br>
              <a:rPr lang="it-IT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it-IT" sz="1400" i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Redditi SC 2021- quadro RX, sezione IV rigo RX 44">
            <a:extLst>
              <a:ext uri="{FF2B5EF4-FFF2-40B4-BE49-F238E27FC236}">
                <a16:creationId xmlns:a16="http://schemas.microsoft.com/office/drawing/2014/main" id="{D51CC1E4-0D93-4405-8BCB-2E5FC126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42660"/>
            <a:ext cx="7200900" cy="2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5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26049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RQ- Sezione XXIV (1/2)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1820008"/>
            <a:ext cx="8947638" cy="4864877"/>
          </a:xfrm>
        </p:spPr>
        <p:txBody>
          <a:bodyPr/>
          <a:lstStyle/>
          <a:p>
            <a:pPr algn="l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principale novità è quella relativa alla “rivalutazione generale”.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decreto “Agosto” n. 104/2020 ha previsto la possibilità di rivalutare i beni d’impresa e le partecipazioni, nonché di affrancare il saldo attivo della rivalutazione alle società di capitali e agli enti commerciali (indicati nell'articolo 73, comma 1, lettere a) e b), del Tuir) che non adottano i principi contabili internazionali nella redazione del bilancio.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rivalutazione è possibile sui beni risultanti dal bilancio dell'esercizio in corso al 31 dicembre 2019, anche in deroga alle disposizioni del codice civile e alle norme speciali, a esclusione degli immobili alla cui produzione o al cui scambio è diretta l’attività di impresa (gli immobili merce), mediante il pagamento di un’imposta sostitutiva.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essere eseguita nel bilancio o rendiconto dell'esercizio successivo a quello in corso al 31 dicembre 2019 e può essere effettuata distintamente per ciascun bene e deve essere annotata nella Nota Integrativa.</a:t>
            </a:r>
            <a:b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righi da RQ100 a RQ103 vanno esposti gli importi rivalutati e quelli relativi al saldo di rivalutazione o riserva vincolata.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i="1" dirty="0"/>
          </a:p>
          <a:p>
            <a:endParaRPr lang="it-IT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923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RQ- Sezione XXIV (2/2)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51FE6AA3-10EE-450A-A7B3-64161A059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077375"/>
            <a:ext cx="8534400" cy="4589755"/>
          </a:xfrm>
        </p:spPr>
        <p:txBody>
          <a:bodyPr/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100: - colonna 1 importo rivalutazione:  Euro 1.000.000, - colonna 2 imposta sostitutiva: Euro 30.000 RQ 102: - colonna 1: Totale imposta: Euro 30.000, colonna 2 Prima Rata: Euro 10.000  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103: Saldo di rivalutazione Euro 970.000, Imposta sostitutiva: Euro 97.000, Prima rata: Euro 32.333   	</a:t>
            </a:r>
          </a:p>
        </p:txBody>
      </p:sp>
      <p:pic>
        <p:nvPicPr>
          <p:cNvPr id="1032" name="Picture 8" descr="immagine del modello Redditi SC 2021- righi da RQ 100 a RQ 103">
            <a:extLst>
              <a:ext uri="{FF2B5EF4-FFF2-40B4-BE49-F238E27FC236}">
                <a16:creationId xmlns:a16="http://schemas.microsoft.com/office/drawing/2014/main" id="{D754C5DD-0E69-4EFA-982D-EF9FD3C9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524435"/>
            <a:ext cx="7200900" cy="29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RQ- Sezione XXV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1820008"/>
            <a:ext cx="8947638" cy="4891510"/>
          </a:xfrm>
        </p:spPr>
        <p:txBody>
          <a:bodyPr/>
          <a:lstStyle/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particolare disposizione è stata prevista, poi, per la rivalutazione dei beni d’impresa e delle partecipazioni relativamente ai settori alberghiero e termale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questa ipotesi, sui maggiori valori dei beni e delle partecipazioni iscritti in bilancio, non è dovuta alcuna imposta sostitutiva o altra imposta, mentre il saldo attivo, risultante dalle rivalutazioni eseguite, deve essere imputato al capitale o accantonato in una speciale riserva, con esclusione di ogni diversa utilizzazione.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uò essere affrancato, in tutto o in parte, con l’applicazione di un’imposta sostitutiva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dell’Ires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dell’Irap e di eventuali addizionali nella misura del 10 per cento.</a:t>
            </a:r>
          </a:p>
          <a:p>
            <a:b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940D1F-BBF6-46E2-8BCC-CA0C3F7D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2101"/>
            <a:ext cx="7924800" cy="12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9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r>
              <a:rPr lang="it-IT" dirty="0"/>
              <a:t>Quadro RF – RS - RU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Gli aiuti concessi alle imprese a fonte dell’emergenza da Covid-19 devono essere spesso indicati in più quadri della dichiarazione dei redditi.</a:t>
            </a:r>
          </a:p>
          <a:p>
            <a:pPr algn="just"/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ricorda che, ai sensi dell’articolo 10 bis del D.L. 137/2020 “</a:t>
            </a:r>
            <a:r>
              <a:rPr lang="it-IT" sz="1400" i="1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contributi e le indennità di qualsiasi natura erogati in via eccezionale a seguito dell’emergenza epidemiologica da Covid-19 e diversi da quelli esistenti prima della medesima emergenza, da chiunque erogati e indipendentemente dalle modalità di fruizione e contabilizzazione, spettanti ai soggetti esercenti impresa, arte o professione, nonché ai lavoratori autonomi, non concorrono alla formazione del reddito imponibile ai fini delle imposte sui redditi e del valore della produzione ai fini dell’imposta regionale sulle attività produttive (Irap) e non rilevano ai fini del rapporto di cui agli articoli 61 e 109, comma 5, del testo unico delle imposte sui redditi, di cui al decreto del Presidente della Repubblica 22 dicembre 1986, n. 917</a:t>
            </a:r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endParaRPr lang="it-IT" sz="1400" i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Questo significa che: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 imprese in contabilità ordinaria dovranno operare una variazione in diminuzione ai fini delle imposte sui redditi, compilando il rigo RF55 del modello Redditi, per tutti gli aiuti anti-Covid ricevuti,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 la stessa detassazione riconosciuta ai sensi dell’articolo 10 bis del D.L. 137/2020 pare dover essere indicata nel quadro RS, tra gli Aiuti di stato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debba essere compilato il quadro RU relativo ai crediti d’imposta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1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1820008"/>
            <a:ext cx="8947638" cy="4962532"/>
          </a:xfrm>
        </p:spPr>
        <p:txBody>
          <a:bodyPr/>
          <a:lstStyle/>
          <a:p>
            <a:pPr algn="just"/>
            <a:endParaRPr lang="it-IT" sz="2000" dirty="0"/>
          </a:p>
          <a:p>
            <a:pPr algn="just"/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precisamente, nel rigo RF55, tra le altre variazioni in diminuzione, devono essere indicati:</a:t>
            </a: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il codice 83, l’ammontare dei contributi a fondo perduto previsti dalle seguenti disposizioni: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25 D.L. 34/2020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59 D.L. 104/2020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1 D.L. 137/2020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2 D.L. 149/2020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(oggi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1-bis D.L. 137/2020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 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2 D.L. 172/2020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/>
          </a:p>
        </p:txBody>
      </p:sp>
      <p:pic>
        <p:nvPicPr>
          <p:cNvPr id="4098" name="Picture 2" descr="Redditi SC 2021- rigo RF55 codice 83">
            <a:extLst>
              <a:ext uri="{FF2B5EF4-FFF2-40B4-BE49-F238E27FC236}">
                <a16:creationId xmlns:a16="http://schemas.microsoft.com/office/drawing/2014/main" id="{B496793F-7A30-4467-B784-C94CDDC7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22913"/>
            <a:ext cx="7200900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2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1833580"/>
            <a:ext cx="8947638" cy="4707897"/>
          </a:xfrm>
        </p:spPr>
        <p:txBody>
          <a:bodyPr/>
          <a:lstStyle/>
          <a:p>
            <a:pPr algn="just"/>
            <a:endParaRPr lang="it-IT" sz="1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 codice 84, l’ammontare dei contributi e delle indennità di qualsiasi natura che non concorrono alla formazione del reddito, erogati in via eccezionale a seguito dell’emergenza epidemiologica da Covid-19, da chiunque erogati e indipendentemente dalle modalità di fruizione e contabilizzazione (</a:t>
            </a:r>
            <a:r>
              <a:rPr lang="it-IT" sz="1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10-bis D.L. 137/2020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4" descr="Redditi SC 2021- rigo RF55 codice 84">
            <a:extLst>
              <a:ext uri="{FF2B5EF4-FFF2-40B4-BE49-F238E27FC236}">
                <a16:creationId xmlns:a16="http://schemas.microsoft.com/office/drawing/2014/main" id="{B13AD038-687B-45D3-9CC5-F11486DA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29000"/>
            <a:ext cx="7200900" cy="24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6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1748901"/>
            <a:ext cx="8947638" cy="5433134"/>
          </a:xfrm>
        </p:spPr>
        <p:txBody>
          <a:bodyPr/>
          <a:lstStyle/>
          <a:p>
            <a:pPr algn="just"/>
            <a:endParaRPr lang="it-IT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presente il codice 83 in uno dei campi codice del rigo RF55, deve essere presente un rigo con RS401 che assume almeno uno dei seguenti valori: 20, 22, 23, 27, 28;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presente il codice 84 in uno dei campi codice del rigo RF55, deve essere presente un rigo con RS401 che assume valore 24.</a:t>
            </a:r>
          </a:p>
          <a:p>
            <a:pPr algn="l"/>
            <a:endParaRPr lang="it-IT" sz="2000" dirty="0"/>
          </a:p>
          <a:p>
            <a:pPr algn="l"/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61FA29-10C3-4573-90ED-91A6D34F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7" y="3349690"/>
            <a:ext cx="7932995" cy="33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62" y="1409457"/>
            <a:ext cx="8458200" cy="410551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562" y="2022231"/>
            <a:ext cx="8947638" cy="4519246"/>
          </a:xfrm>
        </p:spPr>
        <p:txBody>
          <a:bodyPr/>
          <a:lstStyle/>
          <a:p>
            <a:pPr algn="just"/>
            <a:endParaRPr lang="it-IT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849ADA-DC9E-4D0B-A4D8-EBA49700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2022230"/>
            <a:ext cx="8481527" cy="46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962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vuote_modello_conep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vuote_modello_conepro</Template>
  <TotalTime>490</TotalTime>
  <Words>2002</Words>
  <Application>Microsoft Office PowerPoint</Application>
  <PresentationFormat>Widescreen</PresentationFormat>
  <Paragraphs>204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slide vuote_modello_conepro</vt:lpstr>
      <vt:lpstr>Le novità per la compilazione dei quadri RQ, RU e RX</vt:lpstr>
      <vt:lpstr>Quadro RQ- Sezione XXIV (1/2)</vt:lpstr>
      <vt:lpstr>Quadro RQ- Sezione XXIV (2/2)</vt:lpstr>
      <vt:lpstr>Quadro RQ- Sezione XXV </vt:lpstr>
      <vt:lpstr>Quadro RF – RS - RU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compilazione</vt:lpstr>
      <vt:lpstr>Esempi di compilazione</vt:lpstr>
      <vt:lpstr>Esempi di compilazione</vt:lpstr>
      <vt:lpstr>Esempi di compilazione</vt:lpstr>
      <vt:lpstr>Esempi di compilazione</vt:lpstr>
      <vt:lpstr>Esempi di compilazione</vt:lpstr>
      <vt:lpstr>Quadro RX </vt:lpstr>
      <vt:lpstr>Quadro RX</vt:lpstr>
      <vt:lpstr>Quadro RX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</dc:title>
  <dc:creator>Stefano</dc:creator>
  <cp:lastModifiedBy>Giovanni Cretella</cp:lastModifiedBy>
  <cp:revision>55</cp:revision>
  <dcterms:created xsi:type="dcterms:W3CDTF">2021-06-09T19:11:31Z</dcterms:created>
  <dcterms:modified xsi:type="dcterms:W3CDTF">2021-07-08T05:00:49Z</dcterms:modified>
</cp:coreProperties>
</file>