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7" r:id="rId2"/>
    <p:sldId id="1069" r:id="rId3"/>
    <p:sldId id="1049" r:id="rId4"/>
    <p:sldId id="1067" r:id="rId5"/>
    <p:sldId id="1071" r:id="rId6"/>
    <p:sldId id="1070" r:id="rId7"/>
    <p:sldId id="1048" r:id="rId8"/>
    <p:sldId id="1059" r:id="rId9"/>
    <p:sldId id="1060" r:id="rId10"/>
    <p:sldId id="1056" r:id="rId11"/>
    <p:sldId id="1062" r:id="rId12"/>
    <p:sldId id="1061" r:id="rId13"/>
    <p:sldId id="107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r Expert" initials="CE" lastIdx="1" clrIdx="0">
    <p:extLst>
      <p:ext uri="{19B8F6BF-5375-455C-9EA6-DF929625EA0E}">
        <p15:presenceInfo xmlns:p15="http://schemas.microsoft.com/office/powerpoint/2012/main" userId="Cr Exper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E773EE-A3DC-4482-9FE7-CE658DE18390}" type="datetimeFigureOut">
              <a:rPr lang="it-IT" smtClean="0"/>
              <a:t>05/07/2021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5311C0-1846-486A-8AB5-E701D61B6AA0}" type="slidenum">
              <a:rPr lang="it-IT" smtClean="0"/>
              <a:t>‹N›</a:t>
            </a:fld>
            <a:endParaRPr lang="it-IT"/>
          </a:p>
        </p:txBody>
      </p:sp>
    </p:spTree>
    <p:extLst>
      <p:ext uri="{BB962C8B-B14F-4D97-AF65-F5344CB8AC3E}">
        <p14:creationId xmlns:p14="http://schemas.microsoft.com/office/powerpoint/2010/main" val="2021731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7/5/2021</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i.baroffio@crexpert.i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900C5F-CE3B-4DA1-8CDC-E017505002DB}"/>
              </a:ext>
            </a:extLst>
          </p:cNvPr>
          <p:cNvSpPr>
            <a:spLocks noGrp="1"/>
          </p:cNvSpPr>
          <p:nvPr>
            <p:ph type="title"/>
          </p:nvPr>
        </p:nvSpPr>
        <p:spPr>
          <a:xfrm>
            <a:off x="684212" y="4529862"/>
            <a:ext cx="8967788" cy="1507067"/>
          </a:xfrm>
        </p:spPr>
        <p:txBody>
          <a:bodyPr>
            <a:normAutofit fontScale="90000"/>
          </a:bodyPr>
          <a:lstStyle/>
          <a:p>
            <a:r>
              <a:rPr lang="it-IT" dirty="0">
                <a:latin typeface="Raleway Medium" panose="020B0603030101060003" pitchFamily="34" charset="0"/>
              </a:rPr>
              <a:t>FONDO CENTRALE DI GARANZIA – rating MCC -</a:t>
            </a:r>
            <a:br>
              <a:rPr lang="it-IT" dirty="0">
                <a:latin typeface="Raleway Medium" panose="020B0603030101060003" pitchFamily="34" charset="0"/>
              </a:rPr>
            </a:br>
            <a:r>
              <a:rPr lang="it-IT" dirty="0">
                <a:latin typeface="Raleway Medium" panose="020B0603030101060003" pitchFamily="34" charset="0"/>
              </a:rPr>
              <a:t>IL RUOLO DEL BILANCIO E del COMMERIALISTA </a:t>
            </a:r>
            <a:endParaRPr lang="it-IT" sz="3100" dirty="0">
              <a:latin typeface="Raleway Medium" panose="020B0603030101060003" pitchFamily="34" charset="0"/>
            </a:endParaRPr>
          </a:p>
        </p:txBody>
      </p:sp>
      <p:pic>
        <p:nvPicPr>
          <p:cNvPr id="4" name="Segnaposto contenuto 3">
            <a:extLst>
              <a:ext uri="{FF2B5EF4-FFF2-40B4-BE49-F238E27FC236}">
                <a16:creationId xmlns:a16="http://schemas.microsoft.com/office/drawing/2014/main" id="{AB063ED2-0706-465F-B7C0-79D3432CBAE7}"/>
              </a:ext>
            </a:extLst>
          </p:cNvPr>
          <p:cNvPicPr>
            <a:picLocks noGrp="1" noChangeAspect="1"/>
          </p:cNvPicPr>
          <p:nvPr>
            <p:ph idx="1"/>
          </p:nvPr>
        </p:nvPicPr>
        <p:blipFill rotWithShape="1">
          <a:blip r:embed="rId2"/>
          <a:srcRect t="12788" r="-666" b="16280"/>
          <a:stretch/>
        </p:blipFill>
        <p:spPr>
          <a:xfrm>
            <a:off x="2929155" y="821071"/>
            <a:ext cx="6333689" cy="3632240"/>
          </a:xfrm>
          <a:prstGeom prst="rect">
            <a:avLst/>
          </a:prstGeom>
        </p:spPr>
      </p:pic>
      <p:pic>
        <p:nvPicPr>
          <p:cNvPr id="1026" name="Picture 2">
            <a:extLst>
              <a:ext uri="{FF2B5EF4-FFF2-40B4-BE49-F238E27FC236}">
                <a16:creationId xmlns:a16="http://schemas.microsoft.com/office/drawing/2014/main" id="{7FF9570A-E91D-4B69-B26F-1E1123E56B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86775" y="5686425"/>
            <a:ext cx="3705225" cy="1028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6466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44D779-26D6-41CA-9602-E6EDB0048A0C}"/>
              </a:ext>
            </a:extLst>
          </p:cNvPr>
          <p:cNvSpPr>
            <a:spLocks noGrp="1"/>
          </p:cNvSpPr>
          <p:nvPr>
            <p:ph type="title"/>
          </p:nvPr>
        </p:nvSpPr>
        <p:spPr/>
        <p:txBody>
          <a:bodyPr>
            <a:normAutofit/>
          </a:bodyPr>
          <a:lstStyle/>
          <a:p>
            <a:r>
              <a:rPr lang="it-IT" dirty="0" err="1"/>
              <a:t>RATing</a:t>
            </a:r>
            <a:r>
              <a:rPr lang="it-IT" dirty="0"/>
              <a:t> mcc : L’AZIONE DEL        				                       COMMERCIALISTA</a:t>
            </a:r>
          </a:p>
        </p:txBody>
      </p:sp>
      <p:sp>
        <p:nvSpPr>
          <p:cNvPr id="3" name="Segnaposto contenuto 2">
            <a:extLst>
              <a:ext uri="{FF2B5EF4-FFF2-40B4-BE49-F238E27FC236}">
                <a16:creationId xmlns:a16="http://schemas.microsoft.com/office/drawing/2014/main" id="{4B282924-8ED5-4DF5-9256-ADDB2E37922A}"/>
              </a:ext>
            </a:extLst>
          </p:cNvPr>
          <p:cNvSpPr>
            <a:spLocks noGrp="1"/>
          </p:cNvSpPr>
          <p:nvPr>
            <p:ph idx="1"/>
          </p:nvPr>
        </p:nvSpPr>
        <p:spPr>
          <a:xfrm>
            <a:off x="684212" y="685800"/>
            <a:ext cx="9272588" cy="4024745"/>
          </a:xfrm>
        </p:spPr>
        <p:txBody>
          <a:bodyPr>
            <a:normAutofit/>
          </a:bodyPr>
          <a:lstStyle/>
          <a:p>
            <a:endParaRPr lang="it-IT" sz="2800" dirty="0">
              <a:solidFill>
                <a:schemeClr val="accent1"/>
              </a:solidFill>
              <a:latin typeface="Raleway Light" panose="020B0403030101060003" pitchFamily="34" charset="0"/>
            </a:endParaRPr>
          </a:p>
          <a:p>
            <a:r>
              <a:rPr lang="it-IT" sz="2800" dirty="0">
                <a:solidFill>
                  <a:schemeClr val="accent1"/>
                </a:solidFill>
                <a:latin typeface="Raleway Light" panose="020B0403030101060003" pitchFamily="34" charset="0"/>
              </a:rPr>
              <a:t>BILANCIO : </a:t>
            </a:r>
            <a:r>
              <a:rPr lang="it-IT" sz="2200" dirty="0">
                <a:solidFill>
                  <a:schemeClr val="accent1"/>
                </a:solidFill>
                <a:latin typeface="Raleway Light" panose="020B0403030101060003" pitchFamily="34" charset="0"/>
              </a:rPr>
              <a:t>PRIMA DI CHIUDERE E DEPOSITARE PUO’ VERIFICARE IN QUALE FASCIA DI RATING SI POSIZIONA L’IMPRESA PER LA COMPONENTE ECONOMICO FINANZIARIA E SE NECESSARIO RETTIFICARE ALCUNE POSTE PER OTTENERE UN PUNTEGGIO MIGLIORE</a:t>
            </a:r>
          </a:p>
          <a:p>
            <a:r>
              <a:rPr lang="it-IT" sz="2800" dirty="0">
                <a:solidFill>
                  <a:schemeClr val="accent1"/>
                </a:solidFill>
                <a:latin typeface="Raleway Light" panose="020B0403030101060003" pitchFamily="34" charset="0"/>
              </a:rPr>
              <a:t>CR</a:t>
            </a:r>
            <a:r>
              <a:rPr lang="it-IT" sz="2200" dirty="0">
                <a:solidFill>
                  <a:schemeClr val="accent1"/>
                </a:solidFill>
                <a:latin typeface="Raleway Light" panose="020B0403030101060003" pitchFamily="34" charset="0"/>
              </a:rPr>
              <a:t> : VERIFICARE LA PERCENTUALE DI UTILIZZO DEI FIDI IN ESSERE E LA PRESENZA DI EVENTUALI SCONFINI E SE NECESSARIO POSTICIPARE LA RICHIESTA DI RINNOVO FIDI O NUOVO CREDITO AL MESE SUCCESSIVO PER DIMUNUIRE GLI UTILIZZI O RETTIFICARE ALCUNE SEGNALAZIONI </a:t>
            </a:r>
          </a:p>
          <a:p>
            <a:endParaRPr lang="it-IT" sz="2200" dirty="0">
              <a:solidFill>
                <a:schemeClr val="accent1"/>
              </a:solidFill>
              <a:latin typeface="Raleway Light" panose="020B0403030101060003" pitchFamily="34" charset="0"/>
            </a:endParaRPr>
          </a:p>
          <a:p>
            <a:endParaRPr lang="it-IT" dirty="0">
              <a:solidFill>
                <a:schemeClr val="accent1"/>
              </a:solidFill>
              <a:latin typeface="Raleway Light" panose="020B0403030101060003" pitchFamily="34" charset="0"/>
            </a:endParaRPr>
          </a:p>
          <a:p>
            <a:endParaRPr lang="it-IT" dirty="0">
              <a:solidFill>
                <a:schemeClr val="accent1"/>
              </a:solidFill>
              <a:latin typeface="Raleway Light" panose="020B0403030101060003" pitchFamily="34" charset="0"/>
            </a:endParaRPr>
          </a:p>
        </p:txBody>
      </p:sp>
    </p:spTree>
    <p:extLst>
      <p:ext uri="{BB962C8B-B14F-4D97-AF65-F5344CB8AC3E}">
        <p14:creationId xmlns:p14="http://schemas.microsoft.com/office/powerpoint/2010/main" val="967903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44D779-26D6-41CA-9602-E6EDB0048A0C}"/>
              </a:ext>
            </a:extLst>
          </p:cNvPr>
          <p:cNvSpPr>
            <a:spLocks noGrp="1"/>
          </p:cNvSpPr>
          <p:nvPr>
            <p:ph type="title"/>
          </p:nvPr>
        </p:nvSpPr>
        <p:spPr>
          <a:xfrm>
            <a:off x="684211" y="4487332"/>
            <a:ext cx="9136063" cy="1507067"/>
          </a:xfrm>
        </p:spPr>
        <p:txBody>
          <a:bodyPr>
            <a:normAutofit/>
          </a:bodyPr>
          <a:lstStyle/>
          <a:p>
            <a:r>
              <a:rPr lang="it-IT" dirty="0" err="1"/>
              <a:t>RATing</a:t>
            </a:r>
            <a:r>
              <a:rPr lang="it-IT" dirty="0"/>
              <a:t> mcc : LA REAZIONE DEI CLIENTI      				                  </a:t>
            </a:r>
          </a:p>
        </p:txBody>
      </p:sp>
      <p:sp>
        <p:nvSpPr>
          <p:cNvPr id="3" name="Segnaposto contenuto 2">
            <a:extLst>
              <a:ext uri="{FF2B5EF4-FFF2-40B4-BE49-F238E27FC236}">
                <a16:creationId xmlns:a16="http://schemas.microsoft.com/office/drawing/2014/main" id="{4B282924-8ED5-4DF5-9256-ADDB2E37922A}"/>
              </a:ext>
            </a:extLst>
          </p:cNvPr>
          <p:cNvSpPr>
            <a:spLocks noGrp="1"/>
          </p:cNvSpPr>
          <p:nvPr>
            <p:ph idx="1"/>
          </p:nvPr>
        </p:nvSpPr>
        <p:spPr>
          <a:xfrm>
            <a:off x="684212" y="685800"/>
            <a:ext cx="9272588" cy="4024745"/>
          </a:xfrm>
        </p:spPr>
        <p:txBody>
          <a:bodyPr>
            <a:normAutofit fontScale="92500" lnSpcReduction="10000"/>
          </a:bodyPr>
          <a:lstStyle/>
          <a:p>
            <a:endParaRPr lang="it-IT" sz="2800" dirty="0">
              <a:solidFill>
                <a:schemeClr val="accent1"/>
              </a:solidFill>
              <a:latin typeface="Raleway Light" panose="020B0403030101060003" pitchFamily="34" charset="0"/>
            </a:endParaRPr>
          </a:p>
          <a:p>
            <a:r>
              <a:rPr lang="it-IT" sz="2800" dirty="0">
                <a:solidFill>
                  <a:schemeClr val="accent1"/>
                </a:solidFill>
                <a:latin typeface="Raleway Light" panose="020B0403030101060003" pitchFamily="34" charset="0"/>
              </a:rPr>
              <a:t>Testimonianza del Dottor Carlo Mauri, Cliente SICOM – Lentate sul Seveso ( MI)</a:t>
            </a:r>
          </a:p>
          <a:p>
            <a:r>
              <a:rPr lang="it-IT" sz="2200" dirty="0">
                <a:solidFill>
                  <a:schemeClr val="accent1"/>
                </a:solidFill>
                <a:latin typeface="Raleway Light" panose="020B0403030101060003" pitchFamily="34" charset="0"/>
              </a:rPr>
              <a:t>Cliente : « Dopo avere portato il bilancio la banca mi ha comunicato che ho una buona fascia MCC, di conseguenza il mio rating interno all’Istituto è migliorato e la mia richiesta per i 25.000,00 euro è stata una delle prime ad essere deliberata.( PMI carpenteria meccanica)»</a:t>
            </a:r>
          </a:p>
          <a:p>
            <a:r>
              <a:rPr lang="it-IT" sz="2200" dirty="0">
                <a:solidFill>
                  <a:schemeClr val="accent1"/>
                </a:solidFill>
                <a:latin typeface="Raleway Light" panose="020B0403030101060003" pitchFamily="34" charset="0"/>
              </a:rPr>
              <a:t>Dottor Mauri : « La soddisfazione maggiore  per il mio Studio è stata che il cliente ha percepito come il lavoro fatto negli anni per valorizzare il bilancio anche in un ottica di accesso al credito e non solo di fiscalità ha premiato.</a:t>
            </a:r>
          </a:p>
          <a:p>
            <a:r>
              <a:rPr lang="it-IT" dirty="0">
                <a:solidFill>
                  <a:schemeClr val="accent1"/>
                </a:solidFill>
                <a:latin typeface="Raleway Light" panose="020B0403030101060003" pitchFamily="34" charset="0"/>
              </a:rPr>
              <a:t> </a:t>
            </a:r>
          </a:p>
          <a:p>
            <a:endParaRPr lang="it-IT" dirty="0">
              <a:solidFill>
                <a:schemeClr val="accent1"/>
              </a:solidFill>
              <a:latin typeface="Raleway Light" panose="020B0403030101060003" pitchFamily="34" charset="0"/>
            </a:endParaRPr>
          </a:p>
        </p:txBody>
      </p:sp>
      <p:pic>
        <p:nvPicPr>
          <p:cNvPr id="5" name="Picture 2" descr="Sicom Srl -  Software per commercialisti, gestionale per aziende, soluzioni informatiche per studi professionali">
            <a:extLst>
              <a:ext uri="{FF2B5EF4-FFF2-40B4-BE49-F238E27FC236}">
                <a16:creationId xmlns:a16="http://schemas.microsoft.com/office/drawing/2014/main" id="{F8C49B17-35F2-417B-9AAF-69DC1E3544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0275" y="6038850"/>
            <a:ext cx="2371725" cy="819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2758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44D779-26D6-41CA-9602-E6EDB0048A0C}"/>
              </a:ext>
            </a:extLst>
          </p:cNvPr>
          <p:cNvSpPr>
            <a:spLocks noGrp="1"/>
          </p:cNvSpPr>
          <p:nvPr>
            <p:ph type="title"/>
          </p:nvPr>
        </p:nvSpPr>
        <p:spPr/>
        <p:txBody>
          <a:bodyPr>
            <a:normAutofit/>
          </a:bodyPr>
          <a:lstStyle/>
          <a:p>
            <a:r>
              <a:rPr lang="it-IT" dirty="0" err="1"/>
              <a:t>RATing</a:t>
            </a:r>
            <a:r>
              <a:rPr lang="it-IT" dirty="0"/>
              <a:t> mcc : la soluzione   				                  </a:t>
            </a:r>
          </a:p>
        </p:txBody>
      </p:sp>
      <p:sp>
        <p:nvSpPr>
          <p:cNvPr id="3" name="Segnaposto contenuto 2">
            <a:extLst>
              <a:ext uri="{FF2B5EF4-FFF2-40B4-BE49-F238E27FC236}">
                <a16:creationId xmlns:a16="http://schemas.microsoft.com/office/drawing/2014/main" id="{4B282924-8ED5-4DF5-9256-ADDB2E37922A}"/>
              </a:ext>
            </a:extLst>
          </p:cNvPr>
          <p:cNvSpPr>
            <a:spLocks noGrp="1"/>
          </p:cNvSpPr>
          <p:nvPr>
            <p:ph idx="1"/>
          </p:nvPr>
        </p:nvSpPr>
        <p:spPr>
          <a:xfrm>
            <a:off x="547687" y="-551450"/>
            <a:ext cx="10905173" cy="4024745"/>
          </a:xfrm>
        </p:spPr>
        <p:txBody>
          <a:bodyPr>
            <a:normAutofit/>
          </a:bodyPr>
          <a:lstStyle/>
          <a:p>
            <a:r>
              <a:rPr lang="it-IT" sz="4000" dirty="0">
                <a:solidFill>
                  <a:schemeClr val="accent1"/>
                </a:solidFill>
                <a:latin typeface="Raleway Light" panose="020B0403030101060003" pitchFamily="34" charset="0"/>
              </a:rPr>
              <a:t>CREXPERT MCC : </a:t>
            </a:r>
            <a:r>
              <a:rPr lang="it-IT" sz="3600" dirty="0">
                <a:solidFill>
                  <a:schemeClr val="accent1"/>
                </a:solidFill>
                <a:latin typeface="Raleway Light" panose="020B0403030101060003" pitchFamily="34" charset="0"/>
              </a:rPr>
              <a:t>calcola il rating </a:t>
            </a:r>
            <a:r>
              <a:rPr lang="it-IT" sz="3600" dirty="0" err="1">
                <a:solidFill>
                  <a:schemeClr val="accent1"/>
                </a:solidFill>
                <a:latin typeface="Raleway Light" panose="020B0403030101060003" pitchFamily="34" charset="0"/>
              </a:rPr>
              <a:t>real</a:t>
            </a:r>
            <a:r>
              <a:rPr lang="it-IT" sz="3600" dirty="0">
                <a:solidFill>
                  <a:schemeClr val="accent1"/>
                </a:solidFill>
                <a:latin typeface="Raleway Light" panose="020B0403030101060003" pitchFamily="34" charset="0"/>
              </a:rPr>
              <a:t> </a:t>
            </a:r>
            <a:r>
              <a:rPr lang="it-IT" sz="4000" dirty="0">
                <a:solidFill>
                  <a:schemeClr val="accent1"/>
                </a:solidFill>
                <a:latin typeface="Raleway Light" panose="020B0403030101060003" pitchFamily="34" charset="0"/>
              </a:rPr>
              <a:t>time</a:t>
            </a:r>
          </a:p>
          <a:p>
            <a:endParaRPr lang="it-IT" sz="8000" dirty="0">
              <a:solidFill>
                <a:schemeClr val="accent1"/>
              </a:solidFill>
              <a:latin typeface="Raleway Light" panose="020B0403030101060003" pitchFamily="34" charset="0"/>
            </a:endParaRPr>
          </a:p>
        </p:txBody>
      </p:sp>
      <p:pic>
        <p:nvPicPr>
          <p:cNvPr id="6" name="Immagine 5">
            <a:extLst>
              <a:ext uri="{FF2B5EF4-FFF2-40B4-BE49-F238E27FC236}">
                <a16:creationId xmlns:a16="http://schemas.microsoft.com/office/drawing/2014/main" id="{A3F3929E-BE34-4BE8-AFE9-8BEAC7494D73}"/>
              </a:ext>
            </a:extLst>
          </p:cNvPr>
          <p:cNvPicPr>
            <a:picLocks noChangeAspect="1"/>
          </p:cNvPicPr>
          <p:nvPr/>
        </p:nvPicPr>
        <p:blipFill rotWithShape="1">
          <a:blip r:embed="rId2"/>
          <a:srcRect l="19697" t="21280" r="19091" b="30505"/>
          <a:stretch/>
        </p:blipFill>
        <p:spPr>
          <a:xfrm>
            <a:off x="1731818" y="1021649"/>
            <a:ext cx="8728364" cy="386727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390514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44D779-26D6-41CA-9602-E6EDB0048A0C}"/>
              </a:ext>
            </a:extLst>
          </p:cNvPr>
          <p:cNvSpPr>
            <a:spLocks noGrp="1"/>
          </p:cNvSpPr>
          <p:nvPr>
            <p:ph type="title"/>
          </p:nvPr>
        </p:nvSpPr>
        <p:spPr/>
        <p:txBody>
          <a:bodyPr>
            <a:normAutofit/>
          </a:bodyPr>
          <a:lstStyle/>
          <a:p>
            <a:r>
              <a:rPr lang="it-IT" dirty="0"/>
              <a:t>Convenzione soci    				                  </a:t>
            </a:r>
          </a:p>
        </p:txBody>
      </p:sp>
      <p:sp>
        <p:nvSpPr>
          <p:cNvPr id="3" name="Segnaposto contenuto 2">
            <a:extLst>
              <a:ext uri="{FF2B5EF4-FFF2-40B4-BE49-F238E27FC236}">
                <a16:creationId xmlns:a16="http://schemas.microsoft.com/office/drawing/2014/main" id="{4B282924-8ED5-4DF5-9256-ADDB2E37922A}"/>
              </a:ext>
            </a:extLst>
          </p:cNvPr>
          <p:cNvSpPr>
            <a:spLocks noGrp="1"/>
          </p:cNvSpPr>
          <p:nvPr>
            <p:ph idx="1"/>
          </p:nvPr>
        </p:nvSpPr>
        <p:spPr>
          <a:xfrm>
            <a:off x="919162" y="863601"/>
            <a:ext cx="10905173" cy="4024745"/>
          </a:xfrm>
        </p:spPr>
        <p:txBody>
          <a:bodyPr>
            <a:normAutofit fontScale="85000" lnSpcReduction="20000"/>
          </a:bodyPr>
          <a:lstStyle/>
          <a:p>
            <a:r>
              <a:rPr lang="it-IT" sz="4000" dirty="0">
                <a:solidFill>
                  <a:schemeClr val="accent1"/>
                </a:solidFill>
                <a:latin typeface="Raleway Light" panose="020B0403030101060003" pitchFamily="34" charset="0"/>
              </a:rPr>
              <a:t>CREXPERT MCC : </a:t>
            </a:r>
            <a:r>
              <a:rPr lang="it-IT" sz="3600" dirty="0">
                <a:solidFill>
                  <a:schemeClr val="accent1"/>
                </a:solidFill>
                <a:latin typeface="Raleway Light" panose="020B0403030101060003" pitchFamily="34" charset="0"/>
              </a:rPr>
              <a:t>calcola il rating </a:t>
            </a:r>
            <a:r>
              <a:rPr lang="it-IT" sz="3600" dirty="0" err="1">
                <a:solidFill>
                  <a:schemeClr val="accent1"/>
                </a:solidFill>
                <a:latin typeface="Raleway Light" panose="020B0403030101060003" pitchFamily="34" charset="0"/>
              </a:rPr>
              <a:t>real</a:t>
            </a:r>
            <a:r>
              <a:rPr lang="it-IT" sz="3600" dirty="0">
                <a:solidFill>
                  <a:schemeClr val="accent1"/>
                </a:solidFill>
                <a:latin typeface="Raleway Light" panose="020B0403030101060003" pitchFamily="34" charset="0"/>
              </a:rPr>
              <a:t> </a:t>
            </a:r>
            <a:r>
              <a:rPr lang="it-IT" sz="4000" dirty="0">
                <a:solidFill>
                  <a:schemeClr val="accent1"/>
                </a:solidFill>
                <a:latin typeface="Raleway Light" panose="020B0403030101060003" pitchFamily="34" charset="0"/>
              </a:rPr>
              <a:t>time</a:t>
            </a:r>
          </a:p>
          <a:p>
            <a:r>
              <a:rPr lang="it-IT" sz="8000" dirty="0">
                <a:solidFill>
                  <a:schemeClr val="accent1"/>
                </a:solidFill>
                <a:latin typeface="Raleway Light" panose="020B0403030101060003" pitchFamily="34" charset="0"/>
              </a:rPr>
              <a:t>IVANO BAROFFIO</a:t>
            </a:r>
          </a:p>
          <a:p>
            <a:r>
              <a:rPr lang="it-IT" sz="8000" dirty="0">
                <a:solidFill>
                  <a:schemeClr val="accent1"/>
                </a:solidFill>
                <a:latin typeface="Raleway Light" panose="020B0403030101060003" pitchFamily="34" charset="0"/>
                <a:hlinkClick r:id="rId2"/>
              </a:rPr>
              <a:t>i.baroffio@crexpert.it</a:t>
            </a:r>
            <a:endParaRPr lang="it-IT" sz="8000" dirty="0">
              <a:solidFill>
                <a:schemeClr val="accent1"/>
              </a:solidFill>
              <a:latin typeface="Raleway Light" panose="020B0403030101060003" pitchFamily="34" charset="0"/>
            </a:endParaRPr>
          </a:p>
          <a:p>
            <a:r>
              <a:rPr lang="it-IT" sz="8000" dirty="0">
                <a:solidFill>
                  <a:schemeClr val="accent1"/>
                </a:solidFill>
                <a:latin typeface="Raleway Light" panose="020B0403030101060003" pitchFamily="34" charset="0"/>
              </a:rPr>
              <a:t>393 3351265</a:t>
            </a:r>
          </a:p>
        </p:txBody>
      </p:sp>
      <p:pic>
        <p:nvPicPr>
          <p:cNvPr id="3074" name="Picture 2">
            <a:extLst>
              <a:ext uri="{FF2B5EF4-FFF2-40B4-BE49-F238E27FC236}">
                <a16:creationId xmlns:a16="http://schemas.microsoft.com/office/drawing/2014/main" id="{38C949F2-7C95-4077-A9B4-1EC730B5D9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3088" y="4726515"/>
            <a:ext cx="3705225" cy="1028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3710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900C5F-CE3B-4DA1-8CDC-E017505002DB}"/>
              </a:ext>
            </a:extLst>
          </p:cNvPr>
          <p:cNvSpPr>
            <a:spLocks noGrp="1"/>
          </p:cNvSpPr>
          <p:nvPr>
            <p:ph type="title"/>
          </p:nvPr>
        </p:nvSpPr>
        <p:spPr>
          <a:xfrm>
            <a:off x="684212" y="4529862"/>
            <a:ext cx="8967788" cy="1507067"/>
          </a:xfrm>
        </p:spPr>
        <p:txBody>
          <a:bodyPr>
            <a:normAutofit fontScale="90000"/>
          </a:bodyPr>
          <a:lstStyle/>
          <a:p>
            <a:r>
              <a:rPr lang="it-IT" dirty="0">
                <a:latin typeface="Raleway Medium" panose="020B0603030101060003" pitchFamily="34" charset="0"/>
              </a:rPr>
              <a:t>FONDO CENTRALE DI GARANZIA – rating MCC -</a:t>
            </a:r>
            <a:br>
              <a:rPr lang="it-IT" dirty="0">
                <a:latin typeface="Raleway Medium" panose="020B0603030101060003" pitchFamily="34" charset="0"/>
              </a:rPr>
            </a:br>
            <a:r>
              <a:rPr lang="it-IT" dirty="0">
                <a:latin typeface="Raleway Medium" panose="020B0603030101060003" pitchFamily="34" charset="0"/>
              </a:rPr>
              <a:t>emergenza covid e moratorie </a:t>
            </a:r>
            <a:endParaRPr lang="it-IT" sz="3100" dirty="0">
              <a:latin typeface="Raleway Medium" panose="020B0603030101060003" pitchFamily="34" charset="0"/>
            </a:endParaRPr>
          </a:p>
        </p:txBody>
      </p:sp>
      <p:pic>
        <p:nvPicPr>
          <p:cNvPr id="7" name="Segnaposto contenuto 6">
            <a:extLst>
              <a:ext uri="{FF2B5EF4-FFF2-40B4-BE49-F238E27FC236}">
                <a16:creationId xmlns:a16="http://schemas.microsoft.com/office/drawing/2014/main" id="{9E390435-E6A8-4964-BE2E-0ABD67515DB5}"/>
              </a:ext>
            </a:extLst>
          </p:cNvPr>
          <p:cNvPicPr>
            <a:picLocks noGrp="1" noChangeAspect="1"/>
          </p:cNvPicPr>
          <p:nvPr>
            <p:ph idx="1"/>
          </p:nvPr>
        </p:nvPicPr>
        <p:blipFill rotWithShape="1">
          <a:blip r:embed="rId2"/>
          <a:srcRect t="13965"/>
          <a:stretch/>
        </p:blipFill>
        <p:spPr>
          <a:xfrm>
            <a:off x="352425" y="295275"/>
            <a:ext cx="10629900" cy="4400549"/>
          </a:xfrm>
        </p:spPr>
      </p:pic>
    </p:spTree>
    <p:extLst>
      <p:ext uri="{BB962C8B-B14F-4D97-AF65-F5344CB8AC3E}">
        <p14:creationId xmlns:p14="http://schemas.microsoft.com/office/powerpoint/2010/main" val="3694613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44D779-26D6-41CA-9602-E6EDB0048A0C}"/>
              </a:ext>
            </a:extLst>
          </p:cNvPr>
          <p:cNvSpPr>
            <a:spLocks noGrp="1"/>
          </p:cNvSpPr>
          <p:nvPr>
            <p:ph type="title"/>
          </p:nvPr>
        </p:nvSpPr>
        <p:spPr>
          <a:xfrm>
            <a:off x="617536" y="4973107"/>
            <a:ext cx="9985809" cy="1507067"/>
          </a:xfrm>
        </p:spPr>
        <p:txBody>
          <a:bodyPr>
            <a:normAutofit fontScale="90000"/>
          </a:bodyPr>
          <a:lstStyle/>
          <a:p>
            <a:r>
              <a:rPr lang="it-IT" dirty="0"/>
              <a:t>Il rating mcc ( Medio credito centrale :</a:t>
            </a:r>
            <a:br>
              <a:rPr lang="it-IT" dirty="0"/>
            </a:br>
            <a:r>
              <a:rPr lang="it-IT" dirty="0" err="1"/>
              <a:t>e’</a:t>
            </a:r>
            <a:r>
              <a:rPr lang="it-IT" dirty="0"/>
              <a:t> la garanzia dello stato alle imprese</a:t>
            </a:r>
          </a:p>
        </p:txBody>
      </p:sp>
      <p:sp>
        <p:nvSpPr>
          <p:cNvPr id="3" name="Segnaposto contenuto 2">
            <a:extLst>
              <a:ext uri="{FF2B5EF4-FFF2-40B4-BE49-F238E27FC236}">
                <a16:creationId xmlns:a16="http://schemas.microsoft.com/office/drawing/2014/main" id="{4B282924-8ED5-4DF5-9256-ADDB2E37922A}"/>
              </a:ext>
            </a:extLst>
          </p:cNvPr>
          <p:cNvSpPr>
            <a:spLocks noGrp="1"/>
          </p:cNvSpPr>
          <p:nvPr>
            <p:ph idx="1"/>
          </p:nvPr>
        </p:nvSpPr>
        <p:spPr>
          <a:xfrm>
            <a:off x="684212" y="219075"/>
            <a:ext cx="9919134" cy="4024745"/>
          </a:xfrm>
        </p:spPr>
        <p:txBody>
          <a:bodyPr>
            <a:normAutofit fontScale="25000" lnSpcReduction="20000"/>
          </a:bodyPr>
          <a:lstStyle/>
          <a:p>
            <a:endParaRPr lang="it-IT" sz="40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5600" b="1" dirty="0">
              <a:latin typeface="Raleway Light" panose="020B0403030101060003" pitchFamily="34" charset="0"/>
            </a:endParaRPr>
          </a:p>
          <a:p>
            <a:pPr algn="l"/>
            <a:r>
              <a:rPr lang="it-IT" sz="7200" b="0" i="0" dirty="0">
                <a:solidFill>
                  <a:srgbClr val="58595B"/>
                </a:solidFill>
                <a:effectLst/>
                <a:latin typeface="Muli"/>
              </a:rPr>
              <a:t>Il Fondo di Garanzia è uno strumento dello Stato italiano e dell’Unione Europea istituito al fine di agevolare l’accesso al credito delle Piccole e Medie Imprese (PMI) ed ai professionisti iscritti agli ordini professionali o aderenti ad associazioni riconosciute dal Ministero dello Sviluppo Economico.</a:t>
            </a:r>
          </a:p>
          <a:p>
            <a:pPr algn="l"/>
            <a:r>
              <a:rPr lang="it-IT" sz="7200" b="0" i="0" dirty="0">
                <a:solidFill>
                  <a:srgbClr val="58595B"/>
                </a:solidFill>
                <a:effectLst/>
                <a:latin typeface="Muli"/>
              </a:rPr>
              <a:t>In pratica lo Stato garantisce il finanziamento che le Banche (o altri intermediari finanziari abilitati) erogano alle PMI. Il Fondo di Garanzia va a sostituire le garanzie (spesso costose) che la Banca richiede per erogare un finanziamento. In questo modo gli intermediari finanziari hanno rischi ridotti (se non nulli) e le imprese hanno un canale preferenziale per ottenere il finanziamento.</a:t>
            </a:r>
          </a:p>
          <a:p>
            <a:pPr algn="l"/>
            <a:r>
              <a:rPr lang="it-IT" sz="7200" b="0" i="0" dirty="0">
                <a:solidFill>
                  <a:srgbClr val="58595B"/>
                </a:solidFill>
                <a:effectLst/>
                <a:latin typeface="Muli"/>
              </a:rPr>
              <a:t>La garanzia è rilasciata sotto forma di fidejussione a prima richiesta dalla Banca del Mezzogiorno – Mediocredito Centrale (MCC) per conto del Ministero dello Sviluppo Economico.</a:t>
            </a:r>
          </a:p>
          <a:p>
            <a:pPr algn="l"/>
            <a:r>
              <a:rPr lang="it-IT" sz="7200" b="0" i="0" dirty="0">
                <a:solidFill>
                  <a:srgbClr val="58595B"/>
                </a:solidFill>
                <a:effectLst/>
                <a:latin typeface="Muli"/>
              </a:rPr>
              <a:t>È una garanzia a prima richiesta esplicita ed incondizionata ad assorbimento zero ed accantonamento zero (cfr. comunicazione Banca d’Italia del 3 agosto 2009) poiché garanzia di ultima istanza dello Stato.</a:t>
            </a:r>
          </a:p>
          <a:p>
            <a:pPr algn="l"/>
            <a:r>
              <a:rPr lang="it-IT" sz="7200" b="0" i="0" dirty="0">
                <a:solidFill>
                  <a:srgbClr val="58595B"/>
                </a:solidFill>
                <a:effectLst/>
                <a:latin typeface="Muli"/>
              </a:rPr>
              <a:t>Ne beneficiano sia le imprese, potendo sfruttare un canale preferenziale per ottenere finanziamenti, sia le Banche che vedono sostanzialmente annullato il rischio legato alla concessione di finanziamenti essendo garantiti dallo Stato Italiano.</a:t>
            </a:r>
          </a:p>
          <a:p>
            <a:pPr algn="l"/>
            <a:endParaRPr lang="it-IT" sz="7200" b="0" i="0" dirty="0">
              <a:solidFill>
                <a:srgbClr val="58595B"/>
              </a:solidFill>
              <a:effectLst/>
              <a:latin typeface="Muli"/>
            </a:endParaRPr>
          </a:p>
          <a:p>
            <a:endParaRPr lang="it-IT" sz="4000" b="1" dirty="0">
              <a:latin typeface="Raleway Light" panose="020B0403030101060003" pitchFamily="34" charset="0"/>
            </a:endParaRPr>
          </a:p>
          <a:p>
            <a:endParaRPr lang="it-IT" sz="4000" b="1" dirty="0">
              <a:latin typeface="Raleway Light" panose="020B0403030101060003" pitchFamily="34" charset="0"/>
            </a:endParaRPr>
          </a:p>
          <a:p>
            <a:r>
              <a:rPr lang="it-IT" dirty="0">
                <a:latin typeface="Raleway Light" panose="020B0403030101060003" pitchFamily="34" charset="0"/>
              </a:rPr>
              <a:t>E’ </a:t>
            </a:r>
          </a:p>
          <a:p>
            <a:endParaRPr lang="it-IT" dirty="0">
              <a:latin typeface="Raleway Light" panose="020B0403030101060003" pitchFamily="34" charset="0"/>
            </a:endParaRPr>
          </a:p>
          <a:p>
            <a:endParaRPr lang="it-IT" dirty="0">
              <a:latin typeface="Raleway Light" panose="020B0403030101060003" pitchFamily="34" charset="0"/>
            </a:endParaRPr>
          </a:p>
        </p:txBody>
      </p:sp>
    </p:spTree>
    <p:extLst>
      <p:ext uri="{BB962C8B-B14F-4D97-AF65-F5344CB8AC3E}">
        <p14:creationId xmlns:p14="http://schemas.microsoft.com/office/powerpoint/2010/main" val="2371283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44D779-26D6-41CA-9602-E6EDB0048A0C}"/>
              </a:ext>
            </a:extLst>
          </p:cNvPr>
          <p:cNvSpPr>
            <a:spLocks noGrp="1"/>
          </p:cNvSpPr>
          <p:nvPr>
            <p:ph type="title"/>
          </p:nvPr>
        </p:nvSpPr>
        <p:spPr/>
        <p:txBody>
          <a:bodyPr/>
          <a:lstStyle/>
          <a:p>
            <a:r>
              <a:rPr lang="it-IT" dirty="0"/>
              <a:t>rating mcc : ultime disposizioni</a:t>
            </a:r>
          </a:p>
        </p:txBody>
      </p:sp>
      <p:sp>
        <p:nvSpPr>
          <p:cNvPr id="3" name="Segnaposto contenuto 2">
            <a:extLst>
              <a:ext uri="{FF2B5EF4-FFF2-40B4-BE49-F238E27FC236}">
                <a16:creationId xmlns:a16="http://schemas.microsoft.com/office/drawing/2014/main" id="{4B282924-8ED5-4DF5-9256-ADDB2E37922A}"/>
              </a:ext>
            </a:extLst>
          </p:cNvPr>
          <p:cNvSpPr>
            <a:spLocks noGrp="1"/>
          </p:cNvSpPr>
          <p:nvPr>
            <p:ph idx="1"/>
          </p:nvPr>
        </p:nvSpPr>
        <p:spPr>
          <a:xfrm>
            <a:off x="684211" y="685800"/>
            <a:ext cx="9919134" cy="4024745"/>
          </a:xfrm>
        </p:spPr>
        <p:txBody>
          <a:bodyPr>
            <a:normAutofit/>
          </a:bodyPr>
          <a:lstStyle/>
          <a:p>
            <a:endParaRPr lang="it-IT" sz="40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4000" b="1" dirty="0">
              <a:latin typeface="Raleway Light" panose="020B0403030101060003" pitchFamily="34" charset="0"/>
            </a:endParaRPr>
          </a:p>
          <a:p>
            <a:endParaRPr lang="it-IT" sz="4000" b="1" dirty="0">
              <a:latin typeface="Raleway Light" panose="020B0403030101060003" pitchFamily="34" charset="0"/>
            </a:endParaRPr>
          </a:p>
          <a:p>
            <a:endParaRPr lang="it-IT" sz="4000" b="1" dirty="0">
              <a:latin typeface="Raleway Light" panose="020B0403030101060003" pitchFamily="34" charset="0"/>
            </a:endParaRPr>
          </a:p>
          <a:p>
            <a:endParaRPr lang="it-IT" dirty="0">
              <a:latin typeface="Raleway Light" panose="020B0403030101060003" pitchFamily="34" charset="0"/>
            </a:endParaRPr>
          </a:p>
          <a:p>
            <a:endParaRPr lang="it-IT" dirty="0">
              <a:latin typeface="Raleway Light" panose="020B0403030101060003" pitchFamily="34" charset="0"/>
            </a:endParaRPr>
          </a:p>
        </p:txBody>
      </p:sp>
      <p:sp>
        <p:nvSpPr>
          <p:cNvPr id="7" name="CasellaDiTesto 6">
            <a:extLst>
              <a:ext uri="{FF2B5EF4-FFF2-40B4-BE49-F238E27FC236}">
                <a16:creationId xmlns:a16="http://schemas.microsoft.com/office/drawing/2014/main" id="{CBBD0A33-6216-4076-9392-E33D20C97A9D}"/>
              </a:ext>
            </a:extLst>
          </p:cNvPr>
          <p:cNvSpPr txBox="1"/>
          <p:nvPr/>
        </p:nvSpPr>
        <p:spPr>
          <a:xfrm>
            <a:off x="2386013" y="291864"/>
            <a:ext cx="6105524" cy="4004109"/>
          </a:xfrm>
          <a:prstGeom prst="rect">
            <a:avLst/>
          </a:prstGeom>
          <a:noFill/>
        </p:spPr>
        <p:txBody>
          <a:bodyPr wrap="square">
            <a:spAutoFit/>
          </a:bodyPr>
          <a:lstStyle/>
          <a:p>
            <a:pPr>
              <a:lnSpc>
                <a:spcPts val="1575"/>
              </a:lnSpc>
            </a:pPr>
            <a:endParaRPr lang="it-IT" sz="1050" dirty="0">
              <a:solidFill>
                <a:srgbClr val="555555"/>
              </a:solidFill>
              <a:latin typeface="Tahoma" panose="020B0604030504040204" pitchFamily="34" charset="0"/>
              <a:ea typeface="Calibri" panose="020F0502020204030204" pitchFamily="34" charset="0"/>
            </a:endParaRPr>
          </a:p>
          <a:p>
            <a:pPr>
              <a:lnSpc>
                <a:spcPts val="1575"/>
              </a:lnSpc>
            </a:pPr>
            <a:r>
              <a:rPr lang="it-IT" sz="2000" b="1" dirty="0">
                <a:solidFill>
                  <a:srgbClr val="555555"/>
                </a:solidFill>
                <a:effectLst/>
                <a:latin typeface="Tahoma" panose="020B0604030504040204" pitchFamily="34" charset="0"/>
                <a:ea typeface="Calibri" panose="020F0502020204030204" pitchFamily="34" charset="0"/>
              </a:rPr>
              <a:t>DL Sostegni Bis</a:t>
            </a:r>
            <a:r>
              <a:rPr lang="it-IT" sz="2000" dirty="0">
                <a:solidFill>
                  <a:srgbClr val="555555"/>
                </a:solidFill>
                <a:effectLst/>
                <a:latin typeface="Tahoma" panose="020B0604030504040204" pitchFamily="34" charset="0"/>
                <a:ea typeface="Calibri" panose="020F0502020204030204" pitchFamily="34" charset="0"/>
              </a:rPr>
              <a:t>, ufficializza l'estensione del </a:t>
            </a:r>
            <a:r>
              <a:rPr lang="it-IT" sz="2000" dirty="0" err="1">
                <a:solidFill>
                  <a:srgbClr val="555555"/>
                </a:solidFill>
                <a:effectLst/>
                <a:latin typeface="Tahoma" panose="020B0604030504040204" pitchFamily="34" charset="0"/>
                <a:ea typeface="Calibri" panose="020F0502020204030204" pitchFamily="34" charset="0"/>
              </a:rPr>
              <a:t>Temporary</a:t>
            </a:r>
            <a:r>
              <a:rPr lang="it-IT" sz="2000" dirty="0">
                <a:solidFill>
                  <a:srgbClr val="555555"/>
                </a:solidFill>
                <a:effectLst/>
                <a:latin typeface="Tahoma" panose="020B0604030504040204" pitchFamily="34" charset="0"/>
                <a:ea typeface="Calibri" panose="020F0502020204030204" pitchFamily="34" charset="0"/>
              </a:rPr>
              <a:t> Framework al 31 dicembre 2021 </a:t>
            </a:r>
          </a:p>
          <a:p>
            <a:pPr>
              <a:lnSpc>
                <a:spcPts val="1575"/>
              </a:lnSpc>
            </a:pPr>
            <a:endParaRPr lang="it-IT" sz="2000" dirty="0">
              <a:solidFill>
                <a:srgbClr val="555555"/>
              </a:solidFill>
              <a:latin typeface="Tahoma" panose="020B0604030504040204" pitchFamily="34" charset="0"/>
              <a:ea typeface="Calibri" panose="020F0502020204030204" pitchFamily="34" charset="0"/>
            </a:endParaRPr>
          </a:p>
          <a:p>
            <a:pPr>
              <a:lnSpc>
                <a:spcPts val="1575"/>
              </a:lnSpc>
            </a:pPr>
            <a:r>
              <a:rPr lang="it-IT" sz="2000" dirty="0">
                <a:solidFill>
                  <a:srgbClr val="555555"/>
                </a:solidFill>
                <a:effectLst/>
                <a:latin typeface="Tahoma" panose="020B0604030504040204" pitchFamily="34" charset="0"/>
                <a:ea typeface="Calibri" panose="020F0502020204030204" pitchFamily="34" charset="0"/>
              </a:rPr>
              <a:t>contiene novità operative inerenti il Fondo Centrale di </a:t>
            </a:r>
            <a:r>
              <a:rPr lang="it-IT" sz="2000" dirty="0" err="1">
                <a:solidFill>
                  <a:srgbClr val="555555"/>
                </a:solidFill>
                <a:effectLst/>
                <a:latin typeface="Tahoma" panose="020B0604030504040204" pitchFamily="34" charset="0"/>
                <a:ea typeface="Calibri" panose="020F0502020204030204" pitchFamily="34" charset="0"/>
              </a:rPr>
              <a:t>Garanzia.in</a:t>
            </a:r>
            <a:r>
              <a:rPr lang="it-IT" sz="2000" dirty="0">
                <a:solidFill>
                  <a:srgbClr val="555555"/>
                </a:solidFill>
                <a:effectLst/>
                <a:latin typeface="Tahoma" panose="020B0604030504040204" pitchFamily="34" charset="0"/>
                <a:ea typeface="Calibri" panose="020F0502020204030204" pitchFamily="34" charset="0"/>
              </a:rPr>
              <a:t> particolare si evidenzia che :</a:t>
            </a:r>
          </a:p>
          <a:p>
            <a:pPr>
              <a:lnSpc>
                <a:spcPts val="1575"/>
              </a:lnSpc>
            </a:pPr>
            <a:endParaRPr lang="it-IT" sz="2000" dirty="0">
              <a:solidFill>
                <a:srgbClr val="555555"/>
              </a:solidFill>
              <a:latin typeface="Tahoma" panose="020B0604030504040204" pitchFamily="34" charset="0"/>
              <a:ea typeface="Calibri" panose="020F0502020204030204" pitchFamily="34" charset="0"/>
            </a:endParaRPr>
          </a:p>
          <a:p>
            <a:pPr>
              <a:lnSpc>
                <a:spcPts val="1575"/>
              </a:lnSpc>
            </a:pPr>
            <a:r>
              <a:rPr lang="it-IT" sz="2000" dirty="0">
                <a:solidFill>
                  <a:srgbClr val="555555"/>
                </a:solidFill>
                <a:effectLst/>
                <a:latin typeface="Tahoma" panose="020B0604030504040204" pitchFamily="34" charset="0"/>
                <a:ea typeface="Calibri" panose="020F0502020204030204" pitchFamily="34" charset="0"/>
              </a:rPr>
              <a:t> per le operazioni ordinarie in regine </a:t>
            </a:r>
            <a:r>
              <a:rPr lang="it-IT" sz="2000" dirty="0" err="1">
                <a:solidFill>
                  <a:srgbClr val="555555"/>
                </a:solidFill>
                <a:effectLst/>
                <a:latin typeface="Tahoma" panose="020B0604030504040204" pitchFamily="34" charset="0"/>
                <a:ea typeface="Calibri" panose="020F0502020204030204" pitchFamily="34" charset="0"/>
              </a:rPr>
              <a:t>Temporary</a:t>
            </a:r>
            <a:r>
              <a:rPr lang="it-IT" sz="2000" dirty="0">
                <a:solidFill>
                  <a:srgbClr val="555555"/>
                </a:solidFill>
                <a:effectLst/>
                <a:latin typeface="Tahoma" panose="020B0604030504040204" pitchFamily="34" charset="0"/>
                <a:ea typeface="Calibri" panose="020F0502020204030204" pitchFamily="34" charset="0"/>
              </a:rPr>
              <a:t> Framework (lettera c del DL Liquidità), è stato approvato che a partire dal 1° Luglio 2021:</a:t>
            </a:r>
          </a:p>
          <a:p>
            <a:pPr>
              <a:lnSpc>
                <a:spcPts val="1575"/>
              </a:lnSpc>
            </a:pPr>
            <a:endParaRPr lang="it-IT" sz="2000" dirty="0">
              <a:effectLst/>
              <a:latin typeface="Calibri" panose="020F0502020204030204" pitchFamily="34" charset="0"/>
              <a:ea typeface="Calibri" panose="020F0502020204030204" pitchFamily="34" charset="0"/>
            </a:endParaRPr>
          </a:p>
          <a:p>
            <a:pPr marL="342900" lvl="0" indent="-342900">
              <a:lnSpc>
                <a:spcPts val="1575"/>
              </a:lnSpc>
              <a:buSzPts val="1000"/>
              <a:buFont typeface="Symbol" panose="05050102010706020507" pitchFamily="18" charset="2"/>
              <a:buChar char=""/>
              <a:tabLst>
                <a:tab pos="457200" algn="l"/>
              </a:tabLst>
            </a:pPr>
            <a:r>
              <a:rPr lang="it-IT" sz="2000" dirty="0">
                <a:solidFill>
                  <a:srgbClr val="555555"/>
                </a:solidFill>
                <a:effectLst/>
                <a:latin typeface="Tahoma" panose="020B0604030504040204" pitchFamily="34" charset="0"/>
                <a:ea typeface="Times New Roman" panose="02020603050405020304" pitchFamily="18" charset="0"/>
              </a:rPr>
              <a:t>La </a:t>
            </a:r>
            <a:r>
              <a:rPr lang="it-IT" sz="2000" b="1" dirty="0">
                <a:solidFill>
                  <a:srgbClr val="555555"/>
                </a:solidFill>
                <a:effectLst/>
                <a:latin typeface="Tahoma" panose="020B0604030504040204" pitchFamily="34" charset="0"/>
                <a:ea typeface="Times New Roman" panose="02020603050405020304" pitchFamily="18" charset="0"/>
              </a:rPr>
              <a:t>durata massima</a:t>
            </a:r>
            <a:r>
              <a:rPr lang="it-IT" sz="2000" dirty="0">
                <a:solidFill>
                  <a:srgbClr val="555555"/>
                </a:solidFill>
                <a:effectLst/>
                <a:latin typeface="Tahoma" panose="020B0604030504040204" pitchFamily="34" charset="0"/>
                <a:ea typeface="Times New Roman" panose="02020603050405020304" pitchFamily="18" charset="0"/>
              </a:rPr>
              <a:t> dei finanziamenti sarà di </a:t>
            </a:r>
            <a:r>
              <a:rPr lang="it-IT" sz="2000" b="1" dirty="0">
                <a:solidFill>
                  <a:srgbClr val="555555"/>
                </a:solidFill>
                <a:latin typeface="Tahoma" panose="020B0604030504040204" pitchFamily="34" charset="0"/>
                <a:ea typeface="Times New Roman" panose="02020603050405020304" pitchFamily="18" charset="0"/>
              </a:rPr>
              <a:t>96</a:t>
            </a:r>
            <a:r>
              <a:rPr lang="it-IT" sz="2000" b="1" dirty="0">
                <a:solidFill>
                  <a:srgbClr val="555555"/>
                </a:solidFill>
                <a:effectLst/>
                <a:latin typeface="Tahoma" panose="020B0604030504040204" pitchFamily="34" charset="0"/>
                <a:ea typeface="Times New Roman" panose="02020603050405020304" pitchFamily="18" charset="0"/>
              </a:rPr>
              <a:t> mesi</a:t>
            </a:r>
          </a:p>
          <a:p>
            <a:pPr marL="342900" lvl="0" indent="-342900">
              <a:lnSpc>
                <a:spcPts val="1575"/>
              </a:lnSpc>
              <a:buSzPts val="1000"/>
              <a:buFont typeface="Symbol" panose="05050102010706020507" pitchFamily="18" charset="2"/>
              <a:buChar char=""/>
              <a:tabLst>
                <a:tab pos="457200" algn="l"/>
              </a:tabLst>
            </a:pPr>
            <a:endParaRPr lang="it-IT" sz="2000" dirty="0">
              <a:solidFill>
                <a:srgbClr val="555555"/>
              </a:solidFill>
              <a:effectLst/>
              <a:latin typeface="Calibri" panose="020F0502020204030204" pitchFamily="34" charset="0"/>
              <a:ea typeface="Calibri" panose="020F0502020204030204" pitchFamily="34" charset="0"/>
            </a:endParaRPr>
          </a:p>
          <a:p>
            <a:pPr marL="342900" lvl="0" indent="-342900">
              <a:lnSpc>
                <a:spcPts val="1575"/>
              </a:lnSpc>
              <a:buSzPts val="1000"/>
              <a:buFont typeface="Symbol" panose="05050102010706020507" pitchFamily="18" charset="2"/>
              <a:buChar char=""/>
              <a:tabLst>
                <a:tab pos="457200" algn="l"/>
              </a:tabLst>
            </a:pPr>
            <a:r>
              <a:rPr lang="it-IT" sz="2000" dirty="0">
                <a:solidFill>
                  <a:srgbClr val="555555"/>
                </a:solidFill>
                <a:effectLst/>
                <a:latin typeface="Tahoma" panose="020B0604030504040204" pitchFamily="34" charset="0"/>
                <a:ea typeface="Times New Roman" panose="02020603050405020304" pitchFamily="18" charset="0"/>
              </a:rPr>
              <a:t>La percentuale unica di </a:t>
            </a:r>
            <a:r>
              <a:rPr lang="it-IT" sz="2000" b="1" dirty="0">
                <a:solidFill>
                  <a:srgbClr val="555555"/>
                </a:solidFill>
                <a:effectLst/>
                <a:latin typeface="Tahoma" panose="020B0604030504040204" pitchFamily="34" charset="0"/>
                <a:ea typeface="Times New Roman" panose="02020603050405020304" pitchFamily="18" charset="0"/>
              </a:rPr>
              <a:t>garanzia</a:t>
            </a:r>
            <a:r>
              <a:rPr lang="it-IT" sz="2000" dirty="0">
                <a:solidFill>
                  <a:srgbClr val="555555"/>
                </a:solidFill>
                <a:effectLst/>
                <a:latin typeface="Tahoma" panose="020B0604030504040204" pitchFamily="34" charset="0"/>
                <a:ea typeface="Times New Roman" panose="02020603050405020304" pitchFamily="18" charset="0"/>
              </a:rPr>
              <a:t> sarà pari all’</a:t>
            </a:r>
            <a:r>
              <a:rPr lang="it-IT" sz="2000" b="1" dirty="0">
                <a:solidFill>
                  <a:srgbClr val="555555"/>
                </a:solidFill>
                <a:effectLst/>
                <a:latin typeface="Tahoma" panose="020B0604030504040204" pitchFamily="34" charset="0"/>
                <a:ea typeface="Times New Roman" panose="02020603050405020304" pitchFamily="18" charset="0"/>
              </a:rPr>
              <a:t>80%</a:t>
            </a:r>
          </a:p>
          <a:p>
            <a:pPr marL="342900" lvl="0" indent="-342900">
              <a:lnSpc>
                <a:spcPts val="1575"/>
              </a:lnSpc>
              <a:buSzPts val="1000"/>
              <a:buFont typeface="Symbol" panose="05050102010706020507" pitchFamily="18" charset="2"/>
              <a:buChar char=""/>
              <a:tabLst>
                <a:tab pos="457200" algn="l"/>
              </a:tabLst>
            </a:pPr>
            <a:endParaRPr lang="it-IT" sz="2000" dirty="0">
              <a:solidFill>
                <a:srgbClr val="555555"/>
              </a:solidFill>
              <a:effectLst/>
              <a:latin typeface="Calibri" panose="020F0502020204030204" pitchFamily="34" charset="0"/>
              <a:ea typeface="Calibri" panose="020F0502020204030204" pitchFamily="34" charset="0"/>
            </a:endParaRPr>
          </a:p>
          <a:p>
            <a:pPr marL="342900" lvl="0" indent="-342900">
              <a:lnSpc>
                <a:spcPts val="1575"/>
              </a:lnSpc>
              <a:buSzPts val="1000"/>
              <a:buFont typeface="Symbol" panose="05050102010706020507" pitchFamily="18" charset="2"/>
              <a:buChar char=""/>
              <a:tabLst>
                <a:tab pos="457200" algn="l"/>
              </a:tabLst>
            </a:pPr>
            <a:r>
              <a:rPr lang="it-IT" sz="2000" dirty="0">
                <a:solidFill>
                  <a:srgbClr val="555555"/>
                </a:solidFill>
                <a:effectLst/>
                <a:latin typeface="Tahoma" panose="020B0604030504040204" pitchFamily="34" charset="0"/>
                <a:ea typeface="Times New Roman" panose="02020603050405020304" pitchFamily="18" charset="0"/>
              </a:rPr>
              <a:t>Si conferma la gratuità della richiesta dell'agevolazione</a:t>
            </a:r>
            <a:endParaRPr lang="it-IT" sz="2000" dirty="0">
              <a:solidFill>
                <a:srgbClr val="555555"/>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517001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44D779-26D6-41CA-9602-E6EDB0048A0C}"/>
              </a:ext>
            </a:extLst>
          </p:cNvPr>
          <p:cNvSpPr>
            <a:spLocks noGrp="1"/>
          </p:cNvSpPr>
          <p:nvPr>
            <p:ph type="title"/>
          </p:nvPr>
        </p:nvSpPr>
        <p:spPr/>
        <p:txBody>
          <a:bodyPr/>
          <a:lstStyle/>
          <a:p>
            <a:r>
              <a:rPr lang="it-IT" dirty="0"/>
              <a:t>rating mcc : ultime disposizioni</a:t>
            </a:r>
          </a:p>
        </p:txBody>
      </p:sp>
      <p:sp>
        <p:nvSpPr>
          <p:cNvPr id="3" name="Segnaposto contenuto 2">
            <a:extLst>
              <a:ext uri="{FF2B5EF4-FFF2-40B4-BE49-F238E27FC236}">
                <a16:creationId xmlns:a16="http://schemas.microsoft.com/office/drawing/2014/main" id="{4B282924-8ED5-4DF5-9256-ADDB2E37922A}"/>
              </a:ext>
            </a:extLst>
          </p:cNvPr>
          <p:cNvSpPr>
            <a:spLocks noGrp="1"/>
          </p:cNvSpPr>
          <p:nvPr>
            <p:ph idx="1"/>
          </p:nvPr>
        </p:nvSpPr>
        <p:spPr>
          <a:xfrm>
            <a:off x="684211" y="685800"/>
            <a:ext cx="9919134" cy="4024745"/>
          </a:xfrm>
        </p:spPr>
        <p:txBody>
          <a:bodyPr>
            <a:normAutofit/>
          </a:bodyPr>
          <a:lstStyle/>
          <a:p>
            <a:endParaRPr lang="it-IT" sz="40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4000" b="1" dirty="0">
              <a:latin typeface="Raleway Light" panose="020B0403030101060003" pitchFamily="34" charset="0"/>
            </a:endParaRPr>
          </a:p>
          <a:p>
            <a:endParaRPr lang="it-IT" sz="4000" b="1" dirty="0">
              <a:latin typeface="Raleway Light" panose="020B0403030101060003" pitchFamily="34" charset="0"/>
            </a:endParaRPr>
          </a:p>
          <a:p>
            <a:endParaRPr lang="it-IT" sz="4000" b="1" dirty="0">
              <a:latin typeface="Raleway Light" panose="020B0403030101060003" pitchFamily="34" charset="0"/>
            </a:endParaRPr>
          </a:p>
          <a:p>
            <a:endParaRPr lang="it-IT" dirty="0">
              <a:latin typeface="Raleway Light" panose="020B0403030101060003" pitchFamily="34" charset="0"/>
            </a:endParaRPr>
          </a:p>
          <a:p>
            <a:endParaRPr lang="it-IT" dirty="0">
              <a:latin typeface="Raleway Light" panose="020B0403030101060003" pitchFamily="34" charset="0"/>
            </a:endParaRPr>
          </a:p>
        </p:txBody>
      </p:sp>
      <p:sp>
        <p:nvSpPr>
          <p:cNvPr id="6" name="CasellaDiTesto 5">
            <a:extLst>
              <a:ext uri="{FF2B5EF4-FFF2-40B4-BE49-F238E27FC236}">
                <a16:creationId xmlns:a16="http://schemas.microsoft.com/office/drawing/2014/main" id="{097050DD-1024-485D-94A4-D411D93EE915}"/>
              </a:ext>
            </a:extLst>
          </p:cNvPr>
          <p:cNvSpPr txBox="1"/>
          <p:nvPr/>
        </p:nvSpPr>
        <p:spPr>
          <a:xfrm>
            <a:off x="1474785" y="995804"/>
            <a:ext cx="8474077" cy="2766527"/>
          </a:xfrm>
          <a:prstGeom prst="rect">
            <a:avLst/>
          </a:prstGeom>
          <a:noFill/>
        </p:spPr>
        <p:txBody>
          <a:bodyPr wrap="square">
            <a:spAutoFit/>
          </a:bodyPr>
          <a:lstStyle/>
          <a:p>
            <a:pPr>
              <a:lnSpc>
                <a:spcPts val="1575"/>
              </a:lnSpc>
            </a:pPr>
            <a:r>
              <a:rPr lang="it-IT" sz="1800" dirty="0">
                <a:solidFill>
                  <a:srgbClr val="555555"/>
                </a:solidFill>
                <a:effectLst/>
                <a:latin typeface="Tahoma" panose="020B0604030504040204" pitchFamily="34" charset="0"/>
                <a:ea typeface="Calibri" panose="020F0502020204030204" pitchFamily="34" charset="0"/>
              </a:rPr>
              <a:t>Per le richieste di garanzia ai sensi della </a:t>
            </a:r>
            <a:r>
              <a:rPr lang="it-IT" sz="1800" b="1" dirty="0">
                <a:solidFill>
                  <a:srgbClr val="555555"/>
                </a:solidFill>
                <a:effectLst/>
                <a:latin typeface="Tahoma" panose="020B0604030504040204" pitchFamily="34" charset="0"/>
                <a:ea typeface="Calibri" panose="020F0502020204030204" pitchFamily="34" charset="0"/>
              </a:rPr>
              <a:t>lettera m), comma 1, art. 13 del DL Liquidità:</a:t>
            </a:r>
          </a:p>
          <a:p>
            <a:pPr>
              <a:lnSpc>
                <a:spcPts val="1575"/>
              </a:lnSpc>
            </a:pPr>
            <a:endParaRPr lang="it-IT" sz="2000" dirty="0">
              <a:effectLst/>
              <a:latin typeface="Calibri" panose="020F0502020204030204" pitchFamily="34" charset="0"/>
              <a:ea typeface="Calibri" panose="020F0502020204030204" pitchFamily="34" charset="0"/>
            </a:endParaRPr>
          </a:p>
          <a:p>
            <a:pPr marL="342900" lvl="0" indent="-342900">
              <a:lnSpc>
                <a:spcPts val="1575"/>
              </a:lnSpc>
              <a:buSzPts val="1000"/>
              <a:buFont typeface="Symbol" panose="05050102010706020507" pitchFamily="18" charset="2"/>
              <a:buChar char=""/>
              <a:tabLst>
                <a:tab pos="457200" algn="l"/>
              </a:tabLst>
            </a:pPr>
            <a:r>
              <a:rPr lang="it-IT" sz="1800" dirty="0">
                <a:solidFill>
                  <a:srgbClr val="555555"/>
                </a:solidFill>
                <a:effectLst/>
                <a:latin typeface="Tahoma" panose="020B0604030504040204" pitchFamily="34" charset="0"/>
                <a:ea typeface="Times New Roman" panose="02020603050405020304" pitchFamily="18" charset="0"/>
              </a:rPr>
              <a:t>La </a:t>
            </a:r>
            <a:r>
              <a:rPr lang="it-IT" sz="1800" b="1" dirty="0">
                <a:solidFill>
                  <a:srgbClr val="555555"/>
                </a:solidFill>
                <a:effectLst/>
                <a:latin typeface="Tahoma" panose="020B0604030504040204" pitchFamily="34" charset="0"/>
                <a:ea typeface="Times New Roman" panose="02020603050405020304" pitchFamily="18" charset="0"/>
              </a:rPr>
              <a:t>durata massima</a:t>
            </a:r>
            <a:r>
              <a:rPr lang="it-IT" sz="1800" dirty="0">
                <a:solidFill>
                  <a:srgbClr val="555555"/>
                </a:solidFill>
                <a:effectLst/>
                <a:latin typeface="Tahoma" panose="020B0604030504040204" pitchFamily="34" charset="0"/>
                <a:ea typeface="Times New Roman" panose="02020603050405020304" pitchFamily="18" charset="0"/>
              </a:rPr>
              <a:t> del finanziamento rimane a </a:t>
            </a:r>
            <a:r>
              <a:rPr lang="it-IT" sz="1800" b="1" dirty="0">
                <a:solidFill>
                  <a:srgbClr val="555555"/>
                </a:solidFill>
                <a:effectLst/>
                <a:latin typeface="Tahoma" panose="020B0604030504040204" pitchFamily="34" charset="0"/>
                <a:ea typeface="Times New Roman" panose="02020603050405020304" pitchFamily="18" charset="0"/>
              </a:rPr>
              <a:t>180 mesi</a:t>
            </a:r>
            <a:r>
              <a:rPr lang="it-IT" sz="1800" dirty="0">
                <a:solidFill>
                  <a:srgbClr val="555555"/>
                </a:solidFill>
                <a:effectLst/>
                <a:latin typeface="Tahoma" panose="020B0604030504040204" pitchFamily="34" charset="0"/>
                <a:ea typeface="Times New Roman" panose="02020603050405020304" pitchFamily="18" charset="0"/>
              </a:rPr>
              <a:t>;</a:t>
            </a:r>
          </a:p>
          <a:p>
            <a:pPr marL="342900" lvl="0" indent="-342900">
              <a:lnSpc>
                <a:spcPts val="1575"/>
              </a:lnSpc>
              <a:buSzPts val="1000"/>
              <a:buFont typeface="Symbol" panose="05050102010706020507" pitchFamily="18" charset="2"/>
              <a:buChar char=""/>
              <a:tabLst>
                <a:tab pos="457200" algn="l"/>
              </a:tabLst>
            </a:pPr>
            <a:endParaRPr lang="it-IT" sz="2000" dirty="0">
              <a:solidFill>
                <a:srgbClr val="555555"/>
              </a:solidFill>
              <a:effectLst/>
              <a:latin typeface="Calibri" panose="020F0502020204030204" pitchFamily="34" charset="0"/>
              <a:ea typeface="Calibri" panose="020F0502020204030204" pitchFamily="34" charset="0"/>
            </a:endParaRPr>
          </a:p>
          <a:p>
            <a:pPr marL="342900" lvl="0" indent="-342900">
              <a:lnSpc>
                <a:spcPts val="1575"/>
              </a:lnSpc>
              <a:buSzPts val="1000"/>
              <a:buFont typeface="Symbol" panose="05050102010706020507" pitchFamily="18" charset="2"/>
              <a:buChar char=""/>
              <a:tabLst>
                <a:tab pos="457200" algn="l"/>
              </a:tabLst>
            </a:pPr>
            <a:r>
              <a:rPr lang="it-IT" sz="1800" dirty="0">
                <a:solidFill>
                  <a:srgbClr val="555555"/>
                </a:solidFill>
                <a:effectLst/>
                <a:latin typeface="Tahoma" panose="020B0604030504040204" pitchFamily="34" charset="0"/>
                <a:ea typeface="Times New Roman" panose="02020603050405020304" pitchFamily="18" charset="0"/>
              </a:rPr>
              <a:t>La percentuale di </a:t>
            </a:r>
            <a:r>
              <a:rPr lang="it-IT" sz="1800" b="1" dirty="0">
                <a:solidFill>
                  <a:srgbClr val="555555"/>
                </a:solidFill>
                <a:effectLst/>
                <a:latin typeface="Tahoma" panose="020B0604030504040204" pitchFamily="34" charset="0"/>
                <a:ea typeface="Times New Roman" panose="02020603050405020304" pitchFamily="18" charset="0"/>
              </a:rPr>
              <a:t>copertura </a:t>
            </a:r>
            <a:r>
              <a:rPr lang="it-IT" sz="1800" dirty="0">
                <a:solidFill>
                  <a:srgbClr val="555555"/>
                </a:solidFill>
                <a:effectLst/>
                <a:latin typeface="Tahoma" panose="020B0604030504040204" pitchFamily="34" charset="0"/>
                <a:ea typeface="Times New Roman" panose="02020603050405020304" pitchFamily="18" charset="0"/>
              </a:rPr>
              <a:t>sarà pari al </a:t>
            </a:r>
            <a:r>
              <a:rPr lang="it-IT" sz="1800" b="1" dirty="0">
                <a:solidFill>
                  <a:srgbClr val="555555"/>
                </a:solidFill>
                <a:effectLst/>
                <a:latin typeface="Tahoma" panose="020B0604030504040204" pitchFamily="34" charset="0"/>
                <a:ea typeface="Times New Roman" panose="02020603050405020304" pitchFamily="18" charset="0"/>
              </a:rPr>
              <a:t>90%</a:t>
            </a:r>
            <a:r>
              <a:rPr lang="it-IT" sz="1800" dirty="0">
                <a:solidFill>
                  <a:srgbClr val="555555"/>
                </a:solidFill>
                <a:effectLst/>
                <a:latin typeface="Tahoma" panose="020B0604030504040204" pitchFamily="34" charset="0"/>
                <a:ea typeface="Times New Roman" panose="02020603050405020304" pitchFamily="18" charset="0"/>
              </a:rPr>
              <a:t>;</a:t>
            </a:r>
          </a:p>
          <a:p>
            <a:pPr marL="342900" lvl="0" indent="-342900">
              <a:lnSpc>
                <a:spcPts val="1575"/>
              </a:lnSpc>
              <a:buSzPts val="1000"/>
              <a:buFont typeface="Symbol" panose="05050102010706020507" pitchFamily="18" charset="2"/>
              <a:buChar char=""/>
              <a:tabLst>
                <a:tab pos="457200" algn="l"/>
              </a:tabLst>
            </a:pPr>
            <a:endParaRPr lang="it-IT" sz="2000" dirty="0">
              <a:solidFill>
                <a:srgbClr val="555555"/>
              </a:solidFill>
              <a:effectLst/>
              <a:latin typeface="Calibri" panose="020F0502020204030204" pitchFamily="34" charset="0"/>
              <a:ea typeface="Calibri" panose="020F0502020204030204" pitchFamily="34" charset="0"/>
            </a:endParaRPr>
          </a:p>
          <a:p>
            <a:pPr marL="342900" lvl="0" indent="-342900">
              <a:lnSpc>
                <a:spcPts val="1575"/>
              </a:lnSpc>
              <a:buSzPts val="1000"/>
              <a:buFont typeface="Symbol" panose="05050102010706020507" pitchFamily="18" charset="2"/>
              <a:buChar char=""/>
              <a:tabLst>
                <a:tab pos="457200" algn="l"/>
              </a:tabLst>
            </a:pPr>
            <a:r>
              <a:rPr lang="it-IT" sz="1800" dirty="0">
                <a:solidFill>
                  <a:srgbClr val="555555"/>
                </a:solidFill>
                <a:effectLst/>
                <a:latin typeface="Tahoma" panose="020B0604030504040204" pitchFamily="34" charset="0"/>
                <a:ea typeface="Times New Roman" panose="02020603050405020304" pitchFamily="18" charset="0"/>
              </a:rPr>
              <a:t>Il </a:t>
            </a:r>
            <a:r>
              <a:rPr lang="it-IT" sz="1800" b="1" dirty="0">
                <a:solidFill>
                  <a:srgbClr val="555555"/>
                </a:solidFill>
                <a:effectLst/>
                <a:latin typeface="Tahoma" panose="020B0604030504040204" pitchFamily="34" charset="0"/>
                <a:ea typeface="Times New Roman" panose="02020603050405020304" pitchFamily="18" charset="0"/>
              </a:rPr>
              <a:t>tasso di interesse applicato è a discrezione della Banca</a:t>
            </a:r>
            <a:r>
              <a:rPr lang="it-IT" sz="1800" dirty="0">
                <a:solidFill>
                  <a:srgbClr val="555555"/>
                </a:solidFill>
                <a:effectLst/>
                <a:latin typeface="Tahoma" panose="020B0604030504040204" pitchFamily="34" charset="0"/>
                <a:ea typeface="Times New Roman" panose="02020603050405020304" pitchFamily="18" charset="0"/>
              </a:rPr>
              <a:t> e non più fissato per legge;</a:t>
            </a:r>
          </a:p>
          <a:p>
            <a:pPr marL="342900" lvl="0" indent="-342900">
              <a:lnSpc>
                <a:spcPts val="1575"/>
              </a:lnSpc>
              <a:buSzPts val="1000"/>
              <a:buFont typeface="Symbol" panose="05050102010706020507" pitchFamily="18" charset="2"/>
              <a:buChar char=""/>
              <a:tabLst>
                <a:tab pos="457200" algn="l"/>
              </a:tabLst>
            </a:pPr>
            <a:endParaRPr lang="it-IT" sz="2000" dirty="0">
              <a:solidFill>
                <a:srgbClr val="555555"/>
              </a:solidFill>
              <a:effectLst/>
              <a:latin typeface="Calibri" panose="020F0502020204030204" pitchFamily="34" charset="0"/>
              <a:ea typeface="Calibri" panose="020F0502020204030204" pitchFamily="34" charset="0"/>
            </a:endParaRPr>
          </a:p>
          <a:p>
            <a:pPr marL="342900" lvl="0" indent="-342900">
              <a:lnSpc>
                <a:spcPts val="1575"/>
              </a:lnSpc>
              <a:buSzPts val="1000"/>
              <a:buFont typeface="Symbol" panose="05050102010706020507" pitchFamily="18" charset="2"/>
              <a:buChar char=""/>
              <a:tabLst>
                <a:tab pos="457200" algn="l"/>
              </a:tabLst>
            </a:pPr>
            <a:r>
              <a:rPr lang="it-IT" sz="1800" dirty="0">
                <a:solidFill>
                  <a:srgbClr val="555555"/>
                </a:solidFill>
                <a:effectLst/>
                <a:latin typeface="Tahoma" panose="020B0604030504040204" pitchFamily="34" charset="0"/>
                <a:ea typeface="Times New Roman" panose="02020603050405020304" pitchFamily="18" charset="0"/>
              </a:rPr>
              <a:t>Su operazioni di Controgaranzia/Riassicurazione la copertura del Fondo è pari al 100% dell'importo garantito dal Confidi a patto che la garanzia rilasciata dallo stesso sia pari al 90% dell'importo del finanziamento.</a:t>
            </a:r>
            <a:endParaRPr lang="it-IT" sz="2000" dirty="0">
              <a:solidFill>
                <a:srgbClr val="555555"/>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050195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44D779-26D6-41CA-9602-E6EDB0048A0C}"/>
              </a:ext>
            </a:extLst>
          </p:cNvPr>
          <p:cNvSpPr>
            <a:spLocks noGrp="1"/>
          </p:cNvSpPr>
          <p:nvPr>
            <p:ph type="title"/>
          </p:nvPr>
        </p:nvSpPr>
        <p:spPr/>
        <p:txBody>
          <a:bodyPr/>
          <a:lstStyle/>
          <a:p>
            <a:r>
              <a:rPr lang="it-IT" dirty="0"/>
              <a:t>rating mcc : ultime disposizioni</a:t>
            </a:r>
          </a:p>
        </p:txBody>
      </p:sp>
      <p:sp>
        <p:nvSpPr>
          <p:cNvPr id="3" name="Segnaposto contenuto 2">
            <a:extLst>
              <a:ext uri="{FF2B5EF4-FFF2-40B4-BE49-F238E27FC236}">
                <a16:creationId xmlns:a16="http://schemas.microsoft.com/office/drawing/2014/main" id="{4B282924-8ED5-4DF5-9256-ADDB2E37922A}"/>
              </a:ext>
            </a:extLst>
          </p:cNvPr>
          <p:cNvSpPr>
            <a:spLocks noGrp="1"/>
          </p:cNvSpPr>
          <p:nvPr>
            <p:ph idx="1"/>
          </p:nvPr>
        </p:nvSpPr>
        <p:spPr>
          <a:xfrm>
            <a:off x="684211" y="685800"/>
            <a:ext cx="9919134" cy="4024745"/>
          </a:xfrm>
        </p:spPr>
        <p:txBody>
          <a:bodyPr>
            <a:normAutofit/>
          </a:bodyPr>
          <a:lstStyle/>
          <a:p>
            <a:endParaRPr lang="it-IT" sz="40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dirty="0">
              <a:latin typeface="Raleway Light" panose="020B0403030101060003" pitchFamily="34" charset="0"/>
            </a:endParaRPr>
          </a:p>
        </p:txBody>
      </p:sp>
      <p:sp>
        <p:nvSpPr>
          <p:cNvPr id="6" name="CasellaDiTesto 5">
            <a:extLst>
              <a:ext uri="{FF2B5EF4-FFF2-40B4-BE49-F238E27FC236}">
                <a16:creationId xmlns:a16="http://schemas.microsoft.com/office/drawing/2014/main" id="{234C0688-06E5-433D-A1C5-020BF4A20ED3}"/>
              </a:ext>
            </a:extLst>
          </p:cNvPr>
          <p:cNvSpPr txBox="1"/>
          <p:nvPr/>
        </p:nvSpPr>
        <p:spPr>
          <a:xfrm>
            <a:off x="542925" y="863601"/>
            <a:ext cx="10153650" cy="2561342"/>
          </a:xfrm>
          <a:prstGeom prst="rect">
            <a:avLst/>
          </a:prstGeom>
          <a:noFill/>
        </p:spPr>
        <p:txBody>
          <a:bodyPr wrap="square">
            <a:spAutoFit/>
          </a:bodyPr>
          <a:lstStyle/>
          <a:p>
            <a:pPr>
              <a:lnSpc>
                <a:spcPts val="1575"/>
              </a:lnSpc>
            </a:pPr>
            <a:r>
              <a:rPr lang="it-IT" sz="1800" dirty="0">
                <a:solidFill>
                  <a:srgbClr val="555555"/>
                </a:solidFill>
                <a:effectLst/>
                <a:latin typeface="Tahoma" panose="020B0604030504040204" pitchFamily="34" charset="0"/>
                <a:ea typeface="Calibri" panose="020F0502020204030204" pitchFamily="34" charset="0"/>
              </a:rPr>
              <a:t>Per le richieste di garanzia ai sensi del </a:t>
            </a:r>
            <a:r>
              <a:rPr lang="it-IT" sz="1800" b="1" dirty="0">
                <a:solidFill>
                  <a:srgbClr val="555555"/>
                </a:solidFill>
                <a:effectLst/>
                <a:latin typeface="Tahoma" panose="020B0604030504040204" pitchFamily="34" charset="0"/>
                <a:ea typeface="Calibri" panose="020F0502020204030204" pitchFamily="34" charset="0"/>
              </a:rPr>
              <a:t>Punto 3.2 del </a:t>
            </a:r>
            <a:r>
              <a:rPr lang="it-IT" sz="1800" b="1" dirty="0" err="1">
                <a:solidFill>
                  <a:srgbClr val="555555"/>
                </a:solidFill>
                <a:effectLst/>
                <a:latin typeface="Tahoma" panose="020B0604030504040204" pitchFamily="34" charset="0"/>
                <a:ea typeface="Calibri" panose="020F0502020204030204" pitchFamily="34" charset="0"/>
              </a:rPr>
              <a:t>Temporary</a:t>
            </a:r>
            <a:r>
              <a:rPr lang="it-IT" sz="1800" b="1" dirty="0">
                <a:solidFill>
                  <a:srgbClr val="555555"/>
                </a:solidFill>
                <a:effectLst/>
                <a:latin typeface="Tahoma" panose="020B0604030504040204" pitchFamily="34" charset="0"/>
                <a:ea typeface="Calibri" panose="020F0502020204030204" pitchFamily="34" charset="0"/>
              </a:rPr>
              <a:t> Framework</a:t>
            </a:r>
            <a:r>
              <a:rPr lang="it-IT" sz="1800" dirty="0">
                <a:solidFill>
                  <a:srgbClr val="555555"/>
                </a:solidFill>
                <a:effectLst/>
                <a:latin typeface="Tahoma" panose="020B0604030504040204" pitchFamily="34" charset="0"/>
                <a:ea typeface="Calibri" panose="020F0502020204030204" pitchFamily="34" charset="0"/>
              </a:rPr>
              <a:t> (art. 13, comma 1, lettera c, e, d, n del  DL Liquidità), si applicano le seguenti specifiche:</a:t>
            </a:r>
          </a:p>
          <a:p>
            <a:pPr>
              <a:lnSpc>
                <a:spcPts val="1575"/>
              </a:lnSpc>
            </a:pPr>
            <a:endParaRPr lang="it-IT" sz="2000" dirty="0">
              <a:effectLst/>
              <a:latin typeface="Calibri" panose="020F0502020204030204" pitchFamily="34" charset="0"/>
              <a:ea typeface="Calibri" panose="020F0502020204030204" pitchFamily="34" charset="0"/>
            </a:endParaRPr>
          </a:p>
          <a:p>
            <a:pPr marL="342900" lvl="0" indent="-342900">
              <a:lnSpc>
                <a:spcPts val="1575"/>
              </a:lnSpc>
              <a:buSzPts val="1000"/>
              <a:buFont typeface="Symbol" panose="05050102010706020507" pitchFamily="18" charset="2"/>
              <a:buChar char=""/>
              <a:tabLst>
                <a:tab pos="457200" algn="l"/>
              </a:tabLst>
            </a:pPr>
            <a:r>
              <a:rPr lang="it-IT" sz="1800" dirty="0">
                <a:solidFill>
                  <a:srgbClr val="555555"/>
                </a:solidFill>
                <a:effectLst/>
                <a:latin typeface="Tahoma" panose="020B0604030504040204" pitchFamily="34" charset="0"/>
                <a:ea typeface="Times New Roman" panose="02020603050405020304" pitchFamily="18" charset="0"/>
              </a:rPr>
              <a:t>La </a:t>
            </a:r>
            <a:r>
              <a:rPr lang="it-IT" sz="1800" b="1" dirty="0">
                <a:solidFill>
                  <a:srgbClr val="555555"/>
                </a:solidFill>
                <a:effectLst/>
                <a:latin typeface="Tahoma" panose="020B0604030504040204" pitchFamily="34" charset="0"/>
                <a:ea typeface="Times New Roman" panose="02020603050405020304" pitchFamily="18" charset="0"/>
              </a:rPr>
              <a:t>durata massima</a:t>
            </a:r>
            <a:r>
              <a:rPr lang="it-IT" sz="1800" dirty="0">
                <a:solidFill>
                  <a:srgbClr val="555555"/>
                </a:solidFill>
                <a:effectLst/>
                <a:latin typeface="Tahoma" panose="020B0604030504040204" pitchFamily="34" charset="0"/>
                <a:ea typeface="Times New Roman" panose="02020603050405020304" pitchFamily="18" charset="0"/>
              </a:rPr>
              <a:t> del finanziamento è innalzata a </a:t>
            </a:r>
            <a:r>
              <a:rPr lang="it-IT" sz="1800" b="1" dirty="0">
                <a:solidFill>
                  <a:srgbClr val="555555"/>
                </a:solidFill>
                <a:effectLst/>
                <a:latin typeface="Tahoma" panose="020B0604030504040204" pitchFamily="34" charset="0"/>
                <a:ea typeface="Times New Roman" panose="02020603050405020304" pitchFamily="18" charset="0"/>
              </a:rPr>
              <a:t>96 mesi</a:t>
            </a:r>
            <a:r>
              <a:rPr lang="it-IT" sz="1800" dirty="0">
                <a:solidFill>
                  <a:srgbClr val="555555"/>
                </a:solidFill>
                <a:effectLst/>
                <a:latin typeface="Tahoma" panose="020B0604030504040204" pitchFamily="34" charset="0"/>
                <a:ea typeface="Times New Roman" panose="02020603050405020304" pitchFamily="18" charset="0"/>
              </a:rPr>
              <a:t>;</a:t>
            </a:r>
          </a:p>
          <a:p>
            <a:pPr marL="342900" lvl="0" indent="-342900">
              <a:lnSpc>
                <a:spcPts val="1575"/>
              </a:lnSpc>
              <a:buSzPts val="1000"/>
              <a:buFont typeface="Symbol" panose="05050102010706020507" pitchFamily="18" charset="2"/>
              <a:buChar char=""/>
              <a:tabLst>
                <a:tab pos="457200" algn="l"/>
              </a:tabLst>
            </a:pPr>
            <a:endParaRPr lang="it-IT" sz="2000" dirty="0">
              <a:solidFill>
                <a:srgbClr val="555555"/>
              </a:solidFill>
              <a:effectLst/>
              <a:latin typeface="Calibri" panose="020F0502020204030204" pitchFamily="34" charset="0"/>
              <a:ea typeface="Calibri" panose="020F0502020204030204" pitchFamily="34" charset="0"/>
            </a:endParaRPr>
          </a:p>
          <a:p>
            <a:pPr marL="342900" lvl="0" indent="-342900">
              <a:lnSpc>
                <a:spcPts val="1575"/>
              </a:lnSpc>
              <a:buSzPts val="1000"/>
              <a:buFont typeface="Symbol" panose="05050102010706020507" pitchFamily="18" charset="2"/>
              <a:buChar char=""/>
              <a:tabLst>
                <a:tab pos="457200" algn="l"/>
              </a:tabLst>
            </a:pPr>
            <a:r>
              <a:rPr lang="it-IT" sz="1800" dirty="0">
                <a:solidFill>
                  <a:srgbClr val="555555"/>
                </a:solidFill>
                <a:effectLst/>
                <a:latin typeface="Tahoma" panose="020B0604030504040204" pitchFamily="34" charset="0"/>
                <a:ea typeface="Times New Roman" panose="02020603050405020304" pitchFamily="18" charset="0"/>
              </a:rPr>
              <a:t>La percentuale di </a:t>
            </a:r>
            <a:r>
              <a:rPr lang="it-IT" sz="1800" b="1" dirty="0">
                <a:solidFill>
                  <a:srgbClr val="555555"/>
                </a:solidFill>
                <a:effectLst/>
                <a:latin typeface="Tahoma" panose="020B0604030504040204" pitchFamily="34" charset="0"/>
                <a:ea typeface="Times New Roman" panose="02020603050405020304" pitchFamily="18" charset="0"/>
              </a:rPr>
              <a:t>copertura</a:t>
            </a:r>
            <a:r>
              <a:rPr lang="it-IT" sz="1800" dirty="0">
                <a:solidFill>
                  <a:srgbClr val="555555"/>
                </a:solidFill>
                <a:effectLst/>
                <a:latin typeface="Tahoma" panose="020B0604030504040204" pitchFamily="34" charset="0"/>
                <a:ea typeface="Times New Roman" panose="02020603050405020304" pitchFamily="18" charset="0"/>
              </a:rPr>
              <a:t> in garanzia diretta sarà pari all'</a:t>
            </a:r>
            <a:r>
              <a:rPr lang="it-IT" sz="1800" b="1" dirty="0">
                <a:solidFill>
                  <a:srgbClr val="555555"/>
                </a:solidFill>
                <a:effectLst/>
                <a:latin typeface="Tahoma" panose="020B0604030504040204" pitchFamily="34" charset="0"/>
                <a:ea typeface="Times New Roman" panose="02020603050405020304" pitchFamily="18" charset="0"/>
              </a:rPr>
              <a:t>80%</a:t>
            </a:r>
            <a:r>
              <a:rPr lang="it-IT" sz="1800" dirty="0">
                <a:solidFill>
                  <a:srgbClr val="555555"/>
                </a:solidFill>
                <a:effectLst/>
                <a:latin typeface="Tahoma" panose="020B0604030504040204" pitchFamily="34" charset="0"/>
                <a:ea typeface="Times New Roman" panose="02020603050405020304" pitchFamily="18" charset="0"/>
              </a:rPr>
              <a:t>;</a:t>
            </a:r>
          </a:p>
          <a:p>
            <a:pPr marL="342900" lvl="0" indent="-342900">
              <a:lnSpc>
                <a:spcPts val="1575"/>
              </a:lnSpc>
              <a:buSzPts val="1000"/>
              <a:buFont typeface="Symbol" panose="05050102010706020507" pitchFamily="18" charset="2"/>
              <a:buChar char=""/>
              <a:tabLst>
                <a:tab pos="457200" algn="l"/>
              </a:tabLst>
            </a:pPr>
            <a:endParaRPr lang="it-IT" sz="2000" dirty="0">
              <a:solidFill>
                <a:srgbClr val="555555"/>
              </a:solidFill>
              <a:effectLst/>
              <a:latin typeface="Calibri" panose="020F0502020204030204" pitchFamily="34" charset="0"/>
              <a:ea typeface="Calibri" panose="020F0502020204030204" pitchFamily="34" charset="0"/>
            </a:endParaRPr>
          </a:p>
          <a:p>
            <a:pPr marL="342900" lvl="0" indent="-342900">
              <a:lnSpc>
                <a:spcPts val="1575"/>
              </a:lnSpc>
              <a:buSzPts val="1000"/>
              <a:buFont typeface="Symbol" panose="05050102010706020507" pitchFamily="18" charset="2"/>
              <a:buChar char=""/>
              <a:tabLst>
                <a:tab pos="457200" algn="l"/>
              </a:tabLst>
            </a:pPr>
            <a:r>
              <a:rPr lang="it-IT" sz="1800" dirty="0">
                <a:solidFill>
                  <a:srgbClr val="555555"/>
                </a:solidFill>
                <a:effectLst/>
                <a:latin typeface="Tahoma" panose="020B0604030504040204" pitchFamily="34" charset="0"/>
                <a:ea typeface="Times New Roman" panose="02020603050405020304" pitchFamily="18" charset="0"/>
              </a:rPr>
              <a:t>la copertura del Fondo, per le richieste di ammissione alla Riassicurazione/ Controgaranzia, è concessa nella misura massima del 100% dell’importo garantito dal Confidi, a condizione che le garanzie da questi rilasciati non superino il 90% dell’operazione finanziaria e che non prevedano il pagamento di un premio che tiene conto della remunerazione per il rischio di credito;</a:t>
            </a:r>
            <a:endParaRPr lang="it-IT" sz="2000" dirty="0">
              <a:solidFill>
                <a:srgbClr val="555555"/>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73618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44D779-26D6-41CA-9602-E6EDB0048A0C}"/>
              </a:ext>
            </a:extLst>
          </p:cNvPr>
          <p:cNvSpPr>
            <a:spLocks noGrp="1"/>
          </p:cNvSpPr>
          <p:nvPr>
            <p:ph type="title"/>
          </p:nvPr>
        </p:nvSpPr>
        <p:spPr>
          <a:xfrm>
            <a:off x="684212" y="5218621"/>
            <a:ext cx="8534400" cy="999068"/>
          </a:xfrm>
        </p:spPr>
        <p:txBody>
          <a:bodyPr>
            <a:normAutofit fontScale="90000"/>
          </a:bodyPr>
          <a:lstStyle/>
          <a:p>
            <a:r>
              <a:rPr lang="it-IT" dirty="0">
                <a:latin typeface="Raleway Medium" panose="020B0603030101060003" pitchFamily="34" charset="0"/>
              </a:rPr>
              <a:t>rating mcc : la data chiave 31 -12- 2021</a:t>
            </a:r>
          </a:p>
        </p:txBody>
      </p:sp>
      <p:sp>
        <p:nvSpPr>
          <p:cNvPr id="3" name="Segnaposto contenuto 2">
            <a:extLst>
              <a:ext uri="{FF2B5EF4-FFF2-40B4-BE49-F238E27FC236}">
                <a16:creationId xmlns:a16="http://schemas.microsoft.com/office/drawing/2014/main" id="{4B282924-8ED5-4DF5-9256-ADDB2E37922A}"/>
              </a:ext>
            </a:extLst>
          </p:cNvPr>
          <p:cNvSpPr>
            <a:spLocks noGrp="1"/>
          </p:cNvSpPr>
          <p:nvPr>
            <p:ph idx="1"/>
          </p:nvPr>
        </p:nvSpPr>
        <p:spPr>
          <a:xfrm>
            <a:off x="684212" y="417946"/>
            <a:ext cx="9595861" cy="4668404"/>
          </a:xfrm>
        </p:spPr>
        <p:txBody>
          <a:bodyPr>
            <a:noAutofit/>
          </a:bodyPr>
          <a:lstStyle/>
          <a:p>
            <a:pPr marL="0" indent="0">
              <a:lnSpc>
                <a:spcPct val="170000"/>
              </a:lnSpc>
              <a:buNone/>
            </a:pPr>
            <a:r>
              <a:rPr lang="it-IT" sz="1600" b="1" dirty="0">
                <a:solidFill>
                  <a:schemeClr val="accent1"/>
                </a:solidFill>
                <a:latin typeface="Raleway Light" panose="020B0403030101060003" pitchFamily="34" charset="0"/>
              </a:rPr>
              <a:t>					fino al 15  febbraio 2019 </a:t>
            </a:r>
          </a:p>
          <a:p>
            <a:pPr marL="0" indent="0">
              <a:lnSpc>
                <a:spcPct val="170000"/>
              </a:lnSpc>
              <a:buNone/>
            </a:pPr>
            <a:r>
              <a:rPr lang="it-IT" sz="1600" b="1" dirty="0">
                <a:solidFill>
                  <a:schemeClr val="accent1"/>
                </a:solidFill>
                <a:latin typeface="Raleway Light" panose="020B0403030101060003" pitchFamily="34" charset="0"/>
              </a:rPr>
              <a:t>e durante emergenza COVID 19 con i relativi   decreti legislativi che si sono susseguiti</a:t>
            </a:r>
            <a:endParaRPr lang="it-IT" sz="1600" dirty="0">
              <a:solidFill>
                <a:schemeClr val="accent1"/>
              </a:solidFill>
              <a:latin typeface="Raleway Light" panose="020B0403030101060003" pitchFamily="34" charset="0"/>
            </a:endParaRPr>
          </a:p>
          <a:p>
            <a:pPr marL="0" indent="0">
              <a:lnSpc>
                <a:spcPct val="170000"/>
              </a:lnSpc>
              <a:buNone/>
            </a:pPr>
            <a:r>
              <a:rPr lang="it-IT" sz="1600" b="1" dirty="0">
                <a:solidFill>
                  <a:schemeClr val="accent1"/>
                </a:solidFill>
                <a:latin typeface="Raleway Light" panose="020B0403030101060003" pitchFamily="34" charset="0"/>
              </a:rPr>
              <a:t>IL RATING ERA DETERMINATO SOLO DAL BILANCIO e quindi una volta acquisito il punteggio l’impresa rimaneva per un anno nella stessa FASCIA DI VALUTAZIONE E % DI GARANZIA</a:t>
            </a:r>
          </a:p>
          <a:p>
            <a:pPr marL="0" indent="0">
              <a:lnSpc>
                <a:spcPct val="170000"/>
              </a:lnSpc>
              <a:buNone/>
            </a:pPr>
            <a:r>
              <a:rPr lang="it-IT" sz="1600" b="1" dirty="0">
                <a:solidFill>
                  <a:schemeClr val="accent1"/>
                </a:solidFill>
                <a:latin typeface="Raleway Light" panose="020B0403030101060003" pitchFamily="34" charset="0"/>
              </a:rPr>
              <a:t> 		 </a:t>
            </a:r>
            <a:r>
              <a:rPr lang="it-IT" sz="1600" b="1" dirty="0">
                <a:solidFill>
                  <a:schemeClr val="accent1"/>
                </a:solidFill>
                <a:highlight>
                  <a:srgbClr val="FFFF00"/>
                </a:highlight>
                <a:latin typeface="Raleway Light" panose="020B0403030101060003" pitchFamily="34" charset="0"/>
              </a:rPr>
              <a:t>TERMINATO IL PERIODO DI MITIGAZIONE DELLE NORMATIVE AL 31 DICEMBRE 2021</a:t>
            </a:r>
          </a:p>
          <a:p>
            <a:pPr marL="0" indent="0">
              <a:lnSpc>
                <a:spcPct val="170000"/>
              </a:lnSpc>
              <a:buNone/>
            </a:pPr>
            <a:r>
              <a:rPr lang="it-IT" sz="1600" b="1" dirty="0">
                <a:solidFill>
                  <a:schemeClr val="accent1"/>
                </a:solidFill>
                <a:latin typeface="Raleway Light" panose="020B0403030101060003" pitchFamily="34" charset="0"/>
              </a:rPr>
              <a:t>LE BANCHE hanno l’obbligo di monitorare MENSILMENTE IN CR sia gli SCONFINI  che i MANCATI PAGAMENTI DI RATE o LA % di UTILIZZO DEL TOTALE AFFIDAMENTI  che modificano il RATING NEGATIVAMENTE diminuendo il punteggio con la conseguenza che :</a:t>
            </a:r>
          </a:p>
          <a:p>
            <a:pPr marL="0" indent="0">
              <a:lnSpc>
                <a:spcPct val="170000"/>
              </a:lnSpc>
              <a:buNone/>
            </a:pPr>
            <a:r>
              <a:rPr lang="it-IT" sz="1600" b="1" dirty="0">
                <a:solidFill>
                  <a:schemeClr val="accent1"/>
                </a:solidFill>
                <a:highlight>
                  <a:srgbClr val="FFFF00"/>
                </a:highlight>
                <a:latin typeface="Raleway Light" panose="020B0403030101060003" pitchFamily="34" charset="0"/>
              </a:rPr>
              <a:t>IMPRESA PUO’ PERDERE LA GARANZIA E SUBIRE LA REVOCA DEGLI AFFIDAMENTI OD</a:t>
            </a:r>
          </a:p>
          <a:p>
            <a:pPr marL="0" indent="0">
              <a:lnSpc>
                <a:spcPct val="170000"/>
              </a:lnSpc>
              <a:buNone/>
            </a:pPr>
            <a:r>
              <a:rPr lang="it-IT" sz="1600" b="1" dirty="0">
                <a:solidFill>
                  <a:schemeClr val="accent1"/>
                </a:solidFill>
                <a:highlight>
                  <a:srgbClr val="FFFF00"/>
                </a:highlight>
                <a:latin typeface="Raleway Light" panose="020B0403030101060003" pitchFamily="34" charset="0"/>
              </a:rPr>
              <a:t>ESSERE ESCLUSA DALL’OTTENERE NUOVA FINANZA </a:t>
            </a:r>
          </a:p>
        </p:txBody>
      </p:sp>
    </p:spTree>
    <p:extLst>
      <p:ext uri="{BB962C8B-B14F-4D97-AF65-F5344CB8AC3E}">
        <p14:creationId xmlns:p14="http://schemas.microsoft.com/office/powerpoint/2010/main" val="3034324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44D779-26D6-41CA-9602-E6EDB0048A0C}"/>
              </a:ext>
            </a:extLst>
          </p:cNvPr>
          <p:cNvSpPr>
            <a:spLocks noGrp="1"/>
          </p:cNvSpPr>
          <p:nvPr>
            <p:ph type="title"/>
          </p:nvPr>
        </p:nvSpPr>
        <p:spPr/>
        <p:txBody>
          <a:bodyPr/>
          <a:lstStyle/>
          <a:p>
            <a:r>
              <a:rPr lang="it-IT" dirty="0"/>
              <a:t>rating mcc : i vantaggi</a:t>
            </a:r>
          </a:p>
        </p:txBody>
      </p:sp>
      <p:sp>
        <p:nvSpPr>
          <p:cNvPr id="3" name="Segnaposto contenuto 2">
            <a:extLst>
              <a:ext uri="{FF2B5EF4-FFF2-40B4-BE49-F238E27FC236}">
                <a16:creationId xmlns:a16="http://schemas.microsoft.com/office/drawing/2014/main" id="{4B282924-8ED5-4DF5-9256-ADDB2E37922A}"/>
              </a:ext>
            </a:extLst>
          </p:cNvPr>
          <p:cNvSpPr>
            <a:spLocks noGrp="1"/>
          </p:cNvSpPr>
          <p:nvPr>
            <p:ph idx="1"/>
          </p:nvPr>
        </p:nvSpPr>
        <p:spPr>
          <a:xfrm>
            <a:off x="684211" y="685800"/>
            <a:ext cx="9919134" cy="4024745"/>
          </a:xfrm>
        </p:spPr>
        <p:txBody>
          <a:bodyPr>
            <a:normAutofit fontScale="25000" lnSpcReduction="20000"/>
          </a:bodyPr>
          <a:lstStyle/>
          <a:p>
            <a:endParaRPr lang="it-IT" sz="40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r>
              <a:rPr lang="it-IT" sz="11100" b="1" dirty="0">
                <a:latin typeface="Raleway Light" panose="020B0403030101060003" pitchFamily="34" charset="0"/>
              </a:rPr>
              <a:t>Per l’impresa </a:t>
            </a:r>
            <a:r>
              <a:rPr lang="it-IT" sz="11100" dirty="0">
                <a:latin typeface="Raleway Light" panose="020B0403030101060003" pitchFamily="34" charset="0"/>
              </a:rPr>
              <a:t>: più credito a condizioni migliori </a:t>
            </a:r>
          </a:p>
          <a:p>
            <a:endParaRPr lang="it-IT" sz="11100" dirty="0">
              <a:latin typeface="Raleway Light" panose="020B0403030101060003" pitchFamily="34" charset="0"/>
            </a:endParaRPr>
          </a:p>
          <a:p>
            <a:r>
              <a:rPr lang="it-IT" sz="11100" b="1" dirty="0">
                <a:latin typeface="Raleway Light" panose="020B0403030101060003" pitchFamily="34" charset="0"/>
              </a:rPr>
              <a:t>Per i soci </a:t>
            </a:r>
            <a:r>
              <a:rPr lang="it-IT" sz="11100" dirty="0">
                <a:latin typeface="Raleway Light" panose="020B0403030101060003" pitchFamily="34" charset="0"/>
              </a:rPr>
              <a:t>: minori o nessuna fidejussione personale</a:t>
            </a:r>
          </a:p>
          <a:p>
            <a:endParaRPr lang="it-IT" sz="11100" dirty="0">
              <a:latin typeface="Raleway Light" panose="020B0403030101060003" pitchFamily="34" charset="0"/>
            </a:endParaRPr>
          </a:p>
          <a:p>
            <a:r>
              <a:rPr lang="it-IT" sz="11100" b="1" dirty="0">
                <a:latin typeface="Raleway Light" panose="020B0403030101060003" pitchFamily="34" charset="0"/>
              </a:rPr>
              <a:t>Per la banca </a:t>
            </a:r>
            <a:r>
              <a:rPr lang="it-IT" sz="11100" dirty="0">
                <a:latin typeface="Raleway Light" panose="020B0403030101060003" pitchFamily="34" charset="0"/>
              </a:rPr>
              <a:t>: zero accantonamenti patrimoniali ( IFRS9)</a:t>
            </a:r>
          </a:p>
          <a:p>
            <a:endParaRPr lang="it-IT" sz="11100" dirty="0">
              <a:latin typeface="Raleway Light" panose="020B0403030101060003" pitchFamily="34" charset="0"/>
            </a:endParaRPr>
          </a:p>
          <a:p>
            <a:endParaRPr lang="it-IT" sz="7600" dirty="0">
              <a:latin typeface="Raleway Light" panose="020B0403030101060003" pitchFamily="34" charset="0"/>
            </a:endParaRPr>
          </a:p>
          <a:p>
            <a:endParaRPr lang="it-IT" sz="3200" dirty="0">
              <a:latin typeface="Raleway Light" panose="020B0403030101060003" pitchFamily="34" charset="0"/>
            </a:endParaRPr>
          </a:p>
          <a:p>
            <a:endParaRPr lang="it-IT" sz="4000" b="1" dirty="0">
              <a:latin typeface="Raleway Light" panose="020B0403030101060003" pitchFamily="34" charset="0"/>
            </a:endParaRPr>
          </a:p>
          <a:p>
            <a:endParaRPr lang="it-IT" sz="4000" b="1" dirty="0">
              <a:latin typeface="Raleway Light" panose="020B0403030101060003" pitchFamily="34" charset="0"/>
            </a:endParaRPr>
          </a:p>
          <a:p>
            <a:r>
              <a:rPr lang="it-IT" sz="4000" b="1" dirty="0">
                <a:latin typeface="Raleway Light" panose="020B0403030101060003" pitchFamily="34" charset="0"/>
              </a:rPr>
              <a:t> </a:t>
            </a:r>
          </a:p>
          <a:p>
            <a:endParaRPr lang="it-IT" dirty="0">
              <a:latin typeface="Raleway Light" panose="020B0403030101060003" pitchFamily="34" charset="0"/>
            </a:endParaRPr>
          </a:p>
          <a:p>
            <a:endParaRPr lang="it-IT" dirty="0">
              <a:latin typeface="Raleway Light" panose="020B0403030101060003" pitchFamily="34" charset="0"/>
            </a:endParaRPr>
          </a:p>
        </p:txBody>
      </p:sp>
    </p:spTree>
    <p:extLst>
      <p:ext uri="{BB962C8B-B14F-4D97-AF65-F5344CB8AC3E}">
        <p14:creationId xmlns:p14="http://schemas.microsoft.com/office/powerpoint/2010/main" val="3636275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44D779-26D6-41CA-9602-E6EDB0048A0C}"/>
              </a:ext>
            </a:extLst>
          </p:cNvPr>
          <p:cNvSpPr>
            <a:spLocks noGrp="1"/>
          </p:cNvSpPr>
          <p:nvPr>
            <p:ph type="title"/>
          </p:nvPr>
        </p:nvSpPr>
        <p:spPr/>
        <p:txBody>
          <a:bodyPr/>
          <a:lstStyle/>
          <a:p>
            <a:r>
              <a:rPr lang="it-IT" dirty="0"/>
              <a:t>rating mcc : come funziona</a:t>
            </a:r>
          </a:p>
        </p:txBody>
      </p:sp>
      <p:sp>
        <p:nvSpPr>
          <p:cNvPr id="3" name="Segnaposto contenuto 2">
            <a:extLst>
              <a:ext uri="{FF2B5EF4-FFF2-40B4-BE49-F238E27FC236}">
                <a16:creationId xmlns:a16="http://schemas.microsoft.com/office/drawing/2014/main" id="{4B282924-8ED5-4DF5-9256-ADDB2E37922A}"/>
              </a:ext>
            </a:extLst>
          </p:cNvPr>
          <p:cNvSpPr>
            <a:spLocks noGrp="1"/>
          </p:cNvSpPr>
          <p:nvPr>
            <p:ph idx="1"/>
          </p:nvPr>
        </p:nvSpPr>
        <p:spPr>
          <a:xfrm>
            <a:off x="684211" y="685800"/>
            <a:ext cx="9919134" cy="4024745"/>
          </a:xfrm>
        </p:spPr>
        <p:txBody>
          <a:bodyPr>
            <a:normAutofit fontScale="25000" lnSpcReduction="20000"/>
          </a:bodyPr>
          <a:lstStyle/>
          <a:p>
            <a:endParaRPr lang="it-IT" sz="4000" dirty="0">
              <a:latin typeface="Raleway Light" panose="020B0403030101060003" pitchFamily="34" charset="0"/>
            </a:endParaRPr>
          </a:p>
          <a:p>
            <a:endParaRPr lang="it-IT" sz="7000" dirty="0">
              <a:latin typeface="Raleway Light" panose="020B0403030101060003" pitchFamily="34" charset="0"/>
            </a:endParaRPr>
          </a:p>
          <a:p>
            <a:endParaRPr lang="it-IT" sz="7000" dirty="0">
              <a:latin typeface="Raleway Light" panose="020B0403030101060003" pitchFamily="34" charset="0"/>
            </a:endParaRPr>
          </a:p>
          <a:p>
            <a:endParaRPr lang="it-IT" sz="7000" dirty="0">
              <a:latin typeface="Raleway Light" panose="020B0403030101060003" pitchFamily="34" charset="0"/>
            </a:endParaRPr>
          </a:p>
          <a:p>
            <a:endParaRPr lang="it-IT" sz="7000" dirty="0">
              <a:latin typeface="Raleway Light" panose="020B0403030101060003" pitchFamily="34" charset="0"/>
            </a:endParaRPr>
          </a:p>
          <a:p>
            <a:endParaRPr lang="it-IT" sz="7000" dirty="0">
              <a:latin typeface="Raleway Light" panose="020B0403030101060003" pitchFamily="34" charset="0"/>
            </a:endParaRPr>
          </a:p>
          <a:p>
            <a:endParaRPr lang="it-IT" sz="7000" dirty="0">
              <a:latin typeface="Raleway Light" panose="020B0403030101060003" pitchFamily="34" charset="0"/>
            </a:endParaRPr>
          </a:p>
          <a:p>
            <a:endParaRPr lang="it-IT" sz="7000" dirty="0">
              <a:latin typeface="Raleway Light" panose="020B0403030101060003" pitchFamily="34" charset="0"/>
            </a:endParaRPr>
          </a:p>
          <a:p>
            <a:r>
              <a:rPr lang="it-IT" sz="7000" dirty="0">
                <a:latin typeface="Raleway Light" panose="020B0403030101060003" pitchFamily="34" charset="0"/>
              </a:rPr>
              <a:t>IL </a:t>
            </a:r>
            <a:r>
              <a:rPr lang="it-IT" sz="7000" b="1" dirty="0">
                <a:latin typeface="Raleway Light" panose="020B0403030101060003" pitchFamily="34" charset="0"/>
              </a:rPr>
              <a:t>RATING MCC </a:t>
            </a:r>
            <a:r>
              <a:rPr lang="it-IT" sz="7000" dirty="0">
                <a:latin typeface="Raleway Light" panose="020B0403030101060003" pitchFamily="34" charset="0"/>
              </a:rPr>
              <a:t>DELL’IMPRESA è determinato da due moduli :</a:t>
            </a:r>
          </a:p>
          <a:p>
            <a:endParaRPr lang="it-IT" sz="7000" dirty="0">
              <a:latin typeface="Raleway Light" panose="020B0403030101060003" pitchFamily="34" charset="0"/>
            </a:endParaRPr>
          </a:p>
          <a:p>
            <a:r>
              <a:rPr lang="it-IT" sz="7000" dirty="0">
                <a:latin typeface="Raleway Light" panose="020B0403030101060003" pitchFamily="34" charset="0"/>
              </a:rPr>
              <a:t>MODULO ECONOMICO FINANZIARIO : i dati degli ULTIMI DUE </a:t>
            </a:r>
            <a:r>
              <a:rPr lang="it-IT" sz="7000" b="1" dirty="0">
                <a:latin typeface="Raleway Light" panose="020B0403030101060003" pitchFamily="34" charset="0"/>
              </a:rPr>
              <a:t>BILANCI </a:t>
            </a:r>
          </a:p>
          <a:p>
            <a:r>
              <a:rPr lang="it-IT" sz="7000" dirty="0">
                <a:latin typeface="Raleway Light" panose="020B0403030101060003" pitchFamily="34" charset="0"/>
              </a:rPr>
              <a:t>MODULO ANDAMENTALE : i dati della </a:t>
            </a:r>
            <a:r>
              <a:rPr lang="it-IT" sz="7000" b="1" dirty="0">
                <a:latin typeface="Raleway Light" panose="020B0403030101060003" pitchFamily="34" charset="0"/>
              </a:rPr>
              <a:t>CENTRALE RISCHI BANCA D’ITALIA </a:t>
            </a:r>
            <a:r>
              <a:rPr lang="it-IT" sz="7000" dirty="0">
                <a:latin typeface="Raleway Light" panose="020B0403030101060003" pitchFamily="34" charset="0"/>
              </a:rPr>
              <a:t>( e/o </a:t>
            </a:r>
            <a:r>
              <a:rPr lang="it-IT" sz="7000" dirty="0" err="1">
                <a:latin typeface="Raleway Light" panose="020B0403030101060003" pitchFamily="34" charset="0"/>
              </a:rPr>
              <a:t>crif</a:t>
            </a:r>
            <a:r>
              <a:rPr lang="it-IT" sz="7000" dirty="0">
                <a:latin typeface="Raleway Light" panose="020B0403030101060003" pitchFamily="34" charset="0"/>
              </a:rPr>
              <a:t>/</a:t>
            </a:r>
            <a:r>
              <a:rPr lang="it-IT" sz="7000" dirty="0" err="1">
                <a:latin typeface="Raleway Light" panose="020B0403030101060003" pitchFamily="34" charset="0"/>
              </a:rPr>
              <a:t>cerved</a:t>
            </a:r>
            <a:r>
              <a:rPr lang="it-IT" sz="7000" dirty="0">
                <a:latin typeface="Raleway Light" panose="020B0403030101060003" pitchFamily="34" charset="0"/>
              </a:rPr>
              <a:t>) </a:t>
            </a:r>
          </a:p>
          <a:p>
            <a:endParaRPr lang="it-IT" sz="7000" dirty="0">
              <a:latin typeface="Raleway Light" panose="020B0403030101060003" pitchFamily="34" charset="0"/>
            </a:endParaRPr>
          </a:p>
          <a:p>
            <a:r>
              <a:rPr lang="it-IT" sz="7000" b="1" dirty="0">
                <a:latin typeface="Raleway Light" panose="020B0403030101060003" pitchFamily="34" charset="0"/>
              </a:rPr>
              <a:t>IL PUNTEGGIO </a:t>
            </a:r>
            <a:r>
              <a:rPr lang="it-IT" sz="7000" dirty="0">
                <a:latin typeface="Raleway Light" panose="020B0403030101060003" pitchFamily="34" charset="0"/>
              </a:rPr>
              <a:t>dei due moduli viene inserito in una  </a:t>
            </a:r>
            <a:r>
              <a:rPr lang="it-IT" sz="7000" b="1" dirty="0">
                <a:latin typeface="Raleway Light" panose="020B0403030101060003" pitchFamily="34" charset="0"/>
              </a:rPr>
              <a:t>MATRICE</a:t>
            </a:r>
            <a:r>
              <a:rPr lang="it-IT" sz="7000" dirty="0">
                <a:latin typeface="Raleway Light" panose="020B0403030101060003" pitchFamily="34" charset="0"/>
              </a:rPr>
              <a:t> che determina :</a:t>
            </a:r>
          </a:p>
          <a:p>
            <a:endParaRPr lang="it-IT" sz="7000" dirty="0">
              <a:latin typeface="Raleway Light" panose="020B0403030101060003" pitchFamily="34" charset="0"/>
            </a:endParaRPr>
          </a:p>
          <a:p>
            <a:r>
              <a:rPr lang="it-IT" sz="7000" b="1" dirty="0">
                <a:latin typeface="Raleway Light" panose="020B0403030101060003" pitchFamily="34" charset="0"/>
              </a:rPr>
              <a:t>1)LA FASCIA DI VALUTAZIONE </a:t>
            </a:r>
            <a:r>
              <a:rPr lang="it-IT" sz="7000" dirty="0">
                <a:latin typeface="Raleway Light" panose="020B0403030101060003" pitchFamily="34" charset="0"/>
              </a:rPr>
              <a:t>DA 1 (migliore) a 5 ( peggiore)</a:t>
            </a:r>
          </a:p>
          <a:p>
            <a:endParaRPr lang="it-IT" sz="7000" dirty="0">
              <a:latin typeface="Raleway Light" panose="020B0403030101060003" pitchFamily="34" charset="0"/>
            </a:endParaRPr>
          </a:p>
          <a:p>
            <a:r>
              <a:rPr lang="it-IT" sz="7000" dirty="0">
                <a:latin typeface="Raleway Light" panose="020B0403030101060003" pitchFamily="34" charset="0"/>
              </a:rPr>
              <a:t>2) LA </a:t>
            </a:r>
            <a:r>
              <a:rPr lang="it-IT" sz="7000" b="1" dirty="0">
                <a:latin typeface="Raleway Light" panose="020B0403030101060003" pitchFamily="34" charset="0"/>
              </a:rPr>
              <a:t>PERCENTUALE DI GARANZIA </a:t>
            </a:r>
            <a:r>
              <a:rPr lang="it-IT" sz="7000" dirty="0">
                <a:latin typeface="Raleway Light" panose="020B0403030101060003" pitchFamily="34" charset="0"/>
              </a:rPr>
              <a:t>che viene coperta dal FONDO CENTRALE</a:t>
            </a: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3200" dirty="0">
              <a:latin typeface="Raleway Light" panose="020B0403030101060003" pitchFamily="34" charset="0"/>
            </a:endParaRPr>
          </a:p>
          <a:p>
            <a:endParaRPr lang="it-IT" sz="7600" dirty="0">
              <a:latin typeface="Raleway Light" panose="020B0403030101060003" pitchFamily="34" charset="0"/>
            </a:endParaRPr>
          </a:p>
          <a:p>
            <a:endParaRPr lang="it-IT" sz="3200" dirty="0">
              <a:latin typeface="Raleway Light" panose="020B0403030101060003" pitchFamily="34" charset="0"/>
            </a:endParaRPr>
          </a:p>
          <a:p>
            <a:endParaRPr lang="it-IT" sz="4000" b="1" dirty="0">
              <a:latin typeface="Raleway Light" panose="020B0403030101060003" pitchFamily="34" charset="0"/>
            </a:endParaRPr>
          </a:p>
          <a:p>
            <a:endParaRPr lang="it-IT" sz="4000" b="1" dirty="0">
              <a:latin typeface="Raleway Light" panose="020B0403030101060003" pitchFamily="34" charset="0"/>
            </a:endParaRPr>
          </a:p>
          <a:p>
            <a:r>
              <a:rPr lang="it-IT" sz="4000" b="1" dirty="0">
                <a:latin typeface="Raleway Light" panose="020B0403030101060003" pitchFamily="34" charset="0"/>
              </a:rPr>
              <a:t> </a:t>
            </a:r>
          </a:p>
          <a:p>
            <a:endParaRPr lang="it-IT" dirty="0">
              <a:latin typeface="Raleway Light" panose="020B0403030101060003" pitchFamily="34" charset="0"/>
            </a:endParaRPr>
          </a:p>
          <a:p>
            <a:endParaRPr lang="it-IT" dirty="0">
              <a:latin typeface="Raleway Light" panose="020B0403030101060003" pitchFamily="34" charset="0"/>
            </a:endParaRPr>
          </a:p>
        </p:txBody>
      </p:sp>
    </p:spTree>
    <p:extLst>
      <p:ext uri="{BB962C8B-B14F-4D97-AF65-F5344CB8AC3E}">
        <p14:creationId xmlns:p14="http://schemas.microsoft.com/office/powerpoint/2010/main" val="3297659847"/>
      </p:ext>
    </p:extLst>
  </p:cSld>
  <p:clrMapOvr>
    <a:masterClrMapping/>
  </p:clrMapOvr>
</p:sld>
</file>

<file path=ppt/theme/theme1.xml><?xml version="1.0" encoding="utf-8"?>
<a:theme xmlns:a="http://schemas.openxmlformats.org/drawingml/2006/main" name="Sezion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660</TotalTime>
  <Words>1079</Words>
  <Application>Microsoft Office PowerPoint</Application>
  <PresentationFormat>Widescreen</PresentationFormat>
  <Paragraphs>151</Paragraphs>
  <Slides>13</Slides>
  <Notes>0</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13</vt:i4>
      </vt:variant>
    </vt:vector>
  </HeadingPairs>
  <TitlesOfParts>
    <vt:vector size="23" baseType="lpstr">
      <vt:lpstr>Arial</vt:lpstr>
      <vt:lpstr>Calibri</vt:lpstr>
      <vt:lpstr>Century Gothic</vt:lpstr>
      <vt:lpstr>Muli</vt:lpstr>
      <vt:lpstr>Raleway Light</vt:lpstr>
      <vt:lpstr>Raleway Medium</vt:lpstr>
      <vt:lpstr>Symbol</vt:lpstr>
      <vt:lpstr>Tahoma</vt:lpstr>
      <vt:lpstr>Wingdings 3</vt:lpstr>
      <vt:lpstr>Sezione</vt:lpstr>
      <vt:lpstr>FONDO CENTRALE DI GARANZIA – rating MCC - IL RUOLO DEL BILANCIO E del COMMERIALISTA </vt:lpstr>
      <vt:lpstr>FONDO CENTRALE DI GARANZIA – rating MCC - emergenza covid e moratorie </vt:lpstr>
      <vt:lpstr>Il rating mcc ( Medio credito centrale : e’ la garanzia dello stato alle imprese</vt:lpstr>
      <vt:lpstr>rating mcc : ultime disposizioni</vt:lpstr>
      <vt:lpstr>rating mcc : ultime disposizioni</vt:lpstr>
      <vt:lpstr>rating mcc : ultime disposizioni</vt:lpstr>
      <vt:lpstr>rating mcc : la data chiave 31 -12- 2021</vt:lpstr>
      <vt:lpstr>rating mcc : i vantaggi</vt:lpstr>
      <vt:lpstr>rating mcc : come funziona</vt:lpstr>
      <vt:lpstr>RATing mcc : L’AZIONE DEL                                   COMMERCIALISTA</vt:lpstr>
      <vt:lpstr>RATing mcc : LA REAZIONE DEI CLIENTI                            </vt:lpstr>
      <vt:lpstr>RATing mcc : la soluzione                         </vt:lpstr>
      <vt:lpstr>Convenzione soci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centrale rischi banca d’italia : tra bilancio e fondo centrale di garanzia</dc:title>
  <dc:creator>Cr Expert</dc:creator>
  <cp:lastModifiedBy>CR EXPERT</cp:lastModifiedBy>
  <cp:revision>67</cp:revision>
  <dcterms:created xsi:type="dcterms:W3CDTF">2020-06-03T14:41:12Z</dcterms:created>
  <dcterms:modified xsi:type="dcterms:W3CDTF">2021-07-05T13:57:09Z</dcterms:modified>
</cp:coreProperties>
</file>