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0" r:id="rId3"/>
    <p:sldMasterId id="2147483708" r:id="rId4"/>
    <p:sldMasterId id="2147483725" r:id="rId5"/>
  </p:sldMasterIdLst>
  <p:notesMasterIdLst>
    <p:notesMasterId r:id="rId35"/>
  </p:notesMasterIdLst>
  <p:sldIdLst>
    <p:sldId id="371" r:id="rId6"/>
    <p:sldId id="260" r:id="rId7"/>
    <p:sldId id="275" r:id="rId8"/>
    <p:sldId id="373" r:id="rId9"/>
    <p:sldId id="277" r:id="rId10"/>
    <p:sldId id="305" r:id="rId11"/>
    <p:sldId id="317" r:id="rId12"/>
    <p:sldId id="318" r:id="rId13"/>
    <p:sldId id="374" r:id="rId14"/>
    <p:sldId id="327" r:id="rId15"/>
    <p:sldId id="329" r:id="rId16"/>
    <p:sldId id="330" r:id="rId17"/>
    <p:sldId id="331" r:id="rId18"/>
    <p:sldId id="357" r:id="rId19"/>
    <p:sldId id="358" r:id="rId20"/>
    <p:sldId id="319" r:id="rId21"/>
    <p:sldId id="364" r:id="rId22"/>
    <p:sldId id="375" r:id="rId23"/>
    <p:sldId id="365" r:id="rId24"/>
    <p:sldId id="366" r:id="rId25"/>
    <p:sldId id="367" r:id="rId26"/>
    <p:sldId id="368" r:id="rId27"/>
    <p:sldId id="369" r:id="rId28"/>
    <p:sldId id="370" r:id="rId29"/>
    <p:sldId id="372" r:id="rId30"/>
    <p:sldId id="376" r:id="rId31"/>
    <p:sldId id="377" r:id="rId32"/>
    <p:sldId id="378" r:id="rId33"/>
    <p:sldId id="380"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F892-ABE6-4ADE-AD76-395D2A60113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F0BBDF19-E994-408A-95E3-EF31078B854D}">
      <dgm:prSet custT="1"/>
      <dgm:spPr/>
      <dgm:t>
        <a:bodyPr/>
        <a:lstStyle/>
        <a:p>
          <a:r>
            <a:rPr lang="en-US" sz="1800" dirty="0"/>
            <a:t>Art. 13. </a:t>
          </a:r>
          <a:r>
            <a:rPr lang="en-US" sz="1800" dirty="0" err="1"/>
            <a:t>Indicatori</a:t>
          </a:r>
          <a:r>
            <a:rPr lang="en-US" sz="1800" dirty="0"/>
            <a:t> </a:t>
          </a:r>
          <a:r>
            <a:rPr lang="en-US" sz="1800" dirty="0" err="1"/>
            <a:t>della</a:t>
          </a:r>
          <a:r>
            <a:rPr lang="en-US" sz="1800" dirty="0"/>
            <a:t> </a:t>
          </a:r>
          <a:r>
            <a:rPr lang="en-US" sz="1800" dirty="0" err="1"/>
            <a:t>crisi</a:t>
          </a:r>
          <a:r>
            <a:rPr lang="en-US" sz="700" dirty="0"/>
            <a:t>.</a:t>
          </a:r>
        </a:p>
      </dgm:t>
    </dgm:pt>
    <dgm:pt modelId="{F0AA94D6-88C7-44A4-B911-1CD7DE5A1BBD}" type="parTrans" cxnId="{631B141D-C5C8-465D-8639-F03E1537FE53}">
      <dgm:prSet/>
      <dgm:spPr/>
      <dgm:t>
        <a:bodyPr/>
        <a:lstStyle/>
        <a:p>
          <a:endParaRPr lang="en-US"/>
        </a:p>
      </dgm:t>
    </dgm:pt>
    <dgm:pt modelId="{E156A268-84E5-4A81-BA27-7FE5777D7AC7}" type="sibTrans" cxnId="{631B141D-C5C8-465D-8639-F03E1537FE53}">
      <dgm:prSet/>
      <dgm:spPr/>
      <dgm:t>
        <a:bodyPr/>
        <a:lstStyle/>
        <a:p>
          <a:endParaRPr lang="en-US"/>
        </a:p>
      </dgm:t>
    </dgm:pt>
    <dgm:pt modelId="{E97EA635-E733-408C-95FF-4DA8A07C1A56}">
      <dgm:prSet custT="1"/>
      <dgm:spPr/>
      <dgm:t>
        <a:bodyPr/>
        <a:lstStyle/>
        <a:p>
          <a:r>
            <a:rPr lang="en-US" sz="1600" dirty="0" err="1"/>
            <a:t>Costituiscono</a:t>
          </a:r>
          <a:r>
            <a:rPr lang="en-US" sz="1600" dirty="0"/>
            <a:t> </a:t>
          </a:r>
          <a:r>
            <a:rPr lang="en-US" sz="1600" dirty="0" err="1"/>
            <a:t>indicatori</a:t>
          </a:r>
          <a:r>
            <a:rPr lang="en-US" sz="1600" dirty="0"/>
            <a:t> di </a:t>
          </a:r>
          <a:r>
            <a:rPr lang="en-US" sz="1600" dirty="0" err="1"/>
            <a:t>crisi</a:t>
          </a:r>
          <a:r>
            <a:rPr lang="en-US" sz="1600" dirty="0"/>
            <a:t> </a:t>
          </a:r>
          <a:r>
            <a:rPr lang="en-US" sz="1600" dirty="0" err="1"/>
            <a:t>gli</a:t>
          </a:r>
          <a:r>
            <a:rPr lang="en-US" sz="1600" dirty="0"/>
            <a:t> </a:t>
          </a:r>
          <a:r>
            <a:rPr lang="en-US" sz="1600" dirty="0" err="1"/>
            <a:t>squilibri</a:t>
          </a:r>
          <a:r>
            <a:rPr lang="en-US" sz="1600" dirty="0"/>
            <a:t> di carattere </a:t>
          </a:r>
          <a:r>
            <a:rPr lang="en-US" sz="1600" dirty="0" err="1"/>
            <a:t>reddituale</a:t>
          </a:r>
          <a:r>
            <a:rPr lang="en-US" sz="1600" dirty="0"/>
            <a:t>, </a:t>
          </a:r>
          <a:r>
            <a:rPr lang="en-US" sz="1600" dirty="0" err="1"/>
            <a:t>patrimoniale</a:t>
          </a:r>
          <a:r>
            <a:rPr lang="en-US" sz="1600" dirty="0"/>
            <a:t> o </a:t>
          </a:r>
          <a:r>
            <a:rPr lang="en-US" sz="1600" dirty="0" err="1"/>
            <a:t>finanziario</a:t>
          </a:r>
          <a:r>
            <a:rPr lang="en-US" sz="1600" dirty="0"/>
            <a:t>, </a:t>
          </a:r>
          <a:r>
            <a:rPr lang="en-US" sz="1600" dirty="0" err="1"/>
            <a:t>rapportati</a:t>
          </a:r>
          <a:r>
            <a:rPr lang="en-US" sz="1600" dirty="0"/>
            <a:t> alle </a:t>
          </a:r>
          <a:r>
            <a:rPr lang="en-US" sz="1600" dirty="0" err="1"/>
            <a:t>caratteristiche</a:t>
          </a:r>
          <a:r>
            <a:rPr lang="en-US" sz="1600" dirty="0"/>
            <a:t> </a:t>
          </a:r>
          <a:r>
            <a:rPr lang="en-US" sz="1600" dirty="0" err="1"/>
            <a:t>dell’impresa</a:t>
          </a:r>
          <a:r>
            <a:rPr lang="en-US" sz="1600" dirty="0"/>
            <a:t> ed </a:t>
          </a:r>
          <a:r>
            <a:rPr lang="en-US" sz="1600" dirty="0" err="1"/>
            <a:t>all’attività</a:t>
          </a:r>
          <a:r>
            <a:rPr lang="en-US" sz="1600" dirty="0"/>
            <a:t> </a:t>
          </a:r>
          <a:r>
            <a:rPr lang="en-US" sz="1600" dirty="0" err="1"/>
            <a:t>imprenditoriale</a:t>
          </a:r>
          <a:r>
            <a:rPr lang="en-US" sz="1600" dirty="0"/>
            <a:t> del </a:t>
          </a:r>
          <a:r>
            <a:rPr lang="en-US" sz="1600" dirty="0" err="1"/>
            <a:t>debitore</a:t>
          </a:r>
          <a:r>
            <a:rPr lang="en-US" sz="1600" dirty="0"/>
            <a:t>, tenuto </a:t>
          </a:r>
          <a:r>
            <a:rPr lang="en-US" sz="1600" dirty="0" err="1"/>
            <a:t>conto</a:t>
          </a:r>
          <a:r>
            <a:rPr lang="en-US" sz="1600" dirty="0"/>
            <a:t> </a:t>
          </a:r>
          <a:r>
            <a:rPr lang="en-US" sz="1600" dirty="0" err="1"/>
            <a:t>della</a:t>
          </a:r>
          <a:r>
            <a:rPr lang="en-US" sz="1600" dirty="0"/>
            <a:t> data di </a:t>
          </a:r>
          <a:r>
            <a:rPr lang="en-US" sz="1600" dirty="0" err="1"/>
            <a:t>costituzione</a:t>
          </a:r>
          <a:r>
            <a:rPr lang="en-US" sz="1600" dirty="0"/>
            <a:t>  e </a:t>
          </a:r>
          <a:r>
            <a:rPr lang="en-US" sz="1600" dirty="0" err="1"/>
            <a:t>dell’inizio</a:t>
          </a:r>
          <a:r>
            <a:rPr lang="en-US" sz="1600" dirty="0"/>
            <a:t> </a:t>
          </a:r>
          <a:r>
            <a:rPr lang="en-US" sz="1600" dirty="0" err="1"/>
            <a:t>dell’attività</a:t>
          </a:r>
          <a:r>
            <a:rPr lang="en-US" sz="1600" dirty="0"/>
            <a:t>, </a:t>
          </a:r>
          <a:r>
            <a:rPr lang="en-US" sz="1600" dirty="0" err="1"/>
            <a:t>rilevabili</a:t>
          </a:r>
          <a:r>
            <a:rPr lang="en-US" sz="1600" dirty="0"/>
            <a:t> </a:t>
          </a:r>
          <a:r>
            <a:rPr lang="en-US" sz="1600" dirty="0" err="1"/>
            <a:t>attraverso</a:t>
          </a:r>
          <a:r>
            <a:rPr lang="en-US" sz="1600" dirty="0"/>
            <a:t> </a:t>
          </a:r>
          <a:r>
            <a:rPr lang="en-US" sz="1600" dirty="0" err="1"/>
            <a:t>appositi</a:t>
          </a:r>
          <a:r>
            <a:rPr lang="en-US" sz="1600" dirty="0"/>
            <a:t> </a:t>
          </a:r>
          <a:r>
            <a:rPr lang="en-US" sz="1600" dirty="0" err="1"/>
            <a:t>indici</a:t>
          </a:r>
          <a:r>
            <a:rPr lang="en-US" sz="1600" dirty="0"/>
            <a:t> </a:t>
          </a:r>
          <a:r>
            <a:rPr lang="en-US" sz="1600" dirty="0" err="1"/>
            <a:t>che</a:t>
          </a:r>
          <a:r>
            <a:rPr lang="en-US" sz="1600" dirty="0"/>
            <a:t> </a:t>
          </a:r>
          <a:r>
            <a:rPr lang="en-US" sz="1600" dirty="0" err="1"/>
            <a:t>diano</a:t>
          </a:r>
          <a:r>
            <a:rPr lang="en-US" sz="1600" dirty="0"/>
            <a:t> </a:t>
          </a:r>
          <a:r>
            <a:rPr lang="en-US" sz="1600" dirty="0" err="1"/>
            <a:t>evidenza</a:t>
          </a:r>
          <a:r>
            <a:rPr lang="en-US" sz="1600" dirty="0"/>
            <a:t> </a:t>
          </a:r>
          <a:r>
            <a:rPr lang="en-US" sz="1600" dirty="0" err="1"/>
            <a:t>della</a:t>
          </a:r>
          <a:r>
            <a:rPr lang="en-US" sz="1600" dirty="0"/>
            <a:t> </a:t>
          </a:r>
          <a:r>
            <a:rPr lang="en-US" sz="1600" dirty="0" err="1"/>
            <a:t>sostenibilità</a:t>
          </a:r>
          <a:r>
            <a:rPr lang="en-US" sz="1600" dirty="0"/>
            <a:t> </a:t>
          </a:r>
          <a:r>
            <a:rPr lang="en-US" sz="1600" dirty="0" err="1"/>
            <a:t>dei</a:t>
          </a:r>
          <a:r>
            <a:rPr lang="en-US" sz="1600" dirty="0"/>
            <a:t> </a:t>
          </a:r>
          <a:r>
            <a:rPr lang="en-US" sz="1600" dirty="0" err="1"/>
            <a:t>debiti</a:t>
          </a:r>
          <a:r>
            <a:rPr lang="en-US" sz="1600" dirty="0"/>
            <a:t> per </a:t>
          </a:r>
          <a:r>
            <a:rPr lang="en-US" sz="1600" dirty="0" err="1"/>
            <a:t>almeno</a:t>
          </a:r>
          <a:r>
            <a:rPr lang="en-US" sz="1600" dirty="0"/>
            <a:t> </a:t>
          </a:r>
          <a:r>
            <a:rPr lang="en-US" sz="1600" dirty="0" err="1"/>
            <a:t>i</a:t>
          </a:r>
          <a:r>
            <a:rPr lang="en-US" sz="1600" dirty="0"/>
            <a:t> sei </a:t>
          </a:r>
          <a:r>
            <a:rPr lang="en-US" sz="1600" dirty="0" err="1"/>
            <a:t>mesi</a:t>
          </a:r>
          <a:r>
            <a:rPr lang="en-US" sz="1600" dirty="0"/>
            <a:t> </a:t>
          </a:r>
          <a:r>
            <a:rPr lang="en-US" sz="1600" dirty="0" err="1"/>
            <a:t>successivi</a:t>
          </a:r>
          <a:r>
            <a:rPr lang="en-US" sz="1600" dirty="0"/>
            <a:t> e </a:t>
          </a:r>
          <a:r>
            <a:rPr lang="en-US" sz="1600" dirty="0" err="1"/>
            <a:t>delle</a:t>
          </a:r>
          <a:r>
            <a:rPr lang="en-US" sz="1600" dirty="0"/>
            <a:t> </a:t>
          </a:r>
          <a:r>
            <a:rPr lang="en-US" sz="1600" dirty="0" err="1"/>
            <a:t>prospettive</a:t>
          </a:r>
          <a:r>
            <a:rPr lang="en-US" sz="1600" dirty="0"/>
            <a:t> di </a:t>
          </a:r>
          <a:r>
            <a:rPr lang="en-US" sz="1600" dirty="0" err="1"/>
            <a:t>continuità</a:t>
          </a:r>
          <a:r>
            <a:rPr lang="en-US" sz="1600" dirty="0"/>
            <a:t> </a:t>
          </a:r>
          <a:r>
            <a:rPr lang="en-US" sz="1600" dirty="0" err="1"/>
            <a:t>aziendale</a:t>
          </a:r>
          <a:r>
            <a:rPr lang="en-US" sz="1600" dirty="0"/>
            <a:t> per </a:t>
          </a:r>
          <a:r>
            <a:rPr lang="en-US" sz="1600" dirty="0" err="1"/>
            <a:t>l’esercizio</a:t>
          </a:r>
          <a:r>
            <a:rPr lang="en-US" sz="1600" dirty="0"/>
            <a:t> in </a:t>
          </a:r>
          <a:r>
            <a:rPr lang="en-US" sz="1600" dirty="0" err="1"/>
            <a:t>corso</a:t>
          </a:r>
          <a:r>
            <a:rPr lang="en-US" sz="1600" dirty="0"/>
            <a:t> o, </a:t>
          </a:r>
          <a:r>
            <a:rPr lang="en-US" sz="1600" dirty="0" err="1"/>
            <a:t>quando</a:t>
          </a:r>
          <a:r>
            <a:rPr lang="en-US" sz="1600" dirty="0"/>
            <a:t> la </a:t>
          </a:r>
          <a:r>
            <a:rPr lang="en-US" sz="1600" dirty="0" err="1"/>
            <a:t>durata</a:t>
          </a:r>
          <a:r>
            <a:rPr lang="en-US" sz="1600" dirty="0"/>
            <a:t> residua al </a:t>
          </a:r>
          <a:r>
            <a:rPr lang="en-US" sz="1600" dirty="0" err="1"/>
            <a:t>momento</a:t>
          </a:r>
          <a:r>
            <a:rPr lang="en-US" sz="1600" dirty="0"/>
            <a:t> </a:t>
          </a:r>
          <a:r>
            <a:rPr lang="en-US" sz="1600" dirty="0" err="1"/>
            <a:t>della</a:t>
          </a:r>
          <a:r>
            <a:rPr lang="en-US" sz="1600" dirty="0"/>
            <a:t> </a:t>
          </a:r>
          <a:r>
            <a:rPr lang="en-US" sz="1600" dirty="0" err="1"/>
            <a:t>valutazione</a:t>
          </a:r>
          <a:r>
            <a:rPr lang="en-US" sz="1600" dirty="0"/>
            <a:t> è </a:t>
          </a:r>
          <a:r>
            <a:rPr lang="en-US" sz="1600" dirty="0" err="1"/>
            <a:t>inferiore</a:t>
          </a:r>
          <a:r>
            <a:rPr lang="en-US" sz="1600" dirty="0"/>
            <a:t> ai sei </a:t>
          </a:r>
          <a:r>
            <a:rPr lang="en-US" sz="1600" dirty="0" err="1"/>
            <a:t>mesi</a:t>
          </a:r>
          <a:r>
            <a:rPr lang="en-US" sz="1600" dirty="0"/>
            <a:t>, per </a:t>
          </a:r>
          <a:r>
            <a:rPr lang="en-US" sz="1600" dirty="0" err="1"/>
            <a:t>i</a:t>
          </a:r>
          <a:r>
            <a:rPr lang="en-US" sz="1600" dirty="0"/>
            <a:t> sei </a:t>
          </a:r>
          <a:r>
            <a:rPr lang="en-US" sz="1600" dirty="0" err="1"/>
            <a:t>mesi</a:t>
          </a:r>
          <a:r>
            <a:rPr lang="en-US" sz="1600" dirty="0"/>
            <a:t> </a:t>
          </a:r>
          <a:r>
            <a:rPr lang="en-US" sz="1600" dirty="0" err="1"/>
            <a:t>successivi</a:t>
          </a:r>
          <a:r>
            <a:rPr lang="en-US" sz="1600" dirty="0"/>
            <a:t>. A </a:t>
          </a:r>
          <a:r>
            <a:rPr lang="en-US" sz="1600" dirty="0" err="1"/>
            <a:t>questi</a:t>
          </a:r>
          <a:r>
            <a:rPr lang="en-US" sz="1600" dirty="0"/>
            <a:t> </a:t>
          </a:r>
          <a:r>
            <a:rPr lang="en-US" sz="1600" dirty="0" err="1"/>
            <a:t>fini</a:t>
          </a:r>
          <a:r>
            <a:rPr lang="en-US" sz="1600" dirty="0"/>
            <a:t> </a:t>
          </a:r>
          <a:r>
            <a:rPr lang="en-US" sz="1600" dirty="0" err="1"/>
            <a:t>sono</a:t>
          </a:r>
          <a:r>
            <a:rPr lang="en-US" sz="1600" dirty="0"/>
            <a:t> </a:t>
          </a:r>
          <a:r>
            <a:rPr lang="en-US" sz="1600" dirty="0" err="1"/>
            <a:t>indici</a:t>
          </a:r>
          <a:r>
            <a:rPr lang="en-US" sz="1600" dirty="0"/>
            <a:t> </a:t>
          </a:r>
          <a:r>
            <a:rPr lang="en-US" sz="1600" dirty="0" err="1"/>
            <a:t>significativi</a:t>
          </a:r>
          <a:r>
            <a:rPr lang="en-US" sz="1600" dirty="0"/>
            <a:t> </a:t>
          </a:r>
          <a:r>
            <a:rPr lang="en-US" sz="1600" dirty="0" err="1"/>
            <a:t>quelli</a:t>
          </a:r>
          <a:r>
            <a:rPr lang="en-US" sz="1600" dirty="0"/>
            <a:t> </a:t>
          </a:r>
          <a:r>
            <a:rPr lang="en-US" sz="1600" dirty="0" err="1"/>
            <a:t>che</a:t>
          </a:r>
          <a:r>
            <a:rPr lang="en-US" sz="1600" dirty="0"/>
            <a:t> </a:t>
          </a:r>
          <a:r>
            <a:rPr lang="en-US" sz="1600" dirty="0" err="1"/>
            <a:t>misurano</a:t>
          </a:r>
          <a:r>
            <a:rPr lang="en-US" sz="1600" dirty="0"/>
            <a:t> la </a:t>
          </a:r>
          <a:r>
            <a:rPr lang="en-US" sz="1600" dirty="0" err="1"/>
            <a:t>sostenibilità</a:t>
          </a:r>
          <a:r>
            <a:rPr lang="en-US" sz="1600" dirty="0"/>
            <a:t> </a:t>
          </a:r>
          <a:r>
            <a:rPr lang="en-US" sz="1600" dirty="0" err="1"/>
            <a:t>degli</a:t>
          </a:r>
          <a:r>
            <a:rPr lang="en-US" sz="1600" dirty="0"/>
            <a:t> </a:t>
          </a:r>
          <a:r>
            <a:rPr lang="en-US" sz="1600" dirty="0" err="1"/>
            <a:t>oneri</a:t>
          </a:r>
          <a:r>
            <a:rPr lang="en-US" sz="1600" dirty="0"/>
            <a:t> di </a:t>
          </a:r>
          <a:r>
            <a:rPr lang="en-US" sz="1600" dirty="0" err="1"/>
            <a:t>indebitamento</a:t>
          </a:r>
          <a:r>
            <a:rPr lang="en-US" sz="1600" dirty="0"/>
            <a:t> con </a:t>
          </a:r>
          <a:r>
            <a:rPr lang="en-US" sz="1600" dirty="0" err="1"/>
            <a:t>i</a:t>
          </a:r>
          <a:r>
            <a:rPr lang="en-US" sz="1600" dirty="0"/>
            <a:t> </a:t>
          </a:r>
          <a:r>
            <a:rPr lang="en-US" sz="1600" dirty="0" err="1"/>
            <a:t>flussi</a:t>
          </a:r>
          <a:r>
            <a:rPr lang="en-US" sz="1600" dirty="0"/>
            <a:t> di </a:t>
          </a:r>
          <a:r>
            <a:rPr lang="en-US" sz="1600" dirty="0" err="1"/>
            <a:t>cassa</a:t>
          </a:r>
          <a:r>
            <a:rPr lang="en-US" sz="1600" dirty="0"/>
            <a:t> </a:t>
          </a:r>
          <a:r>
            <a:rPr lang="en-US" sz="1600" dirty="0" err="1"/>
            <a:t>che</a:t>
          </a:r>
          <a:r>
            <a:rPr lang="en-US" sz="1600" dirty="0"/>
            <a:t> </a:t>
          </a:r>
          <a:r>
            <a:rPr lang="en-US" sz="1600" dirty="0" err="1"/>
            <a:t>l’impresa</a:t>
          </a:r>
          <a:r>
            <a:rPr lang="en-US" sz="1600" dirty="0"/>
            <a:t> è in </a:t>
          </a:r>
          <a:r>
            <a:rPr lang="en-US" sz="1600" dirty="0" err="1"/>
            <a:t>grado</a:t>
          </a:r>
          <a:r>
            <a:rPr lang="en-US" sz="1600" dirty="0"/>
            <a:t> di </a:t>
          </a:r>
          <a:r>
            <a:rPr lang="en-US" sz="1600" dirty="0" err="1"/>
            <a:t>generare</a:t>
          </a:r>
          <a:r>
            <a:rPr lang="en-US" sz="1600" dirty="0"/>
            <a:t> e </a:t>
          </a:r>
          <a:r>
            <a:rPr lang="en-US" sz="1600" dirty="0" err="1"/>
            <a:t>l’adeguatezza</a:t>
          </a:r>
          <a:r>
            <a:rPr lang="en-US" sz="1600" dirty="0"/>
            <a:t> </a:t>
          </a:r>
          <a:r>
            <a:rPr lang="en-US" sz="1600" dirty="0" err="1"/>
            <a:t>dei</a:t>
          </a:r>
          <a:r>
            <a:rPr lang="en-US" sz="1600" dirty="0"/>
            <a:t> </a:t>
          </a:r>
          <a:r>
            <a:rPr lang="en-US" sz="1600" dirty="0" err="1"/>
            <a:t>mezzi</a:t>
          </a:r>
          <a:r>
            <a:rPr lang="en-US" sz="1600" dirty="0"/>
            <a:t> </a:t>
          </a:r>
          <a:r>
            <a:rPr lang="en-US" sz="1600" dirty="0" err="1"/>
            <a:t>propri</a:t>
          </a:r>
          <a:r>
            <a:rPr lang="en-US" sz="1600" dirty="0"/>
            <a:t> rispetto a </a:t>
          </a:r>
          <a:r>
            <a:rPr lang="en-US" sz="1600" dirty="0" err="1"/>
            <a:t>quelli</a:t>
          </a:r>
          <a:r>
            <a:rPr lang="en-US" sz="1600" dirty="0"/>
            <a:t> di </a:t>
          </a:r>
          <a:r>
            <a:rPr lang="en-US" sz="1600" dirty="0" err="1"/>
            <a:t>terzi</a:t>
          </a:r>
          <a:r>
            <a:rPr lang="en-US" sz="1600" dirty="0"/>
            <a:t>. </a:t>
          </a:r>
        </a:p>
      </dgm:t>
    </dgm:pt>
    <dgm:pt modelId="{650EB4E5-AF25-4677-A295-E69B256CFDC6}" type="parTrans" cxnId="{994ACAF0-7A69-4574-B275-6B882FBF1C09}">
      <dgm:prSet/>
      <dgm:spPr/>
      <dgm:t>
        <a:bodyPr/>
        <a:lstStyle/>
        <a:p>
          <a:endParaRPr lang="en-US"/>
        </a:p>
      </dgm:t>
    </dgm:pt>
    <dgm:pt modelId="{5584C6DB-AA5F-4DCA-9B93-8A19B6A13359}" type="sibTrans" cxnId="{994ACAF0-7A69-4574-B275-6B882FBF1C09}">
      <dgm:prSet/>
      <dgm:spPr/>
      <dgm:t>
        <a:bodyPr/>
        <a:lstStyle/>
        <a:p>
          <a:endParaRPr lang="en-US"/>
        </a:p>
      </dgm:t>
    </dgm:pt>
    <dgm:pt modelId="{C707E3A4-5F34-4D46-9BF9-35574F7D0CD9}">
      <dgm:prSet custT="1"/>
      <dgm:spPr/>
      <dgm:t>
        <a:bodyPr/>
        <a:lstStyle/>
        <a:p>
          <a:r>
            <a:rPr lang="en-US" sz="1600" dirty="0" err="1"/>
            <a:t>Costituiscono</a:t>
          </a:r>
          <a:r>
            <a:rPr lang="en-US" sz="1600" dirty="0"/>
            <a:t> </a:t>
          </a:r>
          <a:r>
            <a:rPr lang="en-US" sz="1600" dirty="0" err="1"/>
            <a:t>altresì</a:t>
          </a:r>
          <a:r>
            <a:rPr lang="en-US" sz="1600" dirty="0"/>
            <a:t> </a:t>
          </a:r>
          <a:r>
            <a:rPr lang="en-US" sz="1600" dirty="0" err="1"/>
            <a:t>indicatori</a:t>
          </a:r>
          <a:r>
            <a:rPr lang="en-US" sz="1600" dirty="0"/>
            <a:t> di </a:t>
          </a:r>
          <a:r>
            <a:rPr lang="en-US" sz="1600" dirty="0" err="1"/>
            <a:t>crisi</a:t>
          </a:r>
          <a:r>
            <a:rPr lang="en-US" sz="1600" dirty="0"/>
            <a:t> </a:t>
          </a:r>
          <a:r>
            <a:rPr lang="en-US" sz="1600" dirty="0" err="1"/>
            <a:t>ritardi</a:t>
          </a:r>
          <a:r>
            <a:rPr lang="en-US" sz="1600" dirty="0"/>
            <a:t> </a:t>
          </a:r>
          <a:r>
            <a:rPr lang="en-US" sz="1600" dirty="0" err="1"/>
            <a:t>nei</a:t>
          </a:r>
          <a:r>
            <a:rPr lang="en-US" sz="1600" dirty="0"/>
            <a:t> </a:t>
          </a:r>
          <a:r>
            <a:rPr lang="en-US" sz="1600" dirty="0" err="1"/>
            <a:t>pagamenti</a:t>
          </a:r>
          <a:r>
            <a:rPr lang="en-US" sz="1600" dirty="0"/>
            <a:t> </a:t>
          </a:r>
          <a:r>
            <a:rPr lang="en-US" sz="1600" dirty="0" err="1"/>
            <a:t>reiterati</a:t>
          </a:r>
          <a:r>
            <a:rPr lang="en-US" sz="1600" dirty="0"/>
            <a:t> e </a:t>
          </a:r>
          <a:r>
            <a:rPr lang="en-US" sz="1600" dirty="0" err="1"/>
            <a:t>significativi</a:t>
          </a:r>
          <a:r>
            <a:rPr lang="en-US" sz="1600" dirty="0"/>
            <a:t>, </a:t>
          </a:r>
          <a:r>
            <a:rPr lang="en-US" sz="1600" dirty="0" err="1"/>
            <a:t>anche</a:t>
          </a:r>
          <a:r>
            <a:rPr lang="en-US" sz="1600" dirty="0"/>
            <a:t> </a:t>
          </a:r>
          <a:r>
            <a:rPr lang="en-US" sz="1600" dirty="0" err="1"/>
            <a:t>sulla</a:t>
          </a:r>
          <a:r>
            <a:rPr lang="en-US" sz="1600" dirty="0"/>
            <a:t> base di </a:t>
          </a:r>
          <a:r>
            <a:rPr lang="en-US" sz="1600" dirty="0" err="1"/>
            <a:t>quanto</a:t>
          </a:r>
          <a:r>
            <a:rPr lang="en-US" sz="1600" dirty="0"/>
            <a:t> </a:t>
          </a:r>
          <a:r>
            <a:rPr lang="en-US" sz="1600" dirty="0" err="1"/>
            <a:t>previsto</a:t>
          </a:r>
          <a:r>
            <a:rPr lang="en-US" sz="1600" dirty="0"/>
            <a:t> </a:t>
          </a:r>
          <a:r>
            <a:rPr lang="en-US" sz="1600" dirty="0" err="1"/>
            <a:t>dall’art</a:t>
          </a:r>
          <a:r>
            <a:rPr lang="en-US" sz="1600" dirty="0"/>
            <a:t>. 24</a:t>
          </a:r>
          <a:r>
            <a:rPr lang="en-US" sz="500" dirty="0"/>
            <a:t>.</a:t>
          </a:r>
        </a:p>
      </dgm:t>
    </dgm:pt>
    <dgm:pt modelId="{3124A7D5-8D6D-49FA-B609-522723D565B5}" type="parTrans" cxnId="{435A6863-F39E-4253-AA15-384021604CBB}">
      <dgm:prSet/>
      <dgm:spPr/>
      <dgm:t>
        <a:bodyPr/>
        <a:lstStyle/>
        <a:p>
          <a:endParaRPr lang="en-US"/>
        </a:p>
      </dgm:t>
    </dgm:pt>
    <dgm:pt modelId="{A316DDD5-A487-488D-968F-068CC8109D3A}" type="sibTrans" cxnId="{435A6863-F39E-4253-AA15-384021604CBB}">
      <dgm:prSet/>
      <dgm:spPr/>
      <dgm:t>
        <a:bodyPr/>
        <a:lstStyle/>
        <a:p>
          <a:endParaRPr lang="en-US"/>
        </a:p>
      </dgm:t>
    </dgm:pt>
    <dgm:pt modelId="{6FA13123-D133-44AF-B507-F9D1659572AB}">
      <dgm:prSet custT="1"/>
      <dgm:spPr/>
      <dgm:t>
        <a:bodyPr/>
        <a:lstStyle/>
        <a:p>
          <a:r>
            <a:rPr lang="en-US" sz="1400" dirty="0"/>
            <a:t>Il </a:t>
          </a:r>
          <a:r>
            <a:rPr lang="en-US" sz="1400" dirty="0" err="1"/>
            <a:t>Consiglio</a:t>
          </a:r>
          <a:r>
            <a:rPr lang="en-US" sz="1400" dirty="0"/>
            <a:t> Nazionale  </a:t>
          </a:r>
          <a:r>
            <a:rPr lang="en-US" sz="1400" dirty="0" err="1"/>
            <a:t>dei</a:t>
          </a:r>
          <a:r>
            <a:rPr lang="en-US" sz="1400" dirty="0"/>
            <a:t> Dottori </a:t>
          </a:r>
          <a:r>
            <a:rPr lang="en-US" sz="1400" dirty="0" err="1"/>
            <a:t>Commercialisti</a:t>
          </a:r>
          <a:r>
            <a:rPr lang="en-US" sz="1400" dirty="0"/>
            <a:t> è </a:t>
          </a:r>
          <a:r>
            <a:rPr lang="en-US" sz="1400" dirty="0" err="1"/>
            <a:t>deputato</a:t>
          </a:r>
          <a:r>
            <a:rPr lang="en-US" sz="1400" dirty="0"/>
            <a:t> ad </a:t>
          </a:r>
          <a:r>
            <a:rPr lang="en-US" sz="1400" dirty="0" err="1"/>
            <a:t>emanare</a:t>
          </a:r>
          <a:r>
            <a:rPr lang="en-US" sz="1400" dirty="0"/>
            <a:t> </a:t>
          </a:r>
          <a:r>
            <a:rPr lang="en-US" sz="1400" dirty="0" err="1"/>
            <a:t>gli</a:t>
          </a:r>
          <a:r>
            <a:rPr lang="en-US" sz="1400" dirty="0"/>
            <a:t> </a:t>
          </a:r>
          <a:r>
            <a:rPr lang="en-US" sz="1400" dirty="0" err="1"/>
            <a:t>indici</a:t>
          </a:r>
          <a:r>
            <a:rPr lang="en-US" sz="1400" dirty="0"/>
            <a:t> di cui al comma 1 secondo le </a:t>
          </a:r>
          <a:r>
            <a:rPr lang="en-US" sz="1400" dirty="0" err="1"/>
            <a:t>seguenti</a:t>
          </a:r>
          <a:r>
            <a:rPr lang="en-US" sz="1400" dirty="0"/>
            <a:t> </a:t>
          </a:r>
          <a:r>
            <a:rPr lang="en-US" sz="1400" dirty="0" err="1"/>
            <a:t>caratteristiche</a:t>
          </a:r>
          <a:r>
            <a:rPr lang="en-US" sz="1400" dirty="0"/>
            <a:t>: </a:t>
          </a:r>
          <a:r>
            <a:rPr lang="en-US" sz="1400" dirty="0" err="1"/>
            <a:t>indici</a:t>
          </a:r>
          <a:r>
            <a:rPr lang="en-US" sz="1400" dirty="0"/>
            <a:t> </a:t>
          </a:r>
          <a:r>
            <a:rPr lang="en-US" sz="1400" dirty="0" err="1"/>
            <a:t>revisionati</a:t>
          </a:r>
          <a:r>
            <a:rPr lang="en-US" sz="1400" dirty="0"/>
            <a:t> </a:t>
          </a:r>
          <a:r>
            <a:rPr lang="en-US" sz="1400" dirty="0" err="1"/>
            <a:t>ogni</a:t>
          </a:r>
          <a:r>
            <a:rPr lang="en-US" sz="1400" dirty="0"/>
            <a:t> 3 anni, secondo la </a:t>
          </a:r>
          <a:r>
            <a:rPr lang="en-US" sz="1400" dirty="0" err="1"/>
            <a:t>classificazione</a:t>
          </a:r>
          <a:r>
            <a:rPr lang="en-US" sz="1400" dirty="0"/>
            <a:t> </a:t>
          </a:r>
          <a:r>
            <a:rPr lang="en-US" sz="1400" dirty="0" err="1"/>
            <a:t>Istat</a:t>
          </a:r>
          <a:r>
            <a:rPr lang="en-US" sz="1400" dirty="0"/>
            <a:t> </a:t>
          </a:r>
          <a:r>
            <a:rPr lang="en-US" sz="1400" dirty="0" err="1"/>
            <a:t>delle</a:t>
          </a:r>
          <a:r>
            <a:rPr lang="en-US" sz="1400" dirty="0"/>
            <a:t> </a:t>
          </a:r>
          <a:r>
            <a:rPr lang="en-US" sz="1400" dirty="0" err="1"/>
            <a:t>attività</a:t>
          </a:r>
          <a:r>
            <a:rPr lang="en-US" sz="1400" dirty="0"/>
            <a:t> </a:t>
          </a:r>
          <a:r>
            <a:rPr lang="en-US" sz="1400" dirty="0" err="1"/>
            <a:t>economiche</a:t>
          </a:r>
          <a:r>
            <a:rPr lang="en-US" sz="1400" dirty="0"/>
            <a:t> e, </a:t>
          </a:r>
          <a:r>
            <a:rPr lang="en-US" sz="1400" dirty="0" err="1"/>
            <a:t>quindi</a:t>
          </a:r>
          <a:r>
            <a:rPr lang="en-US" sz="1400" dirty="0"/>
            <a:t> per </a:t>
          </a:r>
          <a:r>
            <a:rPr lang="en-US" sz="1400" dirty="0" err="1"/>
            <a:t>tipologia</a:t>
          </a:r>
          <a:r>
            <a:rPr lang="en-US" sz="1400" dirty="0"/>
            <a:t> di </a:t>
          </a:r>
          <a:r>
            <a:rPr lang="en-US" sz="1400" dirty="0" err="1"/>
            <a:t>attività</a:t>
          </a:r>
          <a:r>
            <a:rPr lang="en-US" sz="1400" dirty="0"/>
            <a:t> </a:t>
          </a:r>
          <a:r>
            <a:rPr lang="en-US" sz="1400" dirty="0" err="1"/>
            <a:t>economica</a:t>
          </a:r>
          <a:r>
            <a:rPr lang="en-US" sz="1400" dirty="0"/>
            <a:t>; </a:t>
          </a:r>
          <a:r>
            <a:rPr lang="en-US" sz="1400" dirty="0" err="1"/>
            <a:t>indici</a:t>
          </a:r>
          <a:r>
            <a:rPr lang="en-US" sz="1400" dirty="0"/>
            <a:t> per le start-up innovative di cui al D.L. 179/2012, alle PMI innovative di cui </a:t>
          </a:r>
          <a:r>
            <a:rPr lang="en-US" sz="1400" dirty="0" err="1"/>
            <a:t>alla</a:t>
          </a:r>
          <a:r>
            <a:rPr lang="en-US" sz="1400" dirty="0"/>
            <a:t> </a:t>
          </a:r>
          <a:r>
            <a:rPr lang="en-US" sz="1400" dirty="0" err="1"/>
            <a:t>legge</a:t>
          </a:r>
          <a:r>
            <a:rPr lang="en-US" sz="1400" dirty="0"/>
            <a:t> 33/2015.</a:t>
          </a:r>
        </a:p>
      </dgm:t>
    </dgm:pt>
    <dgm:pt modelId="{3E26D038-DEB4-40EE-9A1D-BEAAD00B12C6}" type="parTrans" cxnId="{8E4D2A0D-CC72-4E2F-8885-C816315EA888}">
      <dgm:prSet/>
      <dgm:spPr/>
      <dgm:t>
        <a:bodyPr/>
        <a:lstStyle/>
        <a:p>
          <a:endParaRPr lang="en-US"/>
        </a:p>
      </dgm:t>
    </dgm:pt>
    <dgm:pt modelId="{59F18027-3A3B-4983-A316-A5E13C7AEFEF}" type="sibTrans" cxnId="{8E4D2A0D-CC72-4E2F-8885-C816315EA888}">
      <dgm:prSet/>
      <dgm:spPr/>
      <dgm:t>
        <a:bodyPr/>
        <a:lstStyle/>
        <a:p>
          <a:endParaRPr lang="en-US"/>
        </a:p>
      </dgm:t>
    </dgm:pt>
    <dgm:pt modelId="{3B89C9A1-A912-4034-9F78-088370903574}">
      <dgm:prSet custT="1"/>
      <dgm:spPr/>
      <dgm:t>
        <a:bodyPr/>
        <a:lstStyle/>
        <a:p>
          <a:r>
            <a:rPr lang="en-US" sz="1600" b="1" dirty="0"/>
            <a:t>INDICI EMANATI NEL 2019</a:t>
          </a:r>
          <a:endParaRPr lang="en-US" sz="1600" dirty="0"/>
        </a:p>
      </dgm:t>
    </dgm:pt>
    <dgm:pt modelId="{FE458016-D115-4BBC-AAB5-2E07A3A6DDA0}" type="parTrans" cxnId="{27D7C8F2-B3D6-4629-8448-C2A75DBEA6A7}">
      <dgm:prSet/>
      <dgm:spPr/>
      <dgm:t>
        <a:bodyPr/>
        <a:lstStyle/>
        <a:p>
          <a:endParaRPr lang="en-US"/>
        </a:p>
      </dgm:t>
    </dgm:pt>
    <dgm:pt modelId="{61FE68D5-E883-44A0-9BF0-AE5971464188}" type="sibTrans" cxnId="{27D7C8F2-B3D6-4629-8448-C2A75DBEA6A7}">
      <dgm:prSet/>
      <dgm:spPr/>
      <dgm:t>
        <a:bodyPr/>
        <a:lstStyle/>
        <a:p>
          <a:endParaRPr lang="en-US"/>
        </a:p>
      </dgm:t>
    </dgm:pt>
    <dgm:pt modelId="{AF1D2A21-FA4A-4624-8F37-FE7758AED204}">
      <dgm:prSet custT="1"/>
      <dgm:spPr/>
      <dgm:t>
        <a:bodyPr/>
        <a:lstStyle/>
        <a:p>
          <a:r>
            <a:rPr lang="en-US" sz="1600" b="1" dirty="0"/>
            <a:t>NEL 2022 GIA’ SOGGETTI A REVISIONE SENZA ESSERE ENTRATI IN VIGORE</a:t>
          </a:r>
          <a:endParaRPr lang="en-US" sz="1600" dirty="0"/>
        </a:p>
      </dgm:t>
    </dgm:pt>
    <dgm:pt modelId="{65E5DE5F-505F-4C17-8464-A0CEE752D608}" type="parTrans" cxnId="{AE9BA77A-7C52-49D1-8724-A323244A1189}">
      <dgm:prSet/>
      <dgm:spPr/>
      <dgm:t>
        <a:bodyPr/>
        <a:lstStyle/>
        <a:p>
          <a:endParaRPr lang="en-US"/>
        </a:p>
      </dgm:t>
    </dgm:pt>
    <dgm:pt modelId="{F8C36F90-7ADD-4512-8712-3B9F8A4812EA}" type="sibTrans" cxnId="{AE9BA77A-7C52-49D1-8724-A323244A1189}">
      <dgm:prSet/>
      <dgm:spPr/>
      <dgm:t>
        <a:bodyPr/>
        <a:lstStyle/>
        <a:p>
          <a:endParaRPr lang="en-US"/>
        </a:p>
      </dgm:t>
    </dgm:pt>
    <dgm:pt modelId="{8E1F40B1-C3F0-4BF2-AA00-2BBDC2E69AE5}" type="pres">
      <dgm:prSet presAssocID="{6F8BF892-ABE6-4ADE-AD76-395D2A60113F}" presName="diagram" presStyleCnt="0">
        <dgm:presLayoutVars>
          <dgm:dir/>
          <dgm:resizeHandles val="exact"/>
        </dgm:presLayoutVars>
      </dgm:prSet>
      <dgm:spPr/>
    </dgm:pt>
    <dgm:pt modelId="{E28F41F0-6F06-44A5-93FE-6ADEA9CA6C4C}" type="pres">
      <dgm:prSet presAssocID="{F0BBDF19-E994-408A-95E3-EF31078B854D}" presName="node" presStyleLbl="node1" presStyleIdx="0" presStyleCnt="6">
        <dgm:presLayoutVars>
          <dgm:bulletEnabled val="1"/>
        </dgm:presLayoutVars>
      </dgm:prSet>
      <dgm:spPr/>
    </dgm:pt>
    <dgm:pt modelId="{7161D822-A7F4-405E-AFCC-5BBECB3A6532}" type="pres">
      <dgm:prSet presAssocID="{E156A268-84E5-4A81-BA27-7FE5777D7AC7}" presName="sibTrans" presStyleCnt="0"/>
      <dgm:spPr/>
    </dgm:pt>
    <dgm:pt modelId="{7763DBDC-AE6E-4B26-8A99-271078A2CD65}" type="pres">
      <dgm:prSet presAssocID="{E97EA635-E733-408C-95FF-4DA8A07C1A56}" presName="node" presStyleLbl="node1" presStyleIdx="1" presStyleCnt="6" custScaleX="494042" custScaleY="308557" custLinFactNeighborX="6801" custLinFactNeighborY="-91457">
        <dgm:presLayoutVars>
          <dgm:bulletEnabled val="1"/>
        </dgm:presLayoutVars>
      </dgm:prSet>
      <dgm:spPr/>
    </dgm:pt>
    <dgm:pt modelId="{C3F5E496-A9AC-4B68-86CD-A418368021F9}" type="pres">
      <dgm:prSet presAssocID="{5584C6DB-AA5F-4DCA-9B93-8A19B6A13359}" presName="sibTrans" presStyleCnt="0"/>
      <dgm:spPr/>
    </dgm:pt>
    <dgm:pt modelId="{2C5A9BE9-D6CC-4267-8CD7-8BC432E0A516}" type="pres">
      <dgm:prSet presAssocID="{C707E3A4-5F34-4D46-9BF9-35574F7D0CD9}" presName="node" presStyleLbl="node1" presStyleIdx="2" presStyleCnt="6" custScaleX="376350" custScaleY="217931" custLinFactNeighborX="-17613" custLinFactNeighborY="-39628">
        <dgm:presLayoutVars>
          <dgm:bulletEnabled val="1"/>
        </dgm:presLayoutVars>
      </dgm:prSet>
      <dgm:spPr/>
    </dgm:pt>
    <dgm:pt modelId="{A2DDF369-D68A-4D1F-A4A1-EB78DC6D13F1}" type="pres">
      <dgm:prSet presAssocID="{A316DDD5-A487-488D-968F-068CC8109D3A}" presName="sibTrans" presStyleCnt="0"/>
      <dgm:spPr/>
    </dgm:pt>
    <dgm:pt modelId="{49BC71EA-C912-4A7C-B814-598288F89205}" type="pres">
      <dgm:prSet presAssocID="{6FA13123-D133-44AF-B507-F9D1659572AB}" presName="node" presStyleLbl="node1" presStyleIdx="3" presStyleCnt="6" custScaleX="183455" custScaleY="328640" custLinFactNeighborX="-3265" custLinFactNeighborY="-42443">
        <dgm:presLayoutVars>
          <dgm:bulletEnabled val="1"/>
        </dgm:presLayoutVars>
      </dgm:prSet>
      <dgm:spPr/>
    </dgm:pt>
    <dgm:pt modelId="{C09CB9F8-DAC9-47FD-9872-943C063743AE}" type="pres">
      <dgm:prSet presAssocID="{59F18027-3A3B-4983-A316-A5E13C7AEFEF}" presName="sibTrans" presStyleCnt="0"/>
      <dgm:spPr/>
    </dgm:pt>
    <dgm:pt modelId="{9EB4B936-8952-4E99-ACC7-27C2159AB8B8}" type="pres">
      <dgm:prSet presAssocID="{3B89C9A1-A912-4034-9F78-088370903574}" presName="node" presStyleLbl="node1" presStyleIdx="4" presStyleCnt="6" custLinFactNeighborX="-88936" custLinFactNeighborY="-80551">
        <dgm:presLayoutVars>
          <dgm:bulletEnabled val="1"/>
        </dgm:presLayoutVars>
      </dgm:prSet>
      <dgm:spPr/>
    </dgm:pt>
    <dgm:pt modelId="{09BDD7F8-12C5-4BF3-9A31-A5475968536A}" type="pres">
      <dgm:prSet presAssocID="{61FE68D5-E883-44A0-9BF0-AE5971464188}" presName="sibTrans" presStyleCnt="0"/>
      <dgm:spPr/>
    </dgm:pt>
    <dgm:pt modelId="{E6856D3A-533C-4799-B39B-E3A49B717978}" type="pres">
      <dgm:prSet presAssocID="{AF1D2A21-FA4A-4624-8F37-FE7758AED204}" presName="node" presStyleLbl="node1" presStyleIdx="5" presStyleCnt="6" custScaleX="411920" custLinFactNeighborX="-55462" custLinFactNeighborY="-38410">
        <dgm:presLayoutVars>
          <dgm:bulletEnabled val="1"/>
        </dgm:presLayoutVars>
      </dgm:prSet>
      <dgm:spPr/>
    </dgm:pt>
  </dgm:ptLst>
  <dgm:cxnLst>
    <dgm:cxn modelId="{DCC3910C-C897-49A8-9477-467480105385}" type="presOf" srcId="{3B89C9A1-A912-4034-9F78-088370903574}" destId="{9EB4B936-8952-4E99-ACC7-27C2159AB8B8}" srcOrd="0" destOrd="0" presId="urn:microsoft.com/office/officeart/2005/8/layout/default"/>
    <dgm:cxn modelId="{8E4D2A0D-CC72-4E2F-8885-C816315EA888}" srcId="{6F8BF892-ABE6-4ADE-AD76-395D2A60113F}" destId="{6FA13123-D133-44AF-B507-F9D1659572AB}" srcOrd="3" destOrd="0" parTransId="{3E26D038-DEB4-40EE-9A1D-BEAAD00B12C6}" sibTransId="{59F18027-3A3B-4983-A316-A5E13C7AEFEF}"/>
    <dgm:cxn modelId="{FCFD0516-FF77-4844-9150-55D4CA784A7D}" type="presOf" srcId="{C707E3A4-5F34-4D46-9BF9-35574F7D0CD9}" destId="{2C5A9BE9-D6CC-4267-8CD7-8BC432E0A516}" srcOrd="0" destOrd="0" presId="urn:microsoft.com/office/officeart/2005/8/layout/default"/>
    <dgm:cxn modelId="{FE563517-9B9F-4241-BC8E-3A60A6391984}" type="presOf" srcId="{6F8BF892-ABE6-4ADE-AD76-395D2A60113F}" destId="{8E1F40B1-C3F0-4BF2-AA00-2BBDC2E69AE5}" srcOrd="0" destOrd="0" presId="urn:microsoft.com/office/officeart/2005/8/layout/default"/>
    <dgm:cxn modelId="{631B141D-C5C8-465D-8639-F03E1537FE53}" srcId="{6F8BF892-ABE6-4ADE-AD76-395D2A60113F}" destId="{F0BBDF19-E994-408A-95E3-EF31078B854D}" srcOrd="0" destOrd="0" parTransId="{F0AA94D6-88C7-44A4-B911-1CD7DE5A1BBD}" sibTransId="{E156A268-84E5-4A81-BA27-7FE5777D7AC7}"/>
    <dgm:cxn modelId="{90496827-72F3-4071-9B0F-46D1099A7A0F}" type="presOf" srcId="{6FA13123-D133-44AF-B507-F9D1659572AB}" destId="{49BC71EA-C912-4A7C-B814-598288F89205}" srcOrd="0" destOrd="0" presId="urn:microsoft.com/office/officeart/2005/8/layout/default"/>
    <dgm:cxn modelId="{435A6863-F39E-4253-AA15-384021604CBB}" srcId="{6F8BF892-ABE6-4ADE-AD76-395D2A60113F}" destId="{C707E3A4-5F34-4D46-9BF9-35574F7D0CD9}" srcOrd="2" destOrd="0" parTransId="{3124A7D5-8D6D-49FA-B609-522723D565B5}" sibTransId="{A316DDD5-A487-488D-968F-068CC8109D3A}"/>
    <dgm:cxn modelId="{AE9BA77A-7C52-49D1-8724-A323244A1189}" srcId="{6F8BF892-ABE6-4ADE-AD76-395D2A60113F}" destId="{AF1D2A21-FA4A-4624-8F37-FE7758AED204}" srcOrd="5" destOrd="0" parTransId="{65E5DE5F-505F-4C17-8464-A0CEE752D608}" sibTransId="{F8C36F90-7ADD-4512-8712-3B9F8A4812EA}"/>
    <dgm:cxn modelId="{9321D38C-0B79-45DB-9FC4-C54CF5042A64}" type="presOf" srcId="{AF1D2A21-FA4A-4624-8F37-FE7758AED204}" destId="{E6856D3A-533C-4799-B39B-E3A49B717978}" srcOrd="0" destOrd="0" presId="urn:microsoft.com/office/officeart/2005/8/layout/default"/>
    <dgm:cxn modelId="{FA921F91-7484-4A98-8201-5B4FA5F558DE}" type="presOf" srcId="{E97EA635-E733-408C-95FF-4DA8A07C1A56}" destId="{7763DBDC-AE6E-4B26-8A99-271078A2CD65}" srcOrd="0" destOrd="0" presId="urn:microsoft.com/office/officeart/2005/8/layout/default"/>
    <dgm:cxn modelId="{739215DB-8778-4EA9-8C01-67F57153EC2F}" type="presOf" srcId="{F0BBDF19-E994-408A-95E3-EF31078B854D}" destId="{E28F41F0-6F06-44A5-93FE-6ADEA9CA6C4C}" srcOrd="0" destOrd="0" presId="urn:microsoft.com/office/officeart/2005/8/layout/default"/>
    <dgm:cxn modelId="{994ACAF0-7A69-4574-B275-6B882FBF1C09}" srcId="{6F8BF892-ABE6-4ADE-AD76-395D2A60113F}" destId="{E97EA635-E733-408C-95FF-4DA8A07C1A56}" srcOrd="1" destOrd="0" parTransId="{650EB4E5-AF25-4677-A295-E69B256CFDC6}" sibTransId="{5584C6DB-AA5F-4DCA-9B93-8A19B6A13359}"/>
    <dgm:cxn modelId="{27D7C8F2-B3D6-4629-8448-C2A75DBEA6A7}" srcId="{6F8BF892-ABE6-4ADE-AD76-395D2A60113F}" destId="{3B89C9A1-A912-4034-9F78-088370903574}" srcOrd="4" destOrd="0" parTransId="{FE458016-D115-4BBC-AAB5-2E07A3A6DDA0}" sibTransId="{61FE68D5-E883-44A0-9BF0-AE5971464188}"/>
    <dgm:cxn modelId="{0D80134A-5BF9-4814-89D2-38AF448BA183}" type="presParOf" srcId="{8E1F40B1-C3F0-4BF2-AA00-2BBDC2E69AE5}" destId="{E28F41F0-6F06-44A5-93FE-6ADEA9CA6C4C}" srcOrd="0" destOrd="0" presId="urn:microsoft.com/office/officeart/2005/8/layout/default"/>
    <dgm:cxn modelId="{BA7B1750-88A3-4302-9CF6-B476649DFB97}" type="presParOf" srcId="{8E1F40B1-C3F0-4BF2-AA00-2BBDC2E69AE5}" destId="{7161D822-A7F4-405E-AFCC-5BBECB3A6532}" srcOrd="1" destOrd="0" presId="urn:microsoft.com/office/officeart/2005/8/layout/default"/>
    <dgm:cxn modelId="{D346FC9C-1DE7-4006-A23E-060205C1B19C}" type="presParOf" srcId="{8E1F40B1-C3F0-4BF2-AA00-2BBDC2E69AE5}" destId="{7763DBDC-AE6E-4B26-8A99-271078A2CD65}" srcOrd="2" destOrd="0" presId="urn:microsoft.com/office/officeart/2005/8/layout/default"/>
    <dgm:cxn modelId="{9BECC316-7812-4F87-9F02-DC7FF0236BE7}" type="presParOf" srcId="{8E1F40B1-C3F0-4BF2-AA00-2BBDC2E69AE5}" destId="{C3F5E496-A9AC-4B68-86CD-A418368021F9}" srcOrd="3" destOrd="0" presId="urn:microsoft.com/office/officeart/2005/8/layout/default"/>
    <dgm:cxn modelId="{FBC3096F-1808-43B1-BB66-6E54C3A0D85F}" type="presParOf" srcId="{8E1F40B1-C3F0-4BF2-AA00-2BBDC2E69AE5}" destId="{2C5A9BE9-D6CC-4267-8CD7-8BC432E0A516}" srcOrd="4" destOrd="0" presId="urn:microsoft.com/office/officeart/2005/8/layout/default"/>
    <dgm:cxn modelId="{05A7C918-2B80-4B66-ABAB-8CE2C0B239DE}" type="presParOf" srcId="{8E1F40B1-C3F0-4BF2-AA00-2BBDC2E69AE5}" destId="{A2DDF369-D68A-4D1F-A4A1-EB78DC6D13F1}" srcOrd="5" destOrd="0" presId="urn:microsoft.com/office/officeart/2005/8/layout/default"/>
    <dgm:cxn modelId="{CDBB530A-77E4-460B-9CCF-66D31EF73021}" type="presParOf" srcId="{8E1F40B1-C3F0-4BF2-AA00-2BBDC2E69AE5}" destId="{49BC71EA-C912-4A7C-B814-598288F89205}" srcOrd="6" destOrd="0" presId="urn:microsoft.com/office/officeart/2005/8/layout/default"/>
    <dgm:cxn modelId="{B4119D6D-2FE8-4DC1-8536-94B98E91F9C9}" type="presParOf" srcId="{8E1F40B1-C3F0-4BF2-AA00-2BBDC2E69AE5}" destId="{C09CB9F8-DAC9-47FD-9872-943C063743AE}" srcOrd="7" destOrd="0" presId="urn:microsoft.com/office/officeart/2005/8/layout/default"/>
    <dgm:cxn modelId="{2CA86AD9-752F-41DC-8907-FF34B8BC6E67}" type="presParOf" srcId="{8E1F40B1-C3F0-4BF2-AA00-2BBDC2E69AE5}" destId="{9EB4B936-8952-4E99-ACC7-27C2159AB8B8}" srcOrd="8" destOrd="0" presId="urn:microsoft.com/office/officeart/2005/8/layout/default"/>
    <dgm:cxn modelId="{397099B5-994B-4AC6-9FBA-C4CF97498626}" type="presParOf" srcId="{8E1F40B1-C3F0-4BF2-AA00-2BBDC2E69AE5}" destId="{09BDD7F8-12C5-4BF3-9A31-A5475968536A}" srcOrd="9" destOrd="0" presId="urn:microsoft.com/office/officeart/2005/8/layout/default"/>
    <dgm:cxn modelId="{E9D037AF-72F7-4DF4-8337-B237D2D418B7}" type="presParOf" srcId="{8E1F40B1-C3F0-4BF2-AA00-2BBDC2E69AE5}" destId="{E6856D3A-533C-4799-B39B-E3A49B71797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F41F0-6F06-44A5-93FE-6ADEA9CA6C4C}">
      <dsp:nvSpPr>
        <dsp:cNvPr id="0" name=""/>
        <dsp:cNvSpPr/>
      </dsp:nvSpPr>
      <dsp:spPr>
        <a:xfrm>
          <a:off x="221823" y="896356"/>
          <a:ext cx="1431268" cy="85876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Art. 13. </a:t>
          </a:r>
          <a:r>
            <a:rPr lang="en-US" sz="1800" kern="1200" dirty="0" err="1"/>
            <a:t>Indicatori</a:t>
          </a:r>
          <a:r>
            <a:rPr lang="en-US" sz="1800" kern="1200" dirty="0"/>
            <a:t> </a:t>
          </a:r>
          <a:r>
            <a:rPr lang="en-US" sz="1800" kern="1200" dirty="0" err="1"/>
            <a:t>della</a:t>
          </a:r>
          <a:r>
            <a:rPr lang="en-US" sz="1800" kern="1200" dirty="0"/>
            <a:t> </a:t>
          </a:r>
          <a:r>
            <a:rPr lang="en-US" sz="1800" kern="1200" dirty="0" err="1"/>
            <a:t>crisi</a:t>
          </a:r>
          <a:r>
            <a:rPr lang="en-US" sz="700" kern="1200" dirty="0"/>
            <a:t>.</a:t>
          </a:r>
        </a:p>
      </dsp:txBody>
      <dsp:txXfrm>
        <a:off x="221823" y="896356"/>
        <a:ext cx="1431268" cy="858761"/>
      </dsp:txXfrm>
    </dsp:sp>
    <dsp:sp modelId="{7763DBDC-AE6E-4B26-8A99-271078A2CD65}">
      <dsp:nvSpPr>
        <dsp:cNvPr id="0" name=""/>
        <dsp:cNvSpPr/>
      </dsp:nvSpPr>
      <dsp:spPr>
        <a:xfrm>
          <a:off x="1893559" y="0"/>
          <a:ext cx="7071068" cy="2649767"/>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Costituiscono</a:t>
          </a:r>
          <a:r>
            <a:rPr lang="en-US" sz="1600" kern="1200" dirty="0"/>
            <a:t> </a:t>
          </a:r>
          <a:r>
            <a:rPr lang="en-US" sz="1600" kern="1200" dirty="0" err="1"/>
            <a:t>indicatori</a:t>
          </a:r>
          <a:r>
            <a:rPr lang="en-US" sz="1600" kern="1200" dirty="0"/>
            <a:t> di </a:t>
          </a:r>
          <a:r>
            <a:rPr lang="en-US" sz="1600" kern="1200" dirty="0" err="1"/>
            <a:t>crisi</a:t>
          </a:r>
          <a:r>
            <a:rPr lang="en-US" sz="1600" kern="1200" dirty="0"/>
            <a:t> </a:t>
          </a:r>
          <a:r>
            <a:rPr lang="en-US" sz="1600" kern="1200" dirty="0" err="1"/>
            <a:t>gli</a:t>
          </a:r>
          <a:r>
            <a:rPr lang="en-US" sz="1600" kern="1200" dirty="0"/>
            <a:t> </a:t>
          </a:r>
          <a:r>
            <a:rPr lang="en-US" sz="1600" kern="1200" dirty="0" err="1"/>
            <a:t>squilibri</a:t>
          </a:r>
          <a:r>
            <a:rPr lang="en-US" sz="1600" kern="1200" dirty="0"/>
            <a:t> di carattere </a:t>
          </a:r>
          <a:r>
            <a:rPr lang="en-US" sz="1600" kern="1200" dirty="0" err="1"/>
            <a:t>reddituale</a:t>
          </a:r>
          <a:r>
            <a:rPr lang="en-US" sz="1600" kern="1200" dirty="0"/>
            <a:t>, </a:t>
          </a:r>
          <a:r>
            <a:rPr lang="en-US" sz="1600" kern="1200" dirty="0" err="1"/>
            <a:t>patrimoniale</a:t>
          </a:r>
          <a:r>
            <a:rPr lang="en-US" sz="1600" kern="1200" dirty="0"/>
            <a:t> o </a:t>
          </a:r>
          <a:r>
            <a:rPr lang="en-US" sz="1600" kern="1200" dirty="0" err="1"/>
            <a:t>finanziario</a:t>
          </a:r>
          <a:r>
            <a:rPr lang="en-US" sz="1600" kern="1200" dirty="0"/>
            <a:t>, </a:t>
          </a:r>
          <a:r>
            <a:rPr lang="en-US" sz="1600" kern="1200" dirty="0" err="1"/>
            <a:t>rapportati</a:t>
          </a:r>
          <a:r>
            <a:rPr lang="en-US" sz="1600" kern="1200" dirty="0"/>
            <a:t> alle </a:t>
          </a:r>
          <a:r>
            <a:rPr lang="en-US" sz="1600" kern="1200" dirty="0" err="1"/>
            <a:t>caratteristiche</a:t>
          </a:r>
          <a:r>
            <a:rPr lang="en-US" sz="1600" kern="1200" dirty="0"/>
            <a:t> </a:t>
          </a:r>
          <a:r>
            <a:rPr lang="en-US" sz="1600" kern="1200" dirty="0" err="1"/>
            <a:t>dell’impresa</a:t>
          </a:r>
          <a:r>
            <a:rPr lang="en-US" sz="1600" kern="1200" dirty="0"/>
            <a:t> ed </a:t>
          </a:r>
          <a:r>
            <a:rPr lang="en-US" sz="1600" kern="1200" dirty="0" err="1"/>
            <a:t>all’attività</a:t>
          </a:r>
          <a:r>
            <a:rPr lang="en-US" sz="1600" kern="1200" dirty="0"/>
            <a:t> </a:t>
          </a:r>
          <a:r>
            <a:rPr lang="en-US" sz="1600" kern="1200" dirty="0" err="1"/>
            <a:t>imprenditoriale</a:t>
          </a:r>
          <a:r>
            <a:rPr lang="en-US" sz="1600" kern="1200" dirty="0"/>
            <a:t> del </a:t>
          </a:r>
          <a:r>
            <a:rPr lang="en-US" sz="1600" kern="1200" dirty="0" err="1"/>
            <a:t>debitore</a:t>
          </a:r>
          <a:r>
            <a:rPr lang="en-US" sz="1600" kern="1200" dirty="0"/>
            <a:t>, tenuto </a:t>
          </a:r>
          <a:r>
            <a:rPr lang="en-US" sz="1600" kern="1200" dirty="0" err="1"/>
            <a:t>conto</a:t>
          </a:r>
          <a:r>
            <a:rPr lang="en-US" sz="1600" kern="1200" dirty="0"/>
            <a:t> </a:t>
          </a:r>
          <a:r>
            <a:rPr lang="en-US" sz="1600" kern="1200" dirty="0" err="1"/>
            <a:t>della</a:t>
          </a:r>
          <a:r>
            <a:rPr lang="en-US" sz="1600" kern="1200" dirty="0"/>
            <a:t> data di </a:t>
          </a:r>
          <a:r>
            <a:rPr lang="en-US" sz="1600" kern="1200" dirty="0" err="1"/>
            <a:t>costituzione</a:t>
          </a:r>
          <a:r>
            <a:rPr lang="en-US" sz="1600" kern="1200" dirty="0"/>
            <a:t>  e </a:t>
          </a:r>
          <a:r>
            <a:rPr lang="en-US" sz="1600" kern="1200" dirty="0" err="1"/>
            <a:t>dell’inizio</a:t>
          </a:r>
          <a:r>
            <a:rPr lang="en-US" sz="1600" kern="1200" dirty="0"/>
            <a:t> </a:t>
          </a:r>
          <a:r>
            <a:rPr lang="en-US" sz="1600" kern="1200" dirty="0" err="1"/>
            <a:t>dell’attività</a:t>
          </a:r>
          <a:r>
            <a:rPr lang="en-US" sz="1600" kern="1200" dirty="0"/>
            <a:t>, </a:t>
          </a:r>
          <a:r>
            <a:rPr lang="en-US" sz="1600" kern="1200" dirty="0" err="1"/>
            <a:t>rilevabili</a:t>
          </a:r>
          <a:r>
            <a:rPr lang="en-US" sz="1600" kern="1200" dirty="0"/>
            <a:t> </a:t>
          </a:r>
          <a:r>
            <a:rPr lang="en-US" sz="1600" kern="1200" dirty="0" err="1"/>
            <a:t>attraverso</a:t>
          </a:r>
          <a:r>
            <a:rPr lang="en-US" sz="1600" kern="1200" dirty="0"/>
            <a:t> </a:t>
          </a:r>
          <a:r>
            <a:rPr lang="en-US" sz="1600" kern="1200" dirty="0" err="1"/>
            <a:t>appositi</a:t>
          </a:r>
          <a:r>
            <a:rPr lang="en-US" sz="1600" kern="1200" dirty="0"/>
            <a:t> </a:t>
          </a:r>
          <a:r>
            <a:rPr lang="en-US" sz="1600" kern="1200" dirty="0" err="1"/>
            <a:t>indici</a:t>
          </a:r>
          <a:r>
            <a:rPr lang="en-US" sz="1600" kern="1200" dirty="0"/>
            <a:t> </a:t>
          </a:r>
          <a:r>
            <a:rPr lang="en-US" sz="1600" kern="1200" dirty="0" err="1"/>
            <a:t>che</a:t>
          </a:r>
          <a:r>
            <a:rPr lang="en-US" sz="1600" kern="1200" dirty="0"/>
            <a:t> </a:t>
          </a:r>
          <a:r>
            <a:rPr lang="en-US" sz="1600" kern="1200" dirty="0" err="1"/>
            <a:t>diano</a:t>
          </a:r>
          <a:r>
            <a:rPr lang="en-US" sz="1600" kern="1200" dirty="0"/>
            <a:t> </a:t>
          </a:r>
          <a:r>
            <a:rPr lang="en-US" sz="1600" kern="1200" dirty="0" err="1"/>
            <a:t>evidenza</a:t>
          </a:r>
          <a:r>
            <a:rPr lang="en-US" sz="1600" kern="1200" dirty="0"/>
            <a:t> </a:t>
          </a:r>
          <a:r>
            <a:rPr lang="en-US" sz="1600" kern="1200" dirty="0" err="1"/>
            <a:t>della</a:t>
          </a:r>
          <a:r>
            <a:rPr lang="en-US" sz="1600" kern="1200" dirty="0"/>
            <a:t> </a:t>
          </a:r>
          <a:r>
            <a:rPr lang="en-US" sz="1600" kern="1200" dirty="0" err="1"/>
            <a:t>sostenibilità</a:t>
          </a:r>
          <a:r>
            <a:rPr lang="en-US" sz="1600" kern="1200" dirty="0"/>
            <a:t> </a:t>
          </a:r>
          <a:r>
            <a:rPr lang="en-US" sz="1600" kern="1200" dirty="0" err="1"/>
            <a:t>dei</a:t>
          </a:r>
          <a:r>
            <a:rPr lang="en-US" sz="1600" kern="1200" dirty="0"/>
            <a:t> </a:t>
          </a:r>
          <a:r>
            <a:rPr lang="en-US" sz="1600" kern="1200" dirty="0" err="1"/>
            <a:t>debiti</a:t>
          </a:r>
          <a:r>
            <a:rPr lang="en-US" sz="1600" kern="1200" dirty="0"/>
            <a:t> per </a:t>
          </a:r>
          <a:r>
            <a:rPr lang="en-US" sz="1600" kern="1200" dirty="0" err="1"/>
            <a:t>almeno</a:t>
          </a:r>
          <a:r>
            <a:rPr lang="en-US" sz="1600" kern="1200" dirty="0"/>
            <a:t> </a:t>
          </a:r>
          <a:r>
            <a:rPr lang="en-US" sz="1600" kern="1200" dirty="0" err="1"/>
            <a:t>i</a:t>
          </a:r>
          <a:r>
            <a:rPr lang="en-US" sz="1600" kern="1200" dirty="0"/>
            <a:t> sei </a:t>
          </a:r>
          <a:r>
            <a:rPr lang="en-US" sz="1600" kern="1200" dirty="0" err="1"/>
            <a:t>mesi</a:t>
          </a:r>
          <a:r>
            <a:rPr lang="en-US" sz="1600" kern="1200" dirty="0"/>
            <a:t> </a:t>
          </a:r>
          <a:r>
            <a:rPr lang="en-US" sz="1600" kern="1200" dirty="0" err="1"/>
            <a:t>successivi</a:t>
          </a:r>
          <a:r>
            <a:rPr lang="en-US" sz="1600" kern="1200" dirty="0"/>
            <a:t> e </a:t>
          </a:r>
          <a:r>
            <a:rPr lang="en-US" sz="1600" kern="1200" dirty="0" err="1"/>
            <a:t>delle</a:t>
          </a:r>
          <a:r>
            <a:rPr lang="en-US" sz="1600" kern="1200" dirty="0"/>
            <a:t> </a:t>
          </a:r>
          <a:r>
            <a:rPr lang="en-US" sz="1600" kern="1200" dirty="0" err="1"/>
            <a:t>prospettive</a:t>
          </a:r>
          <a:r>
            <a:rPr lang="en-US" sz="1600" kern="1200" dirty="0"/>
            <a:t> di </a:t>
          </a:r>
          <a:r>
            <a:rPr lang="en-US" sz="1600" kern="1200" dirty="0" err="1"/>
            <a:t>continuità</a:t>
          </a:r>
          <a:r>
            <a:rPr lang="en-US" sz="1600" kern="1200" dirty="0"/>
            <a:t> </a:t>
          </a:r>
          <a:r>
            <a:rPr lang="en-US" sz="1600" kern="1200" dirty="0" err="1"/>
            <a:t>aziendale</a:t>
          </a:r>
          <a:r>
            <a:rPr lang="en-US" sz="1600" kern="1200" dirty="0"/>
            <a:t> per </a:t>
          </a:r>
          <a:r>
            <a:rPr lang="en-US" sz="1600" kern="1200" dirty="0" err="1"/>
            <a:t>l’esercizio</a:t>
          </a:r>
          <a:r>
            <a:rPr lang="en-US" sz="1600" kern="1200" dirty="0"/>
            <a:t> in </a:t>
          </a:r>
          <a:r>
            <a:rPr lang="en-US" sz="1600" kern="1200" dirty="0" err="1"/>
            <a:t>corso</a:t>
          </a:r>
          <a:r>
            <a:rPr lang="en-US" sz="1600" kern="1200" dirty="0"/>
            <a:t> o, </a:t>
          </a:r>
          <a:r>
            <a:rPr lang="en-US" sz="1600" kern="1200" dirty="0" err="1"/>
            <a:t>quando</a:t>
          </a:r>
          <a:r>
            <a:rPr lang="en-US" sz="1600" kern="1200" dirty="0"/>
            <a:t> la </a:t>
          </a:r>
          <a:r>
            <a:rPr lang="en-US" sz="1600" kern="1200" dirty="0" err="1"/>
            <a:t>durata</a:t>
          </a:r>
          <a:r>
            <a:rPr lang="en-US" sz="1600" kern="1200" dirty="0"/>
            <a:t> residua al </a:t>
          </a:r>
          <a:r>
            <a:rPr lang="en-US" sz="1600" kern="1200" dirty="0" err="1"/>
            <a:t>momento</a:t>
          </a:r>
          <a:r>
            <a:rPr lang="en-US" sz="1600" kern="1200" dirty="0"/>
            <a:t> </a:t>
          </a:r>
          <a:r>
            <a:rPr lang="en-US" sz="1600" kern="1200" dirty="0" err="1"/>
            <a:t>della</a:t>
          </a:r>
          <a:r>
            <a:rPr lang="en-US" sz="1600" kern="1200" dirty="0"/>
            <a:t> </a:t>
          </a:r>
          <a:r>
            <a:rPr lang="en-US" sz="1600" kern="1200" dirty="0" err="1"/>
            <a:t>valutazione</a:t>
          </a:r>
          <a:r>
            <a:rPr lang="en-US" sz="1600" kern="1200" dirty="0"/>
            <a:t> è </a:t>
          </a:r>
          <a:r>
            <a:rPr lang="en-US" sz="1600" kern="1200" dirty="0" err="1"/>
            <a:t>inferiore</a:t>
          </a:r>
          <a:r>
            <a:rPr lang="en-US" sz="1600" kern="1200" dirty="0"/>
            <a:t> ai sei </a:t>
          </a:r>
          <a:r>
            <a:rPr lang="en-US" sz="1600" kern="1200" dirty="0" err="1"/>
            <a:t>mesi</a:t>
          </a:r>
          <a:r>
            <a:rPr lang="en-US" sz="1600" kern="1200" dirty="0"/>
            <a:t>, per </a:t>
          </a:r>
          <a:r>
            <a:rPr lang="en-US" sz="1600" kern="1200" dirty="0" err="1"/>
            <a:t>i</a:t>
          </a:r>
          <a:r>
            <a:rPr lang="en-US" sz="1600" kern="1200" dirty="0"/>
            <a:t> sei </a:t>
          </a:r>
          <a:r>
            <a:rPr lang="en-US" sz="1600" kern="1200" dirty="0" err="1"/>
            <a:t>mesi</a:t>
          </a:r>
          <a:r>
            <a:rPr lang="en-US" sz="1600" kern="1200" dirty="0"/>
            <a:t> </a:t>
          </a:r>
          <a:r>
            <a:rPr lang="en-US" sz="1600" kern="1200" dirty="0" err="1"/>
            <a:t>successivi</a:t>
          </a:r>
          <a:r>
            <a:rPr lang="en-US" sz="1600" kern="1200" dirty="0"/>
            <a:t>. A </a:t>
          </a:r>
          <a:r>
            <a:rPr lang="en-US" sz="1600" kern="1200" dirty="0" err="1"/>
            <a:t>questi</a:t>
          </a:r>
          <a:r>
            <a:rPr lang="en-US" sz="1600" kern="1200" dirty="0"/>
            <a:t> </a:t>
          </a:r>
          <a:r>
            <a:rPr lang="en-US" sz="1600" kern="1200" dirty="0" err="1"/>
            <a:t>fini</a:t>
          </a:r>
          <a:r>
            <a:rPr lang="en-US" sz="1600" kern="1200" dirty="0"/>
            <a:t> </a:t>
          </a:r>
          <a:r>
            <a:rPr lang="en-US" sz="1600" kern="1200" dirty="0" err="1"/>
            <a:t>sono</a:t>
          </a:r>
          <a:r>
            <a:rPr lang="en-US" sz="1600" kern="1200" dirty="0"/>
            <a:t> </a:t>
          </a:r>
          <a:r>
            <a:rPr lang="en-US" sz="1600" kern="1200" dirty="0" err="1"/>
            <a:t>indici</a:t>
          </a:r>
          <a:r>
            <a:rPr lang="en-US" sz="1600" kern="1200" dirty="0"/>
            <a:t> </a:t>
          </a:r>
          <a:r>
            <a:rPr lang="en-US" sz="1600" kern="1200" dirty="0" err="1"/>
            <a:t>significativi</a:t>
          </a:r>
          <a:r>
            <a:rPr lang="en-US" sz="1600" kern="1200" dirty="0"/>
            <a:t> </a:t>
          </a:r>
          <a:r>
            <a:rPr lang="en-US" sz="1600" kern="1200" dirty="0" err="1"/>
            <a:t>quelli</a:t>
          </a:r>
          <a:r>
            <a:rPr lang="en-US" sz="1600" kern="1200" dirty="0"/>
            <a:t> </a:t>
          </a:r>
          <a:r>
            <a:rPr lang="en-US" sz="1600" kern="1200" dirty="0" err="1"/>
            <a:t>che</a:t>
          </a:r>
          <a:r>
            <a:rPr lang="en-US" sz="1600" kern="1200" dirty="0"/>
            <a:t> </a:t>
          </a:r>
          <a:r>
            <a:rPr lang="en-US" sz="1600" kern="1200" dirty="0" err="1"/>
            <a:t>misurano</a:t>
          </a:r>
          <a:r>
            <a:rPr lang="en-US" sz="1600" kern="1200" dirty="0"/>
            <a:t> la </a:t>
          </a:r>
          <a:r>
            <a:rPr lang="en-US" sz="1600" kern="1200" dirty="0" err="1"/>
            <a:t>sostenibilità</a:t>
          </a:r>
          <a:r>
            <a:rPr lang="en-US" sz="1600" kern="1200" dirty="0"/>
            <a:t> </a:t>
          </a:r>
          <a:r>
            <a:rPr lang="en-US" sz="1600" kern="1200" dirty="0" err="1"/>
            <a:t>degli</a:t>
          </a:r>
          <a:r>
            <a:rPr lang="en-US" sz="1600" kern="1200" dirty="0"/>
            <a:t> </a:t>
          </a:r>
          <a:r>
            <a:rPr lang="en-US" sz="1600" kern="1200" dirty="0" err="1"/>
            <a:t>oneri</a:t>
          </a:r>
          <a:r>
            <a:rPr lang="en-US" sz="1600" kern="1200" dirty="0"/>
            <a:t> di </a:t>
          </a:r>
          <a:r>
            <a:rPr lang="en-US" sz="1600" kern="1200" dirty="0" err="1"/>
            <a:t>indebitamento</a:t>
          </a:r>
          <a:r>
            <a:rPr lang="en-US" sz="1600" kern="1200" dirty="0"/>
            <a:t> con </a:t>
          </a:r>
          <a:r>
            <a:rPr lang="en-US" sz="1600" kern="1200" dirty="0" err="1"/>
            <a:t>i</a:t>
          </a:r>
          <a:r>
            <a:rPr lang="en-US" sz="1600" kern="1200" dirty="0"/>
            <a:t> </a:t>
          </a:r>
          <a:r>
            <a:rPr lang="en-US" sz="1600" kern="1200" dirty="0" err="1"/>
            <a:t>flussi</a:t>
          </a:r>
          <a:r>
            <a:rPr lang="en-US" sz="1600" kern="1200" dirty="0"/>
            <a:t> di </a:t>
          </a:r>
          <a:r>
            <a:rPr lang="en-US" sz="1600" kern="1200" dirty="0" err="1"/>
            <a:t>cassa</a:t>
          </a:r>
          <a:r>
            <a:rPr lang="en-US" sz="1600" kern="1200" dirty="0"/>
            <a:t> </a:t>
          </a:r>
          <a:r>
            <a:rPr lang="en-US" sz="1600" kern="1200" dirty="0" err="1"/>
            <a:t>che</a:t>
          </a:r>
          <a:r>
            <a:rPr lang="en-US" sz="1600" kern="1200" dirty="0"/>
            <a:t> </a:t>
          </a:r>
          <a:r>
            <a:rPr lang="en-US" sz="1600" kern="1200" dirty="0" err="1"/>
            <a:t>l’impresa</a:t>
          </a:r>
          <a:r>
            <a:rPr lang="en-US" sz="1600" kern="1200" dirty="0"/>
            <a:t> è in </a:t>
          </a:r>
          <a:r>
            <a:rPr lang="en-US" sz="1600" kern="1200" dirty="0" err="1"/>
            <a:t>grado</a:t>
          </a:r>
          <a:r>
            <a:rPr lang="en-US" sz="1600" kern="1200" dirty="0"/>
            <a:t> di </a:t>
          </a:r>
          <a:r>
            <a:rPr lang="en-US" sz="1600" kern="1200" dirty="0" err="1"/>
            <a:t>generare</a:t>
          </a:r>
          <a:r>
            <a:rPr lang="en-US" sz="1600" kern="1200" dirty="0"/>
            <a:t> e </a:t>
          </a:r>
          <a:r>
            <a:rPr lang="en-US" sz="1600" kern="1200" dirty="0" err="1"/>
            <a:t>l’adeguatezza</a:t>
          </a:r>
          <a:r>
            <a:rPr lang="en-US" sz="1600" kern="1200" dirty="0"/>
            <a:t> </a:t>
          </a:r>
          <a:r>
            <a:rPr lang="en-US" sz="1600" kern="1200" dirty="0" err="1"/>
            <a:t>dei</a:t>
          </a:r>
          <a:r>
            <a:rPr lang="en-US" sz="1600" kern="1200" dirty="0"/>
            <a:t> </a:t>
          </a:r>
          <a:r>
            <a:rPr lang="en-US" sz="1600" kern="1200" dirty="0" err="1"/>
            <a:t>mezzi</a:t>
          </a:r>
          <a:r>
            <a:rPr lang="en-US" sz="1600" kern="1200" dirty="0"/>
            <a:t> </a:t>
          </a:r>
          <a:r>
            <a:rPr lang="en-US" sz="1600" kern="1200" dirty="0" err="1"/>
            <a:t>propri</a:t>
          </a:r>
          <a:r>
            <a:rPr lang="en-US" sz="1600" kern="1200" dirty="0"/>
            <a:t> rispetto a </a:t>
          </a:r>
          <a:r>
            <a:rPr lang="en-US" sz="1600" kern="1200" dirty="0" err="1"/>
            <a:t>quelli</a:t>
          </a:r>
          <a:r>
            <a:rPr lang="en-US" sz="1600" kern="1200" dirty="0"/>
            <a:t> di </a:t>
          </a:r>
          <a:r>
            <a:rPr lang="en-US" sz="1600" kern="1200" dirty="0" err="1"/>
            <a:t>terzi</a:t>
          </a:r>
          <a:r>
            <a:rPr lang="en-US" sz="1600" kern="1200" dirty="0"/>
            <a:t>. </a:t>
          </a:r>
        </a:p>
      </dsp:txBody>
      <dsp:txXfrm>
        <a:off x="1893559" y="0"/>
        <a:ext cx="7071068" cy="2649767"/>
      </dsp:txXfrm>
    </dsp:sp>
    <dsp:sp modelId="{2C5A9BE9-D6CC-4267-8CD7-8BC432E0A516}">
      <dsp:nvSpPr>
        <dsp:cNvPr id="0" name=""/>
        <dsp:cNvSpPr/>
      </dsp:nvSpPr>
      <dsp:spPr>
        <a:xfrm>
          <a:off x="214745" y="2928801"/>
          <a:ext cx="5386579" cy="1871506"/>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Costituiscono</a:t>
          </a:r>
          <a:r>
            <a:rPr lang="en-US" sz="1600" kern="1200" dirty="0"/>
            <a:t> </a:t>
          </a:r>
          <a:r>
            <a:rPr lang="en-US" sz="1600" kern="1200" dirty="0" err="1"/>
            <a:t>altresì</a:t>
          </a:r>
          <a:r>
            <a:rPr lang="en-US" sz="1600" kern="1200" dirty="0"/>
            <a:t> </a:t>
          </a:r>
          <a:r>
            <a:rPr lang="en-US" sz="1600" kern="1200" dirty="0" err="1"/>
            <a:t>indicatori</a:t>
          </a:r>
          <a:r>
            <a:rPr lang="en-US" sz="1600" kern="1200" dirty="0"/>
            <a:t> di </a:t>
          </a:r>
          <a:r>
            <a:rPr lang="en-US" sz="1600" kern="1200" dirty="0" err="1"/>
            <a:t>crisi</a:t>
          </a:r>
          <a:r>
            <a:rPr lang="en-US" sz="1600" kern="1200" dirty="0"/>
            <a:t> </a:t>
          </a:r>
          <a:r>
            <a:rPr lang="en-US" sz="1600" kern="1200" dirty="0" err="1"/>
            <a:t>ritardi</a:t>
          </a:r>
          <a:r>
            <a:rPr lang="en-US" sz="1600" kern="1200" dirty="0"/>
            <a:t> </a:t>
          </a:r>
          <a:r>
            <a:rPr lang="en-US" sz="1600" kern="1200" dirty="0" err="1"/>
            <a:t>nei</a:t>
          </a:r>
          <a:r>
            <a:rPr lang="en-US" sz="1600" kern="1200" dirty="0"/>
            <a:t> </a:t>
          </a:r>
          <a:r>
            <a:rPr lang="en-US" sz="1600" kern="1200" dirty="0" err="1"/>
            <a:t>pagamenti</a:t>
          </a:r>
          <a:r>
            <a:rPr lang="en-US" sz="1600" kern="1200" dirty="0"/>
            <a:t> </a:t>
          </a:r>
          <a:r>
            <a:rPr lang="en-US" sz="1600" kern="1200" dirty="0" err="1"/>
            <a:t>reiterati</a:t>
          </a:r>
          <a:r>
            <a:rPr lang="en-US" sz="1600" kern="1200" dirty="0"/>
            <a:t> e </a:t>
          </a:r>
          <a:r>
            <a:rPr lang="en-US" sz="1600" kern="1200" dirty="0" err="1"/>
            <a:t>significativi</a:t>
          </a:r>
          <a:r>
            <a:rPr lang="en-US" sz="1600" kern="1200" dirty="0"/>
            <a:t>, </a:t>
          </a:r>
          <a:r>
            <a:rPr lang="en-US" sz="1600" kern="1200" dirty="0" err="1"/>
            <a:t>anche</a:t>
          </a:r>
          <a:r>
            <a:rPr lang="en-US" sz="1600" kern="1200" dirty="0"/>
            <a:t> </a:t>
          </a:r>
          <a:r>
            <a:rPr lang="en-US" sz="1600" kern="1200" dirty="0" err="1"/>
            <a:t>sulla</a:t>
          </a:r>
          <a:r>
            <a:rPr lang="en-US" sz="1600" kern="1200" dirty="0"/>
            <a:t> base di </a:t>
          </a:r>
          <a:r>
            <a:rPr lang="en-US" sz="1600" kern="1200" dirty="0" err="1"/>
            <a:t>quanto</a:t>
          </a:r>
          <a:r>
            <a:rPr lang="en-US" sz="1600" kern="1200" dirty="0"/>
            <a:t> </a:t>
          </a:r>
          <a:r>
            <a:rPr lang="en-US" sz="1600" kern="1200" dirty="0" err="1"/>
            <a:t>previsto</a:t>
          </a:r>
          <a:r>
            <a:rPr lang="en-US" sz="1600" kern="1200" dirty="0"/>
            <a:t> </a:t>
          </a:r>
          <a:r>
            <a:rPr lang="en-US" sz="1600" kern="1200" dirty="0" err="1"/>
            <a:t>dall’art</a:t>
          </a:r>
          <a:r>
            <a:rPr lang="en-US" sz="1600" kern="1200" dirty="0"/>
            <a:t>. 24</a:t>
          </a:r>
          <a:r>
            <a:rPr lang="en-US" sz="500" kern="1200" dirty="0"/>
            <a:t>.</a:t>
          </a:r>
        </a:p>
      </dsp:txBody>
      <dsp:txXfrm>
        <a:off x="214745" y="2928801"/>
        <a:ext cx="5386579" cy="1871506"/>
      </dsp:txXfrm>
    </dsp:sp>
    <dsp:sp modelId="{49BC71EA-C912-4A7C-B814-598288F89205}">
      <dsp:nvSpPr>
        <dsp:cNvPr id="0" name=""/>
        <dsp:cNvSpPr/>
      </dsp:nvSpPr>
      <dsp:spPr>
        <a:xfrm>
          <a:off x="5949810" y="2429264"/>
          <a:ext cx="2625733" cy="2822232"/>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Il </a:t>
          </a:r>
          <a:r>
            <a:rPr lang="en-US" sz="1400" kern="1200" dirty="0" err="1"/>
            <a:t>Consiglio</a:t>
          </a:r>
          <a:r>
            <a:rPr lang="en-US" sz="1400" kern="1200" dirty="0"/>
            <a:t> Nazionale  </a:t>
          </a:r>
          <a:r>
            <a:rPr lang="en-US" sz="1400" kern="1200" dirty="0" err="1"/>
            <a:t>dei</a:t>
          </a:r>
          <a:r>
            <a:rPr lang="en-US" sz="1400" kern="1200" dirty="0"/>
            <a:t> Dottori </a:t>
          </a:r>
          <a:r>
            <a:rPr lang="en-US" sz="1400" kern="1200" dirty="0" err="1"/>
            <a:t>Commercialisti</a:t>
          </a:r>
          <a:r>
            <a:rPr lang="en-US" sz="1400" kern="1200" dirty="0"/>
            <a:t> è </a:t>
          </a:r>
          <a:r>
            <a:rPr lang="en-US" sz="1400" kern="1200" dirty="0" err="1"/>
            <a:t>deputato</a:t>
          </a:r>
          <a:r>
            <a:rPr lang="en-US" sz="1400" kern="1200" dirty="0"/>
            <a:t> ad </a:t>
          </a:r>
          <a:r>
            <a:rPr lang="en-US" sz="1400" kern="1200" dirty="0" err="1"/>
            <a:t>emanare</a:t>
          </a:r>
          <a:r>
            <a:rPr lang="en-US" sz="1400" kern="1200" dirty="0"/>
            <a:t> </a:t>
          </a:r>
          <a:r>
            <a:rPr lang="en-US" sz="1400" kern="1200" dirty="0" err="1"/>
            <a:t>gli</a:t>
          </a:r>
          <a:r>
            <a:rPr lang="en-US" sz="1400" kern="1200" dirty="0"/>
            <a:t> </a:t>
          </a:r>
          <a:r>
            <a:rPr lang="en-US" sz="1400" kern="1200" dirty="0" err="1"/>
            <a:t>indici</a:t>
          </a:r>
          <a:r>
            <a:rPr lang="en-US" sz="1400" kern="1200" dirty="0"/>
            <a:t> di cui al comma 1 secondo le </a:t>
          </a:r>
          <a:r>
            <a:rPr lang="en-US" sz="1400" kern="1200" dirty="0" err="1"/>
            <a:t>seguenti</a:t>
          </a:r>
          <a:r>
            <a:rPr lang="en-US" sz="1400" kern="1200" dirty="0"/>
            <a:t> </a:t>
          </a:r>
          <a:r>
            <a:rPr lang="en-US" sz="1400" kern="1200" dirty="0" err="1"/>
            <a:t>caratteristiche</a:t>
          </a:r>
          <a:r>
            <a:rPr lang="en-US" sz="1400" kern="1200" dirty="0"/>
            <a:t>: </a:t>
          </a:r>
          <a:r>
            <a:rPr lang="en-US" sz="1400" kern="1200" dirty="0" err="1"/>
            <a:t>indici</a:t>
          </a:r>
          <a:r>
            <a:rPr lang="en-US" sz="1400" kern="1200" dirty="0"/>
            <a:t> </a:t>
          </a:r>
          <a:r>
            <a:rPr lang="en-US" sz="1400" kern="1200" dirty="0" err="1"/>
            <a:t>revisionati</a:t>
          </a:r>
          <a:r>
            <a:rPr lang="en-US" sz="1400" kern="1200" dirty="0"/>
            <a:t> </a:t>
          </a:r>
          <a:r>
            <a:rPr lang="en-US" sz="1400" kern="1200" dirty="0" err="1"/>
            <a:t>ogni</a:t>
          </a:r>
          <a:r>
            <a:rPr lang="en-US" sz="1400" kern="1200" dirty="0"/>
            <a:t> 3 anni, secondo la </a:t>
          </a:r>
          <a:r>
            <a:rPr lang="en-US" sz="1400" kern="1200" dirty="0" err="1"/>
            <a:t>classificazione</a:t>
          </a:r>
          <a:r>
            <a:rPr lang="en-US" sz="1400" kern="1200" dirty="0"/>
            <a:t> </a:t>
          </a:r>
          <a:r>
            <a:rPr lang="en-US" sz="1400" kern="1200" dirty="0" err="1"/>
            <a:t>Istat</a:t>
          </a:r>
          <a:r>
            <a:rPr lang="en-US" sz="1400" kern="1200" dirty="0"/>
            <a:t> </a:t>
          </a:r>
          <a:r>
            <a:rPr lang="en-US" sz="1400" kern="1200" dirty="0" err="1"/>
            <a:t>delle</a:t>
          </a:r>
          <a:r>
            <a:rPr lang="en-US" sz="1400" kern="1200" dirty="0"/>
            <a:t> </a:t>
          </a:r>
          <a:r>
            <a:rPr lang="en-US" sz="1400" kern="1200" dirty="0" err="1"/>
            <a:t>attività</a:t>
          </a:r>
          <a:r>
            <a:rPr lang="en-US" sz="1400" kern="1200" dirty="0"/>
            <a:t> </a:t>
          </a:r>
          <a:r>
            <a:rPr lang="en-US" sz="1400" kern="1200" dirty="0" err="1"/>
            <a:t>economiche</a:t>
          </a:r>
          <a:r>
            <a:rPr lang="en-US" sz="1400" kern="1200" dirty="0"/>
            <a:t> e, </a:t>
          </a:r>
          <a:r>
            <a:rPr lang="en-US" sz="1400" kern="1200" dirty="0" err="1"/>
            <a:t>quindi</a:t>
          </a:r>
          <a:r>
            <a:rPr lang="en-US" sz="1400" kern="1200" dirty="0"/>
            <a:t> per </a:t>
          </a:r>
          <a:r>
            <a:rPr lang="en-US" sz="1400" kern="1200" dirty="0" err="1"/>
            <a:t>tipologia</a:t>
          </a:r>
          <a:r>
            <a:rPr lang="en-US" sz="1400" kern="1200" dirty="0"/>
            <a:t> di </a:t>
          </a:r>
          <a:r>
            <a:rPr lang="en-US" sz="1400" kern="1200" dirty="0" err="1"/>
            <a:t>attività</a:t>
          </a:r>
          <a:r>
            <a:rPr lang="en-US" sz="1400" kern="1200" dirty="0"/>
            <a:t> </a:t>
          </a:r>
          <a:r>
            <a:rPr lang="en-US" sz="1400" kern="1200" dirty="0" err="1"/>
            <a:t>economica</a:t>
          </a:r>
          <a:r>
            <a:rPr lang="en-US" sz="1400" kern="1200" dirty="0"/>
            <a:t>; </a:t>
          </a:r>
          <a:r>
            <a:rPr lang="en-US" sz="1400" kern="1200" dirty="0" err="1"/>
            <a:t>indici</a:t>
          </a:r>
          <a:r>
            <a:rPr lang="en-US" sz="1400" kern="1200" dirty="0"/>
            <a:t> per le start-up innovative di cui al D.L. 179/2012, alle PMI innovative di cui </a:t>
          </a:r>
          <a:r>
            <a:rPr lang="en-US" sz="1400" kern="1200" dirty="0" err="1"/>
            <a:t>alla</a:t>
          </a:r>
          <a:r>
            <a:rPr lang="en-US" sz="1400" kern="1200" dirty="0"/>
            <a:t> </a:t>
          </a:r>
          <a:r>
            <a:rPr lang="en-US" sz="1400" kern="1200" dirty="0" err="1"/>
            <a:t>legge</a:t>
          </a:r>
          <a:r>
            <a:rPr lang="en-US" sz="1400" kern="1200" dirty="0"/>
            <a:t> 33/2015.</a:t>
          </a:r>
        </a:p>
      </dsp:txBody>
      <dsp:txXfrm>
        <a:off x="5949810" y="2429264"/>
        <a:ext cx="2625733" cy="2822232"/>
      </dsp:txXfrm>
    </dsp:sp>
    <dsp:sp modelId="{9EB4B936-8952-4E99-ACC7-27C2159AB8B8}">
      <dsp:nvSpPr>
        <dsp:cNvPr id="0" name=""/>
        <dsp:cNvSpPr/>
      </dsp:nvSpPr>
      <dsp:spPr>
        <a:xfrm>
          <a:off x="0" y="5067367"/>
          <a:ext cx="1431268" cy="858761"/>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INDICI EMANATI NEL 2019</a:t>
          </a:r>
          <a:endParaRPr lang="en-US" sz="1600" kern="1200" dirty="0"/>
        </a:p>
      </dsp:txBody>
      <dsp:txXfrm>
        <a:off x="0" y="5067367"/>
        <a:ext cx="1431268" cy="858761"/>
      </dsp:txXfrm>
    </dsp:sp>
    <dsp:sp modelId="{E6856D3A-533C-4799-B39B-E3A49B717978}">
      <dsp:nvSpPr>
        <dsp:cNvPr id="0" name=""/>
        <dsp:cNvSpPr/>
      </dsp:nvSpPr>
      <dsp:spPr>
        <a:xfrm>
          <a:off x="1590102" y="5429257"/>
          <a:ext cx="5895682" cy="85876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NEL 2022 GIA’ SOGGETTI A REVISIONE SENZA ESSERE ENTRATI IN VIGORE</a:t>
          </a:r>
          <a:endParaRPr lang="en-US" sz="1600" kern="1200" dirty="0"/>
        </a:p>
      </dsp:txBody>
      <dsp:txXfrm>
        <a:off x="1590102" y="5429257"/>
        <a:ext cx="5895682" cy="858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8440-DC41-43BA-97D5-A9608F370DD6}" type="datetimeFigureOut">
              <a:rPr lang="it-IT" smtClean="0"/>
              <a:t>05/07/2021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A0F3E-DB4C-4F78-B54D-F4AEDA6C518D}" type="slidenum">
              <a:rPr lang="it-IT" smtClean="0"/>
              <a:t>‹N›</a:t>
            </a:fld>
            <a:endParaRPr lang="it-IT"/>
          </a:p>
        </p:txBody>
      </p:sp>
    </p:spTree>
    <p:extLst>
      <p:ext uri="{BB962C8B-B14F-4D97-AF65-F5344CB8AC3E}">
        <p14:creationId xmlns:p14="http://schemas.microsoft.com/office/powerpoint/2010/main" val="402151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0159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6">
            <a:extLst>
              <a:ext uri="{FF2B5EF4-FFF2-40B4-BE49-F238E27FC236}">
                <a16:creationId xmlns:a16="http://schemas.microsoft.com/office/drawing/2014/main" id="{D0B77AED-200B-4550-A81B-4A4AEF4AA3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10698-1F87-465E-A447-EE07F8B2CB42}"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14</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BCFA0185-9AD1-4365-B68E-555DD2637B81}"/>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84996" name="Segnaposto note 2">
            <a:extLst>
              <a:ext uri="{FF2B5EF4-FFF2-40B4-BE49-F238E27FC236}">
                <a16:creationId xmlns:a16="http://schemas.microsoft.com/office/drawing/2014/main" id="{117FCBDA-B031-4CAC-860A-F6BC53FEADC9}"/>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6">
            <a:extLst>
              <a:ext uri="{FF2B5EF4-FFF2-40B4-BE49-F238E27FC236}">
                <a16:creationId xmlns:a16="http://schemas.microsoft.com/office/drawing/2014/main" id="{C580C4D6-62A8-450E-B571-50884FE81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7D0EC1-FF38-4BCA-B289-213EA1FB485C}"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15</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03C69972-1EE8-4ABF-9B19-100F20CAEEF6}"/>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87044" name="Segnaposto note 2">
            <a:extLst>
              <a:ext uri="{FF2B5EF4-FFF2-40B4-BE49-F238E27FC236}">
                <a16:creationId xmlns:a16="http://schemas.microsoft.com/office/drawing/2014/main" id="{C70A1703-49F0-4CEB-B4EA-28998CFDF048}"/>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a:extLst>
              <a:ext uri="{FF2B5EF4-FFF2-40B4-BE49-F238E27FC236}">
                <a16:creationId xmlns:a16="http://schemas.microsoft.com/office/drawing/2014/main" id="{6BF5DC31-1B43-4E86-B5E4-8003D5871FA4}"/>
              </a:ext>
            </a:extLst>
          </p:cNvPr>
          <p:cNvSpPr>
            <a:spLocks noGrp="1" noRot="1" noChangeAspect="1" noChangeArrowheads="1" noTextEdit="1"/>
          </p:cNvSpPr>
          <p:nvPr>
            <p:ph type="sldImg"/>
          </p:nvPr>
        </p:nvSpPr>
        <p:spPr bwMode="auto">
          <a:xfrm>
            <a:off x="217488" y="812800"/>
            <a:ext cx="7123112"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a:extLst>
              <a:ext uri="{FF2B5EF4-FFF2-40B4-BE49-F238E27FC236}">
                <a16:creationId xmlns:a16="http://schemas.microsoft.com/office/drawing/2014/main" id="{BFF46011-0266-4CE4-8407-B83A181240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ea typeface="SimSun" panose="02010600030101010101" pitchFamily="2" charset="-122"/>
              <a:cs typeface="Mangal" panose="02040503050203030202" pitchFamily="18" charset="0"/>
            </a:endParaRPr>
          </a:p>
        </p:txBody>
      </p:sp>
      <p:sp>
        <p:nvSpPr>
          <p:cNvPr id="90116" name="Segnaposto numero diapositiva 3">
            <a:extLst>
              <a:ext uri="{FF2B5EF4-FFF2-40B4-BE49-F238E27FC236}">
                <a16:creationId xmlns:a16="http://schemas.microsoft.com/office/drawing/2014/main" id="{C53253C7-F2A4-4D69-9612-97A3BAFD8E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1B73F-005F-4553-BBF5-7685AB6CD426}"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17</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numero diapositiva 6">
            <a:extLst>
              <a:ext uri="{FF2B5EF4-FFF2-40B4-BE49-F238E27FC236}">
                <a16:creationId xmlns:a16="http://schemas.microsoft.com/office/drawing/2014/main" id="{AC4CD4D1-1C5B-457C-8CAF-C640F8A126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D6AEF-89FD-4146-919A-F00D780C9282}"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19</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21A27E0B-2DDD-44FF-A7A4-37A35D930B0D}"/>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92164" name="Segnaposto note 2">
            <a:extLst>
              <a:ext uri="{FF2B5EF4-FFF2-40B4-BE49-F238E27FC236}">
                <a16:creationId xmlns:a16="http://schemas.microsoft.com/office/drawing/2014/main" id="{5CA7FE73-C261-4421-B9A4-89EED6E0C0DB}"/>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numero diapositiva 6">
            <a:extLst>
              <a:ext uri="{FF2B5EF4-FFF2-40B4-BE49-F238E27FC236}">
                <a16:creationId xmlns:a16="http://schemas.microsoft.com/office/drawing/2014/main" id="{0D40E681-CB59-48F1-BC1E-41A151362C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A6B54E-5570-45AC-8EE9-E18B0C8A2D42}"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20</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F9581A9C-BE48-4790-B037-20B046F48758}"/>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94212" name="Segnaposto note 2">
            <a:extLst>
              <a:ext uri="{FF2B5EF4-FFF2-40B4-BE49-F238E27FC236}">
                <a16:creationId xmlns:a16="http://schemas.microsoft.com/office/drawing/2014/main" id="{B66C23F4-97D0-406E-A424-EAA5CED5E8C2}"/>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numero diapositiva 6">
            <a:extLst>
              <a:ext uri="{FF2B5EF4-FFF2-40B4-BE49-F238E27FC236}">
                <a16:creationId xmlns:a16="http://schemas.microsoft.com/office/drawing/2014/main" id="{2BA1F329-4E88-49EB-9604-96D2EA4696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985DD-F649-428B-850D-4D19E881702A}"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21</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8FE53D3F-DA3C-481E-8FED-077D3E93EE3D}"/>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96260" name="Segnaposto note 2">
            <a:extLst>
              <a:ext uri="{FF2B5EF4-FFF2-40B4-BE49-F238E27FC236}">
                <a16:creationId xmlns:a16="http://schemas.microsoft.com/office/drawing/2014/main" id="{6E2706B6-677C-447C-9963-323763B75DF9}"/>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E0C75A-D2DA-4302-B615-3EED1AC231B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FA53A51-9318-4A8A-A1B7-38F1FCD8E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D382962-8BA4-43BE-9660-781E96E0831A}"/>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0F8BBC12-F4CD-43E1-9652-F9A97F88FE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E91D4BB-FBF9-4331-936B-2A63750FEFE6}"/>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58692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D4BD6-C996-46BC-B3B3-DB53FC19018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D960F7-7DE2-4918-944F-3C299C5260A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740E4D-5137-4904-8FCB-EABB772D80A2}"/>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B27CCD0B-3C44-43F0-A85B-8CE573B17A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ED0C9-D66E-49D1-9EAC-61A5843A3213}"/>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68447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6EFF960-91E2-4937-AB89-BA7C19F918A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4DB37F-8D28-4255-AA02-1821B2BED92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BE1F27-F6DA-4DB4-B8A2-65106EFEFDE7}"/>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F122FAE6-98D2-4886-9888-21161D6BC9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ABEC3A-6C23-4930-87F0-C04DA422DD36}"/>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9095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80430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414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0613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0988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5527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9686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285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5494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5E8AC-80DA-4DD4-A7E6-147496F3B6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C9584D-4896-4D78-8D45-728BBE334D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37866E-65F7-4668-853E-A79B6740BACA}"/>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947E4F55-87EC-4B55-81AF-B8A271B01F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C1BE9C-38A8-418E-8830-E9F2651ED3F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253611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1754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0482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28744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44534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72858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6874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005893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268571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44101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93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08F0E-7A17-418F-8109-FE366535212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DBC2D6-D126-49C5-95B7-519C05962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3DA6511-2472-46B6-A914-78D60DE0386D}"/>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98C9D5A7-F628-41F8-B911-922146E43A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C344CE-2C02-47B7-8307-2322D14C198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868132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63560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12776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00439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145690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88587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05/07/2021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62728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90819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3491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60683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32557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82DBE-D60A-4B4E-8D71-BFB8AFF2B6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697DAB-22A6-4257-95C6-C43C14146CF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3EE95F-D87A-42EF-9808-DC9EEEB0380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CC15E3-34D8-45F4-8561-CA0889BCAAA3}"/>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Segnaposto piè di pagina 5">
            <a:extLst>
              <a:ext uri="{FF2B5EF4-FFF2-40B4-BE49-F238E27FC236}">
                <a16:creationId xmlns:a16="http://schemas.microsoft.com/office/drawing/2014/main" id="{08B87E5E-62DD-4004-A4F1-30DCF0743A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B55AA9-A122-47C0-8D83-2EEE4C377CA4}"/>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060524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79745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431643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5774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5334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95576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78026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8218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41345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25488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16448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5120D-E735-4EFE-9F42-D9670869BD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1DFA86-C81D-476F-9099-81B862A02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318EB2-8503-4100-A834-A7AC7A356F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016DC0A-7AC7-4AF6-9260-858779A3D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5C6A09-74B8-4991-8EFD-50E201B240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2C2216-B822-4C84-A2D9-5E2B305D6DB6}"/>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8" name="Segnaposto piè di pagina 7">
            <a:extLst>
              <a:ext uri="{FF2B5EF4-FFF2-40B4-BE49-F238E27FC236}">
                <a16:creationId xmlns:a16="http://schemas.microsoft.com/office/drawing/2014/main" id="{63EBF27E-FE90-46FF-852B-814B18CAA27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D74BB77-5D06-40AB-A63E-EBA0F154D2A5}"/>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1880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05/07/2021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19662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438656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05/07/2021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31133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2646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108435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374809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9F58C6A-B2ED-4CE1-A34B-B3F4681FD355}"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5201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0105580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F58C6A-B2ED-4CE1-A34B-B3F4681FD355}"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1765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1863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DBC66-8EFE-4535-9BB9-BCA12BFB7E1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D2E5DBE-A95B-4B34-B24B-3D6BFEE268A6}"/>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Segnaposto piè di pagina 3">
            <a:extLst>
              <a:ext uri="{FF2B5EF4-FFF2-40B4-BE49-F238E27FC236}">
                <a16:creationId xmlns:a16="http://schemas.microsoft.com/office/drawing/2014/main" id="{9DC523B1-4DDA-4FC6-B036-62850CB722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39FD89-4AB0-489B-9961-440A2CCB2968}"/>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14008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56582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791099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978849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412374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145405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12840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66386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05/07/2021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20504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05/07/2021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53355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00500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EB08252-1908-4833-ACE8-97AD586B3207}"/>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3" name="Segnaposto piè di pagina 2">
            <a:extLst>
              <a:ext uri="{FF2B5EF4-FFF2-40B4-BE49-F238E27FC236}">
                <a16:creationId xmlns:a16="http://schemas.microsoft.com/office/drawing/2014/main" id="{37FC8DC2-51AB-40A4-A932-61E48947FF0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080F644-B4B0-415E-A954-468F90697A01}"/>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67675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3695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601454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9685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47894E-ED34-413F-879A-83E217C1B0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C475EE-A97E-4991-A7F0-82B697941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FBA9B92-DCA4-4BE1-90A6-02E5C545C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CD0140-EA74-4AEE-88D7-F6E7117FCAD0}"/>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Segnaposto piè di pagina 5">
            <a:extLst>
              <a:ext uri="{FF2B5EF4-FFF2-40B4-BE49-F238E27FC236}">
                <a16:creationId xmlns:a16="http://schemas.microsoft.com/office/drawing/2014/main" id="{6B99F59D-A016-4187-AAFE-A9A869DD472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3B3534-0D89-4D24-8083-6C12F0E5A857}"/>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87762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BECD0-F43B-4330-A2FE-DD05BCD9B7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24B1324-B009-4788-931F-6DB2297DB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0925689-5CDB-4CA4-8C5F-4B4D4DD67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610FF2C-9D6C-4E05-9738-19FF9AB09DB0}"/>
              </a:ext>
            </a:extLst>
          </p:cNvPr>
          <p:cNvSpPr>
            <a:spLocks noGrp="1"/>
          </p:cNvSpPr>
          <p:nvPr>
            <p:ph type="dt" sz="half" idx="10"/>
          </p:nvPr>
        </p:nvSpPr>
        <p:spPr/>
        <p:txBody>
          <a:bodyPr/>
          <a:lstStyle/>
          <a:p>
            <a:fld id="{19F2DA9D-F0A1-4E01-A72F-DF11DB5DB0EA}" type="datetimeFigureOut">
              <a:rPr lang="it-IT" smtClean="0"/>
              <a:t>05/07/2021</a:t>
            </a:fld>
            <a:endParaRPr lang="it-IT"/>
          </a:p>
        </p:txBody>
      </p:sp>
      <p:sp>
        <p:nvSpPr>
          <p:cNvPr id="6" name="Segnaposto piè di pagina 5">
            <a:extLst>
              <a:ext uri="{FF2B5EF4-FFF2-40B4-BE49-F238E27FC236}">
                <a16:creationId xmlns:a16="http://schemas.microsoft.com/office/drawing/2014/main" id="{CFF8CCC7-2BDF-45D7-B8EA-F44B9C94A4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F4401D-EB22-4C74-9E16-FA342A7391FB}"/>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95039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1C09945-9AA4-42AD-BF0E-29FEF3785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67679AA-7C08-4C9B-A349-8A5B40248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4067C8-5F35-4262-83D5-BDD4EDEF0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05/07/2021</a:t>
            </a:fld>
            <a:endParaRPr lang="it-IT"/>
          </a:p>
        </p:txBody>
      </p:sp>
      <p:sp>
        <p:nvSpPr>
          <p:cNvPr id="5" name="Segnaposto piè di pagina 4">
            <a:extLst>
              <a:ext uri="{FF2B5EF4-FFF2-40B4-BE49-F238E27FC236}">
                <a16:creationId xmlns:a16="http://schemas.microsoft.com/office/drawing/2014/main" id="{3D4469BC-56F1-43F6-AD9D-331C12F43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5D2F8DD-4F10-490E-B187-E5358E01C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148927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F2DA9D-F0A1-4E01-A72F-DF11DB5DB0EA}" type="datetimeFigureOut">
              <a:rPr lang="it-IT" smtClean="0"/>
              <a:t>05/07/2021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732084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9F2DA9D-F0A1-4E01-A72F-DF11DB5DB0EA}" type="datetimeFigureOut">
              <a:rPr lang="it-IT" smtClean="0"/>
              <a:t>05/07/2021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2782014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F2DA9D-F0A1-4E01-A72F-DF11DB5DB0EA}" type="datetimeFigureOut">
              <a:rPr lang="it-IT" smtClean="0"/>
              <a:t>05/07/2021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27690064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05/07/2021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278431789"/>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6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brocardi.it/dizionario/3016.html" TargetMode="External"/><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brocardi.it/codice-civile/libro-quinto/titolo-v/capo-v/sezione-x/art2446.html" TargetMode="External"/><Relationship Id="rId5" Type="http://schemas.openxmlformats.org/officeDocument/2006/relationships/hyperlink" Target="https://www.brocardi.it/dizionario/2701.html" TargetMode="External"/><Relationship Id="rId4" Type="http://schemas.openxmlformats.org/officeDocument/2006/relationships/hyperlink" Target="https://www.brocardi.it/dizionario/2572.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3422" y="2249924"/>
            <a:ext cx="11776841" cy="2038221"/>
          </a:xfrm>
        </p:spPr>
        <p:txBody>
          <a:bodyPr>
            <a:normAutofit fontScale="90000"/>
          </a:bodyPr>
          <a:lstStyle/>
          <a:p>
            <a:pPr algn="ct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r>
              <a:rPr lang="it-IT" sz="4800" dirty="0"/>
              <a:t>COMMISSIONE FINANZA-CRISI E CONTROLLO DI GESTIONE</a:t>
            </a:r>
            <a:br>
              <a:rPr lang="it-IT" sz="4800" dirty="0"/>
            </a:br>
            <a:r>
              <a:rPr lang="it-IT" sz="2400" dirty="0"/>
              <a:t>LE DIFFICOLTA’ NELLE IMPRESE NELL’ERA COVID</a:t>
            </a:r>
            <a:br>
              <a:rPr lang="it-IT" sz="2400" dirty="0"/>
            </a:br>
            <a:r>
              <a:rPr lang="it-IT" sz="2400" dirty="0"/>
              <a:t>ANALISI E SOLUZIONI INNOVATIVE PER CRISI D’IMPRESA, CONTROLLO DI GESTIONE E APPROCCIO AL SISTEMA BANCARIO E FINANZIARIO</a:t>
            </a:r>
            <a:br>
              <a:rPr lang="it-IT" sz="2400" dirty="0"/>
            </a:br>
            <a:r>
              <a:rPr lang="it-IT" sz="2400" dirty="0"/>
              <a:t>CRISI D’IMPRESA SECONDO LA LEGGE 3/2012 COME RIFORMATA DAL D.LGS. 14/2019 CON LE MODIFICHE DI CUI ALLA L. 176/2020</a:t>
            </a:r>
            <a:br>
              <a:rPr lang="it-IT" sz="2400" dirty="0"/>
            </a:br>
            <a:r>
              <a:rPr lang="it-IT" sz="2400" dirty="0"/>
              <a:t>MOTIVI CHE SPINGONO AL CONTROLLO DI GESTIONE ED AL CONTROLLO DEI FLUSSI DI CASSA</a:t>
            </a:r>
          </a:p>
        </p:txBody>
      </p:sp>
      <p:sp>
        <p:nvSpPr>
          <p:cNvPr id="3" name="Sottotitolo 2"/>
          <p:cNvSpPr>
            <a:spLocks noGrp="1"/>
          </p:cNvSpPr>
          <p:nvPr>
            <p:ph type="subTitle" idx="1"/>
          </p:nvPr>
        </p:nvSpPr>
        <p:spPr>
          <a:xfrm>
            <a:off x="2384829" y="4608076"/>
            <a:ext cx="7269917" cy="1213945"/>
          </a:xfrm>
        </p:spPr>
        <p:txBody>
          <a:bodyPr>
            <a:normAutofit fontScale="62500" lnSpcReduction="20000"/>
          </a:bodyPr>
          <a:lstStyle/>
          <a:p>
            <a:r>
              <a:rPr lang="it-IT" dirty="0"/>
              <a:t>Dott. Alfredo Barbaranelli </a:t>
            </a:r>
          </a:p>
          <a:p>
            <a:r>
              <a:rPr lang="it-IT" dirty="0"/>
              <a:t>COMPONENTE della Commissione Crisi da Sovraindebitamento E DIRITTO PENALE DELL’ECONOMIA dell’Ordine dei Dottori Commercialisti ed e.c. di Roma – COORDINATORE COMMISSIONE PROCEDURE CONCORSUALI IN AMBITO PENALE - COMPONENTE COMMISSIONE CO.NE.PRO. FINANZA-CRISI-CONTROLLO DI GESTIONE</a:t>
            </a:r>
          </a:p>
          <a:p>
            <a:endParaRPr lang="it-IT" dirty="0"/>
          </a:p>
          <a:p>
            <a:endParaRPr lang="it-IT" dirty="0"/>
          </a:p>
        </p:txBody>
      </p:sp>
      <p:cxnSp>
        <p:nvCxnSpPr>
          <p:cNvPr id="5" name="Connettore diritto 4"/>
          <p:cNvCxnSpPr/>
          <p:nvPr/>
        </p:nvCxnSpPr>
        <p:spPr>
          <a:xfrm flipH="1">
            <a:off x="207580" y="4232784"/>
            <a:ext cx="11776840" cy="1"/>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6" name="Immagine 3">
            <a:extLst>
              <a:ext uri="{FF2B5EF4-FFF2-40B4-BE49-F238E27FC236}">
                <a16:creationId xmlns:a16="http://schemas.microsoft.com/office/drawing/2014/main" id="{A684D510-1E15-4C68-9C54-A9A2DF540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1">
            <a:extLst>
              <a:ext uri="{FF2B5EF4-FFF2-40B4-BE49-F238E27FC236}">
                <a16:creationId xmlns:a16="http://schemas.microsoft.com/office/drawing/2014/main" id="{806F4AB4-82AC-4A1B-AB43-C0A7D81005CD}"/>
              </a:ext>
            </a:extLst>
          </p:cNvPr>
          <p:cNvSpPr txBox="1">
            <a:spLocks noChangeArrowheads="1"/>
          </p:cNvSpPr>
          <p:nvPr/>
        </p:nvSpPr>
        <p:spPr bwMode="auto">
          <a:xfrm>
            <a:off x="3105535" y="336793"/>
            <a:ext cx="60944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dirty="0">
                <a:solidFill>
                  <a:srgbClr val="C00000"/>
                </a:solidFill>
                <a:latin typeface="Georgia" panose="02040502050405020303" pitchFamily="18" charset="0"/>
                <a:ea typeface="Calibri" panose="020F0502020204030204" pitchFamily="34" charset="0"/>
                <a:cs typeface="Georgia" panose="02040502050405020303" pitchFamily="18" charset="0"/>
              </a:rPr>
              <a:t>_________________________</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a:p>
            <a:pPr algn="ctr">
              <a:spcBef>
                <a:spcPct val="0"/>
              </a:spcBef>
              <a:buFontTx/>
              <a:buNone/>
            </a:pPr>
            <a:r>
              <a:rPr lang="it-IT" altLang="it-IT" sz="1000" dirty="0">
                <a:solidFill>
                  <a:srgbClr val="000000"/>
                </a:solidFill>
                <a:latin typeface="Arial" panose="020B0604020202020204" pitchFamily="34" charset="0"/>
                <a:ea typeface="Calibri" panose="020F0502020204030204" pitchFamily="34" charset="0"/>
                <a:cs typeface="Georgia" panose="02040502050405020303" pitchFamily="18" charset="0"/>
              </a:rPr>
              <a:t>In collaborazione con</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p:txBody>
      </p:sp>
      <p:pic>
        <p:nvPicPr>
          <p:cNvPr id="8" name="Immagine 1">
            <a:extLst>
              <a:ext uri="{FF2B5EF4-FFF2-40B4-BE49-F238E27FC236}">
                <a16:creationId xmlns:a16="http://schemas.microsoft.com/office/drawing/2014/main" id="{5DF126FF-2C95-43E6-B90D-BA9F25E00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510" y="90516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8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vale 2">
            <a:extLst>
              <a:ext uri="{FF2B5EF4-FFF2-40B4-BE49-F238E27FC236}">
                <a16:creationId xmlns:a16="http://schemas.microsoft.com/office/drawing/2014/main" id="{040BCD1B-AA39-4CFB-BB90-D26D62261150}"/>
              </a:ext>
            </a:extLst>
          </p:cNvPr>
          <p:cNvSpPr/>
          <p:nvPr/>
        </p:nvSpPr>
        <p:spPr>
          <a:xfrm>
            <a:off x="838200" y="1461360"/>
            <a:ext cx="5536397" cy="393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chemeClr val="tx1"/>
                </a:solidFill>
              </a:rPr>
              <a:t>INSOLVENZA</a:t>
            </a:r>
          </a:p>
          <a:p>
            <a:pPr indent="-228600">
              <a:lnSpc>
                <a:spcPct val="90000"/>
              </a:lnSpc>
              <a:spcAft>
                <a:spcPts val="600"/>
              </a:spcAft>
              <a:buFont typeface="Arial" panose="020B0604020202020204" pitchFamily="34" charset="0"/>
              <a:buChar char="•"/>
            </a:pPr>
            <a:r>
              <a:rPr lang="en-US">
                <a:solidFill>
                  <a:schemeClr val="tx1"/>
                </a:solidFill>
              </a:rPr>
              <a:t> lo stato del debitore che si manifesta con inadempimenti od altri fatti esteriori, i quali dimostrino che il debitore non è più in grado di soddisfare regolarmente le proprie obbligazioni</a:t>
            </a:r>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asellaDiTesto 1"/>
          <p:cNvSpPr txBox="1"/>
          <p:nvPr/>
        </p:nvSpPr>
        <p:spPr>
          <a:xfrm>
            <a:off x="-223579" y="72762"/>
            <a:ext cx="11987212" cy="4616648"/>
          </a:xfrm>
          <a:prstGeom prst="rect">
            <a:avLst/>
          </a:prstGeom>
          <a:noFill/>
        </p:spPr>
        <p:txBody>
          <a:bodyPr wrap="square" rtlCol="0">
            <a:spAutoFit/>
          </a:bodyPr>
          <a:lstStyle/>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a:p>
            <a:pPr algn="just">
              <a:spcAft>
                <a:spcPts val="600"/>
              </a:spcAft>
            </a:pPr>
            <a:endParaRPr lang="it-IT"/>
          </a:p>
        </p:txBody>
      </p:sp>
      <p:sp>
        <p:nvSpPr>
          <p:cNvPr id="4" name="Ovale 3">
            <a:extLst>
              <a:ext uri="{FF2B5EF4-FFF2-40B4-BE49-F238E27FC236}">
                <a16:creationId xmlns:a16="http://schemas.microsoft.com/office/drawing/2014/main" id="{44F6708C-50F4-48C2-864B-27979829E549}"/>
              </a:ext>
            </a:extLst>
          </p:cNvPr>
          <p:cNvSpPr/>
          <p:nvPr/>
        </p:nvSpPr>
        <p:spPr>
          <a:xfrm>
            <a:off x="4842658" y="26883"/>
            <a:ext cx="4522573" cy="2269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dirty="0"/>
              <a:t>CRISI </a:t>
            </a:r>
          </a:p>
          <a:p>
            <a:pPr algn="ctr">
              <a:spcAft>
                <a:spcPts val="600"/>
              </a:spcAft>
            </a:pPr>
            <a:r>
              <a:rPr lang="it-IT" sz="1600" dirty="0"/>
              <a:t>lo stato di difficoltà economico-finanziaria che rende probabile l’insolvenza del debitore e che per le imprese si manifesta come inadeguatezza dei flussi di cassa prospettici a far fronte regolarmente alle obbligazioni pianificate.</a:t>
            </a:r>
          </a:p>
        </p:txBody>
      </p:sp>
      <p:sp>
        <p:nvSpPr>
          <p:cNvPr id="5" name="Rettangolo 4">
            <a:extLst>
              <a:ext uri="{FF2B5EF4-FFF2-40B4-BE49-F238E27FC236}">
                <a16:creationId xmlns:a16="http://schemas.microsoft.com/office/drawing/2014/main" id="{E012B693-5028-498E-A022-EA4B97A7F6B4}"/>
              </a:ext>
            </a:extLst>
          </p:cNvPr>
          <p:cNvSpPr/>
          <p:nvPr/>
        </p:nvSpPr>
        <p:spPr>
          <a:xfrm>
            <a:off x="428367" y="250004"/>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FATTI ESTERIORI:  Allerta esterna ed interna</a:t>
            </a:r>
          </a:p>
        </p:txBody>
      </p:sp>
      <p:sp>
        <p:nvSpPr>
          <p:cNvPr id="6" name="Rettangolo con angoli arrotondati 5">
            <a:extLst>
              <a:ext uri="{FF2B5EF4-FFF2-40B4-BE49-F238E27FC236}">
                <a16:creationId xmlns:a16="http://schemas.microsoft.com/office/drawing/2014/main" id="{3CDD733D-18B4-45A2-8EFC-555107286F10}"/>
              </a:ext>
            </a:extLst>
          </p:cNvPr>
          <p:cNvSpPr/>
          <p:nvPr/>
        </p:nvSpPr>
        <p:spPr>
          <a:xfrm>
            <a:off x="9615596" y="280086"/>
            <a:ext cx="2471629" cy="2174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t>definizione di tipo finanziario</a:t>
            </a:r>
          </a:p>
          <a:p>
            <a:pPr algn="ctr">
              <a:spcAft>
                <a:spcPts val="600"/>
              </a:spcAft>
            </a:pPr>
            <a:r>
              <a:rPr lang="it-IT" sz="1600" b="1" dirty="0"/>
              <a:t>fattori pianificati non rispettati, non previsti, ma non per questo endemici a tal punto da non poter essere risolti.</a:t>
            </a:r>
          </a:p>
        </p:txBody>
      </p:sp>
      <p:sp>
        <p:nvSpPr>
          <p:cNvPr id="7" name="Rettangolo 6">
            <a:extLst>
              <a:ext uri="{FF2B5EF4-FFF2-40B4-BE49-F238E27FC236}">
                <a16:creationId xmlns:a16="http://schemas.microsoft.com/office/drawing/2014/main" id="{F03241AE-7583-4755-9371-EC2E502E6394}"/>
              </a:ext>
            </a:extLst>
          </p:cNvPr>
          <p:cNvSpPr/>
          <p:nvPr/>
        </p:nvSpPr>
        <p:spPr>
          <a:xfrm>
            <a:off x="6542031" y="2549224"/>
            <a:ext cx="4801471" cy="984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it-IT" dirty="0"/>
          </a:p>
          <a:p>
            <a:pPr algn="ctr">
              <a:spcAft>
                <a:spcPts val="600"/>
              </a:spcAft>
            </a:pPr>
            <a:r>
              <a:rPr lang="it-IT" dirty="0"/>
              <a:t>IMPRENDITORE </a:t>
            </a:r>
          </a:p>
          <a:p>
            <a:pPr algn="ctr">
              <a:spcAft>
                <a:spcPts val="600"/>
              </a:spcAft>
            </a:pPr>
            <a:r>
              <a:rPr lang="it-IT" dirty="0"/>
              <a:t>Deve predisporre Piani organizzati per far pronte a quanto non pianificato prima dell’evento che ha generato la crisi.</a:t>
            </a:r>
          </a:p>
          <a:p>
            <a:pPr algn="ctr">
              <a:spcAft>
                <a:spcPts val="600"/>
              </a:spcAft>
            </a:pPr>
            <a:endParaRPr lang="it-IT" dirty="0"/>
          </a:p>
        </p:txBody>
      </p:sp>
      <p:sp>
        <p:nvSpPr>
          <p:cNvPr id="8" name="Rettangolo 7">
            <a:extLst>
              <a:ext uri="{FF2B5EF4-FFF2-40B4-BE49-F238E27FC236}">
                <a16:creationId xmlns:a16="http://schemas.microsoft.com/office/drawing/2014/main" id="{B4811769-2162-4164-8FDA-6C5CD8CA4246}"/>
              </a:ext>
            </a:extLst>
          </p:cNvPr>
          <p:cNvSpPr/>
          <p:nvPr/>
        </p:nvSpPr>
        <p:spPr>
          <a:xfrm>
            <a:off x="428367" y="3885068"/>
            <a:ext cx="11658858" cy="290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dirty="0"/>
              <a:t>PROCEDURE DI ALLERTA PREVISTE DALL’ART. 12 CCII</a:t>
            </a:r>
          </a:p>
          <a:p>
            <a:pPr algn="just">
              <a:spcAft>
                <a:spcPts val="600"/>
              </a:spcAft>
            </a:pPr>
            <a:r>
              <a:rPr lang="it-IT" sz="1600" dirty="0"/>
              <a:t>«</a:t>
            </a:r>
            <a:r>
              <a:rPr lang="it-IT" sz="1600" dirty="0">
                <a:solidFill>
                  <a:schemeClr val="bg1"/>
                </a:solidFill>
              </a:rPr>
              <a:t>Costituiscono procedure di Allerta gli obblighi di segnalazione posti a carico dei soggetti di cui agli articoli 14 (Organo di controllo) e 15 (creditori Istituzionali) del Codice, finalizzati unitamente agli obblighi organizzativi posti a carico dell’imprenditore dal codice civile, alla tempestiva rilevazione degli indizi di crisi dell’impresa ed alla sollecita adozione delle misure più idonee alla sua composizione. Il debitore all’esito dell’allerta, o anche prima della sua attivazione, può accedere al procedimento di composizione assistita della crisi, che si svolge in modo riservato e confidenziale davanti all’</a:t>
            </a:r>
            <a:r>
              <a:rPr lang="it-IT" sz="1600" dirty="0" err="1">
                <a:solidFill>
                  <a:schemeClr val="bg1"/>
                </a:solidFill>
              </a:rPr>
              <a:t>Ocri</a:t>
            </a:r>
            <a:r>
              <a:rPr lang="it-IT" sz="1600" dirty="0">
                <a:solidFill>
                  <a:schemeClr val="bg1"/>
                </a:solidFill>
              </a:rPr>
              <a:t>. L’attivazione delle procedure non comporta la risoluzione dei contratti pendenti, compresi quelli bancari di revoca degli affidamenti e sono nulli i patti contrari. Gli strumenti di allerta si applicano all’imprenditore commerciale, esclusi: società di rilevanti dimensioni, società quotate, gruppi di imprese di rilevante dimensione. Sono escluse dall’applicazione degli </a:t>
            </a:r>
            <a:r>
              <a:rPr lang="it-IT" sz="1600" dirty="0" err="1">
                <a:solidFill>
                  <a:schemeClr val="bg1"/>
                </a:solidFill>
              </a:rPr>
              <a:t>Alert</a:t>
            </a:r>
            <a:r>
              <a:rPr lang="it-IT" sz="1600" dirty="0">
                <a:solidFill>
                  <a:schemeClr val="bg1"/>
                </a:solidFill>
              </a:rPr>
              <a:t>: tutto il comparto bancario, intermediari finanziari iscritti all’albo di cui al testo unico bancario, istituti di moneta elettronica e gli istituti di pagamento, fondazioni bancarie, cassa depositi e prestiti, i fondi comuni di investimento. Le società fiduciarie. </a:t>
            </a:r>
          </a:p>
        </p:txBody>
      </p:sp>
      <p:pic>
        <p:nvPicPr>
          <p:cNvPr id="14" name="Immagine 3">
            <a:extLst>
              <a:ext uri="{FF2B5EF4-FFF2-40B4-BE49-F238E27FC236}">
                <a16:creationId xmlns:a16="http://schemas.microsoft.com/office/drawing/2014/main" id="{91AB8311-0EE0-4D13-B177-BEDE2C62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7" y="805181"/>
            <a:ext cx="2932113" cy="4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06032749-0700-4264-AD08-CA1D208246B3}"/>
              </a:ext>
            </a:extLst>
          </p:cNvPr>
          <p:cNvPicPr>
            <a:picLocks noChangeAspect="1" noChangeArrowheads="1"/>
          </p:cNvPicPr>
          <p:nvPr/>
        </p:nvPicPr>
        <p:blipFill>
          <a:blip r:embed="rId3" cstate="print"/>
          <a:srcRect/>
          <a:stretch>
            <a:fillRect/>
          </a:stretch>
        </p:blipFill>
        <p:spPr bwMode="auto">
          <a:xfrm>
            <a:off x="163309" y="1376955"/>
            <a:ext cx="1616064" cy="520262"/>
          </a:xfrm>
          <a:prstGeom prst="rect">
            <a:avLst/>
          </a:prstGeom>
          <a:noFill/>
          <a:ln w="9525">
            <a:noFill/>
            <a:miter lim="800000"/>
            <a:headEnd/>
            <a:tailEnd/>
          </a:ln>
        </p:spPr>
      </p:pic>
      <p:pic>
        <p:nvPicPr>
          <p:cNvPr id="18" name="Immagine 1">
            <a:extLst>
              <a:ext uri="{FF2B5EF4-FFF2-40B4-BE49-F238E27FC236}">
                <a16:creationId xmlns:a16="http://schemas.microsoft.com/office/drawing/2014/main" id="{C061289F-2555-4CC5-815D-D011784D1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7" y="2284463"/>
            <a:ext cx="101960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97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descr="Immagine che contiene sfocatura&#10;&#10;Descrizione generata automaticamente">
            <a:extLst>
              <a:ext uri="{FF2B5EF4-FFF2-40B4-BE49-F238E27FC236}">
                <a16:creationId xmlns:a16="http://schemas.microsoft.com/office/drawing/2014/main" id="{81E0D473-9CD0-4511-A849-8307F1373E24}"/>
              </a:ext>
            </a:extLst>
          </p:cNvPr>
          <p:cNvPicPr>
            <a:picLocks noChangeAspect="1"/>
          </p:cNvPicPr>
          <p:nvPr/>
        </p:nvPicPr>
        <p:blipFill rotWithShape="1">
          <a:blip r:embed="rId2"/>
          <a:srcRect t="15746"/>
          <a:stretch/>
        </p:blipFill>
        <p:spPr>
          <a:xfrm>
            <a:off x="20" y="0"/>
            <a:ext cx="12191980" cy="6856718"/>
          </a:xfrm>
          <a:prstGeom prst="rect">
            <a:avLst/>
          </a:prstGeom>
        </p:spPr>
      </p:pic>
      <p:graphicFrame>
        <p:nvGraphicFramePr>
          <p:cNvPr id="26" name="CasellaDiTesto 1">
            <a:extLst>
              <a:ext uri="{FF2B5EF4-FFF2-40B4-BE49-F238E27FC236}">
                <a16:creationId xmlns:a16="http://schemas.microsoft.com/office/drawing/2014/main" id="{1DC6BF88-58DE-4CD3-BC55-CF23FFC937A3}"/>
              </a:ext>
            </a:extLst>
          </p:cNvPr>
          <p:cNvGraphicFramePr/>
          <p:nvPr>
            <p:extLst>
              <p:ext uri="{D42A27DB-BD31-4B8C-83A1-F6EECF244321}">
                <p14:modId xmlns:p14="http://schemas.microsoft.com/office/powerpoint/2010/main" val="3410890941"/>
              </p:ext>
            </p:extLst>
          </p:nvPr>
        </p:nvGraphicFramePr>
        <p:xfrm>
          <a:off x="1558012" y="237995"/>
          <a:ext cx="9089111" cy="661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3">
            <a:extLst>
              <a:ext uri="{FF2B5EF4-FFF2-40B4-BE49-F238E27FC236}">
                <a16:creationId xmlns:a16="http://schemas.microsoft.com/office/drawing/2014/main" id="{7EFF9DEF-72B9-47A1-923A-F64760994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BE2976-B428-4CF7-BC48-B4555EFF5D99}"/>
              </a:ext>
            </a:extLst>
          </p:cNvPr>
          <p:cNvPicPr>
            <a:picLocks noChangeAspect="1" noChangeArrowheads="1"/>
          </p:cNvPicPr>
          <p:nvPr/>
        </p:nvPicPr>
        <p:blipFill>
          <a:blip r:embed="rId9" cstate="print"/>
          <a:srcRect/>
          <a:stretch>
            <a:fillRect/>
          </a:stretch>
        </p:blipFill>
        <p:spPr bwMode="auto">
          <a:xfrm>
            <a:off x="171898" y="848496"/>
            <a:ext cx="1525097" cy="788988"/>
          </a:xfrm>
          <a:prstGeom prst="rect">
            <a:avLst/>
          </a:prstGeom>
          <a:noFill/>
          <a:ln w="9525">
            <a:noFill/>
            <a:miter lim="800000"/>
            <a:headEnd/>
            <a:tailEnd/>
          </a:ln>
        </p:spPr>
      </p:pic>
      <p:pic>
        <p:nvPicPr>
          <p:cNvPr id="7" name="Immagine 1">
            <a:extLst>
              <a:ext uri="{FF2B5EF4-FFF2-40B4-BE49-F238E27FC236}">
                <a16:creationId xmlns:a16="http://schemas.microsoft.com/office/drawing/2014/main" id="{B24D2B82-2625-409C-AB5B-55847EA9B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415" y="240433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1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1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1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88CB9FD9-AC81-4B1B-B5F9-A935E406E83A}"/>
              </a:ext>
            </a:extLst>
          </p:cNvPr>
          <p:cNvSpPr txBox="1"/>
          <p:nvPr/>
        </p:nvSpPr>
        <p:spPr>
          <a:xfrm>
            <a:off x="5370153" y="395780"/>
            <a:ext cx="5536397" cy="5625191"/>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n-US" sz="1600" dirty="0"/>
              <a:t>Alle </a:t>
            </a:r>
            <a:r>
              <a:rPr lang="en-US" sz="1600" dirty="0" err="1"/>
              <a:t>società</a:t>
            </a:r>
            <a:r>
              <a:rPr lang="en-US" sz="1600" dirty="0"/>
              <a:t> in </a:t>
            </a:r>
            <a:r>
              <a:rPr lang="en-US" sz="1600" dirty="0" err="1"/>
              <a:t>liquidazione</a:t>
            </a:r>
            <a:r>
              <a:rPr lang="en-US" sz="1600" dirty="0"/>
              <a:t>, alle </a:t>
            </a:r>
            <a:r>
              <a:rPr lang="en-US" sz="1600" dirty="0" err="1"/>
              <a:t>imprese</a:t>
            </a:r>
            <a:r>
              <a:rPr lang="en-US" sz="1600" dirty="0"/>
              <a:t> </a:t>
            </a:r>
            <a:r>
              <a:rPr lang="en-US" sz="1600" dirty="0" err="1"/>
              <a:t>costituite</a:t>
            </a:r>
            <a:r>
              <a:rPr lang="en-US" sz="1600" dirty="0"/>
              <a:t> da </a:t>
            </a:r>
            <a:r>
              <a:rPr lang="en-US" sz="1600" dirty="0" err="1"/>
              <a:t>meno</a:t>
            </a:r>
            <a:r>
              <a:rPr lang="en-US" sz="1600" dirty="0"/>
              <a:t> di due anni. </a:t>
            </a:r>
            <a:r>
              <a:rPr lang="en-US" sz="1600" dirty="0" err="1"/>
              <a:t>Gli</a:t>
            </a:r>
            <a:r>
              <a:rPr lang="en-US" sz="1600" dirty="0"/>
              <a:t> </a:t>
            </a:r>
            <a:r>
              <a:rPr lang="en-US" sz="1600" dirty="0" err="1"/>
              <a:t>Indici</a:t>
            </a:r>
            <a:r>
              <a:rPr lang="en-US" sz="1600" dirty="0"/>
              <a:t> </a:t>
            </a:r>
            <a:r>
              <a:rPr lang="en-US" sz="1600" dirty="0" err="1"/>
              <a:t>dovranno</a:t>
            </a:r>
            <a:r>
              <a:rPr lang="en-US" sz="1600" dirty="0"/>
              <a:t> </a:t>
            </a:r>
            <a:r>
              <a:rPr lang="en-US" sz="1600" dirty="0" err="1"/>
              <a:t>essere</a:t>
            </a:r>
            <a:r>
              <a:rPr lang="en-US" sz="1600" dirty="0"/>
              <a:t> </a:t>
            </a:r>
            <a:r>
              <a:rPr lang="en-US" sz="1600" dirty="0" err="1"/>
              <a:t>approvati</a:t>
            </a:r>
            <a:r>
              <a:rPr lang="en-US" sz="1600" dirty="0"/>
              <a:t> dal MISE.</a:t>
            </a:r>
          </a:p>
          <a:p>
            <a:pPr indent="-228600" algn="just">
              <a:lnSpc>
                <a:spcPct val="90000"/>
              </a:lnSpc>
              <a:spcAft>
                <a:spcPts val="600"/>
              </a:spcAft>
              <a:buFont typeface="Arial" panose="020B0604020202020204" pitchFamily="34" charset="0"/>
              <a:buChar char="•"/>
            </a:pPr>
            <a:r>
              <a:rPr lang="en-US" sz="1600" dirty="0"/>
              <a:t>Ora </a:t>
            </a:r>
            <a:r>
              <a:rPr lang="en-US" sz="1600" dirty="0" err="1"/>
              <a:t>veniamo</a:t>
            </a:r>
            <a:r>
              <a:rPr lang="en-US" sz="1600" dirty="0"/>
              <a:t> al </a:t>
            </a:r>
            <a:r>
              <a:rPr lang="en-US" sz="1600" dirty="0" err="1"/>
              <a:t>commento</a:t>
            </a:r>
            <a:r>
              <a:rPr lang="en-US" sz="1600" dirty="0"/>
              <a:t> del comma </a:t>
            </a:r>
            <a:r>
              <a:rPr lang="en-US" sz="1600" dirty="0" err="1"/>
              <a:t>successivo</a:t>
            </a:r>
            <a:r>
              <a:rPr lang="en-US" sz="1600" dirty="0"/>
              <a:t>, </a:t>
            </a:r>
            <a:r>
              <a:rPr lang="en-US" sz="1600" dirty="0" err="1"/>
              <a:t>particolarmente</a:t>
            </a:r>
            <a:r>
              <a:rPr lang="en-US" sz="1600" dirty="0"/>
              <a:t> </a:t>
            </a:r>
            <a:r>
              <a:rPr lang="en-US" sz="1600" dirty="0" err="1"/>
              <a:t>dirompente</a:t>
            </a:r>
            <a:r>
              <a:rPr lang="en-US" sz="1600" dirty="0"/>
              <a:t> sotto il </a:t>
            </a:r>
            <a:r>
              <a:rPr lang="en-US" sz="1600" dirty="0" err="1"/>
              <a:t>profilo</a:t>
            </a:r>
            <a:r>
              <a:rPr lang="en-US" sz="1600" dirty="0"/>
              <a:t> del </a:t>
            </a:r>
            <a:r>
              <a:rPr lang="en-US" sz="1600" dirty="0" err="1"/>
              <a:t>deposito</a:t>
            </a:r>
            <a:r>
              <a:rPr lang="en-US" sz="1600" dirty="0"/>
              <a:t> del </a:t>
            </a:r>
            <a:r>
              <a:rPr lang="en-US" sz="1600" dirty="0" err="1"/>
              <a:t>bilancio</a:t>
            </a:r>
            <a:r>
              <a:rPr lang="en-US" sz="1600" dirty="0"/>
              <a:t>, </a:t>
            </a:r>
            <a:r>
              <a:rPr lang="en-US" sz="1600" dirty="0" err="1"/>
              <a:t>della</a:t>
            </a:r>
            <a:r>
              <a:rPr lang="en-US" sz="1600" dirty="0"/>
              <a:t> </a:t>
            </a:r>
            <a:r>
              <a:rPr lang="en-US" sz="1600" dirty="0" err="1"/>
              <a:t>sua</a:t>
            </a:r>
            <a:r>
              <a:rPr lang="en-US" sz="1600" dirty="0"/>
              <a:t> </a:t>
            </a:r>
            <a:r>
              <a:rPr lang="en-US" sz="1600" dirty="0" err="1"/>
              <a:t>revisione</a:t>
            </a:r>
            <a:r>
              <a:rPr lang="en-US" sz="1600" dirty="0"/>
              <a:t> e </a:t>
            </a:r>
            <a:r>
              <a:rPr lang="en-US" sz="1600" dirty="0" err="1"/>
              <a:t>della</a:t>
            </a:r>
            <a:r>
              <a:rPr lang="en-US" sz="1600" dirty="0"/>
              <a:t> </a:t>
            </a:r>
            <a:r>
              <a:rPr lang="en-US" sz="1600" dirty="0" err="1"/>
              <a:t>responsabilità</a:t>
            </a:r>
            <a:r>
              <a:rPr lang="en-US" sz="1600" dirty="0"/>
              <a:t> del </a:t>
            </a:r>
            <a:r>
              <a:rPr lang="en-US" sz="1600" dirty="0" err="1"/>
              <a:t>suo</a:t>
            </a:r>
            <a:r>
              <a:rPr lang="en-US" sz="1600" dirty="0"/>
              <a:t> </a:t>
            </a:r>
            <a:r>
              <a:rPr lang="en-US" sz="1600" dirty="0" err="1"/>
              <a:t>attestatore</a:t>
            </a:r>
            <a:r>
              <a:rPr lang="en-US" sz="1600" dirty="0"/>
              <a:t>: </a:t>
            </a:r>
            <a:r>
              <a:rPr lang="en-US" sz="1600" dirty="0" err="1"/>
              <a:t>l’impresa</a:t>
            </a:r>
            <a:r>
              <a:rPr lang="en-US" sz="1600" dirty="0"/>
              <a:t> </a:t>
            </a:r>
            <a:r>
              <a:rPr lang="en-US" sz="1600" dirty="0" err="1"/>
              <a:t>che</a:t>
            </a:r>
            <a:r>
              <a:rPr lang="en-US" sz="1600" dirty="0"/>
              <a:t> non </a:t>
            </a:r>
            <a:r>
              <a:rPr lang="en-US" sz="1600" dirty="0" err="1"/>
              <a:t>ritenga</a:t>
            </a:r>
            <a:r>
              <a:rPr lang="en-US" sz="1600" dirty="0"/>
              <a:t> </a:t>
            </a:r>
            <a:r>
              <a:rPr lang="en-US" sz="1600" dirty="0" err="1"/>
              <a:t>adeguati</a:t>
            </a:r>
            <a:r>
              <a:rPr lang="en-US" sz="1600" dirty="0"/>
              <a:t> </a:t>
            </a:r>
            <a:r>
              <a:rPr lang="en-US" sz="1600" dirty="0" err="1"/>
              <a:t>gli</a:t>
            </a:r>
            <a:r>
              <a:rPr lang="en-US" sz="1600" dirty="0"/>
              <a:t> </a:t>
            </a:r>
            <a:r>
              <a:rPr lang="en-US" sz="1600" dirty="0" err="1"/>
              <a:t>indici</a:t>
            </a:r>
            <a:r>
              <a:rPr lang="en-US" sz="1600" dirty="0"/>
              <a:t> </a:t>
            </a:r>
            <a:r>
              <a:rPr lang="en-US" sz="1600" dirty="0" err="1"/>
              <a:t>elaborati</a:t>
            </a:r>
            <a:r>
              <a:rPr lang="en-US" sz="1600" dirty="0"/>
              <a:t> a </a:t>
            </a:r>
            <a:r>
              <a:rPr lang="en-US" sz="1600" dirty="0" err="1"/>
              <a:t>norma</a:t>
            </a:r>
            <a:r>
              <a:rPr lang="en-US" sz="1600" dirty="0"/>
              <a:t> del comma 2, ne </a:t>
            </a:r>
            <a:r>
              <a:rPr lang="en-US" sz="1600" dirty="0" err="1"/>
              <a:t>specifica</a:t>
            </a:r>
            <a:r>
              <a:rPr lang="en-US" sz="1600" dirty="0"/>
              <a:t> le </a:t>
            </a:r>
            <a:r>
              <a:rPr lang="en-US" sz="1600" dirty="0" err="1"/>
              <a:t>ragioni</a:t>
            </a:r>
            <a:r>
              <a:rPr lang="en-US" sz="1600" dirty="0"/>
              <a:t> </a:t>
            </a:r>
            <a:r>
              <a:rPr lang="en-US" sz="1600" dirty="0" err="1"/>
              <a:t>nella</a:t>
            </a:r>
            <a:r>
              <a:rPr lang="en-US" sz="1600" dirty="0"/>
              <a:t> nota </a:t>
            </a:r>
            <a:r>
              <a:rPr lang="en-US" sz="1600" dirty="0" err="1"/>
              <a:t>integrativa</a:t>
            </a:r>
            <a:r>
              <a:rPr lang="en-US" sz="1600" dirty="0"/>
              <a:t> ed indica </a:t>
            </a:r>
            <a:r>
              <a:rPr lang="en-US" sz="1600" dirty="0" err="1"/>
              <a:t>gli</a:t>
            </a:r>
            <a:r>
              <a:rPr lang="en-US" sz="1600" dirty="0"/>
              <a:t> </a:t>
            </a:r>
            <a:r>
              <a:rPr lang="en-US" sz="1600" dirty="0" err="1"/>
              <a:t>indici</a:t>
            </a:r>
            <a:r>
              <a:rPr lang="en-US" sz="1600" dirty="0"/>
              <a:t> </a:t>
            </a:r>
            <a:r>
              <a:rPr lang="en-US" sz="1600" dirty="0" err="1"/>
              <a:t>idonei</a:t>
            </a:r>
            <a:r>
              <a:rPr lang="en-US" sz="1600" dirty="0"/>
              <a:t> a far </a:t>
            </a:r>
            <a:r>
              <a:rPr lang="en-US" sz="1600" dirty="0" err="1"/>
              <a:t>ragionevolmente</a:t>
            </a:r>
            <a:r>
              <a:rPr lang="en-US" sz="1600" dirty="0"/>
              <a:t> </a:t>
            </a:r>
            <a:r>
              <a:rPr lang="en-US" sz="1600" dirty="0" err="1"/>
              <a:t>presumere</a:t>
            </a:r>
            <a:r>
              <a:rPr lang="en-US" sz="1600" dirty="0"/>
              <a:t> la </a:t>
            </a:r>
            <a:r>
              <a:rPr lang="en-US" sz="1600" dirty="0" err="1"/>
              <a:t>sussistenza</a:t>
            </a:r>
            <a:r>
              <a:rPr lang="en-US" sz="1600" dirty="0"/>
              <a:t> del </a:t>
            </a:r>
            <a:r>
              <a:rPr lang="en-US" sz="1600" dirty="0" err="1"/>
              <a:t>suo</a:t>
            </a:r>
            <a:r>
              <a:rPr lang="en-US" sz="1600" dirty="0"/>
              <a:t> </a:t>
            </a:r>
            <a:r>
              <a:rPr lang="en-US" sz="1600" dirty="0" err="1"/>
              <a:t>stato</a:t>
            </a:r>
            <a:r>
              <a:rPr lang="en-US" sz="1600" dirty="0"/>
              <a:t> di </a:t>
            </a:r>
            <a:r>
              <a:rPr lang="en-US" sz="1600" dirty="0" err="1"/>
              <a:t>crisi</a:t>
            </a:r>
            <a:r>
              <a:rPr lang="en-US" sz="1600" dirty="0"/>
              <a:t>. </a:t>
            </a:r>
            <a:r>
              <a:rPr lang="en-US" sz="1600" b="1" u="sng" dirty="0"/>
              <a:t>Un </a:t>
            </a:r>
            <a:r>
              <a:rPr lang="en-US" sz="1600" b="1" u="sng" dirty="0" err="1"/>
              <a:t>professionista</a:t>
            </a:r>
            <a:r>
              <a:rPr lang="en-US" sz="1600" b="1" u="sng" dirty="0"/>
              <a:t> </a:t>
            </a:r>
            <a:r>
              <a:rPr lang="en-US" sz="1600" b="1" u="sng" dirty="0" err="1"/>
              <a:t>indipendente</a:t>
            </a:r>
            <a:r>
              <a:rPr lang="en-US" sz="1600" b="1" u="sng" dirty="0"/>
              <a:t> </a:t>
            </a:r>
            <a:r>
              <a:rPr lang="en-US" sz="1600" dirty="0" err="1"/>
              <a:t>attesta</a:t>
            </a:r>
            <a:r>
              <a:rPr lang="en-US" sz="1600" dirty="0"/>
              <a:t> </a:t>
            </a:r>
            <a:r>
              <a:rPr lang="en-US" sz="1600" dirty="0" err="1"/>
              <a:t>l’adeguatezza</a:t>
            </a:r>
            <a:r>
              <a:rPr lang="en-US" sz="1600" dirty="0"/>
              <a:t> di </a:t>
            </a:r>
            <a:r>
              <a:rPr lang="en-US" sz="1600" dirty="0" err="1"/>
              <a:t>tali</a:t>
            </a:r>
            <a:r>
              <a:rPr lang="en-US" sz="1600" dirty="0"/>
              <a:t> </a:t>
            </a:r>
            <a:r>
              <a:rPr lang="en-US" sz="1600" dirty="0" err="1"/>
              <a:t>indici</a:t>
            </a:r>
            <a:r>
              <a:rPr lang="en-US" sz="1600" dirty="0"/>
              <a:t> in </a:t>
            </a:r>
            <a:r>
              <a:rPr lang="en-US" sz="1600" dirty="0" err="1"/>
              <a:t>rapporto</a:t>
            </a:r>
            <a:r>
              <a:rPr lang="en-US" sz="1600" dirty="0"/>
              <a:t> </a:t>
            </a:r>
            <a:r>
              <a:rPr lang="en-US" sz="1600" dirty="0" err="1"/>
              <a:t>alla</a:t>
            </a:r>
            <a:r>
              <a:rPr lang="en-US" sz="1600" dirty="0"/>
              <a:t> </a:t>
            </a:r>
            <a:r>
              <a:rPr lang="en-US" sz="1600" dirty="0" err="1"/>
              <a:t>specificità</a:t>
            </a:r>
            <a:r>
              <a:rPr lang="en-US" sz="1600" dirty="0"/>
              <a:t> </a:t>
            </a:r>
            <a:r>
              <a:rPr lang="en-US" sz="1600" dirty="0" err="1"/>
              <a:t>dell’Impresa</a:t>
            </a:r>
            <a:r>
              <a:rPr lang="en-US" sz="1600" dirty="0"/>
              <a:t>. </a:t>
            </a:r>
            <a:r>
              <a:rPr lang="en-US" sz="1600" dirty="0" err="1"/>
              <a:t>L’attestazione</a:t>
            </a:r>
            <a:r>
              <a:rPr lang="en-US" sz="1600" dirty="0"/>
              <a:t> è </a:t>
            </a:r>
            <a:r>
              <a:rPr lang="en-US" sz="1600" dirty="0" err="1"/>
              <a:t>allegata</a:t>
            </a:r>
            <a:r>
              <a:rPr lang="en-US" sz="1600" dirty="0"/>
              <a:t> </a:t>
            </a:r>
            <a:r>
              <a:rPr lang="en-US" sz="1600" dirty="0" err="1"/>
              <a:t>alla</a:t>
            </a:r>
            <a:r>
              <a:rPr lang="en-US" sz="1600" dirty="0"/>
              <a:t> nota </a:t>
            </a:r>
            <a:r>
              <a:rPr lang="en-US" sz="1600" dirty="0" err="1"/>
              <a:t>integrativa</a:t>
            </a:r>
            <a:r>
              <a:rPr lang="en-US" sz="1600" dirty="0"/>
              <a:t> al </a:t>
            </a:r>
            <a:r>
              <a:rPr lang="en-US" sz="1600" dirty="0" err="1"/>
              <a:t>Bilancio</a:t>
            </a:r>
            <a:r>
              <a:rPr lang="en-US" sz="1600" dirty="0"/>
              <a:t> di </a:t>
            </a:r>
            <a:r>
              <a:rPr lang="en-US" sz="1600" dirty="0" err="1"/>
              <a:t>esercizio</a:t>
            </a:r>
            <a:r>
              <a:rPr lang="en-US" sz="1600" dirty="0"/>
              <a:t> e ne </a:t>
            </a:r>
            <a:r>
              <a:rPr lang="en-US" sz="1600" dirty="0" err="1"/>
              <a:t>costituisce</a:t>
            </a:r>
            <a:r>
              <a:rPr lang="en-US" sz="1600" dirty="0"/>
              <a:t> </a:t>
            </a:r>
            <a:r>
              <a:rPr lang="en-US" sz="1600" dirty="0" err="1"/>
              <a:t>parte</a:t>
            </a:r>
            <a:r>
              <a:rPr lang="en-US" sz="1600" dirty="0"/>
              <a:t> </a:t>
            </a:r>
            <a:r>
              <a:rPr lang="en-US" sz="1600" dirty="0" err="1"/>
              <a:t>integrante</a:t>
            </a:r>
            <a:r>
              <a:rPr lang="en-US" sz="1600" dirty="0"/>
              <a:t>. La </a:t>
            </a:r>
            <a:r>
              <a:rPr lang="en-US" sz="1600" dirty="0" err="1"/>
              <a:t>dichiarazione</a:t>
            </a:r>
            <a:r>
              <a:rPr lang="en-US" sz="1600" dirty="0"/>
              <a:t> produce </a:t>
            </a:r>
            <a:r>
              <a:rPr lang="en-US" sz="1600" dirty="0" err="1"/>
              <a:t>effetti</a:t>
            </a:r>
            <a:r>
              <a:rPr lang="en-US" sz="1600" dirty="0"/>
              <a:t> per </a:t>
            </a:r>
            <a:r>
              <a:rPr lang="en-US" sz="1600" dirty="0" err="1"/>
              <a:t>l’esercizio</a:t>
            </a:r>
            <a:r>
              <a:rPr lang="en-US" sz="1600" dirty="0"/>
              <a:t> </a:t>
            </a:r>
            <a:r>
              <a:rPr lang="en-US" sz="1600" dirty="0" err="1"/>
              <a:t>successivo</a:t>
            </a:r>
            <a:r>
              <a:rPr lang="en-US" sz="1600" dirty="0"/>
              <a:t>.</a:t>
            </a:r>
          </a:p>
          <a:p>
            <a:pPr indent="-228600" algn="just">
              <a:lnSpc>
                <a:spcPct val="90000"/>
              </a:lnSpc>
              <a:spcAft>
                <a:spcPts val="600"/>
              </a:spcAft>
              <a:buFont typeface="Arial" panose="020B0604020202020204" pitchFamily="34" charset="0"/>
              <a:buChar char="•"/>
            </a:pPr>
            <a:r>
              <a:rPr lang="en-US" sz="1600" dirty="0"/>
              <a:t>NEL BILANCIO AL 31/12/2020 E’ GIA’ IN CORSO TALE PROCEDURA PERCHE’ IL GOVERNO HA SOSPESO GLI ARTICOLI DEL CC SULLA CONTINUITA’ AZIENDALE PERCIO’ DIVERSI SARANNO GLI INDICI SUI QUALI BASARSI.</a:t>
            </a:r>
          </a:p>
          <a:p>
            <a:pPr indent="-228600" algn="just">
              <a:lnSpc>
                <a:spcPct val="90000"/>
              </a:lnSpc>
              <a:spcAft>
                <a:spcPts val="600"/>
              </a:spcAft>
              <a:buFont typeface="Arial" panose="020B0604020202020204" pitchFamily="34" charset="0"/>
              <a:buChar char="•"/>
            </a:pPr>
            <a:r>
              <a:rPr lang="en-US" sz="1600" dirty="0"/>
              <a:t>ANCHE GLI ISA SONO DISAPPLICATI PER DIVERSE CATEGORIE DI SOGGETTI.</a:t>
            </a:r>
          </a:p>
          <a:p>
            <a:pPr indent="-228600" algn="just">
              <a:lnSpc>
                <a:spcPct val="90000"/>
              </a:lnSpc>
              <a:spcAft>
                <a:spcPts val="600"/>
              </a:spcAft>
              <a:buFont typeface="Arial" panose="020B0604020202020204" pitchFamily="34" charset="0"/>
              <a:buChar char="•"/>
            </a:pPr>
            <a:endParaRPr lang="en-US" sz="1600" dirty="0"/>
          </a:p>
          <a:p>
            <a:pPr indent="-228600" algn="just">
              <a:lnSpc>
                <a:spcPct val="90000"/>
              </a:lnSpc>
              <a:spcAft>
                <a:spcPts val="600"/>
              </a:spcAft>
              <a:buFont typeface="Arial" panose="020B0604020202020204" pitchFamily="34" charset="0"/>
              <a:buChar char="•"/>
            </a:pPr>
            <a:r>
              <a:rPr lang="en-US" sz="1600" dirty="0"/>
              <a:t>AI FINI DELLE RESPONSABILITA’, SE L’IMPRESA RISULTERA’ CONGRUA RISPETTO AGLI INDICI DELLA CRISI, CIO’ DARA’ SPUNTO PER DISALLINEARSI DAGLI ISA.</a:t>
            </a:r>
          </a:p>
          <a:p>
            <a:pPr indent="-228600">
              <a:lnSpc>
                <a:spcPct val="90000"/>
              </a:lnSpc>
              <a:spcAft>
                <a:spcPts val="600"/>
              </a:spcAft>
              <a:buFont typeface="Arial" panose="020B0604020202020204" pitchFamily="34" charset="0"/>
              <a:buChar char="•"/>
            </a:pPr>
            <a:endParaRPr lang="en-US" sz="1100" dirty="0"/>
          </a:p>
        </p:txBody>
      </p:sp>
      <p:pic>
        <p:nvPicPr>
          <p:cNvPr id="8" name="Immagine 3">
            <a:extLst>
              <a:ext uri="{FF2B5EF4-FFF2-40B4-BE49-F238E27FC236}">
                <a16:creationId xmlns:a16="http://schemas.microsoft.com/office/drawing/2014/main" id="{F211103D-BACD-4BC5-8FF6-B14BC5EF6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6E66FBE-5EED-471F-9EEB-97FE5647C65D}"/>
              </a:ext>
            </a:extLst>
          </p:cNvPr>
          <p:cNvPicPr>
            <a:picLocks noChangeAspect="1" noChangeArrowheads="1"/>
          </p:cNvPicPr>
          <p:nvPr/>
        </p:nvPicPr>
        <p:blipFill>
          <a:blip r:embed="rId3" cstate="print"/>
          <a:srcRect/>
          <a:stretch>
            <a:fillRect/>
          </a:stretch>
        </p:blipFill>
        <p:spPr bwMode="auto">
          <a:xfrm>
            <a:off x="155492" y="909885"/>
            <a:ext cx="1755686"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2FB4BC55-8848-409A-A7A9-7EB2814F1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355" y="468641"/>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5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5AFD029-4CE6-4DAE-8440-89D5D663E1B6}"/>
              </a:ext>
            </a:extLst>
          </p:cNvPr>
          <p:cNvSpPr txBox="1"/>
          <p:nvPr/>
        </p:nvSpPr>
        <p:spPr>
          <a:xfrm>
            <a:off x="263610" y="117693"/>
            <a:ext cx="11383617" cy="7294305"/>
          </a:xfrm>
          <a:prstGeom prst="rect">
            <a:avLst/>
          </a:prstGeom>
          <a:noFill/>
        </p:spPr>
        <p:txBody>
          <a:bodyPr wrap="square" rtlCol="0">
            <a:spAutoFit/>
          </a:bodyPr>
          <a:lstStyle/>
          <a:p>
            <a:pPr algn="just"/>
            <a:r>
              <a:rPr lang="it-IT" dirty="0"/>
              <a:t>A questo punto sembra evidente che più il Bilancio saprà parlare dell’Impresa, più la documentazione sarà completa ai fini di far capire agli stakeholders che l’impresa non è in crisi, non è insolvente e non deve procedere con l’istanza per l’accesso alle procedure di regolazione della Crisi o dell’Insolvenza.</a:t>
            </a:r>
          </a:p>
          <a:p>
            <a:pPr algn="just"/>
            <a:r>
              <a:rPr lang="it-IT" dirty="0">
                <a:solidFill>
                  <a:srgbClr val="FF0000"/>
                </a:solidFill>
              </a:rPr>
              <a:t>Art. 14. Obbligo di segnalazione dell’Organo di controllo.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Allora abbiamo un controllore ed un controllato (Organo di Amministrazione). «La segnalazione deve essere motivata, fatta con pec o con mezzi idonei a dimostrarne l’avvenuta conoscenza, e deve contenere la fissazione di un congruo termine, non superiore a 30 giorni entro il quale l’organo Amministrativo deve riferire in ordine alle soluzioni individuate ed alle iniziative intraprese. In caso di omessa o inadeguata risposta ovvero di mancata adozione dei rimedi nei successivi 60 giorni delle misure necessarie per il superamento della crisi, i soggetti di cui al comma 1 informano </a:t>
            </a:r>
            <a:r>
              <a:rPr lang="it-IT" b="1" dirty="0">
                <a:effectLst>
                  <a:outerShdw blurRad="38100" dist="38100" dir="2700000" algn="tl">
                    <a:srgbClr val="000000">
                      <a:alpha val="43137"/>
                    </a:srgbClr>
                  </a:outerShdw>
                </a:effectLst>
              </a:rPr>
              <a:t>senza indugio l’OCRI. Viene reso inapplicabile l’obbligo di segretezza previsto dall’art. 2407 del cc.</a:t>
            </a:r>
          </a:p>
          <a:p>
            <a:pPr algn="just"/>
            <a:r>
              <a:rPr lang="it-IT" dirty="0"/>
              <a:t>La tempestiva</a:t>
            </a:r>
            <a:r>
              <a:rPr lang="it-IT" b="1" dirty="0">
                <a:effectLst>
                  <a:outerShdw blurRad="38100" dist="38100" dir="2700000" algn="tl">
                    <a:srgbClr val="000000">
                      <a:alpha val="43137"/>
                    </a:srgbClr>
                  </a:outerShdw>
                </a:effectLst>
              </a:rPr>
              <a:t> </a:t>
            </a:r>
            <a:r>
              <a:rPr lang="it-IT" dirty="0"/>
              <a:t>segnalazione all’organo amministrativo, esonera l’organo di controllo dalla responsabilità solidale per le Conseguenze pregiudizievoli delle omissioni o azioni successivamente poste in essere dal predetto organo, che non siano conseguenza diretta di decisioni assunte prima della segnalazione, a condizione che nei casi previsti dal secondo periodo del comma 2, sia stata effettuata tempestiva segnalazione all’</a:t>
            </a:r>
            <a:r>
              <a:rPr lang="it-IT" dirty="0" err="1"/>
              <a:t>Ocri</a:t>
            </a:r>
            <a:r>
              <a:rPr lang="it-IT" dirty="0"/>
              <a:t>. Le segnalazioni non costituiscono giusta causa di revoca dall’incarico. Le Banche devono dare notizia all’organo di controllo se esistente, della revoca o riduzione delle garanzie per gli affidamenti.</a:t>
            </a:r>
          </a:p>
          <a:p>
            <a:pPr algn="just"/>
            <a:endParaRPr lang="it-IT" dirty="0"/>
          </a:p>
          <a:p>
            <a:pPr algn="just"/>
            <a:endParaRPr lang="it-IT" b="1" dirty="0">
              <a:effectLst>
                <a:outerShdw blurRad="38100" dist="38100" dir="2700000" algn="tl">
                  <a:srgbClr val="000000">
                    <a:alpha val="43137"/>
                  </a:srgbClr>
                </a:outerShdw>
              </a:effectLst>
            </a:endParaRPr>
          </a:p>
          <a:p>
            <a:endParaRPr lang="it-IT" dirty="0"/>
          </a:p>
        </p:txBody>
      </p:sp>
      <p:sp>
        <p:nvSpPr>
          <p:cNvPr id="3" name="Rettangolo 2">
            <a:extLst>
              <a:ext uri="{FF2B5EF4-FFF2-40B4-BE49-F238E27FC236}">
                <a16:creationId xmlns:a16="http://schemas.microsoft.com/office/drawing/2014/main" id="{6E773531-911F-450E-827D-097DC02B134A}"/>
              </a:ext>
            </a:extLst>
          </p:cNvPr>
          <p:cNvSpPr/>
          <p:nvPr/>
        </p:nvSpPr>
        <p:spPr>
          <a:xfrm>
            <a:off x="576649" y="1425146"/>
            <a:ext cx="2965621" cy="1392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ORGANO DI CONTROLLO</a:t>
            </a:r>
          </a:p>
          <a:p>
            <a:pPr algn="ctr"/>
            <a:r>
              <a:rPr lang="it-IT"/>
              <a:t>Revisore unico, Collegio Sindacale, Società di Revisione, Sindaco Unico</a:t>
            </a:r>
            <a:endParaRPr lang="it-IT" dirty="0"/>
          </a:p>
        </p:txBody>
      </p:sp>
      <p:sp>
        <p:nvSpPr>
          <p:cNvPr id="4" name="Freccia a destra 3">
            <a:extLst>
              <a:ext uri="{FF2B5EF4-FFF2-40B4-BE49-F238E27FC236}">
                <a16:creationId xmlns:a16="http://schemas.microsoft.com/office/drawing/2014/main" id="{88C9B197-934A-4C19-B4E1-46311540E91B}"/>
              </a:ext>
            </a:extLst>
          </p:cNvPr>
          <p:cNvSpPr/>
          <p:nvPr/>
        </p:nvSpPr>
        <p:spPr>
          <a:xfrm>
            <a:off x="3542271" y="2010032"/>
            <a:ext cx="1861752"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t>VALUTA CONSTANTEMENTE</a:t>
            </a:r>
            <a:endParaRPr lang="it-IT" sz="1200" dirty="0"/>
          </a:p>
        </p:txBody>
      </p:sp>
      <p:sp>
        <p:nvSpPr>
          <p:cNvPr id="5" name="Rettangolo 4">
            <a:extLst>
              <a:ext uri="{FF2B5EF4-FFF2-40B4-BE49-F238E27FC236}">
                <a16:creationId xmlns:a16="http://schemas.microsoft.com/office/drawing/2014/main" id="{F0ADA839-F032-489D-8295-9277D93CD4D5}"/>
              </a:ext>
            </a:extLst>
          </p:cNvPr>
          <p:cNvSpPr/>
          <p:nvPr/>
        </p:nvSpPr>
        <p:spPr>
          <a:xfrm>
            <a:off x="5404023" y="1491049"/>
            <a:ext cx="3361038"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ADEGUATO ASSETTO ORGANIZZATIVO DELL’IMPRESA</a:t>
            </a:r>
          </a:p>
          <a:p>
            <a:pPr algn="ctr"/>
            <a:r>
              <a:rPr lang="it-IT" sz="1400"/>
              <a:t>EQUILIBRIO ECONOMICO E FINANZIARIO</a:t>
            </a:r>
          </a:p>
          <a:p>
            <a:pPr algn="ctr"/>
            <a:r>
              <a:rPr lang="it-IT" sz="1400"/>
              <a:t>PREVEDIBILE ANDAMENTO DELLA GESTIONE</a:t>
            </a:r>
            <a:endParaRPr lang="it-IT" sz="1400" dirty="0"/>
          </a:p>
        </p:txBody>
      </p:sp>
      <p:sp>
        <p:nvSpPr>
          <p:cNvPr id="6" name="Freccia a destra 5">
            <a:extLst>
              <a:ext uri="{FF2B5EF4-FFF2-40B4-BE49-F238E27FC236}">
                <a16:creationId xmlns:a16="http://schemas.microsoft.com/office/drawing/2014/main" id="{D28A39AA-7E0F-4414-BE05-7E36EDD76E1F}"/>
              </a:ext>
            </a:extLst>
          </p:cNvPr>
          <p:cNvSpPr/>
          <p:nvPr/>
        </p:nvSpPr>
        <p:spPr>
          <a:xfrm>
            <a:off x="8765059" y="2121243"/>
            <a:ext cx="1655806" cy="69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t>SEGNALA IMMEDIATAMENTE</a:t>
            </a:r>
            <a:endParaRPr lang="it-IT" sz="1200" dirty="0"/>
          </a:p>
        </p:txBody>
      </p:sp>
      <p:sp>
        <p:nvSpPr>
          <p:cNvPr id="7" name="Rettangolo 6">
            <a:extLst>
              <a:ext uri="{FF2B5EF4-FFF2-40B4-BE49-F238E27FC236}">
                <a16:creationId xmlns:a16="http://schemas.microsoft.com/office/drawing/2014/main" id="{8F760C0E-1D00-4E79-B7D0-8FFF28D3AEAD}"/>
              </a:ext>
            </a:extLst>
          </p:cNvPr>
          <p:cNvSpPr/>
          <p:nvPr/>
        </p:nvSpPr>
        <p:spPr>
          <a:xfrm>
            <a:off x="10420865" y="1631092"/>
            <a:ext cx="1009133"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highlight>
                  <a:srgbClr val="00FF00"/>
                </a:highlight>
              </a:rPr>
              <a:t>FONDATI INDIZI DELLA CRISI</a:t>
            </a:r>
            <a:endParaRPr lang="it-IT" dirty="0">
              <a:highlight>
                <a:srgbClr val="00FF00"/>
              </a:highlight>
            </a:endParaRPr>
          </a:p>
        </p:txBody>
      </p:sp>
      <p:pic>
        <p:nvPicPr>
          <p:cNvPr id="8" name="Immagine 3">
            <a:extLst>
              <a:ext uri="{FF2B5EF4-FFF2-40B4-BE49-F238E27FC236}">
                <a16:creationId xmlns:a16="http://schemas.microsoft.com/office/drawing/2014/main" id="{2FC1DF14-58C8-44BC-A7E7-0172D3757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46" y="6070093"/>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D2DB67F4-3CB3-4FC3-8D3F-C85A36643094}"/>
              </a:ext>
            </a:extLst>
          </p:cNvPr>
          <p:cNvPicPr>
            <a:picLocks noChangeAspect="1" noChangeArrowheads="1"/>
          </p:cNvPicPr>
          <p:nvPr/>
        </p:nvPicPr>
        <p:blipFill>
          <a:blip r:embed="rId3" cstate="print"/>
          <a:srcRect/>
          <a:stretch>
            <a:fillRect/>
          </a:stretch>
        </p:blipFill>
        <p:spPr bwMode="auto">
          <a:xfrm>
            <a:off x="7243629" y="6203375"/>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7E6D79F7-EEED-48E6-8AE5-5E8298ADD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580" y="587959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7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28EB747-BDA1-47B3-A7DF-5A37FCACEE44}"/>
              </a:ext>
            </a:extLst>
          </p:cNvPr>
          <p:cNvSpPr/>
          <p:nvPr/>
        </p:nvSpPr>
        <p:spPr>
          <a:xfrm>
            <a:off x="195263" y="219075"/>
            <a:ext cx="11769725" cy="65724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CONCORDATO MINORE – CONFRONTO CON L’ACCORDO DEL DEBITORE</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  RIFORMATO DALLA L. 176/2020</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Art. 74-83 </a:t>
            </a:r>
            <a:r>
              <a:rPr lang="it-IT" b="1" dirty="0" err="1">
                <a:solidFill>
                  <a:srgbClr val="000000"/>
                </a:solidFill>
                <a:latin typeface="Calibri" pitchFamily="18"/>
                <a:ea typeface="SimSun" pitchFamily="2"/>
                <a:cs typeface="Mangal" pitchFamily="2"/>
              </a:rPr>
              <a:t>d.l.</a:t>
            </a:r>
            <a:r>
              <a:rPr lang="it-IT" b="1" dirty="0">
                <a:solidFill>
                  <a:srgbClr val="000000"/>
                </a:solidFill>
                <a:latin typeface="Calibri" pitchFamily="18"/>
                <a:ea typeface="SimSun" pitchFamily="2"/>
                <a:cs typeface="Mangal" pitchFamily="2"/>
              </a:rPr>
              <a:t> 14/2019 e Art. 4-ter L.176/2020 e L.3/2012</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VERIFICA DEI PRESUPPOSTI DI AMMISSIBILITA’</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1. Residenza nel circondario del tribunale.</a:t>
            </a:r>
          </a:p>
          <a:p>
            <a:pPr eaLnBrk="1" fontAlgn="auto" hangingPunct="1">
              <a:spcBef>
                <a:spcPts val="0"/>
              </a:spcBef>
              <a:spcAft>
                <a:spcPts val="0"/>
              </a:spcAft>
              <a:buSzPct val="45000"/>
              <a:defRPr sz="1800"/>
            </a:pPr>
            <a:r>
              <a:rPr lang="it-IT" dirty="0">
                <a:solidFill>
                  <a:srgbClr val="000000"/>
                </a:solidFill>
                <a:latin typeface="Calibri" pitchFamily="18"/>
                <a:ea typeface="SimSun" pitchFamily="2"/>
                <a:cs typeface="Mangal" pitchFamily="2"/>
              </a:rPr>
              <a:t>Per le persone fisiche: residenza </a:t>
            </a:r>
          </a:p>
          <a:p>
            <a:pPr eaLnBrk="1" fontAlgn="auto" hangingPunct="1">
              <a:spcBef>
                <a:spcPts val="0"/>
              </a:spcBef>
              <a:spcAft>
                <a:spcPts val="0"/>
              </a:spcAft>
              <a:buSzPct val="45000"/>
              <a:defRPr sz="1800"/>
            </a:pPr>
            <a:r>
              <a:rPr lang="it-IT" dirty="0">
                <a:solidFill>
                  <a:srgbClr val="000000"/>
                </a:solidFill>
                <a:latin typeface="Calibri" pitchFamily="18"/>
                <a:ea typeface="SimSun" pitchFamily="2"/>
                <a:cs typeface="Mangal" pitchFamily="2"/>
              </a:rPr>
              <a:t>Per le persone giuridiche: luogo di esercizio dell’attività riscontrabile sulla visura camerale. </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2.  Presupposti soggettivi.</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Il debitore è costituito da un’impresa minore intesa ai sensi dell’art. 2 del </a:t>
            </a:r>
            <a:r>
              <a:rPr lang="it-IT" dirty="0" err="1">
                <a:solidFill>
                  <a:srgbClr val="000000"/>
                </a:solidFill>
                <a:latin typeface="Calibri" pitchFamily="18"/>
                <a:ea typeface="SimSun" pitchFamily="2"/>
                <a:cs typeface="Mangal" pitchFamily="2"/>
              </a:rPr>
              <a:t>D.Lgs.</a:t>
            </a:r>
            <a:r>
              <a:rPr lang="it-IT" dirty="0">
                <a:solidFill>
                  <a:srgbClr val="000000"/>
                </a:solidFill>
                <a:latin typeface="Calibri" pitchFamily="18"/>
                <a:ea typeface="SimSun" pitchFamily="2"/>
                <a:cs typeface="Mangal" pitchFamily="2"/>
              </a:rPr>
              <a:t> 14/2019 nel seguente modo: impresa che presenta congiuntamente i seguenti requisiti:</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 ATTIVO PATRIMOMNIALE non superiore ad € 300.000,00</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RICAVI non superiori ad € 200.000,00;</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DEBITI anche non scaduti non superiori ad € 500.000,00</a:t>
            </a:r>
          </a:p>
          <a:p>
            <a:pPr algn="just"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Presentazione di un piano di ristrutturazione dei debiti che indichi in modo specifico tempi e modalità per superare la crisi da sovraindebitamento.</a:t>
            </a:r>
          </a:p>
          <a:p>
            <a:pPr algn="just"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3.   Presupposti oggettivi.</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Proposta a contenuto libero</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Può essere proposto solo in caso di continuità aziendale o di apporto di risorse esterne (viene abolito il concordato liquidatorio)</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Situazione aggiornata patrimoniale e finanziaria</a:t>
            </a:r>
          </a:p>
          <a:p>
            <a:pPr algn="just"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a:p>
            <a:pPr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p:txBody>
      </p:sp>
      <p:pic>
        <p:nvPicPr>
          <p:cNvPr id="83971" name="Picture 5">
            <a:extLst>
              <a:ext uri="{FF2B5EF4-FFF2-40B4-BE49-F238E27FC236}">
                <a16:creationId xmlns:a16="http://schemas.microsoft.com/office/drawing/2014/main" id="{2AE9F9D3-362C-4E2C-8571-7BB4FD813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313" y="219075"/>
            <a:ext cx="19859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egnaposto piè di pagina 9">
            <a:extLst>
              <a:ext uri="{FF2B5EF4-FFF2-40B4-BE49-F238E27FC236}">
                <a16:creationId xmlns:a16="http://schemas.microsoft.com/office/drawing/2014/main" id="{A3AF687C-D480-40CD-B651-531B37677B30}"/>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CFB27395-7D27-4E3D-8FD5-ECDDF3EA28F8}"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14</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pic>
        <p:nvPicPr>
          <p:cNvPr id="7" name="Immagine 3">
            <a:extLst>
              <a:ext uri="{FF2B5EF4-FFF2-40B4-BE49-F238E27FC236}">
                <a16:creationId xmlns:a16="http://schemas.microsoft.com/office/drawing/2014/main" id="{81C4E2E9-867C-4AB5-89EA-504C8A294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3" y="81644"/>
            <a:ext cx="238030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03CCD508-7C76-4583-BE55-318C51FC2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050" y="107815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1923629-65AF-4CB4-9687-E3827A8DA88D}"/>
              </a:ext>
            </a:extLst>
          </p:cNvPr>
          <p:cNvSpPr/>
          <p:nvPr/>
        </p:nvSpPr>
        <p:spPr>
          <a:xfrm>
            <a:off x="211138" y="-53975"/>
            <a:ext cx="11769725" cy="64966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RISTRUTTURAZIONE DEI DEBITI DEL CONSUMATORE – CONFRONTO CON IL PIANO </a:t>
            </a:r>
          </a:p>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DEL CONSUMATORE  RIFORMATO DALLA L. 176/2020</a:t>
            </a:r>
          </a:p>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Art. 67-73 </a:t>
            </a:r>
            <a:r>
              <a:rPr lang="it-IT" sz="1600" b="1" dirty="0" err="1">
                <a:solidFill>
                  <a:srgbClr val="000000"/>
                </a:solidFill>
                <a:latin typeface="Calibri" pitchFamily="18"/>
                <a:ea typeface="SimSun" pitchFamily="2"/>
                <a:cs typeface="Mangal" pitchFamily="2"/>
              </a:rPr>
              <a:t>d.l.</a:t>
            </a:r>
            <a:r>
              <a:rPr lang="it-IT" sz="1600" b="1" dirty="0">
                <a:solidFill>
                  <a:srgbClr val="000000"/>
                </a:solidFill>
                <a:latin typeface="Calibri" pitchFamily="18"/>
                <a:ea typeface="SimSun" pitchFamily="2"/>
                <a:cs typeface="Mangal" pitchFamily="2"/>
              </a:rPr>
              <a:t> 14/2019 e Art. 4-ter L.176/2020 con L.3/2012</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 Soddisfacimento anche parziale dei crediti in qualsiasi forma</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La domanda deve contenere il seguente elenco:</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Tutti i creditori con le somme dovute e i gradi di prelazione</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Consistenza e composizione del patrimonio</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Atti di straordinaria amministrazione compiuti negli ultimi 5 anni</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Dichiarazioni dei redditi degli ultimi tre anni</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Bilanci degli ultimi 3 anni</a:t>
            </a:r>
          </a:p>
          <a:p>
            <a:pPr algn="just"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4. Falcidia dei creditori e soddisfazione non integrale dei crediti privilegiati Art. 75 D.L.gs 14/2019 e art. 4-ter 1°comma, lett. b).</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E’ possibile prevedere che i crediti muniti di privilegio, pegno o ipoteca possano essere soddisfatti non integralmente, allorché ne sia assicurato il pagamento in misura non inferiore a quella realizzabile, sul ricavato in caso di liquidazione, avuto riguardo al valore di mercato attribuibile ai beni o ai diritti oggetto della causa di prelazione, come attestato </a:t>
            </a:r>
            <a:r>
              <a:rPr lang="it-IT" dirty="0" err="1">
                <a:solidFill>
                  <a:srgbClr val="000000"/>
                </a:solidFill>
                <a:latin typeface="Calibri" pitchFamily="18"/>
                <a:ea typeface="SimSun" pitchFamily="2"/>
                <a:cs typeface="Mangal" pitchFamily="2"/>
              </a:rPr>
              <a:t>dall’Occ</a:t>
            </a:r>
            <a:r>
              <a:rPr lang="it-IT" dirty="0">
                <a:solidFill>
                  <a:srgbClr val="000000"/>
                </a:solidFill>
                <a:latin typeface="Calibri" pitchFamily="18"/>
                <a:ea typeface="SimSun" pitchFamily="2"/>
                <a:cs typeface="Mangal" pitchFamily="2"/>
              </a:rPr>
              <a:t> (Gestore)</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E’ possibile prevedere anche il rimborso delle rate di mutuo, alla scadenza convenuta, delle rate a scadere del contratto di mutuo garantito da ipoteca (vedi anche Legge di Bilancio 2020), iscritta sui beni strumentali all’esercizio dell’attività, se il debitore, alla data del deposito della domanda, ha adempiuto le proprie obbligazioni o se il giudice lo autorizza al pagamento del debito per capitale ed interessi scaduto a tale data.</a:t>
            </a:r>
          </a:p>
          <a:p>
            <a:pPr algn="just" eaLnBrk="1" fontAlgn="auto" hangingPunct="1">
              <a:spcBef>
                <a:spcPts val="0"/>
              </a:spcBef>
              <a:spcAft>
                <a:spcPts val="0"/>
              </a:spcAft>
              <a:defRPr sz="1800"/>
            </a:pPr>
            <a:r>
              <a:rPr lang="it-IT" b="1" dirty="0">
                <a:solidFill>
                  <a:srgbClr val="FF0000"/>
                </a:solidFill>
                <a:latin typeface="Calibri" pitchFamily="18"/>
                <a:ea typeface="SimSun" pitchFamily="2"/>
                <a:cs typeface="Mangal" pitchFamily="2"/>
              </a:rPr>
              <a:t>Il procedimento si svolge dinanzi al tribunale in composizione monocratica.</a:t>
            </a:r>
          </a:p>
          <a:p>
            <a:pPr algn="just" eaLnBrk="1" fontAlgn="auto" hangingPunct="1">
              <a:spcBef>
                <a:spcPts val="0"/>
              </a:spcBef>
              <a:spcAft>
                <a:spcPts val="0"/>
              </a:spcAft>
              <a:defRPr sz="1800"/>
            </a:pPr>
            <a:endParaRPr lang="it-IT" b="1" dirty="0">
              <a:solidFill>
                <a:srgbClr val="000000"/>
              </a:solidFill>
              <a:latin typeface="Calibri" pitchFamily="18"/>
              <a:ea typeface="SimSun" pitchFamily="2"/>
              <a:cs typeface="Mangal" pitchFamily="2"/>
            </a:endParaRPr>
          </a:p>
          <a:p>
            <a:pPr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p:txBody>
      </p:sp>
      <p:pic>
        <p:nvPicPr>
          <p:cNvPr id="86019" name="Picture 5">
            <a:extLst>
              <a:ext uri="{FF2B5EF4-FFF2-40B4-BE49-F238E27FC236}">
                <a16:creationId xmlns:a16="http://schemas.microsoft.com/office/drawing/2014/main" id="{F07B315D-6B02-449A-8CCF-C32935BC2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552" y="329557"/>
            <a:ext cx="2003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Segnaposto piè di pagina 9">
            <a:extLst>
              <a:ext uri="{FF2B5EF4-FFF2-40B4-BE49-F238E27FC236}">
                <a16:creationId xmlns:a16="http://schemas.microsoft.com/office/drawing/2014/main" id="{636FB037-DCFF-47D3-86B5-F94D27ECC4A5}"/>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51B87198-11D1-4AB6-927C-8887B96BE439}"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15</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pic>
        <p:nvPicPr>
          <p:cNvPr id="6" name="Immagine 3">
            <a:extLst>
              <a:ext uri="{FF2B5EF4-FFF2-40B4-BE49-F238E27FC236}">
                <a16:creationId xmlns:a16="http://schemas.microsoft.com/office/drawing/2014/main" id="{96731DBC-F495-476A-BC89-8CEDC2E25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271848"/>
            <a:ext cx="2932113" cy="42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a:extLst>
              <a:ext uri="{FF2B5EF4-FFF2-40B4-BE49-F238E27FC236}">
                <a16:creationId xmlns:a16="http://schemas.microsoft.com/office/drawing/2014/main" id="{D56B59B1-B592-4819-818C-B218AE340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826" y="1407668"/>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asellaDiTesto 1">
            <a:extLst>
              <a:ext uri="{FF2B5EF4-FFF2-40B4-BE49-F238E27FC236}">
                <a16:creationId xmlns:a16="http://schemas.microsoft.com/office/drawing/2014/main" id="{D09B4D80-00CF-4E24-85E4-EEE0E6014CEF}"/>
              </a:ext>
            </a:extLst>
          </p:cNvPr>
          <p:cNvSpPr txBox="1">
            <a:spLocks noChangeArrowheads="1"/>
          </p:cNvSpPr>
          <p:nvPr/>
        </p:nvSpPr>
        <p:spPr bwMode="auto">
          <a:xfrm>
            <a:off x="285750" y="552450"/>
            <a:ext cx="11620500" cy="4081117"/>
          </a:xfrm>
          <a:prstGeom prst="rect">
            <a:avLst/>
          </a:prstGeom>
          <a:noFill/>
          <a:ln>
            <a:noFill/>
          </a:ln>
        </p:spPr>
        <p:txBody>
          <a:bodyPr>
            <a:spAutoFit/>
          </a:bodyPr>
          <a:lstStyle>
            <a:lvl1pPr>
              <a:lnSpc>
                <a:spcPct val="90000"/>
              </a:lnSpc>
              <a:spcAft>
                <a:spcPts val="1413"/>
              </a:spcAft>
              <a:defRPr sz="2800">
                <a:solidFill>
                  <a:srgbClr val="000000"/>
                </a:solidFill>
                <a:latin typeface="Calibri" panose="020F0502020204030204" pitchFamily="34" charset="0"/>
                <a:ea typeface="SimSun" panose="02010600030101010101" pitchFamily="2" charset="-122"/>
                <a:cs typeface="Mangal" panose="02040503050203030202"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eaLnBrk="1" fontAlgn="auto" hangingPunct="1">
              <a:spcBef>
                <a:spcPts val="0"/>
              </a:spcBef>
              <a:spcAft>
                <a:spcPts val="0"/>
              </a:spcAft>
              <a:defRPr sz="1800"/>
            </a:pPr>
            <a:r>
              <a:rPr lang="it-IT" sz="1600" b="1" dirty="0">
                <a:solidFill>
                  <a:srgbClr val="FF0000"/>
                </a:solidFill>
                <a:latin typeface="Calibri" pitchFamily="18"/>
                <a:ea typeface="SimSun" pitchFamily="2"/>
                <a:cs typeface="Mangal" pitchFamily="2"/>
              </a:rPr>
              <a:t>La disciplina presente in quest’articolo viene trasfusa nell’articolato di cui alla legge 3/2012, nell’articolo 8 dove viene aggiunto il comma 1-ter e quater ed è valida anche se il debitore non è consumatore e presenta la procedura di accordo in continuità.</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4 bis. Notizia alle Agenzie fiscali e della Riscossione e degli Enti Locali.</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Viene aggiunto il comma 1-quinquies all’art. 8 L.3/2012 che così recita:</a:t>
            </a:r>
          </a:p>
          <a:p>
            <a:pPr algn="just" eaLnBrk="1" fontAlgn="auto" hangingPunct="1">
              <a:spcBef>
                <a:spcPts val="0"/>
              </a:spcBef>
              <a:spcAft>
                <a:spcPts val="0"/>
              </a:spcAft>
              <a:defRPr sz="1800"/>
            </a:pPr>
            <a:r>
              <a:rPr lang="it-IT" sz="1600" dirty="0">
                <a:solidFill>
                  <a:srgbClr val="FF0000"/>
                </a:solidFill>
                <a:latin typeface="Calibri" pitchFamily="18"/>
                <a:ea typeface="SimSun" pitchFamily="2"/>
                <a:cs typeface="Mangal" pitchFamily="2"/>
              </a:rPr>
              <a:t>L’OCC, entro sette giorni dall’avvenuto conferimento dell’incarico da parte del debitore, ne dà notizia all’Agente della Riscossione ed agli uffici fiscali, anche degli enti locali, competenti sulla base dell’ultimo domicilio fiscale dell’istante, i quali, entro 30 giorni debbono comunicare il debito tributario accertato e gli eventuali accertamenti pendenti. </a:t>
            </a:r>
          </a:p>
          <a:p>
            <a:pPr algn="just" eaLnBrk="1" fontAlgn="auto" hangingPunct="1">
              <a:spcBef>
                <a:spcPts val="0"/>
              </a:spcBef>
              <a:spcAft>
                <a:spcPts val="0"/>
              </a:spcAft>
              <a:defRPr sz="1800"/>
            </a:pPr>
            <a:r>
              <a:rPr lang="it-IT" sz="1600" dirty="0">
                <a:solidFill>
                  <a:srgbClr val="FF0000"/>
                </a:solidFill>
                <a:latin typeface="Calibri" pitchFamily="18"/>
                <a:ea typeface="SimSun" pitchFamily="2"/>
                <a:cs typeface="Mangal" pitchFamily="2"/>
              </a:rPr>
              <a:t>Tale norma ha impegnato gli esegeti, nel </a:t>
            </a:r>
            <a:r>
              <a:rPr lang="it-IT" sz="1600" dirty="0" err="1">
                <a:solidFill>
                  <a:srgbClr val="FF0000"/>
                </a:solidFill>
                <a:latin typeface="Calibri" pitchFamily="18"/>
                <a:ea typeface="SimSun" pitchFamily="2"/>
                <a:cs typeface="Mangal" pitchFamily="2"/>
              </a:rPr>
              <a:t>acapire</a:t>
            </a:r>
            <a:r>
              <a:rPr lang="it-IT" sz="1600" dirty="0">
                <a:solidFill>
                  <a:srgbClr val="FF0000"/>
                </a:solidFill>
                <a:latin typeface="Calibri" pitchFamily="18"/>
                <a:ea typeface="SimSun" pitchFamily="2"/>
                <a:cs typeface="Mangal" pitchFamily="2"/>
              </a:rPr>
              <a:t> come si raccorda con il fatto che le procedure instillate nella L.3/2012, sono applicate anche alle procedure pendenti alla data di entrata in vigore della legge, mettendo in fibrillazione gli </a:t>
            </a:r>
            <a:r>
              <a:rPr lang="it-IT" sz="1600" dirty="0" err="1">
                <a:solidFill>
                  <a:srgbClr val="FF0000"/>
                </a:solidFill>
                <a:latin typeface="Calibri" pitchFamily="18"/>
                <a:ea typeface="SimSun" pitchFamily="2"/>
                <a:cs typeface="Mangal" pitchFamily="2"/>
              </a:rPr>
              <a:t>Occ</a:t>
            </a:r>
            <a:r>
              <a:rPr lang="it-IT" sz="1600" dirty="0">
                <a:solidFill>
                  <a:srgbClr val="FF0000"/>
                </a:solidFill>
                <a:latin typeface="Calibri" pitchFamily="18"/>
                <a:ea typeface="SimSun" pitchFamily="2"/>
                <a:cs typeface="Mangal" pitchFamily="2"/>
              </a:rPr>
              <a:t>, sul significato da attribuire alla norma in questione ed alla parola conferimento dell’incarico, che avviene già alla firma del preventivo. In quella occasione e senza che il gestore abbia iniziato le </a:t>
            </a:r>
            <a:r>
              <a:rPr lang="it-IT" sz="1600" dirty="0" err="1">
                <a:solidFill>
                  <a:srgbClr val="FF0000"/>
                </a:solidFill>
                <a:latin typeface="Calibri" pitchFamily="18"/>
                <a:ea typeface="SimSun" pitchFamily="2"/>
                <a:cs typeface="Mangal" pitchFamily="2"/>
              </a:rPr>
              <a:t>siue</a:t>
            </a:r>
            <a:r>
              <a:rPr lang="it-IT" sz="1600" dirty="0">
                <a:solidFill>
                  <a:srgbClr val="FF0000"/>
                </a:solidFill>
                <a:latin typeface="Calibri" pitchFamily="18"/>
                <a:ea typeface="SimSun" pitchFamily="2"/>
                <a:cs typeface="Mangal" pitchFamily="2"/>
              </a:rPr>
              <a:t> procedure, risulta difficile </a:t>
            </a:r>
            <a:r>
              <a:rPr lang="it-IT" sz="1600" dirty="0" err="1">
                <a:solidFill>
                  <a:srgbClr val="FF0000"/>
                </a:solidFill>
                <a:latin typeface="Calibri" pitchFamily="18"/>
                <a:ea typeface="SimSun" pitchFamily="2"/>
                <a:cs typeface="Mangal" pitchFamily="2"/>
              </a:rPr>
              <a:t>compredenre</a:t>
            </a:r>
            <a:r>
              <a:rPr lang="it-IT" sz="1600" dirty="0">
                <a:solidFill>
                  <a:srgbClr val="FF0000"/>
                </a:solidFill>
                <a:latin typeface="Calibri" pitchFamily="18"/>
                <a:ea typeface="SimSun" pitchFamily="2"/>
                <a:cs typeface="Mangal" pitchFamily="2"/>
              </a:rPr>
              <a:t> quale sarà la richiesta del debitore.</a:t>
            </a:r>
          </a:p>
          <a:p>
            <a:pPr algn="just" eaLnBrk="1" fontAlgn="auto" hangingPunct="1">
              <a:spcBef>
                <a:spcPts val="0"/>
              </a:spcBef>
              <a:spcAft>
                <a:spcPts val="0"/>
              </a:spcAft>
              <a:defRPr sz="1800"/>
            </a:pPr>
            <a:endParaRPr lang="it-IT" sz="1600" b="1" dirty="0">
              <a:latin typeface="Calibri" pitchFamily="18"/>
              <a:ea typeface="SimSun" pitchFamily="2"/>
              <a:cs typeface="Mangal" pitchFamily="2"/>
            </a:endParaRPr>
          </a:p>
          <a:p>
            <a:pPr marL="342900" indent="-342900" algn="just" eaLnBrk="1" fontAlgn="auto" hangingPunct="1">
              <a:spcBef>
                <a:spcPts val="0"/>
              </a:spcBef>
              <a:spcAft>
                <a:spcPts val="0"/>
              </a:spcAft>
              <a:buFontTx/>
              <a:buAutoNum type="arabicPeriod" startAt="5"/>
              <a:defRPr sz="1800"/>
            </a:pPr>
            <a:r>
              <a:rPr lang="it-IT" sz="1600" b="1" dirty="0">
                <a:latin typeface="Calibri" pitchFamily="18"/>
                <a:ea typeface="SimSun" pitchFamily="2"/>
                <a:cs typeface="Mangal" pitchFamily="2"/>
              </a:rPr>
              <a:t>Presentazione della domanda e attività OCC, art. 68 </a:t>
            </a:r>
            <a:r>
              <a:rPr lang="it-IT" sz="1600" b="1" dirty="0" err="1">
                <a:latin typeface="Calibri" pitchFamily="18"/>
                <a:ea typeface="SimSun" pitchFamily="2"/>
                <a:cs typeface="Mangal" pitchFamily="2"/>
              </a:rPr>
              <a:t>D.Lgs</a:t>
            </a:r>
            <a:r>
              <a:rPr lang="it-IT" sz="1600" b="1" dirty="0">
                <a:latin typeface="Calibri" pitchFamily="18"/>
                <a:ea typeface="SimSun" pitchFamily="2"/>
                <a:cs typeface="Mangal" pitchFamily="2"/>
              </a:rPr>
              <a:t> 14/2019 e L.176/2020 art. 4-ter, 1° comma lett. e).</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Parte aggiunta all’art. 9 della Legge 3/2012. Viene sostituito il comma 3-bis; viene aggiunto il comma 3-bis1 e 3-bis 2 e 3-bis 3, che inquadrano gli allegati alla domanda in caso di piano del consumatore, accordo del debitore, dove nel caso dell’accordo devono essere aggiunti: la percentuale, le modalità e i tempi di soddisfacimento dei creditori e la divisione in classi ove prevista.</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 </a:t>
            </a:r>
          </a:p>
          <a:p>
            <a:pPr algn="just" eaLnBrk="1" fontAlgn="auto" hangingPunct="1">
              <a:spcBef>
                <a:spcPts val="0"/>
              </a:spcBef>
              <a:spcAft>
                <a:spcPts val="0"/>
              </a:spcAft>
              <a:defRPr sz="1800"/>
            </a:pPr>
            <a:endParaRPr lang="it-IT" altLang="it-IT" sz="1800" dirty="0"/>
          </a:p>
        </p:txBody>
      </p:sp>
      <p:pic>
        <p:nvPicPr>
          <p:cNvPr id="88067" name="Picture 5">
            <a:extLst>
              <a:ext uri="{FF2B5EF4-FFF2-40B4-BE49-F238E27FC236}">
                <a16:creationId xmlns:a16="http://schemas.microsoft.com/office/drawing/2014/main" id="{F9D20C7C-F583-489A-9ACB-3B7CCC4C2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338" y="173038"/>
            <a:ext cx="260191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Segnaposto piè di pagina 9">
            <a:extLst>
              <a:ext uri="{FF2B5EF4-FFF2-40B4-BE49-F238E27FC236}">
                <a16:creationId xmlns:a16="http://schemas.microsoft.com/office/drawing/2014/main" id="{22658077-E46D-4A75-BFE3-CB95AEA3755D}"/>
              </a:ext>
            </a:extLst>
          </p:cNvPr>
          <p:cNvSpPr>
            <a:spLocks/>
          </p:cNvSpPr>
          <p:nvPr/>
        </p:nvSpPr>
        <p:spPr bwMode="auto">
          <a:xfrm>
            <a:off x="10112375" y="6305550"/>
            <a:ext cx="1793875" cy="23018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1949B383-2BDA-4706-AB69-3906EDB1EF40}"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16</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sp>
        <p:nvSpPr>
          <p:cNvPr id="2" name="Rettangolo 1">
            <a:extLst>
              <a:ext uri="{FF2B5EF4-FFF2-40B4-BE49-F238E27FC236}">
                <a16:creationId xmlns:a16="http://schemas.microsoft.com/office/drawing/2014/main" id="{5D521856-3A23-4AAE-AC48-56A719F738BE}"/>
              </a:ext>
            </a:extLst>
          </p:cNvPr>
          <p:cNvSpPr/>
          <p:nvPr/>
        </p:nvSpPr>
        <p:spPr>
          <a:xfrm>
            <a:off x="3348624" y="4296427"/>
            <a:ext cx="5494751" cy="20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defRPr sz="1800"/>
            </a:pPr>
            <a:r>
              <a:rPr lang="it-IT" sz="1800" dirty="0">
                <a:solidFill>
                  <a:schemeClr val="bg1"/>
                </a:solidFill>
                <a:latin typeface="Calibri" pitchFamily="18"/>
                <a:ea typeface="SimSun" pitchFamily="2"/>
                <a:cs typeface="Mangal" pitchFamily="2"/>
              </a:rPr>
              <a:t>DOMANDA PRESENTATA AL GIUDICE PER IL TRAMITE DI OCC (e se nel territorio non vi sono OCC?)</a:t>
            </a:r>
          </a:p>
          <a:p>
            <a:pPr marL="285750" indent="-285750" algn="just" eaLnBrk="1" fontAlgn="auto" hangingPunct="1">
              <a:spcBef>
                <a:spcPts val="0"/>
              </a:spcBef>
              <a:spcAft>
                <a:spcPts val="0"/>
              </a:spcAft>
              <a:buFontTx/>
              <a:buChar char="-"/>
              <a:defRPr sz="1800"/>
            </a:pPr>
            <a:r>
              <a:rPr lang="it-IT" sz="1800" dirty="0">
                <a:solidFill>
                  <a:schemeClr val="bg1"/>
                </a:solidFill>
                <a:latin typeface="Calibri" pitchFamily="18"/>
                <a:ea typeface="SimSun" pitchFamily="2"/>
                <a:cs typeface="Mangal" pitchFamily="2"/>
              </a:rPr>
              <a:t>DOMANDA PRESENTATA DAL DEBITORE IN ASSENZA DI OCC COSTITUITO (nomina del professionista delegato facente funzioni in contrasto con Ordinanza Tribunale di Roma che devolve tutte le procedure all’OCC.</a:t>
            </a:r>
          </a:p>
        </p:txBody>
      </p:sp>
      <p:pic>
        <p:nvPicPr>
          <p:cNvPr id="7" name="Immagine 3">
            <a:extLst>
              <a:ext uri="{FF2B5EF4-FFF2-40B4-BE49-F238E27FC236}">
                <a16:creationId xmlns:a16="http://schemas.microsoft.com/office/drawing/2014/main" id="{DC7768BE-7C3C-417E-B9C1-E025FCC2C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2" y="81644"/>
            <a:ext cx="2932113" cy="4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C57DC6DE-76D2-4B8A-94C9-ED34ACC93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943" y="1722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9" name="Rectangle 1">
            <a:extLst>
              <a:ext uri="{FF2B5EF4-FFF2-40B4-BE49-F238E27FC236}">
                <a16:creationId xmlns:a16="http://schemas.microsoft.com/office/drawing/2014/main" id="{819CED97-C1C1-4C72-B47E-B65DD1C1BA46}"/>
              </a:ext>
            </a:extLst>
          </p:cNvPr>
          <p:cNvSpPr>
            <a:spLocks noChangeArrowheads="1"/>
          </p:cNvSpPr>
          <p:nvPr/>
        </p:nvSpPr>
        <p:spPr bwMode="auto">
          <a:xfrm>
            <a:off x="118150" y="712870"/>
            <a:ext cx="11561762" cy="5432256"/>
          </a:xfrm>
          <a:prstGeom prst="rect">
            <a:avLst/>
          </a:prstGeom>
          <a:noFill/>
          <a:ln>
            <a:noFill/>
          </a:ln>
          <a:effectLst/>
        </p:spPr>
        <p:txBody>
          <a:bodyPr bIns="0" anchor="ctr">
            <a:spAutoFit/>
          </a:bodyPr>
          <a:lstStyle>
            <a:lvl1pPr>
              <a:lnSpc>
                <a:spcPct val="90000"/>
              </a:lnSpc>
              <a:spcAft>
                <a:spcPts val="1413"/>
              </a:spcAft>
              <a:tabLst>
                <a:tab pos="228600" algn="l"/>
                <a:tab pos="449263" algn="l"/>
              </a:tabLst>
              <a:defRPr sz="2800">
                <a:solidFill>
                  <a:srgbClr val="000000"/>
                </a:solidFill>
                <a:latin typeface="Calibri" panose="020F0502020204030204" pitchFamily="34" charset="0"/>
                <a:ea typeface="SimSun" panose="02010600030101010101" pitchFamily="2" charset="-122"/>
                <a:cs typeface="Mangal" panose="02040503050203030202" pitchFamily="18" charset="0"/>
              </a:defRPr>
            </a:lvl1pPr>
            <a:lvl2pPr marL="685800" indent="-228600">
              <a:lnSpc>
                <a:spcPct val="90000"/>
              </a:lnSpc>
              <a:spcBef>
                <a:spcPts val="500"/>
              </a:spcBef>
              <a:buFont typeface="Arial" panose="020B0604020202020204" pitchFamily="34" charset="0"/>
              <a:buChar char="•"/>
              <a:tabLst>
                <a:tab pos="228600" algn="l"/>
                <a:tab pos="449263" algn="l"/>
              </a:tabLst>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9pPr>
          </a:lstStyle>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algn="just" eaLnBrk="1" hangingPunct="1">
              <a:lnSpc>
                <a:spcPct val="100000"/>
              </a:lnSpc>
              <a:spcAft>
                <a:spcPct val="0"/>
              </a:spcAft>
              <a:defRPr/>
            </a:pPr>
            <a:r>
              <a:rPr lang="it-IT" altLang="it-IT" sz="1600" b="1" dirty="0"/>
              <a:t>6. Attestazione </a:t>
            </a:r>
            <a:r>
              <a:rPr lang="it-IT" altLang="it-IT" sz="1600" b="1" dirty="0" err="1"/>
              <a:t>dell’Occ</a:t>
            </a:r>
            <a:r>
              <a:rPr lang="it-IT" altLang="it-IT" sz="1600" b="1" dirty="0"/>
              <a:t> (gestore) della valutazione del merito creditizio ai fini della concessione dei finanziamenti.</a:t>
            </a:r>
          </a:p>
          <a:p>
            <a:pPr algn="just" eaLnBrk="1" hangingPunct="1">
              <a:lnSpc>
                <a:spcPct val="100000"/>
              </a:lnSpc>
              <a:spcAft>
                <a:spcPct val="0"/>
              </a:spcAft>
              <a:defRPr/>
            </a:pPr>
            <a:r>
              <a:rPr lang="it-IT" altLang="it-IT" sz="1600" dirty="0"/>
              <a:t>La valutazione va effettuata tenendo presente il reddito disponibile, dedotto l’importo necessario a mantenere un dignitoso tenore di vita, secondo la scala di equivalenza ISEE di cui al DPCM 159/2013. </a:t>
            </a:r>
            <a:r>
              <a:rPr lang="it-IT" altLang="it-IT" sz="1600" dirty="0">
                <a:solidFill>
                  <a:srgbClr val="FF0000"/>
                </a:solidFill>
              </a:rPr>
              <a:t>Norma anticipata dal decreto Ristori 13/2020, poi L. 176/2020 art. 4/ter</a:t>
            </a:r>
            <a:endParaRPr lang="it-IT" altLang="it-IT" sz="1600" b="1" dirty="0">
              <a:solidFill>
                <a:schemeClr val="tx1"/>
              </a:solidFill>
            </a:endParaRPr>
          </a:p>
          <a:p>
            <a:pPr algn="just" eaLnBrk="1" hangingPunct="1">
              <a:lnSpc>
                <a:spcPct val="100000"/>
              </a:lnSpc>
              <a:spcAft>
                <a:spcPct val="0"/>
              </a:spcAft>
              <a:defRPr/>
            </a:pPr>
            <a:endParaRPr lang="it-IT" altLang="it-IT" sz="1400" b="1" dirty="0">
              <a:solidFill>
                <a:schemeClr val="tx1"/>
              </a:solidFill>
            </a:endParaRPr>
          </a:p>
        </p:txBody>
      </p:sp>
      <p:pic>
        <p:nvPicPr>
          <p:cNvPr id="89091" name="Picture 5">
            <a:extLst>
              <a:ext uri="{FF2B5EF4-FFF2-40B4-BE49-F238E27FC236}">
                <a16:creationId xmlns:a16="http://schemas.microsoft.com/office/drawing/2014/main" id="{FD5D9FCB-1DD3-431B-A2EF-E0BF18EB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999" y="168270"/>
            <a:ext cx="2601913" cy="4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Segnaposto piè di pagina 9">
            <a:extLst>
              <a:ext uri="{FF2B5EF4-FFF2-40B4-BE49-F238E27FC236}">
                <a16:creationId xmlns:a16="http://schemas.microsoft.com/office/drawing/2014/main" id="{89D4B447-32A8-4FC3-8835-AFC540B0FC26}"/>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0160EB89-82FA-4B53-A827-CF81472D7558}"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17</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sp>
        <p:nvSpPr>
          <p:cNvPr id="7" name="Rettangolo 6">
            <a:extLst>
              <a:ext uri="{FF2B5EF4-FFF2-40B4-BE49-F238E27FC236}">
                <a16:creationId xmlns:a16="http://schemas.microsoft.com/office/drawing/2014/main" id="{15A4FA19-48C1-4571-908F-D66338826C0B}"/>
              </a:ext>
            </a:extLst>
          </p:cNvPr>
          <p:cNvSpPr/>
          <p:nvPr/>
        </p:nvSpPr>
        <p:spPr>
          <a:xfrm>
            <a:off x="356384" y="883855"/>
            <a:ext cx="11323528" cy="3491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buClr>
                <a:srgbClr val="FF0000"/>
              </a:buClr>
              <a:buSzPct val="45000"/>
              <a:defRPr sz="1800"/>
            </a:pPr>
            <a:endParaRPr lang="it-IT" sz="1800" dirty="0">
              <a:solidFill>
                <a:srgbClr val="FF0000"/>
              </a:solidFill>
              <a:latin typeface="Calibri" pitchFamily="18"/>
              <a:ea typeface="SimSun" pitchFamily="2"/>
              <a:cs typeface="Mangal" pitchFamily="2"/>
            </a:endParaRPr>
          </a:p>
          <a:p>
            <a:pPr algn="just" eaLnBrk="1" fontAlgn="auto" hangingPunct="1">
              <a:spcBef>
                <a:spcPts val="0"/>
              </a:spcBef>
              <a:spcAft>
                <a:spcPts val="0"/>
              </a:spcAft>
              <a:buClr>
                <a:srgbClr val="FF0000"/>
              </a:buClr>
              <a:buSzPct val="45000"/>
              <a:defRPr sz="1800"/>
            </a:pPr>
            <a:endParaRPr lang="it-IT" dirty="0">
              <a:solidFill>
                <a:srgbClr val="FF0000"/>
              </a:solidFill>
              <a:latin typeface="Calibri" pitchFamily="18"/>
              <a:ea typeface="SimSun" pitchFamily="2"/>
              <a:cs typeface="Mangal" pitchFamily="2"/>
            </a:endParaRPr>
          </a:p>
          <a:p>
            <a:pPr algn="just" eaLnBrk="1" fontAlgn="auto" hangingPunct="1">
              <a:spcBef>
                <a:spcPts val="0"/>
              </a:spcBef>
              <a:spcAft>
                <a:spcPts val="0"/>
              </a:spcAft>
              <a:buClr>
                <a:srgbClr val="FF0000"/>
              </a:buClr>
              <a:buSzPct val="45000"/>
              <a:defRPr sz="1800"/>
            </a:pPr>
            <a:r>
              <a:rPr lang="it-IT" sz="1800" dirty="0">
                <a:solidFill>
                  <a:schemeClr val="bg1"/>
                </a:solidFill>
                <a:latin typeface="Calibri" pitchFamily="18"/>
                <a:ea typeface="SimSun" pitchFamily="2"/>
                <a:cs typeface="Mangal" pitchFamily="2"/>
              </a:rPr>
              <a:t>RELAZIONE (NON PIÙ PARTICOLAREGGIATA) DELL’OCC (GESTORE) che deve contenere:</a:t>
            </a:r>
          </a:p>
          <a:p>
            <a:pPr algn="just" eaLnBrk="1" fontAlgn="auto" hangingPunct="1">
              <a:spcBef>
                <a:spcPts val="0"/>
              </a:spcBef>
              <a:spcAft>
                <a:spcPts val="0"/>
              </a:spcAft>
              <a:buSzPct val="45000"/>
              <a:buFont typeface="StarSymbol"/>
              <a:buChar char="-"/>
              <a:defRPr sz="1800"/>
            </a:pPr>
            <a:r>
              <a:rPr lang="it-IT" sz="1800" i="1" dirty="0">
                <a:solidFill>
                  <a:schemeClr val="bg1"/>
                </a:solidFill>
                <a:latin typeface="Calibri" pitchFamily="18"/>
                <a:ea typeface="SimSun" pitchFamily="2"/>
                <a:cs typeface="Mangal" pitchFamily="2"/>
              </a:rPr>
              <a:t>   Indicazione della cause del sovraindebitamento e della diligenza del debitore</a:t>
            </a:r>
          </a:p>
          <a:p>
            <a:pPr algn="just" eaLnBrk="1" fontAlgn="auto" hangingPunct="1">
              <a:spcBef>
                <a:spcPts val="0"/>
              </a:spcBef>
              <a:spcAft>
                <a:spcPts val="0"/>
              </a:spcAft>
              <a:buSzPct val="45000"/>
              <a:buFont typeface="StarSymbol"/>
              <a:buChar char="-"/>
              <a:defRPr sz="1800"/>
            </a:pPr>
            <a:r>
              <a:rPr lang="it-IT" altLang="it-IT" sz="1800" i="1" dirty="0">
                <a:solidFill>
                  <a:schemeClr val="bg1"/>
                </a:solidFill>
                <a:latin typeface="Calibri" pitchFamily="18"/>
                <a:ea typeface="SimSun" pitchFamily="2"/>
                <a:cs typeface="Mangal" pitchFamily="2"/>
              </a:rPr>
              <a:t>   </a:t>
            </a:r>
            <a:r>
              <a:rPr lang="it-IT" altLang="it-IT" sz="1800" i="1" dirty="0">
                <a:solidFill>
                  <a:schemeClr val="bg1"/>
                </a:solidFill>
              </a:rPr>
              <a:t>Esposizione delle ragioni dell’incapacità di adempiere le obbligazioni assunte;</a:t>
            </a:r>
          </a:p>
          <a:p>
            <a:pPr algn="just" eaLnBrk="1" fontAlgn="auto" hangingPunct="1">
              <a:spcBef>
                <a:spcPts val="0"/>
              </a:spcBef>
              <a:spcAft>
                <a:spcPts val="0"/>
              </a:spcAft>
              <a:buSzPct val="45000"/>
              <a:buFont typeface="StarSymbol"/>
              <a:buChar char="-"/>
              <a:defRPr sz="1800"/>
            </a:pPr>
            <a:r>
              <a:rPr lang="it-IT" altLang="it-IT" i="1" dirty="0">
                <a:solidFill>
                  <a:schemeClr val="bg1"/>
                </a:solidFill>
              </a:rPr>
              <a:t>   </a:t>
            </a:r>
            <a:r>
              <a:rPr lang="it-IT" altLang="it-IT" sz="1800" i="1" dirty="0">
                <a:solidFill>
                  <a:schemeClr val="bg1"/>
                </a:solidFill>
              </a:rPr>
              <a:t>Valutazione sulla completezza ed attendibilità della documentazione presentata;</a:t>
            </a:r>
          </a:p>
          <a:p>
            <a:pPr algn="just" eaLnBrk="1" fontAlgn="auto" hangingPunct="1">
              <a:spcBef>
                <a:spcPts val="0"/>
              </a:spcBef>
              <a:spcAft>
                <a:spcPts val="0"/>
              </a:spcAft>
              <a:buSzPct val="45000"/>
              <a:buFont typeface="StarSymbol"/>
              <a:buChar char="-"/>
              <a:defRPr sz="1800"/>
            </a:pPr>
            <a:r>
              <a:rPr lang="it-IT" altLang="it-IT" i="1" dirty="0">
                <a:solidFill>
                  <a:schemeClr val="bg1"/>
                </a:solidFill>
              </a:rPr>
              <a:t>   </a:t>
            </a:r>
            <a:r>
              <a:rPr lang="it-IT" altLang="it-IT" sz="1800" i="1" dirty="0">
                <a:solidFill>
                  <a:schemeClr val="bg1"/>
                </a:solidFill>
              </a:rPr>
              <a:t>Indicazione presunta dei costi della procedura;</a:t>
            </a:r>
          </a:p>
          <a:p>
            <a:pPr marL="180975" indent="-180975" algn="just" eaLnBrk="1" hangingPunct="1">
              <a:lnSpc>
                <a:spcPct val="100000"/>
              </a:lnSpc>
              <a:spcAft>
                <a:spcPct val="0"/>
              </a:spcAft>
              <a:buSzPct val="45000"/>
              <a:buFontTx/>
              <a:buChar char="-"/>
              <a:defRPr/>
            </a:pPr>
            <a:r>
              <a:rPr lang="it-IT" altLang="it-IT" sz="1800" i="1" dirty="0">
                <a:solidFill>
                  <a:schemeClr val="bg1"/>
                </a:solidFill>
                <a:latin typeface="Arial Unicode MS" pitchFamily="34" charset="-128"/>
              </a:rPr>
              <a:t>l'indicazione del fatto che, ai fini della concessione del finanziamento, il soggetto finanziatore abbia o meno tenuto conto del </a:t>
            </a:r>
            <a:r>
              <a:rPr lang="it-IT" altLang="it-IT" sz="1800" b="1" i="1" u="sng" dirty="0">
                <a:solidFill>
                  <a:schemeClr val="bg1"/>
                </a:solidFill>
                <a:latin typeface="Arial" panose="020B0604020202020204" pitchFamily="34" charset="0"/>
                <a:ea typeface="SimSun" panose="02010600030101010101" pitchFamily="2" charset="-122"/>
                <a:cs typeface="Times New Roman" panose="02020603050405020304" pitchFamily="18" charset="0"/>
              </a:rPr>
              <a:t>sovraindebitamento </a:t>
            </a:r>
            <a:r>
              <a:rPr lang="it-IT" altLang="it-IT" sz="1800" i="1" dirty="0">
                <a:solidFill>
                  <a:schemeClr val="bg1"/>
                </a:solidFill>
                <a:latin typeface="Arial" panose="020B0604020202020204" pitchFamily="34" charset="0"/>
                <a:ea typeface="SimSun" panose="02010600030101010101" pitchFamily="2" charset="-122"/>
                <a:cs typeface="Times New Roman" panose="02020603050405020304" pitchFamily="18" charset="0"/>
              </a:rPr>
              <a:t>ha un’origine comune», cosa molto complessa da identificare dato che bisognerà comprendere chi, nella famiglia, risulterà contraente dei prestiti. Per un mutuo cointestato sulla prima casa dei coniugi, ciò è facile, ma un prestito personale sulla posizione di uno dei due che coinvolga l’altro per il conto cointestato, vi sono delle forti perplessità che dovranno essere sciolte in sede di incontri con il debitore.</a:t>
            </a:r>
          </a:p>
          <a:p>
            <a:pPr marL="180975" indent="-180975" algn="just" eaLnBrk="1" hangingPunct="1">
              <a:lnSpc>
                <a:spcPct val="100000"/>
              </a:lnSpc>
              <a:spcAft>
                <a:spcPct val="0"/>
              </a:spcAft>
              <a:buSzPct val="45000"/>
              <a:buFontTx/>
              <a:buChar char="-"/>
              <a:defRPr/>
            </a:pPr>
            <a:r>
              <a:rPr lang="it-IT" altLang="it-IT" sz="1800" b="1" dirty="0">
                <a:solidFill>
                  <a:schemeClr val="bg1"/>
                </a:solidFill>
              </a:rPr>
              <a:t>Per l’accordo del debitore anche: percentuale, modalità e tempi di soddisfacimento dei creditori;</a:t>
            </a:r>
          </a:p>
          <a:p>
            <a:pPr marL="180975" indent="-180975" algn="just" eaLnBrk="1" hangingPunct="1">
              <a:lnSpc>
                <a:spcPct val="100000"/>
              </a:lnSpc>
              <a:spcAft>
                <a:spcPct val="0"/>
              </a:spcAft>
              <a:buSzPct val="45000"/>
              <a:buFontTx/>
              <a:buChar char="-"/>
              <a:defRPr/>
            </a:pPr>
            <a:r>
              <a:rPr lang="it-IT" altLang="it-IT" sz="1800" b="1" dirty="0">
                <a:solidFill>
                  <a:schemeClr val="bg1"/>
                </a:solidFill>
              </a:rPr>
              <a:t> l’indicazione dei criteri adottati per la formazione delle classi.</a:t>
            </a:r>
            <a:endParaRPr lang="it-IT" dirty="0">
              <a:solidFill>
                <a:schemeClr val="bg1"/>
              </a:solidFill>
            </a:endParaRPr>
          </a:p>
          <a:p>
            <a:pPr marL="285750" indent="-285750" algn="just" eaLnBrk="1" hangingPunct="1">
              <a:lnSpc>
                <a:spcPct val="100000"/>
              </a:lnSpc>
              <a:spcAft>
                <a:spcPct val="0"/>
              </a:spcAft>
              <a:buClr>
                <a:srgbClr val="FF0000"/>
              </a:buClr>
              <a:buSzPct val="45000"/>
              <a:buFontTx/>
              <a:buChar char="-"/>
              <a:defRPr/>
            </a:pPr>
            <a:endParaRPr lang="it-IT" altLang="it-IT" sz="1800" i="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just">
              <a:lnSpc>
                <a:spcPct val="100000"/>
              </a:lnSpc>
              <a:spcBef>
                <a:spcPct val="0"/>
              </a:spcBef>
              <a:buClrTx/>
              <a:buSzTx/>
              <a:buFontTx/>
              <a:buNone/>
            </a:pPr>
            <a:endParaRPr lang="it-IT" altLang="it-IT" sz="1800" dirty="0">
              <a:latin typeface="Arial" panose="020B0604020202020204" pitchFamily="34" charset="0"/>
              <a:ea typeface="SimSun" panose="02010600030101010101" pitchFamily="2" charset="-122"/>
              <a:cs typeface="Times New Roman" panose="02020603050405020304" pitchFamily="18" charset="0"/>
            </a:endParaRPr>
          </a:p>
        </p:txBody>
      </p:sp>
      <p:pic>
        <p:nvPicPr>
          <p:cNvPr id="8" name="Immagine 3">
            <a:extLst>
              <a:ext uri="{FF2B5EF4-FFF2-40B4-BE49-F238E27FC236}">
                <a16:creationId xmlns:a16="http://schemas.microsoft.com/office/drawing/2014/main" id="{2E55FF91-232F-48AB-8C45-88BB04117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a:extLst>
              <a:ext uri="{FF2B5EF4-FFF2-40B4-BE49-F238E27FC236}">
                <a16:creationId xmlns:a16="http://schemas.microsoft.com/office/drawing/2014/main" id="{45C1718B-C554-48F7-8C35-DF265B745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769" y="33187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648879D-BF44-4C86-9B2E-8B05AF335BD3}"/>
              </a:ext>
            </a:extLst>
          </p:cNvPr>
          <p:cNvSpPr txBox="1"/>
          <p:nvPr/>
        </p:nvSpPr>
        <p:spPr>
          <a:xfrm>
            <a:off x="2088" y="178588"/>
            <a:ext cx="6093912" cy="1200329"/>
          </a:xfrm>
          <a:prstGeom prst="rect">
            <a:avLst/>
          </a:prstGeom>
          <a:noFill/>
        </p:spPr>
        <p:txBody>
          <a:bodyPr wrap="square">
            <a:spAutoFit/>
          </a:bodyPr>
          <a:lstStyle/>
          <a:p>
            <a:pPr algn="just" eaLnBrk="1" hangingPunct="1">
              <a:lnSpc>
                <a:spcPct val="100000"/>
              </a:lnSpc>
              <a:spcAft>
                <a:spcPct val="0"/>
              </a:spcAft>
              <a:defRPr/>
            </a:pPr>
            <a:r>
              <a:rPr lang="it-IT" altLang="it-IT" sz="1800" b="1" dirty="0">
                <a:solidFill>
                  <a:schemeClr val="tx1"/>
                </a:solidFill>
              </a:rPr>
              <a:t>6 bis. Introduzione della procedura Familiare.</a:t>
            </a:r>
          </a:p>
          <a:p>
            <a:pPr algn="just">
              <a:spcAft>
                <a:spcPct val="0"/>
              </a:spcAft>
              <a:defRPr/>
            </a:pPr>
            <a:r>
              <a:rPr lang="it-IT" altLang="it-IT" sz="1800" b="1" dirty="0">
                <a:solidFill>
                  <a:schemeClr val="tx1"/>
                </a:solidFill>
              </a:rPr>
              <a:t>L’art. 4-ter della L.176/2020, introduce il nuovo articolo 7-bis alla legge 3/2012 il quale riguarda le Procedure Familiari:</a:t>
            </a:r>
          </a:p>
          <a:p>
            <a:pPr algn="just" eaLnBrk="1" hangingPunct="1">
              <a:lnSpc>
                <a:spcPct val="100000"/>
              </a:lnSpc>
              <a:spcAft>
                <a:spcPct val="0"/>
              </a:spcAft>
              <a:defRPr/>
            </a:pPr>
            <a:endParaRPr lang="it-IT" altLang="it-IT" sz="1800" b="1" dirty="0">
              <a:solidFill>
                <a:schemeClr val="tx1"/>
              </a:solidFill>
            </a:endParaRPr>
          </a:p>
        </p:txBody>
      </p:sp>
      <p:sp>
        <p:nvSpPr>
          <p:cNvPr id="4" name="Rettangolo 3">
            <a:extLst>
              <a:ext uri="{FF2B5EF4-FFF2-40B4-BE49-F238E27FC236}">
                <a16:creationId xmlns:a16="http://schemas.microsoft.com/office/drawing/2014/main" id="{9380E043-7BFC-43BD-A7F2-6BF87F66155C}"/>
              </a:ext>
            </a:extLst>
          </p:cNvPr>
          <p:cNvSpPr/>
          <p:nvPr/>
        </p:nvSpPr>
        <p:spPr>
          <a:xfrm>
            <a:off x="212942" y="1540702"/>
            <a:ext cx="7878872" cy="36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tLang="it-IT" sz="1800" b="1" i="1" dirty="0">
              <a:solidFill>
                <a:srgbClr val="444444"/>
              </a:solidFill>
              <a:latin typeface="+mn-lt"/>
            </a:endParaRPr>
          </a:p>
          <a:p>
            <a:pPr algn="ctr"/>
            <a:endParaRPr lang="it-IT" altLang="it-IT" b="1" i="1" dirty="0">
              <a:solidFill>
                <a:srgbClr val="444444"/>
              </a:solidFill>
            </a:endParaRPr>
          </a:p>
          <a:p>
            <a:pPr algn="ctr"/>
            <a:endParaRPr lang="it-IT" altLang="it-IT" sz="1800" b="1" i="1" dirty="0">
              <a:solidFill>
                <a:srgbClr val="444444"/>
              </a:solidFill>
              <a:latin typeface="+mn-lt"/>
            </a:endParaRPr>
          </a:p>
          <a:p>
            <a:pPr algn="ctr"/>
            <a:endParaRPr lang="it-IT" altLang="it-IT" b="1" i="1" dirty="0">
              <a:solidFill>
                <a:srgbClr val="444444"/>
              </a:solidFill>
            </a:endParaRPr>
          </a:p>
          <a:p>
            <a:pPr algn="ctr"/>
            <a:endParaRPr lang="it-IT" altLang="it-IT" sz="1800" b="1" i="1" dirty="0">
              <a:solidFill>
                <a:srgbClr val="444444"/>
              </a:solidFill>
              <a:latin typeface="+mn-lt"/>
            </a:endParaRPr>
          </a:p>
          <a:p>
            <a:pPr algn="ctr"/>
            <a:r>
              <a:rPr lang="it-IT" altLang="it-IT" sz="1800" b="1" i="1" dirty="0">
                <a:solidFill>
                  <a:srgbClr val="FFC000"/>
                </a:solidFill>
                <a:latin typeface="+mn-lt"/>
              </a:rPr>
              <a:t>I membri della stessa famiglia possono presentare un'unica procedura, se conviventi e debito origine comune;</a:t>
            </a:r>
          </a:p>
          <a:p>
            <a:pPr algn="ctr"/>
            <a:r>
              <a:rPr lang="it-IT" altLang="it-IT" b="1" i="1" dirty="0">
                <a:solidFill>
                  <a:srgbClr val="FFC000"/>
                </a:solidFill>
              </a:rPr>
              <a:t>MEMBRI DELLA STESSA FAMIGLIA</a:t>
            </a:r>
          </a:p>
          <a:p>
            <a:pPr algn="ctr"/>
            <a:r>
              <a:rPr lang="it-IT" altLang="it-IT" sz="1800" b="1" i="1" dirty="0">
                <a:solidFill>
                  <a:srgbClr val="FFC000"/>
                </a:solidFill>
                <a:latin typeface="+mn-lt"/>
              </a:rPr>
              <a:t>Oltre il coniuge: parenti entro il quarto grado ed affini entro il secondo, parti dell’Unione civile e conviventi di fatto L. 76 2016.</a:t>
            </a:r>
          </a:p>
          <a:p>
            <a:pPr algn="ctr"/>
            <a:r>
              <a:rPr lang="it-IT" altLang="it-IT" b="1" i="1" dirty="0">
                <a:solidFill>
                  <a:srgbClr val="FFC000"/>
                </a:solidFill>
              </a:rPr>
              <a:t>Masse attive e passive rimangono distinte</a:t>
            </a:r>
          </a:p>
          <a:p>
            <a:pPr algn="ctr"/>
            <a:r>
              <a:rPr lang="it-IT" altLang="it-IT" b="1" i="1" dirty="0">
                <a:solidFill>
                  <a:srgbClr val="FFC000"/>
                </a:solidFill>
              </a:rPr>
              <a:t>Se presentate più domande allora il giudice adotta i provvedimenti per il coordinamento e vale il giudice adito per primo (in caso di doppia o plurima residenza dei componenti della famiglia?)</a:t>
            </a:r>
          </a:p>
          <a:p>
            <a:pPr algn="ctr"/>
            <a:r>
              <a:rPr lang="it-IT" altLang="it-IT" b="1" i="1" dirty="0">
                <a:solidFill>
                  <a:srgbClr val="FFC000"/>
                </a:solidFill>
              </a:rPr>
              <a:t>Liquidazione del compenso OCC ripartita tra i componenti della famiglia in funzione della percentuale della debitoria che grava su ognuno.</a:t>
            </a:r>
          </a:p>
          <a:p>
            <a:pPr algn="ctr"/>
            <a:endParaRPr lang="it-IT" altLang="it-IT" b="1" i="1" dirty="0">
              <a:solidFill>
                <a:srgbClr val="FFC000"/>
              </a:solidFill>
            </a:endParaRPr>
          </a:p>
          <a:p>
            <a:pPr algn="ctr"/>
            <a:endParaRPr lang="it-IT" altLang="it-IT" sz="1800" b="1" i="1" dirty="0">
              <a:solidFill>
                <a:srgbClr val="444444"/>
              </a:solidFill>
              <a:latin typeface="+mn-lt"/>
            </a:endParaRPr>
          </a:p>
          <a:p>
            <a:pPr algn="ctr"/>
            <a:endParaRPr lang="it-IT" altLang="it-IT" sz="1800" b="1" i="1" dirty="0">
              <a:solidFill>
                <a:srgbClr val="444444"/>
              </a:solidFill>
              <a:latin typeface="+mn-lt"/>
            </a:endParaRPr>
          </a:p>
          <a:p>
            <a:pPr algn="ctr"/>
            <a:endParaRPr lang="it-IT" altLang="it-IT" sz="1800" b="1" i="1" dirty="0">
              <a:solidFill>
                <a:srgbClr val="444444"/>
              </a:solidFill>
              <a:latin typeface="+mn-lt"/>
            </a:endParaRPr>
          </a:p>
          <a:p>
            <a:pPr algn="ctr"/>
            <a:endParaRPr lang="it-IT" dirty="0"/>
          </a:p>
        </p:txBody>
      </p:sp>
      <p:sp>
        <p:nvSpPr>
          <p:cNvPr id="5" name="Rettangolo con angoli arrotondati 4">
            <a:extLst>
              <a:ext uri="{FF2B5EF4-FFF2-40B4-BE49-F238E27FC236}">
                <a16:creationId xmlns:a16="http://schemas.microsoft.com/office/drawing/2014/main" id="{EC785DBF-F275-47A1-935A-3A37843E5700}"/>
              </a:ext>
            </a:extLst>
          </p:cNvPr>
          <p:cNvSpPr/>
          <p:nvPr/>
        </p:nvSpPr>
        <p:spPr>
          <a:xfrm>
            <a:off x="8655485" y="1665962"/>
            <a:ext cx="3323573" cy="5010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PROBLEMI CONNESSI ALLA DISTINZIONE DELLE MASSE</a:t>
            </a:r>
          </a:p>
          <a:p>
            <a:pPr algn="ctr"/>
            <a:r>
              <a:rPr lang="it-IT" dirty="0"/>
              <a:t>Il caso della comunione o separazione legale dei Beni non è Trattato.</a:t>
            </a:r>
          </a:p>
          <a:p>
            <a:pPr algn="ctr"/>
            <a:r>
              <a:rPr lang="it-IT" dirty="0"/>
              <a:t>Il caso del mutuo cointestato sarà processato con separata indicazione del merito creditizio.</a:t>
            </a:r>
          </a:p>
          <a:p>
            <a:pPr algn="ctr"/>
            <a:r>
              <a:rPr lang="it-IT" dirty="0"/>
              <a:t>Il caso del CRIFF, dovrà essere richiesto un CRIFF per ognuno dei componenti la famiglia.</a:t>
            </a:r>
          </a:p>
          <a:p>
            <a:pPr algn="ctr"/>
            <a:endParaRPr lang="it-IT" dirty="0"/>
          </a:p>
          <a:p>
            <a:pPr algn="ctr"/>
            <a:endParaRPr lang="it-IT" dirty="0"/>
          </a:p>
          <a:p>
            <a:pPr algn="ctr"/>
            <a:endParaRPr lang="it-IT" dirty="0"/>
          </a:p>
          <a:p>
            <a:pPr algn="ctr"/>
            <a:endParaRPr lang="it-IT" dirty="0"/>
          </a:p>
        </p:txBody>
      </p:sp>
      <p:pic>
        <p:nvPicPr>
          <p:cNvPr id="6" name="Immagine 3">
            <a:extLst>
              <a:ext uri="{FF2B5EF4-FFF2-40B4-BE49-F238E27FC236}">
                <a16:creationId xmlns:a16="http://schemas.microsoft.com/office/drawing/2014/main" id="{465D9288-EDA9-49B3-9D97-00BC64BF3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325" y="38545"/>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361EED27-B6BE-4288-855F-1093CA135729}"/>
              </a:ext>
            </a:extLst>
          </p:cNvPr>
          <p:cNvPicPr>
            <a:picLocks noChangeAspect="1" noChangeArrowheads="1"/>
          </p:cNvPicPr>
          <p:nvPr/>
        </p:nvPicPr>
        <p:blipFill>
          <a:blip r:embed="rId3" cstate="print"/>
          <a:srcRect/>
          <a:stretch>
            <a:fillRect/>
          </a:stretch>
        </p:blipFill>
        <p:spPr bwMode="auto">
          <a:xfrm>
            <a:off x="9130094" y="778752"/>
            <a:ext cx="2601312" cy="520262"/>
          </a:xfrm>
          <a:prstGeom prst="rect">
            <a:avLst/>
          </a:prstGeom>
          <a:noFill/>
          <a:ln w="9525">
            <a:noFill/>
            <a:miter lim="800000"/>
            <a:headEnd/>
            <a:tailEnd/>
          </a:ln>
        </p:spPr>
      </p:pic>
      <p:pic>
        <p:nvPicPr>
          <p:cNvPr id="8" name="Immagine 1">
            <a:extLst>
              <a:ext uri="{FF2B5EF4-FFF2-40B4-BE49-F238E27FC236}">
                <a16:creationId xmlns:a16="http://schemas.microsoft.com/office/drawing/2014/main" id="{625C8FDE-B36F-46AF-90C7-007D4CC63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1801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65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80B775-559F-4ACA-B61A-5A0399380F54}"/>
              </a:ext>
            </a:extLst>
          </p:cNvPr>
          <p:cNvSpPr/>
          <p:nvPr/>
        </p:nvSpPr>
        <p:spPr>
          <a:xfrm>
            <a:off x="0" y="3292475"/>
            <a:ext cx="12192000" cy="1155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just" eaLnBrk="1" fontAlgn="auto" hangingPunct="1">
              <a:spcBef>
                <a:spcPts val="0"/>
              </a:spcBef>
              <a:spcAft>
                <a:spcPts val="0"/>
              </a:spcAft>
              <a:defRPr sz="1800"/>
            </a:pPr>
            <a:endParaRPr lang="it-IT"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7. Condizioni ostative all’accesso.</a:t>
            </a:r>
          </a:p>
          <a:p>
            <a:pPr algn="just" eaLnBrk="1" fontAlgn="auto" hangingPunct="1">
              <a:spcBef>
                <a:spcPts val="0"/>
              </a:spcBef>
              <a:spcAft>
                <a:spcPts val="0"/>
              </a:spcAft>
              <a:buSzPct val="45000"/>
              <a:defRPr sz="1800"/>
            </a:pPr>
            <a:r>
              <a:rPr lang="it-IT" sz="1600" dirty="0">
                <a:solidFill>
                  <a:srgbClr val="000000"/>
                </a:solidFill>
                <a:latin typeface="Calibri" pitchFamily="18"/>
                <a:ea typeface="SimSun" pitchFamily="2"/>
                <a:cs typeface="Mangal" pitchFamily="2"/>
              </a:rPr>
              <a:t>Esdebitazione avvenuta nei 5 anni precedenti la presentazione della domanda o (innovazione) ha già beneficiato dell’esdebitazione per due volte ( quindi in 10 anni), ovvero ha determinato la situazione di sovraindebitamento per colpa grave, malafede o frode.</a:t>
            </a:r>
          </a:p>
        </p:txBody>
      </p:sp>
      <p:sp>
        <p:nvSpPr>
          <p:cNvPr id="91139" name="CasellaDiTesto 6">
            <a:extLst>
              <a:ext uri="{FF2B5EF4-FFF2-40B4-BE49-F238E27FC236}">
                <a16:creationId xmlns:a16="http://schemas.microsoft.com/office/drawing/2014/main" id="{2FFF2523-1740-436B-B934-213746E63F71}"/>
              </a:ext>
            </a:extLst>
          </p:cNvPr>
          <p:cNvSpPr txBox="1">
            <a:spLocks noChangeArrowheads="1"/>
          </p:cNvSpPr>
          <p:nvPr/>
        </p:nvSpPr>
        <p:spPr bwMode="auto">
          <a:xfrm>
            <a:off x="3771921" y="1188426"/>
            <a:ext cx="287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tabLst>
                <a:tab pos="228600" algn="l"/>
                <a:tab pos="449263" algn="l"/>
              </a:tabLst>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tabLst>
                <a:tab pos="228600" algn="l"/>
                <a:tab pos="449263" algn="l"/>
              </a:tabLst>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tabLst>
                <a:tab pos="228600" algn="l"/>
                <a:tab pos="449263" algn="l"/>
              </a:tabLst>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tabLst>
                <a:tab pos="228600" algn="l"/>
                <a:tab pos="449263" algn="l"/>
              </a:tabLst>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tabLst>
                <a:tab pos="228600" algn="l"/>
                <a:tab pos="449263" algn="l"/>
              </a:tabLst>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228600" algn="l"/>
                <a:tab pos="449263" algn="l"/>
              </a:tabLst>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228600" algn="l"/>
                <a:tab pos="449263" algn="l"/>
              </a:tabLst>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228600" algn="l"/>
                <a:tab pos="449263" algn="l"/>
              </a:tabLst>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228600" algn="l"/>
                <a:tab pos="449263" algn="l"/>
              </a:tabLst>
              <a:defRPr sz="1200">
                <a:solidFill>
                  <a:schemeClr val="tx1"/>
                </a:solidFill>
                <a:latin typeface="Gill Sans MT" panose="020B0502020104020203" pitchFamily="34" charset="0"/>
              </a:defRPr>
            </a:lvl9pPr>
          </a:lstStyle>
          <a:p>
            <a:pPr algn="just">
              <a:lnSpc>
                <a:spcPct val="100000"/>
              </a:lnSpc>
              <a:spcBef>
                <a:spcPct val="0"/>
              </a:spcBef>
              <a:buClrTx/>
              <a:buSzTx/>
              <a:buFontTx/>
              <a:buNone/>
            </a:pPr>
            <a:r>
              <a:rPr lang="it-IT" altLang="it-IT" sz="1200" b="1" dirty="0">
                <a:latin typeface="Calibri" panose="020F0502020204030204" pitchFamily="34" charset="0"/>
                <a:ea typeface="SimSun" panose="02010600030101010101" pitchFamily="2" charset="-122"/>
                <a:cs typeface="Times New Roman" panose="02020603050405020304" pitchFamily="18" charset="0"/>
              </a:rPr>
              <a:t>Indicatori della scala di equivalenza ISEE.</a:t>
            </a:r>
            <a:endParaRPr lang="it-IT" altLang="it-IT" sz="12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00000"/>
              </a:lnSpc>
              <a:spcBef>
                <a:spcPct val="0"/>
              </a:spcBef>
              <a:buClrTx/>
              <a:buSzTx/>
              <a:buFontTx/>
              <a:buNone/>
            </a:pPr>
            <a:r>
              <a:rPr lang="it-IT" altLang="it-IT" sz="1200" b="1" dirty="0">
                <a:latin typeface="Arial" panose="020B0604020202020204" pitchFamily="34" charset="0"/>
                <a:ea typeface="SimSun" panose="02010600030101010101" pitchFamily="2" charset="-122"/>
                <a:cs typeface="Times New Roman" panose="02020603050405020304" pitchFamily="18" charset="0"/>
              </a:rPr>
              <a:t>Fonte: DPCM 159/2013, Allegato 1</a:t>
            </a:r>
          </a:p>
        </p:txBody>
      </p:sp>
      <p:graphicFrame>
        <p:nvGraphicFramePr>
          <p:cNvPr id="5" name="Tabella 4">
            <a:extLst>
              <a:ext uri="{FF2B5EF4-FFF2-40B4-BE49-F238E27FC236}">
                <a16:creationId xmlns:a16="http://schemas.microsoft.com/office/drawing/2014/main" id="{26030C95-0920-483E-8FBA-28B01ED671B6}"/>
              </a:ext>
            </a:extLst>
          </p:cNvPr>
          <p:cNvGraphicFramePr>
            <a:graphicFrameLocks noGrp="1"/>
          </p:cNvGraphicFramePr>
          <p:nvPr>
            <p:extLst>
              <p:ext uri="{D42A27DB-BD31-4B8C-83A1-F6EECF244321}">
                <p14:modId xmlns:p14="http://schemas.microsoft.com/office/powerpoint/2010/main" val="2806484013"/>
              </p:ext>
            </p:extLst>
          </p:nvPr>
        </p:nvGraphicFramePr>
        <p:xfrm>
          <a:off x="3746522" y="1799616"/>
          <a:ext cx="4200525" cy="240505"/>
        </p:xfrm>
        <a:graphic>
          <a:graphicData uri="http://schemas.openxmlformats.org/drawingml/2006/table">
            <a:tbl>
              <a:tblPr>
                <a:tableStyleId>{5C22544A-7EE6-4342-B048-85BDC9FD1C3A}</a:tableStyleId>
              </a:tblPr>
              <a:tblGrid>
                <a:gridCol w="2091084">
                  <a:extLst>
                    <a:ext uri="{9D8B030D-6E8A-4147-A177-3AD203B41FA5}">
                      <a16:colId xmlns:a16="http://schemas.microsoft.com/office/drawing/2014/main" val="20000"/>
                    </a:ext>
                  </a:extLst>
                </a:gridCol>
                <a:gridCol w="2109441">
                  <a:extLst>
                    <a:ext uri="{9D8B030D-6E8A-4147-A177-3AD203B41FA5}">
                      <a16:colId xmlns:a16="http://schemas.microsoft.com/office/drawing/2014/main" val="20001"/>
                    </a:ext>
                  </a:extLst>
                </a:gridCol>
              </a:tblGrid>
              <a:tr h="240505">
                <a:tc>
                  <a:txBody>
                    <a:bodyPr/>
                    <a:lstStyle/>
                    <a:p>
                      <a:pPr algn="ctr">
                        <a:spcAft>
                          <a:spcPts val="0"/>
                        </a:spcAft>
                      </a:pPr>
                      <a:r>
                        <a:rPr lang="it-IT" sz="1200" dirty="0">
                          <a:effectLst/>
                        </a:rPr>
                        <a:t>Numero</a:t>
                      </a:r>
                      <a:endParaRPr lang="it-IT" sz="1200" dirty="0">
                        <a:effectLst/>
                        <a:latin typeface="Times New Roman" panose="02020603050405020304" pitchFamily="18" charset="0"/>
                        <a:ea typeface="Times New Roman" panose="02020603050405020304" pitchFamily="18" charset="0"/>
                      </a:endParaRPr>
                    </a:p>
                  </a:txBody>
                  <a:tcPr marL="44435" marR="44435" marT="0" marB="0"/>
                </a:tc>
                <a:tc>
                  <a:txBody>
                    <a:bodyPr/>
                    <a:lstStyle/>
                    <a:p>
                      <a:pPr algn="ctr">
                        <a:spcAft>
                          <a:spcPts val="0"/>
                        </a:spcAft>
                      </a:pPr>
                      <a:r>
                        <a:rPr lang="it-IT" sz="1200" dirty="0">
                          <a:effectLst/>
                        </a:rPr>
                        <a:t>Parametro</a:t>
                      </a:r>
                      <a:endParaRPr lang="it-IT" sz="1200" dirty="0">
                        <a:effectLst/>
                        <a:latin typeface="Times New Roman" panose="02020603050405020304" pitchFamily="18" charset="0"/>
                        <a:ea typeface="Times New Roman" panose="02020603050405020304" pitchFamily="18" charset="0"/>
                      </a:endParaRPr>
                    </a:p>
                  </a:txBody>
                  <a:tcPr marL="44435" marR="44435" marT="0" marB="0"/>
                </a:tc>
                <a:extLst>
                  <a:ext uri="{0D108BD9-81ED-4DB2-BD59-A6C34878D82A}">
                    <a16:rowId xmlns:a16="http://schemas.microsoft.com/office/drawing/2014/main" val="10000"/>
                  </a:ext>
                </a:extLst>
              </a:tr>
            </a:tbl>
          </a:graphicData>
        </a:graphic>
      </p:graphicFrame>
      <p:graphicFrame>
        <p:nvGraphicFramePr>
          <p:cNvPr id="6" name="Tabella 5">
            <a:extLst>
              <a:ext uri="{FF2B5EF4-FFF2-40B4-BE49-F238E27FC236}">
                <a16:creationId xmlns:a16="http://schemas.microsoft.com/office/drawing/2014/main" id="{9E64937F-5DA7-4B07-83CB-62612DFB9466}"/>
              </a:ext>
            </a:extLst>
          </p:cNvPr>
          <p:cNvGraphicFramePr>
            <a:graphicFrameLocks noGrp="1"/>
          </p:cNvGraphicFramePr>
          <p:nvPr>
            <p:extLst>
              <p:ext uri="{D42A27DB-BD31-4B8C-83A1-F6EECF244321}">
                <p14:modId xmlns:p14="http://schemas.microsoft.com/office/powerpoint/2010/main" val="1521472972"/>
              </p:ext>
            </p:extLst>
          </p:nvPr>
        </p:nvGraphicFramePr>
        <p:xfrm>
          <a:off x="3746522" y="2040121"/>
          <a:ext cx="4175126" cy="1517650"/>
        </p:xfrm>
        <a:graphic>
          <a:graphicData uri="http://schemas.openxmlformats.org/drawingml/2006/table">
            <a:tbl>
              <a:tblPr firstRow="1" firstCol="1" bandRow="1">
                <a:tableStyleId>{5C22544A-7EE6-4342-B048-85BDC9FD1C3A}</a:tableStyleId>
              </a:tblPr>
              <a:tblGrid>
                <a:gridCol w="2087563">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tblGrid>
              <a:tr h="303530">
                <a:tc>
                  <a:txBody>
                    <a:bodyPr/>
                    <a:lstStyle/>
                    <a:p>
                      <a:pPr algn="ctr">
                        <a:spcAft>
                          <a:spcPts val="0"/>
                        </a:spcAft>
                      </a:pPr>
                      <a:r>
                        <a:rPr lang="it-IT" sz="1000" dirty="0">
                          <a:effectLst/>
                        </a:rPr>
                        <a:t>1</a:t>
                      </a:r>
                      <a:endParaRPr lang="it-IT"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it-IT" sz="1000" dirty="0">
                          <a:effectLst/>
                        </a:rPr>
                        <a:t>1</a:t>
                      </a:r>
                      <a:endParaRPr lang="it-IT"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303530">
                <a:tc>
                  <a:txBody>
                    <a:bodyPr/>
                    <a:lstStyle/>
                    <a:p>
                      <a:pPr algn="ctr">
                        <a:spcAft>
                          <a:spcPts val="0"/>
                        </a:spcAft>
                      </a:pPr>
                      <a:r>
                        <a:rPr lang="it-IT" sz="1000" dirty="0">
                          <a:effectLst/>
                        </a:rPr>
                        <a:t>2</a:t>
                      </a:r>
                      <a:endParaRPr lang="it-IT"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it-IT" sz="1000">
                          <a:effectLst/>
                        </a:rPr>
                        <a:t>1,57</a:t>
                      </a:r>
                      <a:endParaRPr lang="it-IT"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303530">
                <a:tc>
                  <a:txBody>
                    <a:bodyPr/>
                    <a:lstStyle/>
                    <a:p>
                      <a:pPr algn="ctr">
                        <a:spcAft>
                          <a:spcPts val="0"/>
                        </a:spcAft>
                      </a:pPr>
                      <a:r>
                        <a:rPr lang="it-IT" sz="1000" dirty="0">
                          <a:effectLst/>
                        </a:rPr>
                        <a:t>3</a:t>
                      </a:r>
                      <a:endParaRPr lang="it-IT"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it-IT" sz="1000">
                          <a:effectLst/>
                        </a:rPr>
                        <a:t>2,04</a:t>
                      </a:r>
                      <a:endParaRPr lang="it-IT"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303530">
                <a:tc>
                  <a:txBody>
                    <a:bodyPr/>
                    <a:lstStyle/>
                    <a:p>
                      <a:pPr algn="ctr">
                        <a:spcAft>
                          <a:spcPts val="0"/>
                        </a:spcAft>
                      </a:pPr>
                      <a:r>
                        <a:rPr lang="it-IT" sz="1000">
                          <a:effectLst/>
                        </a:rPr>
                        <a:t>4</a:t>
                      </a:r>
                      <a:endParaRPr lang="it-IT" sz="120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it-IT" sz="1000">
                          <a:effectLst/>
                        </a:rPr>
                        <a:t>2,46</a:t>
                      </a:r>
                      <a:endParaRPr lang="it-IT"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r h="303530">
                <a:tc>
                  <a:txBody>
                    <a:bodyPr/>
                    <a:lstStyle/>
                    <a:p>
                      <a:pPr algn="ctr">
                        <a:spcAft>
                          <a:spcPts val="0"/>
                        </a:spcAft>
                      </a:pPr>
                      <a:r>
                        <a:rPr lang="it-IT" sz="1000" dirty="0">
                          <a:effectLst/>
                        </a:rPr>
                        <a:t>5</a:t>
                      </a:r>
                      <a:endParaRPr lang="it-IT"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it-IT" sz="1000" dirty="0">
                          <a:effectLst/>
                        </a:rPr>
                        <a:t>2,85</a:t>
                      </a:r>
                      <a:endParaRPr lang="it-IT"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pic>
        <p:nvPicPr>
          <p:cNvPr id="91169" name="Picture 5">
            <a:extLst>
              <a:ext uri="{FF2B5EF4-FFF2-40B4-BE49-F238E27FC236}">
                <a16:creationId xmlns:a16="http://schemas.microsoft.com/office/drawing/2014/main" id="{F8DF03B7-316C-434D-92A6-09A63D43B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2" y="387703"/>
            <a:ext cx="1768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0" name="Segnaposto piè di pagina 9">
            <a:extLst>
              <a:ext uri="{FF2B5EF4-FFF2-40B4-BE49-F238E27FC236}">
                <a16:creationId xmlns:a16="http://schemas.microsoft.com/office/drawing/2014/main" id="{EAB99865-E8A8-4918-AC25-15B92A1D930D}"/>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273611E4-3DB8-4770-A344-FA0A30B21F97}"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19</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pic>
        <p:nvPicPr>
          <p:cNvPr id="10" name="Immagine 3">
            <a:extLst>
              <a:ext uri="{FF2B5EF4-FFF2-40B4-BE49-F238E27FC236}">
                <a16:creationId xmlns:a16="http://schemas.microsoft.com/office/drawing/2014/main" id="{6D4FEE61-788B-45CB-BD9E-2EAC50BE4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5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a:extLst>
              <a:ext uri="{FF2B5EF4-FFF2-40B4-BE49-F238E27FC236}">
                <a16:creationId xmlns:a16="http://schemas.microsoft.com/office/drawing/2014/main" id="{0A34C496-4E78-47FC-9BB9-B53B91071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617" y="39438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84137" y="108054"/>
            <a:ext cx="2879725" cy="620712"/>
          </a:xfrm>
          <a:prstGeom prst="rect">
            <a:avLst/>
          </a:prstGeom>
          <a:noFill/>
          <a:ln w="9525">
            <a:noFill/>
            <a:miter lim="800000"/>
            <a:headEnd/>
            <a:tailEnd/>
          </a:ln>
        </p:spPr>
      </p:pic>
      <p:sp>
        <p:nvSpPr>
          <p:cNvPr id="4" name="CasellaDiTesto 3"/>
          <p:cNvSpPr txBox="1"/>
          <p:nvPr/>
        </p:nvSpPr>
        <p:spPr>
          <a:xfrm>
            <a:off x="220717" y="728766"/>
            <a:ext cx="11430000" cy="3323987"/>
          </a:xfrm>
          <a:prstGeom prst="rect">
            <a:avLst/>
          </a:prstGeom>
          <a:noFill/>
        </p:spPr>
        <p:txBody>
          <a:bodyPr wrap="square" rtlCol="0">
            <a:spAutoFit/>
          </a:bodyPr>
          <a:lstStyle/>
          <a:p>
            <a:pPr algn="just"/>
            <a:r>
              <a:rPr lang="it-IT" b="1" dirty="0"/>
              <a:t>QUADRO NORMATIVO DI RIFERIMENTO.</a:t>
            </a:r>
          </a:p>
          <a:p>
            <a:pPr algn="just"/>
            <a:r>
              <a:rPr lang="it-IT" sz="2400" b="1" dirty="0"/>
              <a:t>Il Decreto Legislativo 14/2019</a:t>
            </a:r>
          </a:p>
          <a:p>
            <a:pPr algn="just"/>
            <a:r>
              <a:rPr lang="it-IT" sz="2400" b="1" dirty="0"/>
              <a:t>Codice della crisi d’impresa e dell’insolvenza. </a:t>
            </a:r>
            <a:r>
              <a:rPr lang="it-IT" sz="2400" b="1" dirty="0">
                <a:solidFill>
                  <a:srgbClr val="00B050"/>
                </a:solidFill>
              </a:rPr>
              <a:t>In breve CCII.</a:t>
            </a:r>
          </a:p>
          <a:p>
            <a:pPr algn="just"/>
            <a:r>
              <a:rPr lang="it-IT" sz="2400" dirty="0"/>
              <a:t>Provvedimento in vigore dal 15/08/2020, tranne gli articoli: 27,comma1, 350,356,357,359,363,364,366,375,377,378,379,385,386,387 e 388 che entrano in vigore dal 16/03/2019. </a:t>
            </a:r>
            <a:r>
              <a:rPr lang="it-IT" sz="2400" dirty="0">
                <a:solidFill>
                  <a:srgbClr val="FF0000"/>
                </a:solidFill>
              </a:rPr>
              <a:t>La data del 15 agosto 2020 è divenuta 01/09/2021.</a:t>
            </a:r>
          </a:p>
          <a:p>
            <a:pPr algn="just"/>
            <a:r>
              <a:rPr lang="it-IT" sz="2400" dirty="0">
                <a:solidFill>
                  <a:srgbClr val="FF0000"/>
                </a:solidFill>
              </a:rPr>
              <a:t>E’ insediata la Commissione Governativa per la riforma della Crisi d’Impresa, presieduta dalla Professoressa Ilaria Pagni, la quale ha indicato delle ipotesi sul rinvio del </a:t>
            </a:r>
            <a:r>
              <a:rPr lang="it-IT" sz="2400" dirty="0" err="1">
                <a:solidFill>
                  <a:srgbClr val="FF0000"/>
                </a:solidFill>
              </a:rPr>
              <a:t>D.Lgs.</a:t>
            </a:r>
            <a:r>
              <a:rPr lang="it-IT" sz="2400" dirty="0">
                <a:solidFill>
                  <a:srgbClr val="FF0000"/>
                </a:solidFill>
              </a:rPr>
              <a:t> 14/2019</a:t>
            </a:r>
          </a:p>
        </p:txBody>
      </p:sp>
      <p:sp>
        <p:nvSpPr>
          <p:cNvPr id="2" name="Rettangolo 1">
            <a:extLst>
              <a:ext uri="{FF2B5EF4-FFF2-40B4-BE49-F238E27FC236}">
                <a16:creationId xmlns:a16="http://schemas.microsoft.com/office/drawing/2014/main" id="{30FD39B5-4E36-411C-A1C2-2BB23C1095F0}"/>
              </a:ext>
            </a:extLst>
          </p:cNvPr>
          <p:cNvSpPr/>
          <p:nvPr/>
        </p:nvSpPr>
        <p:spPr>
          <a:xfrm>
            <a:off x="220717" y="4156687"/>
            <a:ext cx="4009937" cy="234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ASPETTI REGOLATORI DELLA CRISI</a:t>
            </a:r>
          </a:p>
          <a:p>
            <a:pPr algn="ctr"/>
            <a:r>
              <a:rPr lang="it-IT" dirty="0"/>
              <a:t>Competenza territoriale (grandi imprese = tribunale delle imprese)</a:t>
            </a:r>
          </a:p>
          <a:p>
            <a:pPr algn="ctr"/>
            <a:r>
              <a:rPr lang="it-IT" dirty="0"/>
              <a:t>Per Imprenditore non fallibile e consumatore= competenza OCC</a:t>
            </a:r>
          </a:p>
          <a:p>
            <a:pPr algn="ctr"/>
            <a:r>
              <a:rPr lang="it-IT" dirty="0"/>
              <a:t>Per imprenditore fallibile OCRI</a:t>
            </a:r>
          </a:p>
          <a:p>
            <a:pPr algn="ctr"/>
            <a:endParaRPr lang="it-IT" dirty="0"/>
          </a:p>
        </p:txBody>
      </p:sp>
      <p:sp>
        <p:nvSpPr>
          <p:cNvPr id="5" name="Rettangolo 4">
            <a:extLst>
              <a:ext uri="{FF2B5EF4-FFF2-40B4-BE49-F238E27FC236}">
                <a16:creationId xmlns:a16="http://schemas.microsoft.com/office/drawing/2014/main" id="{69560E49-0475-43D8-901D-718374FF3077}"/>
              </a:ext>
            </a:extLst>
          </p:cNvPr>
          <p:cNvSpPr/>
          <p:nvPr/>
        </p:nvSpPr>
        <p:spPr>
          <a:xfrm>
            <a:off x="5028567" y="4177659"/>
            <a:ext cx="3271706" cy="230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LIMITI DELLE PROCEDURE CONCORSUALI</a:t>
            </a:r>
          </a:p>
          <a:p>
            <a:pPr algn="ctr"/>
            <a:r>
              <a:rPr lang="it-IT" dirty="0"/>
              <a:t>Fatturato:  euro 200.000 per tre anni</a:t>
            </a:r>
          </a:p>
          <a:p>
            <a:pPr algn="ctr"/>
            <a:r>
              <a:rPr lang="it-IT" dirty="0"/>
              <a:t>Totale attività: euro 300.000 per tre anni</a:t>
            </a:r>
          </a:p>
          <a:p>
            <a:pPr algn="ctr"/>
            <a:r>
              <a:rPr lang="it-IT" dirty="0"/>
              <a:t>Debiti: &gt; 500.000 euro</a:t>
            </a:r>
          </a:p>
        </p:txBody>
      </p:sp>
      <p:sp>
        <p:nvSpPr>
          <p:cNvPr id="6" name="Rettangolo 5">
            <a:extLst>
              <a:ext uri="{FF2B5EF4-FFF2-40B4-BE49-F238E27FC236}">
                <a16:creationId xmlns:a16="http://schemas.microsoft.com/office/drawing/2014/main" id="{BB9D2AD0-5488-4D2D-AF32-4F45031431ED}"/>
              </a:ext>
            </a:extLst>
          </p:cNvPr>
          <p:cNvSpPr/>
          <p:nvPr/>
        </p:nvSpPr>
        <p:spPr>
          <a:xfrm>
            <a:off x="8921634" y="3946313"/>
            <a:ext cx="2877424" cy="2769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OCC= Organismo di Composizione della Crisi: costituiti da: Ordini professionali, Organismi </a:t>
            </a:r>
            <a:r>
              <a:rPr lang="it-IT" dirty="0" err="1"/>
              <a:t>conc</a:t>
            </a:r>
            <a:r>
              <a:rPr lang="it-IT" dirty="0"/>
              <a:t>. c/o Camera Commercio, Segretariato Sociale</a:t>
            </a:r>
          </a:p>
          <a:p>
            <a:pPr algn="ctr"/>
            <a:r>
              <a:rPr lang="it-IT" dirty="0"/>
              <a:t>OCRI= Organismo di composizione della Crisi d’Impresa e dell’Insolvenza </a:t>
            </a:r>
          </a:p>
        </p:txBody>
      </p:sp>
      <p:pic>
        <p:nvPicPr>
          <p:cNvPr id="7" name="Immagine 3">
            <a:extLst>
              <a:ext uri="{FF2B5EF4-FFF2-40B4-BE49-F238E27FC236}">
                <a16:creationId xmlns:a16="http://schemas.microsoft.com/office/drawing/2014/main" id="{65C7A23A-8F9E-4D62-BF3F-5BFE8D9D4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604" y="137343"/>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87581E82-180A-40B3-BD8F-C3260C972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769" y="34776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431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4918ED-0D1B-40AA-A9A7-5167E95A3B83}"/>
              </a:ext>
            </a:extLst>
          </p:cNvPr>
          <p:cNvSpPr/>
          <p:nvPr/>
        </p:nvSpPr>
        <p:spPr>
          <a:xfrm>
            <a:off x="211138" y="123825"/>
            <a:ext cx="11769725" cy="44740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RISTRUTTURAZIONE DEI DEBITI DEL CONSUMATORE – CONFRONTO CON IL PIANO </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DEL CONSUMATORE  RIFORMATO DALLA L. 176/2020</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Art. 67-73 </a:t>
            </a:r>
            <a:r>
              <a:rPr lang="it-IT" b="1" dirty="0" err="1">
                <a:solidFill>
                  <a:srgbClr val="000000"/>
                </a:solidFill>
                <a:latin typeface="Calibri" pitchFamily="18"/>
                <a:ea typeface="SimSun" pitchFamily="2"/>
                <a:cs typeface="Mangal" pitchFamily="2"/>
              </a:rPr>
              <a:t>d.l.</a:t>
            </a:r>
            <a:r>
              <a:rPr lang="it-IT" b="1" dirty="0">
                <a:solidFill>
                  <a:srgbClr val="000000"/>
                </a:solidFill>
                <a:latin typeface="Calibri" pitchFamily="18"/>
                <a:ea typeface="SimSun" pitchFamily="2"/>
                <a:cs typeface="Mangal" pitchFamily="2"/>
              </a:rPr>
              <a:t> 14/2019 e Art. 4-ter L.176/2020 con L.3/2012</a:t>
            </a:r>
          </a:p>
          <a:p>
            <a:pPr algn="just"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8. Maggioranza per l’approvazione concordato minore</a:t>
            </a: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endParaRPr lang="it-IT" sz="1600" b="1"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9. Omologa del piano art. 80 del </a:t>
            </a:r>
            <a:r>
              <a:rPr lang="it-IT" sz="1600" b="1" dirty="0" err="1">
                <a:solidFill>
                  <a:srgbClr val="000000"/>
                </a:solidFill>
                <a:latin typeface="Calibri" pitchFamily="18"/>
                <a:ea typeface="SimSun" pitchFamily="2"/>
                <a:cs typeface="Mangal" pitchFamily="2"/>
              </a:rPr>
              <a:t>D.Lgs.</a:t>
            </a:r>
            <a:r>
              <a:rPr lang="it-IT" sz="1600" b="1" dirty="0">
                <a:solidFill>
                  <a:srgbClr val="000000"/>
                </a:solidFill>
                <a:latin typeface="Calibri" pitchFamily="18"/>
                <a:ea typeface="SimSun" pitchFamily="2"/>
                <a:cs typeface="Mangal" pitchFamily="2"/>
              </a:rPr>
              <a:t> 14/2019-art. 12 e 12-bis L.3/2012</a:t>
            </a:r>
          </a:p>
          <a:p>
            <a:pPr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p:txBody>
      </p:sp>
      <p:pic>
        <p:nvPicPr>
          <p:cNvPr id="93187" name="Picture 5">
            <a:extLst>
              <a:ext uri="{FF2B5EF4-FFF2-40B4-BE49-F238E27FC236}">
                <a16:creationId xmlns:a16="http://schemas.microsoft.com/office/drawing/2014/main" id="{E5F51547-2C9F-4B14-B3E3-728B7C612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516" y="267607"/>
            <a:ext cx="19351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Segnaposto piè di pagina 9">
            <a:extLst>
              <a:ext uri="{FF2B5EF4-FFF2-40B4-BE49-F238E27FC236}">
                <a16:creationId xmlns:a16="http://schemas.microsoft.com/office/drawing/2014/main" id="{1A6FF83A-7177-4AC4-8C6F-963319B304BC}"/>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DCE073B0-550F-4A39-8B2C-9DAAA8DA090B}"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20</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sp>
        <p:nvSpPr>
          <p:cNvPr id="3" name="Ovale 2">
            <a:extLst>
              <a:ext uri="{FF2B5EF4-FFF2-40B4-BE49-F238E27FC236}">
                <a16:creationId xmlns:a16="http://schemas.microsoft.com/office/drawing/2014/main" id="{A12E02A6-6A51-4589-934C-7E66F0B38AAB}"/>
              </a:ext>
            </a:extLst>
          </p:cNvPr>
          <p:cNvSpPr/>
          <p:nvPr/>
        </p:nvSpPr>
        <p:spPr>
          <a:xfrm>
            <a:off x="91509" y="1365337"/>
            <a:ext cx="4033381" cy="1240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 NECESSARIA MAGGIORANZA DEI CREDITI AMMESSI AL VOTO</a:t>
            </a:r>
          </a:p>
        </p:txBody>
      </p:sp>
      <p:sp>
        <p:nvSpPr>
          <p:cNvPr id="7" name="Ovale 6">
            <a:extLst>
              <a:ext uri="{FF2B5EF4-FFF2-40B4-BE49-F238E27FC236}">
                <a16:creationId xmlns:a16="http://schemas.microsoft.com/office/drawing/2014/main" id="{31E997A4-5258-46A7-BCFE-8D24D47A510B}"/>
              </a:ext>
            </a:extLst>
          </p:cNvPr>
          <p:cNvSpPr/>
          <p:nvPr/>
        </p:nvSpPr>
        <p:spPr>
          <a:xfrm>
            <a:off x="4162990" y="1375620"/>
            <a:ext cx="4033381" cy="1240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CREDITORI PRIVILEGIATI NON VOTANO SALVO RINUNCIA AL DIRITTO DI PRELAZIONE</a:t>
            </a:r>
          </a:p>
        </p:txBody>
      </p:sp>
      <p:sp>
        <p:nvSpPr>
          <p:cNvPr id="8" name="Ovale 7">
            <a:extLst>
              <a:ext uri="{FF2B5EF4-FFF2-40B4-BE49-F238E27FC236}">
                <a16:creationId xmlns:a16="http://schemas.microsoft.com/office/drawing/2014/main" id="{609C3C26-39F7-4A79-B7DC-D4DC0D088E17}"/>
              </a:ext>
            </a:extLst>
          </p:cNvPr>
          <p:cNvSpPr/>
          <p:nvPr/>
        </p:nvSpPr>
        <p:spPr>
          <a:xfrm>
            <a:off x="8234472" y="1375620"/>
            <a:ext cx="3866020" cy="1240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COMNCORDATO MINORE DELLA SOCIETA’ PRODUCE I SUOI EFFETTI ANCHE VERSO I SOCI ILLIM. RESP. </a:t>
            </a:r>
          </a:p>
        </p:txBody>
      </p:sp>
      <p:sp>
        <p:nvSpPr>
          <p:cNvPr id="9" name="Ovale 8">
            <a:extLst>
              <a:ext uri="{FF2B5EF4-FFF2-40B4-BE49-F238E27FC236}">
                <a16:creationId xmlns:a16="http://schemas.microsoft.com/office/drawing/2014/main" id="{DA22B18D-9BDF-4939-A04A-DC3FE5AB51A3}"/>
              </a:ext>
            </a:extLst>
          </p:cNvPr>
          <p:cNvSpPr/>
          <p:nvPr/>
        </p:nvSpPr>
        <p:spPr>
          <a:xfrm>
            <a:off x="5582814" y="2461363"/>
            <a:ext cx="4940125" cy="1739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CONCORDATO MINORE NON PRODUCE EFFETTI VERSO I FIDEJUSSORI I COOBBLIGAITI ED OBBLIGATI IN VIA DI REGRESSO (va presentata procedura a parte)</a:t>
            </a:r>
          </a:p>
        </p:txBody>
      </p:sp>
      <p:sp>
        <p:nvSpPr>
          <p:cNvPr id="4" name="Rettangolo 3">
            <a:extLst>
              <a:ext uri="{FF2B5EF4-FFF2-40B4-BE49-F238E27FC236}">
                <a16:creationId xmlns:a16="http://schemas.microsoft.com/office/drawing/2014/main" id="{B4B2BA77-DD43-4072-AF03-39E9C5DD01E5}"/>
              </a:ext>
            </a:extLst>
          </p:cNvPr>
          <p:cNvSpPr/>
          <p:nvPr/>
        </p:nvSpPr>
        <p:spPr>
          <a:xfrm>
            <a:off x="513567" y="4618093"/>
            <a:ext cx="4033381" cy="217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Giudice verifica i presupposti di ammissibilità e fattibilità e raggiungimento della percentuali di consensi dei creditori, OMOLOGA IL PIANO con sentenza e ne dispone la pubblicità</a:t>
            </a:r>
          </a:p>
          <a:p>
            <a:pPr algn="ctr"/>
            <a:r>
              <a:rPr lang="it-IT" dirty="0"/>
              <a:t>Verifica l’idoneità del piano a pagare i crediti impignorabili</a:t>
            </a:r>
          </a:p>
        </p:txBody>
      </p:sp>
      <p:sp>
        <p:nvSpPr>
          <p:cNvPr id="11" name="Rettangolo 10">
            <a:extLst>
              <a:ext uri="{FF2B5EF4-FFF2-40B4-BE49-F238E27FC236}">
                <a16:creationId xmlns:a16="http://schemas.microsoft.com/office/drawing/2014/main" id="{A96B2A33-9096-4ECA-9534-BB314122B752}"/>
              </a:ext>
            </a:extLst>
          </p:cNvPr>
          <p:cNvSpPr/>
          <p:nvPr/>
        </p:nvSpPr>
        <p:spPr>
          <a:xfrm>
            <a:off x="4737448" y="4396637"/>
            <a:ext cx="4033381" cy="2416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CASI PARTICOLARI DI OMOLOGA</a:t>
            </a:r>
          </a:p>
          <a:p>
            <a:pPr marL="285750" indent="-285750" algn="ctr">
              <a:buFontTx/>
              <a:buChar char="-"/>
            </a:pPr>
            <a:r>
              <a:rPr lang="it-IT" dirty="0"/>
              <a:t>In caso di opposizione creditori su convenienza il giudice omologa se ritiene proposta migliore rispetto liquidazione</a:t>
            </a:r>
          </a:p>
          <a:p>
            <a:pPr marL="285750" indent="-285750" algn="ctr">
              <a:buFontTx/>
              <a:buChar char="-"/>
            </a:pPr>
            <a:r>
              <a:rPr lang="it-IT" dirty="0"/>
              <a:t>In caso di mancanza di adesione ADE, il giudice omologa se decisione necessaria ai fini raggiungimento percentuale</a:t>
            </a:r>
          </a:p>
        </p:txBody>
      </p:sp>
      <p:sp>
        <p:nvSpPr>
          <p:cNvPr id="5" name="Rettangolo 4">
            <a:extLst>
              <a:ext uri="{FF2B5EF4-FFF2-40B4-BE49-F238E27FC236}">
                <a16:creationId xmlns:a16="http://schemas.microsoft.com/office/drawing/2014/main" id="{6DD4485F-44F7-486E-9188-57E07EC1B957}"/>
              </a:ext>
            </a:extLst>
          </p:cNvPr>
          <p:cNvSpPr/>
          <p:nvPr/>
        </p:nvSpPr>
        <p:spPr>
          <a:xfrm>
            <a:off x="9056318" y="4135396"/>
            <a:ext cx="2962645" cy="259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MERITO CREDITIZIO</a:t>
            </a:r>
          </a:p>
          <a:p>
            <a:pPr algn="ctr"/>
            <a:r>
              <a:rPr lang="it-IT" dirty="0"/>
              <a:t>Il creditore che ha colpevolmente determinato l’indebitamento o il suo aggravamento ai sensi dell’art. 124-bis T.U. Bancario è punito con divieto di presentare opposizione o reclamo in sede di omologa </a:t>
            </a:r>
          </a:p>
        </p:txBody>
      </p:sp>
      <p:pic>
        <p:nvPicPr>
          <p:cNvPr id="13" name="Immagine 3">
            <a:extLst>
              <a:ext uri="{FF2B5EF4-FFF2-40B4-BE49-F238E27FC236}">
                <a16:creationId xmlns:a16="http://schemas.microsoft.com/office/drawing/2014/main" id="{EE0DCB30-8DDA-47D6-B334-7E7534C97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3" y="81644"/>
            <a:ext cx="1844848" cy="4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
            <a:extLst>
              <a:ext uri="{FF2B5EF4-FFF2-40B4-BE49-F238E27FC236}">
                <a16:creationId xmlns:a16="http://schemas.microsoft.com/office/drawing/2014/main" id="{0DAB77C6-3497-490B-A911-77428D559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2635" y="835368"/>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asellaDiTesto 1">
            <a:extLst>
              <a:ext uri="{FF2B5EF4-FFF2-40B4-BE49-F238E27FC236}">
                <a16:creationId xmlns:a16="http://schemas.microsoft.com/office/drawing/2014/main" id="{B280EA49-146D-4B74-8C29-4202EC6C52CA}"/>
              </a:ext>
            </a:extLst>
          </p:cNvPr>
          <p:cNvSpPr>
            <a:spLocks/>
          </p:cNvSpPr>
          <p:nvPr/>
        </p:nvSpPr>
        <p:spPr bwMode="auto">
          <a:xfrm rot="10800000" flipV="1">
            <a:off x="290839" y="645090"/>
            <a:ext cx="10760075" cy="1906761"/>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r>
              <a:rPr lang="it-IT" altLang="it-IT" sz="1800" b="1" dirty="0">
                <a:solidFill>
                  <a:srgbClr val="000000"/>
                </a:solidFill>
                <a:latin typeface="Calibri" panose="020F0502020204030204" pitchFamily="34" charset="0"/>
                <a:ea typeface="SimSun" panose="02010600030101010101" pitchFamily="2" charset="-122"/>
                <a:cs typeface="Mangal" panose="02040503050203030202" pitchFamily="18" charset="0"/>
              </a:rPr>
              <a:t>RISTRUTTURAZIONE DEI DEBITI DEL CONSUMATORE – CONFRONTO CON IL PIANO </a:t>
            </a:r>
          </a:p>
          <a:p>
            <a:pPr algn="ctr" eaLnBrk="1" hangingPunct="1">
              <a:lnSpc>
                <a:spcPct val="100000"/>
              </a:lnSpc>
              <a:spcBef>
                <a:spcPct val="0"/>
              </a:spcBef>
              <a:buClrTx/>
              <a:buSzTx/>
              <a:buFontTx/>
              <a:buNone/>
            </a:pPr>
            <a:r>
              <a:rPr lang="it-IT" altLang="it-IT" sz="1800" b="1" dirty="0">
                <a:solidFill>
                  <a:srgbClr val="000000"/>
                </a:solidFill>
                <a:latin typeface="Calibri" panose="020F0502020204030204" pitchFamily="34" charset="0"/>
                <a:ea typeface="SimSun" panose="02010600030101010101" pitchFamily="2" charset="-122"/>
                <a:cs typeface="Mangal" panose="02040503050203030202" pitchFamily="18" charset="0"/>
              </a:rPr>
              <a:t>DEL CONSUMATORE  RIFORMATO DALLA L. 176/2020</a:t>
            </a:r>
          </a:p>
          <a:p>
            <a:pPr algn="ctr" eaLnBrk="1" hangingPunct="1">
              <a:lnSpc>
                <a:spcPct val="100000"/>
              </a:lnSpc>
              <a:spcBef>
                <a:spcPct val="0"/>
              </a:spcBef>
              <a:buClrTx/>
              <a:buSzTx/>
              <a:buFontTx/>
              <a:buNone/>
            </a:pPr>
            <a:r>
              <a:rPr lang="it-IT" altLang="it-IT" sz="1800" b="1" dirty="0">
                <a:solidFill>
                  <a:srgbClr val="000000"/>
                </a:solidFill>
                <a:latin typeface="Calibri" panose="020F0502020204030204" pitchFamily="34" charset="0"/>
                <a:ea typeface="SimSun" panose="02010600030101010101" pitchFamily="2" charset="-122"/>
                <a:cs typeface="Mangal" panose="02040503050203030202" pitchFamily="18" charset="0"/>
              </a:rPr>
              <a:t>Art. 67-73 </a:t>
            </a:r>
            <a:r>
              <a:rPr lang="it-IT" altLang="it-IT" sz="1800" b="1" dirty="0" err="1">
                <a:solidFill>
                  <a:srgbClr val="000000"/>
                </a:solidFill>
                <a:latin typeface="Calibri" panose="020F0502020204030204" pitchFamily="34" charset="0"/>
                <a:ea typeface="SimSun" panose="02010600030101010101" pitchFamily="2" charset="-122"/>
                <a:cs typeface="Mangal" panose="02040503050203030202" pitchFamily="18" charset="0"/>
              </a:rPr>
              <a:t>d.l.</a:t>
            </a:r>
            <a:r>
              <a:rPr lang="it-IT" altLang="it-IT" sz="1800" b="1" dirty="0">
                <a:solidFill>
                  <a:srgbClr val="000000"/>
                </a:solidFill>
                <a:latin typeface="Calibri" panose="020F0502020204030204" pitchFamily="34" charset="0"/>
                <a:ea typeface="SimSun" panose="02010600030101010101" pitchFamily="2" charset="-122"/>
                <a:cs typeface="Mangal" panose="02040503050203030202" pitchFamily="18" charset="0"/>
              </a:rPr>
              <a:t> 14/2019 e Art. 4-ter L.176/2020 con L.3/2012</a:t>
            </a:r>
          </a:p>
          <a:p>
            <a:pPr algn="just">
              <a:lnSpc>
                <a:spcPct val="100000"/>
              </a:lnSpc>
              <a:spcBef>
                <a:spcPct val="0"/>
              </a:spcBef>
              <a:buClrTx/>
              <a:buSzTx/>
              <a:buFontTx/>
              <a:buNone/>
            </a:pPr>
            <a:endParaRPr lang="it-IT" altLang="it-IT" sz="2800" dirty="0">
              <a:solidFill>
                <a:srgbClr val="FF0000"/>
              </a:solidFill>
              <a:latin typeface="Calibri" panose="020F0502020204030204" pitchFamily="34" charset="0"/>
              <a:ea typeface="SimSun" panose="02010600030101010101" pitchFamily="2" charset="-122"/>
              <a:cs typeface="Mangal" panose="02040503050203030202" pitchFamily="18" charset="0"/>
            </a:endParaRPr>
          </a:p>
          <a:p>
            <a:pPr algn="just">
              <a:lnSpc>
                <a:spcPct val="100000"/>
              </a:lnSpc>
              <a:spcBef>
                <a:spcPct val="0"/>
              </a:spcBef>
              <a:buClrTx/>
              <a:buSzTx/>
              <a:buFontTx/>
              <a:buNone/>
            </a:pPr>
            <a:endParaRPr lang="it-IT" altLang="it-IT" sz="1800" dirty="0">
              <a:solidFill>
                <a:srgbClr val="2B2B2B"/>
              </a:solidFill>
              <a:latin typeface="ArialMT"/>
              <a:ea typeface="SimSun" panose="02010600030101010101" pitchFamily="2" charset="-122"/>
              <a:cs typeface="Mangal" panose="02040503050203030202" pitchFamily="18" charset="0"/>
            </a:endParaRPr>
          </a:p>
          <a:p>
            <a:pPr eaLnBrk="1" hangingPunct="1">
              <a:lnSpc>
                <a:spcPct val="100000"/>
              </a:lnSpc>
              <a:spcBef>
                <a:spcPct val="0"/>
              </a:spcBef>
              <a:buClrTx/>
              <a:buSzTx/>
              <a:buFontTx/>
              <a:buNone/>
            </a:pPr>
            <a:endParaRPr lang="it-IT" altLang="it-IT" sz="1800" dirty="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pic>
        <p:nvPicPr>
          <p:cNvPr id="95235" name="Picture 5">
            <a:extLst>
              <a:ext uri="{FF2B5EF4-FFF2-40B4-BE49-F238E27FC236}">
                <a16:creationId xmlns:a16="http://schemas.microsoft.com/office/drawing/2014/main" id="{9E6BC83B-48F2-466E-BD68-D7021AED4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865" y="158530"/>
            <a:ext cx="16906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Segnaposto piè di pagina 9">
            <a:extLst>
              <a:ext uri="{FF2B5EF4-FFF2-40B4-BE49-F238E27FC236}">
                <a16:creationId xmlns:a16="http://schemas.microsoft.com/office/drawing/2014/main" id="{807E85B3-4C04-459A-9CC8-2757BC1B83D4}"/>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27DEC6B7-B7FC-4A35-8027-F7548DC8D270}"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21</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sp>
        <p:nvSpPr>
          <p:cNvPr id="2" name="Rettangolo 1">
            <a:extLst>
              <a:ext uri="{FF2B5EF4-FFF2-40B4-BE49-F238E27FC236}">
                <a16:creationId xmlns:a16="http://schemas.microsoft.com/office/drawing/2014/main" id="{368A80E3-C36B-4DAB-A56B-77863CD7EE33}"/>
              </a:ext>
            </a:extLst>
          </p:cNvPr>
          <p:cNvSpPr/>
          <p:nvPr/>
        </p:nvSpPr>
        <p:spPr>
          <a:xfrm>
            <a:off x="803753" y="1979112"/>
            <a:ext cx="4609579" cy="2116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RIGETTO DELLA DOMANDA</a:t>
            </a:r>
          </a:p>
          <a:p>
            <a:pPr algn="ctr"/>
            <a:r>
              <a:rPr lang="it-IT" dirty="0"/>
              <a:t>Il giudice dichiara inefficacia delle misure protettive</a:t>
            </a:r>
          </a:p>
          <a:p>
            <a:pPr algn="ctr"/>
            <a:r>
              <a:rPr lang="it-IT" dirty="0"/>
              <a:t>Su istanza del debitore dichiara aperta la procedura di liquidazione giudiziale.</a:t>
            </a:r>
          </a:p>
        </p:txBody>
      </p:sp>
      <p:sp>
        <p:nvSpPr>
          <p:cNvPr id="7" name="Rettangolo 6">
            <a:extLst>
              <a:ext uri="{FF2B5EF4-FFF2-40B4-BE49-F238E27FC236}">
                <a16:creationId xmlns:a16="http://schemas.microsoft.com/office/drawing/2014/main" id="{07BB0667-56BA-4340-8EC0-FC3D8E3C1D2D}"/>
              </a:ext>
            </a:extLst>
          </p:cNvPr>
          <p:cNvSpPr/>
          <p:nvPr/>
        </p:nvSpPr>
        <p:spPr>
          <a:xfrm>
            <a:off x="5789113" y="1965453"/>
            <a:ext cx="4609579" cy="2116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FRODE DEL DEBITORE</a:t>
            </a:r>
          </a:p>
          <a:p>
            <a:pPr algn="ctr"/>
            <a:r>
              <a:rPr lang="it-IT" dirty="0"/>
              <a:t>L’Istanza di conversione della procedura in Liquidazione Giudiziale può essere presentata anche dai creditori o dal PM.</a:t>
            </a:r>
          </a:p>
        </p:txBody>
      </p:sp>
      <p:sp>
        <p:nvSpPr>
          <p:cNvPr id="8" name="Rettangolo 7">
            <a:extLst>
              <a:ext uri="{FF2B5EF4-FFF2-40B4-BE49-F238E27FC236}">
                <a16:creationId xmlns:a16="http://schemas.microsoft.com/office/drawing/2014/main" id="{3EC51623-0EBB-49BA-A644-D257B44EC8A0}"/>
              </a:ext>
            </a:extLst>
          </p:cNvPr>
          <p:cNvSpPr/>
          <p:nvPr/>
        </p:nvSpPr>
        <p:spPr>
          <a:xfrm>
            <a:off x="3108542" y="4261708"/>
            <a:ext cx="4609579" cy="2116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RECLAMO</a:t>
            </a:r>
          </a:p>
          <a:p>
            <a:pPr algn="ctr"/>
            <a:r>
              <a:rPr lang="it-IT" dirty="0"/>
              <a:t>Il Reclamo si propone ai sensi dell’articolo 50.</a:t>
            </a:r>
          </a:p>
          <a:p>
            <a:pPr algn="ctr"/>
            <a:r>
              <a:rPr lang="it-IT" dirty="0"/>
              <a:t>Il termine è entro 30 giorni dalla comunicazione di apertura della Liquidazione Giudiziale.</a:t>
            </a:r>
          </a:p>
          <a:p>
            <a:pPr algn="ctr"/>
            <a:r>
              <a:rPr lang="it-IT" dirty="0"/>
              <a:t>Si propone alla CORTE D’APPELLO che provvede in camera di consiglio con decreto motivato</a:t>
            </a:r>
          </a:p>
          <a:p>
            <a:pPr algn="ctr"/>
            <a:r>
              <a:rPr lang="it-IT" dirty="0"/>
              <a:t>.</a:t>
            </a:r>
          </a:p>
        </p:txBody>
      </p:sp>
      <p:pic>
        <p:nvPicPr>
          <p:cNvPr id="9" name="Immagine 3">
            <a:extLst>
              <a:ext uri="{FF2B5EF4-FFF2-40B4-BE49-F238E27FC236}">
                <a16:creationId xmlns:a16="http://schemas.microsoft.com/office/drawing/2014/main" id="{02CDC3E2-45CC-4479-B78D-0A692057B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45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BC1E2FC6-4BC9-45EE-80E0-794639C2C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1897" y="101187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asellaDiTesto 2">
            <a:extLst>
              <a:ext uri="{FF2B5EF4-FFF2-40B4-BE49-F238E27FC236}">
                <a16:creationId xmlns:a16="http://schemas.microsoft.com/office/drawing/2014/main" id="{8AA96AF6-AEAB-4679-A95B-ADA9C32D188E}"/>
              </a:ext>
            </a:extLst>
          </p:cNvPr>
          <p:cNvSpPr txBox="1">
            <a:spLocks noChangeArrowheads="1"/>
          </p:cNvSpPr>
          <p:nvPr/>
        </p:nvSpPr>
        <p:spPr bwMode="auto">
          <a:xfrm>
            <a:off x="172244" y="406446"/>
            <a:ext cx="11847512" cy="329320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defRPr/>
            </a:pPr>
            <a:r>
              <a:rPr lang="it-IT" altLang="it-IT" sz="1600" b="1" dirty="0">
                <a:solidFill>
                  <a:srgbClr val="000000"/>
                </a:solidFill>
                <a:ea typeface="SimSun" panose="02010600030101010101" pitchFamily="2" charset="-122"/>
                <a:cs typeface="Mangal" panose="02040503050203030202" pitchFamily="18" charset="0"/>
              </a:rPr>
              <a:t>10. Esecuzione del Piano ex art. 13 L.3/2012, come modificato dalla L. 176/2020. Art. 81 </a:t>
            </a:r>
            <a:r>
              <a:rPr lang="it-IT" altLang="it-IT" sz="1600" b="1" dirty="0" err="1">
                <a:solidFill>
                  <a:srgbClr val="000000"/>
                </a:solidFill>
                <a:ea typeface="SimSun" panose="02010600030101010101" pitchFamily="2" charset="-122"/>
                <a:cs typeface="Mangal" panose="02040503050203030202" pitchFamily="18" charset="0"/>
              </a:rPr>
              <a:t>D.Lgs.</a:t>
            </a:r>
            <a:r>
              <a:rPr lang="it-IT" altLang="it-IT" sz="1600" b="1" dirty="0">
                <a:solidFill>
                  <a:srgbClr val="000000"/>
                </a:solidFill>
                <a:ea typeface="SimSun" panose="02010600030101010101" pitchFamily="2" charset="-122"/>
                <a:cs typeface="Mangal" panose="02040503050203030202" pitchFamily="18" charset="0"/>
              </a:rPr>
              <a:t> 14/2019</a:t>
            </a: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endParaRPr lang="it-IT" altLang="it-IT" sz="1600" dirty="0">
              <a:solidFill>
                <a:srgbClr val="000000"/>
              </a:solidFill>
              <a:ea typeface="SimSun" panose="02010600030101010101" pitchFamily="2" charset="-122"/>
              <a:cs typeface="Mangal" panose="02040503050203030202" pitchFamily="18" charset="0"/>
            </a:endParaRPr>
          </a:p>
          <a:p>
            <a:pPr algn="just" eaLnBrk="1" hangingPunct="1">
              <a:buSzPct val="45000"/>
              <a:defRPr/>
            </a:pPr>
            <a:r>
              <a:rPr lang="it-IT" altLang="it-IT" sz="1600" dirty="0">
                <a:solidFill>
                  <a:srgbClr val="000000"/>
                </a:solidFill>
                <a:ea typeface="SimSun" panose="02010600030101010101" pitchFamily="2" charset="-122"/>
                <a:cs typeface="Mangal" panose="02040503050203030202" pitchFamily="18" charset="0"/>
              </a:rPr>
              <a:t>Il giudice, sentito il liquidatore e verificata la conformità dell’atto dispositivo all’accordo e al piano, anche con riferimento alla </a:t>
            </a:r>
            <a:r>
              <a:rPr lang="it-IT" altLang="it-IT" sz="1600" dirty="0" err="1">
                <a:solidFill>
                  <a:srgbClr val="000000"/>
                </a:solidFill>
                <a:ea typeface="SimSun" panose="02010600030101010101" pitchFamily="2" charset="-122"/>
                <a:cs typeface="Mangal" panose="02040503050203030202" pitchFamily="18" charset="0"/>
              </a:rPr>
              <a:t>possibilita’</a:t>
            </a:r>
            <a:r>
              <a:rPr lang="it-IT" altLang="it-IT" sz="1600" dirty="0">
                <a:solidFill>
                  <a:srgbClr val="000000"/>
                </a:solidFill>
                <a:ea typeface="SimSun" panose="02010600030101010101" pitchFamily="2" charset="-122"/>
                <a:cs typeface="Mangal" panose="02040503050203030202" pitchFamily="18" charset="0"/>
              </a:rPr>
              <a:t> di pagamento dei crediti impignorabili </a:t>
            </a:r>
            <a:r>
              <a:rPr lang="it-IT" altLang="it-IT" sz="1600" strike="sngStrike" dirty="0">
                <a:solidFill>
                  <a:srgbClr val="FF0000"/>
                </a:solidFill>
                <a:ea typeface="SimSun" panose="02010600030101010101" pitchFamily="2" charset="-122"/>
                <a:cs typeface="Mangal" panose="02040503050203030202" pitchFamily="18" charset="0"/>
              </a:rPr>
              <a:t>e dei crediti di cui all’articolo 7, comma 1, terzo periodo</a:t>
            </a:r>
            <a:r>
              <a:rPr lang="it-IT" altLang="it-IT" sz="1600" dirty="0">
                <a:solidFill>
                  <a:srgbClr val="000000"/>
                </a:solidFill>
                <a:ea typeface="SimSun" panose="02010600030101010101" pitchFamily="2" charset="-122"/>
                <a:cs typeface="Mangal" panose="02040503050203030202" pitchFamily="18" charset="0"/>
              </a:rPr>
              <a:t>, autorizza lo svincolo delle somme e ordina la cancellazione della trascrizione del pignoramento, delle iscrizioni relative ai diritti di prelazione, </a:t>
            </a:r>
            <a:r>
              <a:rPr lang="it-IT" altLang="it-IT" sz="1600" dirty="0" err="1">
                <a:solidFill>
                  <a:srgbClr val="000000"/>
                </a:solidFill>
                <a:ea typeface="SimSun" panose="02010600030101010101" pitchFamily="2" charset="-122"/>
                <a:cs typeface="Mangal" panose="02040503050203030202" pitchFamily="18" charset="0"/>
              </a:rPr>
              <a:t>nonche</a:t>
            </a:r>
            <a:r>
              <a:rPr lang="it-IT" altLang="it-IT" sz="1600" dirty="0">
                <a:solidFill>
                  <a:srgbClr val="000000"/>
                </a:solidFill>
                <a:ea typeface="SimSun" panose="02010600030101010101" pitchFamily="2" charset="-122"/>
                <a:cs typeface="Mangal" panose="02040503050203030202" pitchFamily="18" charset="0"/>
              </a:rPr>
              <a:t>’ di ogni altro vincolo, ivi compresa la trascrizione del decreto di cui agli articoli 10, comma 1 e 12-bis, </a:t>
            </a:r>
          </a:p>
        </p:txBody>
      </p:sp>
      <p:pic>
        <p:nvPicPr>
          <p:cNvPr id="97283" name="Picture 5">
            <a:extLst>
              <a:ext uri="{FF2B5EF4-FFF2-40B4-BE49-F238E27FC236}">
                <a16:creationId xmlns:a16="http://schemas.microsoft.com/office/drawing/2014/main" id="{D95B81E2-7058-46BB-B028-126F185B9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288" y="141311"/>
            <a:ext cx="20907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Segnaposto piè di pagina 9">
            <a:extLst>
              <a:ext uri="{FF2B5EF4-FFF2-40B4-BE49-F238E27FC236}">
                <a16:creationId xmlns:a16="http://schemas.microsoft.com/office/drawing/2014/main" id="{32EEA630-CEA5-41FD-A6D6-1C13BDE7E71A}"/>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E9F67847-4031-498E-9D91-D450B7E8823C}"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buClrTx/>
                <a:buSzTx/>
                <a:buFontTx/>
                <a:buNone/>
              </a:pPr>
              <a:t>22</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sp>
        <p:nvSpPr>
          <p:cNvPr id="2" name="Rettangolo 1">
            <a:extLst>
              <a:ext uri="{FF2B5EF4-FFF2-40B4-BE49-F238E27FC236}">
                <a16:creationId xmlns:a16="http://schemas.microsoft.com/office/drawing/2014/main" id="{23ABF2E5-3058-4F78-81C0-99F0393B348E}"/>
              </a:ext>
            </a:extLst>
          </p:cNvPr>
          <p:cNvSpPr/>
          <p:nvPr/>
        </p:nvSpPr>
        <p:spPr>
          <a:xfrm>
            <a:off x="337751" y="774357"/>
            <a:ext cx="4464908" cy="1688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 caso di soddisfazione di crediti con beni pignorati, il giudici nomina un liquidatore sentito l’OCC per incassare le somme dalla vendita.</a:t>
            </a:r>
          </a:p>
          <a:p>
            <a:pPr algn="ctr"/>
            <a:endParaRPr lang="it-IT" dirty="0"/>
          </a:p>
        </p:txBody>
      </p:sp>
      <p:sp>
        <p:nvSpPr>
          <p:cNvPr id="3" name="Rettangolo 2">
            <a:extLst>
              <a:ext uri="{FF2B5EF4-FFF2-40B4-BE49-F238E27FC236}">
                <a16:creationId xmlns:a16="http://schemas.microsoft.com/office/drawing/2014/main" id="{4FD16140-E80A-47BC-B608-421EC454EFA1}"/>
              </a:ext>
            </a:extLst>
          </p:cNvPr>
          <p:cNvSpPr/>
          <p:nvPr/>
        </p:nvSpPr>
        <p:spPr>
          <a:xfrm>
            <a:off x="5181600" y="856734"/>
            <a:ext cx="3344562" cy="1474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OCC VIGILA SU ESECUZIONE PIANO</a:t>
            </a:r>
          </a:p>
          <a:p>
            <a:pPr algn="ctr"/>
            <a:r>
              <a:rPr lang="it-IT" dirty="0"/>
              <a:t>Il debitore è tenuto a compiere ogni atto necessario all’esecuzione piano</a:t>
            </a:r>
          </a:p>
        </p:txBody>
      </p:sp>
      <p:sp>
        <p:nvSpPr>
          <p:cNvPr id="4" name="Rettangolo 3">
            <a:extLst>
              <a:ext uri="{FF2B5EF4-FFF2-40B4-BE49-F238E27FC236}">
                <a16:creationId xmlns:a16="http://schemas.microsoft.com/office/drawing/2014/main" id="{F2F63A47-2A50-4F96-9D83-F9BB0C6E5D80}"/>
              </a:ext>
            </a:extLst>
          </p:cNvPr>
          <p:cNvSpPr/>
          <p:nvPr/>
        </p:nvSpPr>
        <p:spPr>
          <a:xfrm>
            <a:off x="8806249" y="914400"/>
            <a:ext cx="2950776" cy="1243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OCC PRESENTA AL GIUDICE IL RENDICONTO IL QUALE LIQUIDA IL COMPENSO</a:t>
            </a:r>
          </a:p>
        </p:txBody>
      </p:sp>
      <p:pic>
        <p:nvPicPr>
          <p:cNvPr id="9" name="Immagine 3">
            <a:extLst>
              <a:ext uri="{FF2B5EF4-FFF2-40B4-BE49-F238E27FC236}">
                <a16:creationId xmlns:a16="http://schemas.microsoft.com/office/drawing/2014/main" id="{D01AD003-E715-4346-BE4C-6E2689EF6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2" y="81644"/>
            <a:ext cx="2932113" cy="40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A1F6CB41-C9C9-45A8-9E95-1FA34BDC5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986" y="11971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c 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306" name="CasellaDiTesto 3">
            <a:extLst>
              <a:ext uri="{FF2B5EF4-FFF2-40B4-BE49-F238E27FC236}">
                <a16:creationId xmlns:a16="http://schemas.microsoft.com/office/drawing/2014/main" id="{F1E5CFA2-9C6D-4EBB-83A6-13988CA4809B}"/>
              </a:ext>
            </a:extLst>
          </p:cNvPr>
          <p:cNvSpPr txBox="1">
            <a:spLocks noChangeArrowheads="1"/>
          </p:cNvSpPr>
          <p:nvPr/>
        </p:nvSpPr>
        <p:spPr bwMode="auto">
          <a:xfrm>
            <a:off x="1836738" y="319088"/>
            <a:ext cx="9517061" cy="62198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indent="-228600">
              <a:lnSpc>
                <a:spcPct val="90000"/>
              </a:lnSpc>
              <a:spcBef>
                <a:spcPct val="0"/>
              </a:spcBef>
              <a:spcAft>
                <a:spcPts val="600"/>
              </a:spcAft>
              <a:buClrTx/>
              <a:buSzPct val="45000"/>
            </a:pPr>
            <a:endParaRPr lang="en-US" altLang="it-IT" sz="1400" dirty="0">
              <a:latin typeface="+mn-lt"/>
            </a:endParaRPr>
          </a:p>
          <a:p>
            <a:pPr indent="-228600">
              <a:lnSpc>
                <a:spcPct val="90000"/>
              </a:lnSpc>
              <a:spcBef>
                <a:spcPct val="0"/>
              </a:spcBef>
              <a:spcAft>
                <a:spcPts val="600"/>
              </a:spcAft>
              <a:buClrTx/>
              <a:buSzTx/>
            </a:pPr>
            <a:r>
              <a:rPr lang="en-US" altLang="it-IT" sz="1400" b="1" dirty="0">
                <a:latin typeface="+mn-lt"/>
              </a:rPr>
              <a:t>11. </a:t>
            </a:r>
            <a:r>
              <a:rPr lang="en-US" altLang="it-IT" sz="1400" b="1" dirty="0" err="1">
                <a:latin typeface="+mn-lt"/>
              </a:rPr>
              <a:t>Revoca</a:t>
            </a:r>
            <a:r>
              <a:rPr lang="en-US" altLang="it-IT" sz="1400" b="1" dirty="0">
                <a:latin typeface="+mn-lt"/>
              </a:rPr>
              <a:t> </a:t>
            </a:r>
            <a:r>
              <a:rPr lang="en-US" altLang="it-IT" sz="1400" b="1" dirty="0" err="1">
                <a:latin typeface="+mn-lt"/>
              </a:rPr>
              <a:t>dell’Omologa</a:t>
            </a:r>
            <a:endParaRPr lang="en-US" altLang="it-IT" sz="1400" b="1" dirty="0">
              <a:latin typeface="+mn-lt"/>
            </a:endParaRPr>
          </a:p>
          <a:p>
            <a:pPr indent="-228600">
              <a:lnSpc>
                <a:spcPct val="90000"/>
              </a:lnSpc>
              <a:spcBef>
                <a:spcPct val="0"/>
              </a:spcBef>
              <a:spcAft>
                <a:spcPts val="600"/>
              </a:spcAft>
              <a:buClrTx/>
              <a:buSzPct val="45000"/>
            </a:pPr>
            <a:r>
              <a:rPr lang="en-US" altLang="it-IT" sz="1400" dirty="0">
                <a:solidFill>
                  <a:srgbClr val="002060"/>
                </a:solidFill>
                <a:latin typeface="+mn-lt"/>
              </a:rPr>
              <a:t>ISTANZA DEI CREDITORI, DEL PM O DI CHIUNQUE INTERESSATO</a:t>
            </a:r>
          </a:p>
          <a:p>
            <a:pPr indent="-228600">
              <a:lnSpc>
                <a:spcPct val="90000"/>
              </a:lnSpc>
              <a:spcBef>
                <a:spcPct val="0"/>
              </a:spcBef>
              <a:spcAft>
                <a:spcPts val="600"/>
              </a:spcAft>
              <a:buClrTx/>
              <a:buSzPct val="45000"/>
            </a:pPr>
            <a:r>
              <a:rPr lang="en-US" altLang="it-IT" sz="1400" dirty="0">
                <a:solidFill>
                  <a:srgbClr val="002060"/>
                </a:solidFill>
                <a:latin typeface="+mn-lt"/>
              </a:rPr>
              <a:t>FRODE O COLPA GRAVE</a:t>
            </a:r>
          </a:p>
          <a:p>
            <a:pPr indent="-228600">
              <a:lnSpc>
                <a:spcPct val="90000"/>
              </a:lnSpc>
              <a:spcBef>
                <a:spcPct val="0"/>
              </a:spcBef>
              <a:spcAft>
                <a:spcPts val="600"/>
              </a:spcAft>
              <a:buClrTx/>
              <a:buSzPct val="45000"/>
            </a:pPr>
            <a:r>
              <a:rPr lang="en-US" altLang="it-IT" sz="1400" dirty="0">
                <a:solidFill>
                  <a:srgbClr val="002060"/>
                </a:solidFill>
                <a:latin typeface="+mn-lt"/>
              </a:rPr>
              <a:t>AUMENTO DELL’ATTIVO O DIMINUZIONE DEL PASSIVO CON DOLO O COLPA GRAVE.</a:t>
            </a:r>
          </a:p>
          <a:p>
            <a:pPr indent="-228600">
              <a:lnSpc>
                <a:spcPct val="90000"/>
              </a:lnSpc>
              <a:spcBef>
                <a:spcPct val="0"/>
              </a:spcBef>
              <a:spcAft>
                <a:spcPts val="600"/>
              </a:spcAft>
              <a:buClrTx/>
              <a:buSzPct val="45000"/>
            </a:pPr>
            <a:r>
              <a:rPr lang="en-US" altLang="it-IT" sz="1400" dirty="0">
                <a:solidFill>
                  <a:srgbClr val="002060"/>
                </a:solidFill>
                <a:latin typeface="+mn-lt"/>
              </a:rPr>
              <a:t>FRODE AI CREDITORI</a:t>
            </a:r>
          </a:p>
          <a:p>
            <a:pPr indent="-228600">
              <a:lnSpc>
                <a:spcPct val="90000"/>
              </a:lnSpc>
              <a:spcBef>
                <a:spcPct val="0"/>
              </a:spcBef>
              <a:spcAft>
                <a:spcPts val="600"/>
              </a:spcAft>
              <a:buClrTx/>
              <a:buSzPct val="45000"/>
            </a:pPr>
            <a:r>
              <a:rPr lang="en-US" altLang="it-IT" sz="1400" dirty="0">
                <a:solidFill>
                  <a:srgbClr val="002060"/>
                </a:solidFill>
                <a:latin typeface="+mn-lt"/>
              </a:rPr>
              <a:t>SOTTRAZIONE DI SOSTANZE ALLA PROCEDURA.</a:t>
            </a:r>
          </a:p>
          <a:p>
            <a:pPr indent="-228600">
              <a:lnSpc>
                <a:spcPct val="90000"/>
              </a:lnSpc>
              <a:spcBef>
                <a:spcPct val="0"/>
              </a:spcBef>
              <a:spcAft>
                <a:spcPts val="600"/>
              </a:spcAft>
              <a:buClrTx/>
              <a:buSzPct val="45000"/>
            </a:pPr>
            <a:r>
              <a:rPr lang="en-US" altLang="it-IT" sz="1400" dirty="0">
                <a:solidFill>
                  <a:srgbClr val="002060"/>
                </a:solidFill>
                <a:latin typeface="+mn-lt"/>
              </a:rPr>
              <a:t>INATTUABILITÀ O IMMODIFICABILITÀ DEL PIANO (</a:t>
            </a:r>
            <a:r>
              <a:rPr lang="en-US" altLang="it-IT" sz="1400" b="1" dirty="0">
                <a:solidFill>
                  <a:srgbClr val="002060"/>
                </a:solidFill>
                <a:latin typeface="+mn-lt"/>
              </a:rPr>
              <a:t>VOCABOLO RIMASTO INALTERATO. NO RISTRUTTURAZIONE)</a:t>
            </a:r>
          </a:p>
          <a:p>
            <a:pPr indent="-228600">
              <a:lnSpc>
                <a:spcPct val="90000"/>
              </a:lnSpc>
              <a:spcBef>
                <a:spcPct val="0"/>
              </a:spcBef>
              <a:spcAft>
                <a:spcPts val="600"/>
              </a:spcAft>
              <a:buClrTx/>
              <a:buSzPct val="45000"/>
            </a:pPr>
            <a:r>
              <a:rPr lang="en-US" altLang="it-IT" sz="1400" dirty="0">
                <a:solidFill>
                  <a:srgbClr val="002060"/>
                </a:solidFill>
                <a:latin typeface="+mn-lt"/>
              </a:rPr>
              <a:t>OCC (GESTORE) TENUTO A SEGNALARE AL GIUDICE OGNI FATTO RILEVANTE AI FINI DELLA REVOCA.</a:t>
            </a:r>
          </a:p>
          <a:p>
            <a:pPr indent="-228600">
              <a:lnSpc>
                <a:spcPct val="90000"/>
              </a:lnSpc>
              <a:spcBef>
                <a:spcPct val="0"/>
              </a:spcBef>
              <a:spcAft>
                <a:spcPts val="600"/>
              </a:spcAft>
              <a:buClrTx/>
              <a:buSzPct val="45000"/>
            </a:pPr>
            <a:r>
              <a:rPr lang="en-US" altLang="it-IT" sz="1400" dirty="0">
                <a:solidFill>
                  <a:srgbClr val="002060"/>
                </a:solidFill>
                <a:latin typeface="+mn-lt"/>
              </a:rPr>
              <a:t>INAMMISSIBILE DECORSI 6 MESI DALL’APPROVAZIONE DEL RENDICONTO.</a:t>
            </a:r>
          </a:p>
          <a:p>
            <a:pPr indent="-228600">
              <a:lnSpc>
                <a:spcPct val="90000"/>
              </a:lnSpc>
              <a:spcBef>
                <a:spcPct val="0"/>
              </a:spcBef>
              <a:spcAft>
                <a:spcPts val="600"/>
              </a:spcAft>
              <a:buClrTx/>
              <a:buSzPct val="45000"/>
            </a:pPr>
            <a:r>
              <a:rPr lang="en-US" altLang="it-IT" sz="1400" dirty="0">
                <a:solidFill>
                  <a:srgbClr val="002060"/>
                </a:solidFill>
                <a:latin typeface="+mn-lt"/>
              </a:rPr>
              <a:t>IL GIUDICE, NEL PROCEDIMENTO DI REVOCA SENTE LE PARTI ANCHE TRAMITE MEMORIE E PROVVEDE ALLA REVOCA CON    </a:t>
            </a:r>
          </a:p>
          <a:p>
            <a:pPr>
              <a:lnSpc>
                <a:spcPct val="90000"/>
              </a:lnSpc>
              <a:spcBef>
                <a:spcPct val="0"/>
              </a:spcBef>
              <a:spcAft>
                <a:spcPts val="600"/>
              </a:spcAft>
              <a:buClrTx/>
              <a:buSzPct val="45000"/>
              <a:buNone/>
            </a:pPr>
            <a:r>
              <a:rPr lang="en-US" altLang="it-IT" sz="1400" dirty="0">
                <a:solidFill>
                  <a:srgbClr val="002060"/>
                </a:solidFill>
                <a:latin typeface="+mn-lt"/>
              </a:rPr>
              <a:t>      SENTENZA RECLAMABILE AI SENSI DELL’ART. 50.</a:t>
            </a:r>
          </a:p>
          <a:p>
            <a:pPr indent="-228600">
              <a:lnSpc>
                <a:spcPct val="90000"/>
              </a:lnSpc>
              <a:spcBef>
                <a:spcPct val="0"/>
              </a:spcBef>
              <a:spcAft>
                <a:spcPts val="600"/>
              </a:spcAft>
              <a:buClrTx/>
              <a:buSzPct val="45000"/>
            </a:pPr>
            <a:r>
              <a:rPr lang="en-US" altLang="it-IT" sz="1400" dirty="0">
                <a:solidFill>
                  <a:srgbClr val="002060"/>
                </a:solidFill>
                <a:latin typeface="+mn-lt"/>
              </a:rPr>
              <a:t>SONO SALVI I DIRITTI ACQUISITI DAI TERZI IN BUONA FEDE.</a:t>
            </a:r>
          </a:p>
          <a:p>
            <a:pPr indent="-228600">
              <a:lnSpc>
                <a:spcPct val="90000"/>
              </a:lnSpc>
              <a:spcBef>
                <a:spcPct val="0"/>
              </a:spcBef>
              <a:spcAft>
                <a:spcPts val="600"/>
              </a:spcAft>
              <a:buClrTx/>
              <a:buSzTx/>
            </a:pPr>
            <a:endParaRPr lang="en-US" altLang="it-IT" sz="1100" dirty="0">
              <a:latin typeface="+mn-lt"/>
            </a:endParaRPr>
          </a:p>
        </p:txBody>
      </p:sp>
      <p:pic>
        <p:nvPicPr>
          <p:cNvPr id="98307" name="Picture 5">
            <a:extLst>
              <a:ext uri="{FF2B5EF4-FFF2-40B4-BE49-F238E27FC236}">
                <a16:creationId xmlns:a16="http://schemas.microsoft.com/office/drawing/2014/main" id="{2E2C3D66-C66C-4F97-85BB-F54B8D73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038" y="292422"/>
            <a:ext cx="166370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Segnaposto piè di pagina 9">
            <a:extLst>
              <a:ext uri="{FF2B5EF4-FFF2-40B4-BE49-F238E27FC236}">
                <a16:creationId xmlns:a16="http://schemas.microsoft.com/office/drawing/2014/main" id="{D72891D3-00C9-4E16-8253-724FE35ECFF9}"/>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spcAft>
                <a:spcPts val="600"/>
              </a:spcAft>
              <a:buClrTx/>
              <a:buSzTx/>
              <a:buFontTx/>
              <a:buNone/>
            </a:pPr>
            <a:r>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a:t>
            </a:r>
            <a:fld id="{31501482-2931-4A60-84F1-A33E78CDD531}" type="slidenum">
              <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rPr>
              <a:pPr eaLnBrk="1" hangingPunct="1">
                <a:lnSpc>
                  <a:spcPct val="100000"/>
                </a:lnSpc>
                <a:spcBef>
                  <a:spcPct val="0"/>
                </a:spcBef>
                <a:spcAft>
                  <a:spcPts val="600"/>
                </a:spcAft>
                <a:buClrTx/>
                <a:buSzTx/>
                <a:buFontTx/>
                <a:buNone/>
              </a:pPr>
              <a:t>23</a:t>
            </a:fld>
            <a:endParaRPr lang="it-IT" altLang="it-IT" sz="1000">
              <a:solidFill>
                <a:srgbClr val="000000"/>
              </a:solidFill>
              <a:latin typeface="Calibri" panose="020F0502020204030204" pitchFamily="34" charset="0"/>
              <a:ea typeface="SimSun" panose="02010600030101010101" pitchFamily="2" charset="-122"/>
              <a:cs typeface="Mangal" panose="02040503050203030202" pitchFamily="18" charset="0"/>
            </a:endParaRPr>
          </a:p>
        </p:txBody>
      </p:sp>
      <p:pic>
        <p:nvPicPr>
          <p:cNvPr id="9" name="Immagine 3">
            <a:extLst>
              <a:ext uri="{FF2B5EF4-FFF2-40B4-BE49-F238E27FC236}">
                <a16:creationId xmlns:a16="http://schemas.microsoft.com/office/drawing/2014/main" id="{7096071D-0BE2-49D0-B0EB-60F326BDE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925" y="159490"/>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CD00F76B-D765-4326-BF30-D3DE6E7E9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375" y="3000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a:solidFill>
                  <a:schemeClr val="tx1"/>
                </a:solidFill>
                <a:latin typeface="+mj-lt"/>
                <a:ea typeface="+mj-ea"/>
                <a:cs typeface="+mj-cs"/>
              </a:rPr>
              <a:t>GRAZIE PER L’ATTENZIONE</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CHRISTIAN BOBIN DICEVA: una catastrofe economica può essere anche una grazia.</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PANDEMIA=CRISI ECONOMICA</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 RISCHIO I BENI DELL’IMPRENDITORE ILLIMITATAMENTE RESPONSABILE</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50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NUOVI STRUMENTI DA UTILIZZARE</a:t>
            </a:r>
          </a:p>
          <a:p>
            <a:pPr algn="ctr"/>
            <a:r>
              <a:rPr lang="it-IT" dirty="0"/>
              <a:t>Esdebitazione dell’incapiente</a:t>
            </a:r>
          </a:p>
          <a:p>
            <a:pPr algn="ctr"/>
            <a:r>
              <a:rPr lang="it-IT" dirty="0"/>
              <a:t>Consente di liberarsi dei propri debiti anche senza un patrimonio da porre a disposizione dei creditori</a:t>
            </a:r>
          </a:p>
          <a:p>
            <a:pPr algn="ctr"/>
            <a:r>
              <a:rPr lang="it-IT" dirty="0"/>
              <a:t>Per il consumatore: emendamento art. 41-bis L.157/2019</a:t>
            </a:r>
          </a:p>
          <a:p>
            <a:pPr algn="ctr"/>
            <a:r>
              <a:rPr lang="it-IT" dirty="0"/>
              <a:t>Accesso al Fondo di Garanzia prima casa per la rinegoziazione del mutuo</a:t>
            </a:r>
          </a:p>
        </p:txBody>
      </p:sp>
      <p:pic>
        <p:nvPicPr>
          <p:cNvPr id="10" name="Immagine 3">
            <a:extLst>
              <a:ext uri="{FF2B5EF4-FFF2-40B4-BE49-F238E27FC236}">
                <a16:creationId xmlns:a16="http://schemas.microsoft.com/office/drawing/2014/main" id="{3F8E2EA3-D340-40B9-B2B6-37BA4D7FB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2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062FCEF2-5304-461C-96C9-012589F8772A}"/>
              </a:ext>
            </a:extLst>
          </p:cNvPr>
          <p:cNvPicPr>
            <a:picLocks noChangeAspect="1" noChangeArrowheads="1"/>
          </p:cNvPicPr>
          <p:nvPr/>
        </p:nvPicPr>
        <p:blipFill>
          <a:blip r:embed="rId3" cstate="print"/>
          <a:srcRect/>
          <a:stretch>
            <a:fillRect/>
          </a:stretch>
        </p:blipFill>
        <p:spPr bwMode="auto">
          <a:xfrm>
            <a:off x="9687697" y="80910"/>
            <a:ext cx="2420870"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65193B84-41A4-427B-941F-F86B0606A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950" y="30524"/>
            <a:ext cx="1160462" cy="36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87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DEROGA ALLA NORMA SULLA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BILANCI PRIMA DEL 23 FEBBRAIO 2020  O ULTIMO ESERCIZIO ANTE PANDEMIA</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329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STERILIZZAZIONE DELLA NORMATIVA SU CONTINUITA’ AZIENDALE</a:t>
            </a:r>
          </a:p>
          <a:p>
            <a:pPr algn="ctr"/>
            <a:r>
              <a:rPr lang="it-IT" dirty="0"/>
              <a:t>PERMANE IN CAPO AGLI AMMINISTRATORI DI PROCEDERE ALLA CONTINUA VERIFICA GOING CONCERN PER DISPOSIZIONE ART. 2.086 CC.</a:t>
            </a:r>
          </a:p>
        </p:txBody>
      </p:sp>
      <p:pic>
        <p:nvPicPr>
          <p:cNvPr id="10" name="Immagine 3">
            <a:extLst>
              <a:ext uri="{FF2B5EF4-FFF2-40B4-BE49-F238E27FC236}">
                <a16:creationId xmlns:a16="http://schemas.microsoft.com/office/drawing/2014/main" id="{076CE020-FCD3-46EA-B05F-D3D14531A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DC91E903-5021-4D77-99A4-89085E5C8E3D}"/>
              </a:ext>
            </a:extLst>
          </p:cNvPr>
          <p:cNvPicPr>
            <a:picLocks noChangeAspect="1" noChangeArrowheads="1"/>
          </p:cNvPicPr>
          <p:nvPr/>
        </p:nvPicPr>
        <p:blipFill>
          <a:blip r:embed="rId3" cstate="print"/>
          <a:srcRect/>
          <a:stretch>
            <a:fillRect/>
          </a:stretch>
        </p:blipFill>
        <p:spPr bwMode="auto">
          <a:xfrm>
            <a:off x="9687696" y="225253"/>
            <a:ext cx="2330881"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18E53B6E-7822-4E5C-B8BC-8D03E853F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125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73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PERDURANTI OBBLIGHI INFORMATIVI PER IL PRESUPPOSTO DELLA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5999" y="1177447"/>
            <a:ext cx="5377841"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INFORMAZIONI DA FORNIRE IN NOTA INTEGRATIVA E NELLA RELAZIONE SULLA GESTIONE (bilanci microimprese: si aggiungono le informazioni nelle note al bilancio)</a:t>
            </a:r>
          </a:p>
          <a:p>
            <a:pPr algn="ctr"/>
            <a:r>
              <a:rPr lang="it-IT" dirty="0"/>
              <a:t>Informazioni relative ai rischi e alle incertezze sulle capacità dell’azienda a produrre reddito</a:t>
            </a:r>
          </a:p>
        </p:txBody>
      </p:sp>
      <p:sp>
        <p:nvSpPr>
          <p:cNvPr id="8" name="Freccia in giù 7">
            <a:extLst>
              <a:ext uri="{FF2B5EF4-FFF2-40B4-BE49-F238E27FC236}">
                <a16:creationId xmlns:a16="http://schemas.microsoft.com/office/drawing/2014/main" id="{14A446BE-C65E-4D5E-9428-AFF7C6DF1D19}"/>
              </a:ext>
            </a:extLst>
          </p:cNvPr>
          <p:cNvSpPr/>
          <p:nvPr/>
        </p:nvSpPr>
        <p:spPr>
          <a:xfrm>
            <a:off x="6304430" y="390575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506097"/>
            <a:ext cx="5152372" cy="235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REVISIONE PER I SOGGETTI OBBLIGATI ALL’ORGANO DI CONTROLLO</a:t>
            </a:r>
          </a:p>
          <a:p>
            <a:pPr algn="ctr"/>
            <a:r>
              <a:rPr lang="it-IT" dirty="0"/>
              <a:t>Giudizio con modifica da parte del revisore per inappropriata informativa</a:t>
            </a:r>
          </a:p>
          <a:p>
            <a:pPr algn="ctr"/>
            <a:r>
              <a:rPr lang="it-IT" dirty="0"/>
              <a:t>Nella Nota integrativa vanno riportati tutti i temi delle norme </a:t>
            </a:r>
            <a:r>
              <a:rPr lang="it-IT" dirty="0" err="1"/>
              <a:t>antipandemia</a:t>
            </a:r>
            <a:r>
              <a:rPr lang="it-IT" dirty="0"/>
              <a:t>: sospensione ammortamenti; deroga alla svalutazione titoli; ecc.</a:t>
            </a:r>
          </a:p>
        </p:txBody>
      </p:sp>
      <p:pic>
        <p:nvPicPr>
          <p:cNvPr id="10" name="Immagine 3">
            <a:extLst>
              <a:ext uri="{FF2B5EF4-FFF2-40B4-BE49-F238E27FC236}">
                <a16:creationId xmlns:a16="http://schemas.microsoft.com/office/drawing/2014/main" id="{373EA7B8-5E32-46D1-ACB4-4DD0A823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FDBF7DB-75E4-404A-8874-85CA27443476}"/>
              </a:ext>
            </a:extLst>
          </p:cNvPr>
          <p:cNvPicPr>
            <a:picLocks noChangeAspect="1" noChangeArrowheads="1"/>
          </p:cNvPicPr>
          <p:nvPr/>
        </p:nvPicPr>
        <p:blipFill>
          <a:blip r:embed="rId3" cstate="print"/>
          <a:srcRect/>
          <a:stretch>
            <a:fillRect/>
          </a:stretch>
        </p:blipFill>
        <p:spPr bwMode="auto">
          <a:xfrm>
            <a:off x="8866483" y="81644"/>
            <a:ext cx="1447290" cy="338486"/>
          </a:xfrm>
          <a:prstGeom prst="rect">
            <a:avLst/>
          </a:prstGeom>
          <a:noFill/>
          <a:ln w="9525">
            <a:noFill/>
            <a:miter lim="800000"/>
            <a:headEnd/>
            <a:tailEnd/>
          </a:ln>
        </p:spPr>
      </p:pic>
      <p:pic>
        <p:nvPicPr>
          <p:cNvPr id="12" name="Immagine 1">
            <a:extLst>
              <a:ext uri="{FF2B5EF4-FFF2-40B4-BE49-F238E27FC236}">
                <a16:creationId xmlns:a16="http://schemas.microsoft.com/office/drawing/2014/main" id="{D55D85A3-DA00-4DEC-90B5-55CE97FC4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438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9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2179529"/>
            <a:ext cx="4509370" cy="1803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RISCHIO FALLIMENTO</a:t>
            </a:r>
          </a:p>
          <a:p>
            <a:pPr algn="ctr"/>
            <a:r>
              <a:rPr lang="it-IT" dirty="0"/>
              <a:t>+34% RISPETTO AL 2020</a:t>
            </a:r>
          </a:p>
          <a:p>
            <a:pPr algn="ctr"/>
            <a:r>
              <a:rPr lang="it-IT" dirty="0"/>
              <a:t>115 MILA AZIENDE APPESE AD UN FILO</a:t>
            </a:r>
          </a:p>
          <a:p>
            <a:pPr algn="ctr"/>
            <a:r>
              <a:rPr lang="it-IT" dirty="0"/>
              <a:t>300 MILA ADDETTI A RISCHIO</a:t>
            </a:r>
          </a:p>
          <a:p>
            <a:pPr algn="ctr"/>
            <a:endParaRPr lang="it-IT" dirty="0"/>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TASSO DI RISCHIO FALLIMENTO IMPRESE AL 6% AL TERMINE 2021</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1177447"/>
            <a:ext cx="2870040"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Solo alcuni comparti porteranno un risultato in termini di ricavi vicino a quello del 2019 (farmaceutico, alimentari, elettronica).</a:t>
            </a:r>
          </a:p>
          <a:p>
            <a:pPr algn="ctr"/>
            <a:endParaRPr lang="it-IT" dirty="0"/>
          </a:p>
        </p:txBody>
      </p:sp>
      <p:sp>
        <p:nvSpPr>
          <p:cNvPr id="8" name="Freccia in giù 7">
            <a:extLst>
              <a:ext uri="{FF2B5EF4-FFF2-40B4-BE49-F238E27FC236}">
                <a16:creationId xmlns:a16="http://schemas.microsoft.com/office/drawing/2014/main" id="{14A446BE-C65E-4D5E-9428-AFF7C6DF1D19}"/>
              </a:ext>
            </a:extLst>
          </p:cNvPr>
          <p:cNvSpPr/>
          <p:nvPr/>
        </p:nvSpPr>
        <p:spPr>
          <a:xfrm>
            <a:off x="7135661" y="4402900"/>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985359"/>
            <a:ext cx="5152372" cy="1434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PREVISIONI PEGGIORI PER TURISMO E SERVIZI DI OSPITALITA’ DOVE IL TASSO DI DEFAULT E’ STIMATO NEL 14%.</a:t>
            </a:r>
          </a:p>
        </p:txBody>
      </p:sp>
      <p:sp>
        <p:nvSpPr>
          <p:cNvPr id="10" name="CasellaDiTesto 9">
            <a:extLst>
              <a:ext uri="{FF2B5EF4-FFF2-40B4-BE49-F238E27FC236}">
                <a16:creationId xmlns:a16="http://schemas.microsoft.com/office/drawing/2014/main" id="{EB6EFB21-27F0-45A4-964B-489CBAE9E53B}"/>
              </a:ext>
            </a:extLst>
          </p:cNvPr>
          <p:cNvSpPr txBox="1"/>
          <p:nvPr/>
        </p:nvSpPr>
        <p:spPr>
          <a:xfrm>
            <a:off x="1202724" y="1334023"/>
            <a:ext cx="3253946" cy="369332"/>
          </a:xfrm>
          <a:prstGeom prst="rect">
            <a:avLst/>
          </a:prstGeom>
          <a:noFill/>
        </p:spPr>
        <p:txBody>
          <a:bodyPr wrap="square" rtlCol="0">
            <a:spAutoFit/>
          </a:bodyPr>
          <a:lstStyle/>
          <a:p>
            <a:r>
              <a:rPr lang="it-IT" dirty="0"/>
              <a:t>FONTE CERVED RATING AGENCY</a:t>
            </a:r>
          </a:p>
        </p:txBody>
      </p:sp>
      <p:sp>
        <p:nvSpPr>
          <p:cNvPr id="11" name="Ovale 10">
            <a:extLst>
              <a:ext uri="{FF2B5EF4-FFF2-40B4-BE49-F238E27FC236}">
                <a16:creationId xmlns:a16="http://schemas.microsoft.com/office/drawing/2014/main" id="{FE9A36B5-9214-42D2-A1CB-B951A5D6F0BE}"/>
              </a:ext>
            </a:extLst>
          </p:cNvPr>
          <p:cNvSpPr/>
          <p:nvPr/>
        </p:nvSpPr>
        <p:spPr>
          <a:xfrm>
            <a:off x="9185190" y="963827"/>
            <a:ext cx="2870040" cy="367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DIMENSIONE DELL’IMPRESA</a:t>
            </a:r>
          </a:p>
          <a:p>
            <a:pPr algn="ctr"/>
            <a:r>
              <a:rPr lang="it-IT" dirty="0"/>
              <a:t>aziende di grandi dimensioni: tasso medio default: 2,9%</a:t>
            </a:r>
          </a:p>
          <a:p>
            <a:pPr algn="ctr"/>
            <a:r>
              <a:rPr lang="it-IT" dirty="0"/>
              <a:t>Aziende piccole e micro: tasso medio default: 9%</a:t>
            </a:r>
          </a:p>
          <a:p>
            <a:pPr algn="ctr"/>
            <a:endParaRPr lang="it-IT" dirty="0"/>
          </a:p>
        </p:txBody>
      </p:sp>
      <p:cxnSp>
        <p:nvCxnSpPr>
          <p:cNvPr id="13" name="Connettore a gomito 12">
            <a:extLst>
              <a:ext uri="{FF2B5EF4-FFF2-40B4-BE49-F238E27FC236}">
                <a16:creationId xmlns:a16="http://schemas.microsoft.com/office/drawing/2014/main" id="{C8304607-7496-496A-A111-DF490C6D18FD}"/>
              </a:ext>
            </a:extLst>
          </p:cNvPr>
          <p:cNvCxnSpPr/>
          <p:nvPr/>
        </p:nvCxnSpPr>
        <p:spPr>
          <a:xfrm>
            <a:off x="4036541" y="3797643"/>
            <a:ext cx="836084" cy="477795"/>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Rettangolo 13">
            <a:extLst>
              <a:ext uri="{FF2B5EF4-FFF2-40B4-BE49-F238E27FC236}">
                <a16:creationId xmlns:a16="http://schemas.microsoft.com/office/drawing/2014/main" id="{E8AC13E1-A1DA-4DED-9371-7F7B5D126C0B}"/>
              </a:ext>
            </a:extLst>
          </p:cNvPr>
          <p:cNvSpPr/>
          <p:nvPr/>
        </p:nvSpPr>
        <p:spPr>
          <a:xfrm>
            <a:off x="4604951" y="3765933"/>
            <a:ext cx="1451892" cy="1129599"/>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Indirizzati verso procedura incapienti</a:t>
            </a:r>
          </a:p>
        </p:txBody>
      </p:sp>
      <p:sp>
        <p:nvSpPr>
          <p:cNvPr id="15" name="Freccia a destra 14">
            <a:extLst>
              <a:ext uri="{FF2B5EF4-FFF2-40B4-BE49-F238E27FC236}">
                <a16:creationId xmlns:a16="http://schemas.microsoft.com/office/drawing/2014/main" id="{C6BB0E06-A31B-4BEE-9C38-379BB3C8A431}"/>
              </a:ext>
            </a:extLst>
          </p:cNvPr>
          <p:cNvSpPr/>
          <p:nvPr/>
        </p:nvSpPr>
        <p:spPr>
          <a:xfrm>
            <a:off x="8966040" y="2784389"/>
            <a:ext cx="260338" cy="247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3">
            <a:extLst>
              <a:ext uri="{FF2B5EF4-FFF2-40B4-BE49-F238E27FC236}">
                <a16:creationId xmlns:a16="http://schemas.microsoft.com/office/drawing/2014/main" id="{48F68E0C-8DA4-4316-9BCB-3AFDBF46B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358BA2EE-D5DD-4D04-8A5C-8CF479D6EC29}"/>
              </a:ext>
            </a:extLst>
          </p:cNvPr>
          <p:cNvPicPr>
            <a:picLocks noChangeAspect="1" noChangeArrowheads="1"/>
          </p:cNvPicPr>
          <p:nvPr/>
        </p:nvPicPr>
        <p:blipFill>
          <a:blip r:embed="rId3" cstate="print"/>
          <a:srcRect/>
          <a:stretch>
            <a:fillRect/>
          </a:stretch>
        </p:blipFill>
        <p:spPr bwMode="auto">
          <a:xfrm>
            <a:off x="9580605" y="54656"/>
            <a:ext cx="2437972" cy="520262"/>
          </a:xfrm>
          <a:prstGeom prst="rect">
            <a:avLst/>
          </a:prstGeom>
          <a:noFill/>
          <a:ln w="9525">
            <a:noFill/>
            <a:miter lim="800000"/>
            <a:headEnd/>
            <a:tailEnd/>
          </a:ln>
        </p:spPr>
      </p:pic>
      <p:pic>
        <p:nvPicPr>
          <p:cNvPr id="18" name="Immagine 1">
            <a:extLst>
              <a:ext uri="{FF2B5EF4-FFF2-40B4-BE49-F238E27FC236}">
                <a16:creationId xmlns:a16="http://schemas.microsoft.com/office/drawing/2014/main" id="{49982602-0D84-4ABF-B97A-1D7D0670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612" y="81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4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dirty="0">
                <a:solidFill>
                  <a:schemeClr val="tx1"/>
                </a:solidFill>
                <a:latin typeface="+mj-lt"/>
                <a:ea typeface="+mj-ea"/>
                <a:cs typeface="+mj-cs"/>
              </a:rPr>
              <a:t>GRAZIE PER L’ATTENZIONE BIS</a:t>
            </a:r>
          </a:p>
        </p:txBody>
      </p:sp>
    </p:spTree>
    <p:extLst>
      <p:ext uri="{BB962C8B-B14F-4D97-AF65-F5344CB8AC3E}">
        <p14:creationId xmlns:p14="http://schemas.microsoft.com/office/powerpoint/2010/main" val="23329253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125325" y="926926"/>
            <a:ext cx="11901917" cy="5152985"/>
          </a:xfrm>
        </p:spPr>
        <p:txBody>
          <a:bodyPr>
            <a:noAutofit/>
          </a:bodyPr>
          <a:lstStyle/>
          <a:p>
            <a:pPr marL="0" indent="0">
              <a:buNone/>
            </a:pPr>
            <a:r>
              <a:rPr lang="it-IT" sz="1800" dirty="0"/>
              <a:t>Veniamo agli articoli che hanno modificato sin da subito il Codice Civile (16/03/2019):</a:t>
            </a:r>
          </a:p>
          <a:p>
            <a:pPr>
              <a:buFontTx/>
              <a:buChar char="-"/>
            </a:pPr>
            <a:endParaRPr lang="it-IT" sz="1800" dirty="0"/>
          </a:p>
          <a:p>
            <a:pPr>
              <a:buFontTx/>
              <a:buChar char="-"/>
            </a:pPr>
            <a:endParaRPr lang="it-IT" sz="1800" dirty="0"/>
          </a:p>
          <a:p>
            <a:pPr>
              <a:buFontTx/>
              <a:buChar char="-"/>
            </a:pPr>
            <a:endParaRPr lang="it-IT" sz="1800" dirty="0"/>
          </a:p>
          <a:p>
            <a:pPr>
              <a:buFontTx/>
              <a:buChar char="-"/>
            </a:pPr>
            <a:endParaRPr lang="it-IT" sz="1800" dirty="0"/>
          </a:p>
          <a:p>
            <a:pPr>
              <a:buFontTx/>
              <a:buChar char="-"/>
            </a:pPr>
            <a:endParaRPr lang="it-IT" sz="1800" dirty="0"/>
          </a:p>
        </p:txBody>
      </p:sp>
      <p:pic>
        <p:nvPicPr>
          <p:cNvPr id="5" name="Picture 5"/>
          <p:cNvPicPr>
            <a:picLocks noChangeAspect="1" noChangeArrowheads="1"/>
          </p:cNvPicPr>
          <p:nvPr/>
        </p:nvPicPr>
        <p:blipFill>
          <a:blip r:embed="rId2" cstate="print"/>
          <a:srcRect/>
          <a:stretch>
            <a:fillRect/>
          </a:stretch>
        </p:blipFill>
        <p:spPr bwMode="auto">
          <a:xfrm>
            <a:off x="0" y="0"/>
            <a:ext cx="2879725" cy="620712"/>
          </a:xfrm>
          <a:prstGeom prst="rect">
            <a:avLst/>
          </a:prstGeom>
          <a:noFill/>
          <a:ln w="9525">
            <a:noFill/>
            <a:miter lim="800000"/>
            <a:headEnd/>
            <a:tailEnd/>
          </a:ln>
        </p:spPr>
      </p:pic>
      <p:sp>
        <p:nvSpPr>
          <p:cNvPr id="2" name="Rettangolo 1">
            <a:extLst>
              <a:ext uri="{FF2B5EF4-FFF2-40B4-BE49-F238E27FC236}">
                <a16:creationId xmlns:a16="http://schemas.microsoft.com/office/drawing/2014/main" id="{E6D1B978-F366-45CD-B4E9-0861D9ADF7DD}"/>
              </a:ext>
            </a:extLst>
          </p:cNvPr>
          <p:cNvSpPr/>
          <p:nvPr/>
        </p:nvSpPr>
        <p:spPr>
          <a:xfrm>
            <a:off x="329513" y="1736124"/>
            <a:ext cx="5766487" cy="3385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ART. 375: </a:t>
            </a:r>
            <a:r>
              <a:rPr lang="it-IT" sz="1600" dirty="0" err="1"/>
              <a:t>và</a:t>
            </a:r>
            <a:r>
              <a:rPr lang="it-IT" sz="1600" dirty="0"/>
              <a:t> a modificare l’articolo 2086 del Codice civile fin dalla Rubrica che cambia da « Direzione Gerarchica dell’Impresa» con un solo comma a: « Gestione dell’Impresa» con due commi. Confermato il primo comma, viene aggiunto il secondo: «</a:t>
            </a:r>
            <a:r>
              <a:rPr lang="it-IT" sz="1600" i="1" dirty="0"/>
              <a:t>L’imprenditore , che operi in forma societaria o collettiva (tutte le società del codice civile), ha il </a:t>
            </a:r>
            <a:r>
              <a:rPr lang="it-IT" sz="1600" b="1" i="1" dirty="0"/>
              <a:t>DOVERE </a:t>
            </a:r>
            <a:r>
              <a:rPr lang="it-IT" sz="1600" i="1" dirty="0"/>
              <a:t>di istituire un assetto organizzativo e contabile adeguato alle dimensioni dell’impresa, anche in funzione della rilevazione tempestiva della crisi dell’impresa e della perdita della continuità aziendale, nonché di attivarsi senza indugio per l’adozione e l’attuazione di uno degli strumenti previsti dall’ordinamento per il superamento della crisi ed il recupero della continuità aziendale</a:t>
            </a:r>
            <a:r>
              <a:rPr lang="it-IT" sz="1600" dirty="0"/>
              <a:t>».</a:t>
            </a:r>
          </a:p>
        </p:txBody>
      </p:sp>
      <p:sp>
        <p:nvSpPr>
          <p:cNvPr id="4" name="Rettangolo 3">
            <a:extLst>
              <a:ext uri="{FF2B5EF4-FFF2-40B4-BE49-F238E27FC236}">
                <a16:creationId xmlns:a16="http://schemas.microsoft.com/office/drawing/2014/main" id="{BE2AE474-C1C4-4316-AD24-8CD0D36BD99C}"/>
              </a:ext>
            </a:extLst>
          </p:cNvPr>
          <p:cNvSpPr/>
          <p:nvPr/>
        </p:nvSpPr>
        <p:spPr>
          <a:xfrm>
            <a:off x="6664412" y="1328350"/>
            <a:ext cx="5198075" cy="420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ART. 377: </a:t>
            </a:r>
            <a:r>
              <a:rPr lang="it-IT" sz="1600" b="1" dirty="0"/>
              <a:t>Assetti organizzativi societari</a:t>
            </a:r>
            <a:r>
              <a:rPr lang="it-IT" sz="1600" dirty="0"/>
              <a:t>: all’art. 2257 del codice civile (ambito delle Società Semplici), il primo comma è sostituito dal seguente:» La gestione dell’Impresa si svolge nel rispetto della disposizione di cui all’art.2086, secondo comma, e spetta esclusivamente agli amministratori, i quali compiono le operazioni necessarie per l’attuazione dell’oggetto sociale. Salvo diversa pattuizione, l’Amministrazione della società spetta a ciascuno dei Soci disgiuntamente dagli altri»; all’art. 2380-bis del codice civile (SPA), il primo comma è sostituito dal seguente: « La gestione dell’Impresa si svolge nel rispetto della disposizione di cui all’art. 2086, secondo comma e spetta esclusivamente agli amministratori, i quali compiono le operazioni necessarie per l’attuazione dell’oggetto sociale « Segue analogo articolo valido per le società SPA  con sistema dualistico e modifica dell’art. 2409 </a:t>
            </a:r>
            <a:r>
              <a:rPr lang="it-IT" sz="1600" dirty="0" err="1"/>
              <a:t>nonies</a:t>
            </a:r>
            <a:r>
              <a:rPr lang="it-IT" sz="1600" dirty="0"/>
              <a:t>. </a:t>
            </a:r>
          </a:p>
          <a:p>
            <a:pPr algn="ctr"/>
            <a:r>
              <a:rPr lang="it-IT" sz="1600" dirty="0"/>
              <a:t>Per le SRL L’ARTICOLO DI RIFERIMENTO è IL 2.475</a:t>
            </a:r>
          </a:p>
        </p:txBody>
      </p:sp>
      <p:pic>
        <p:nvPicPr>
          <p:cNvPr id="6" name="Immagine 3">
            <a:extLst>
              <a:ext uri="{FF2B5EF4-FFF2-40B4-BE49-F238E27FC236}">
                <a16:creationId xmlns:a16="http://schemas.microsoft.com/office/drawing/2014/main" id="{FA73F688-4C70-4C12-8D38-F0F8DA811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444" y="178089"/>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a:extLst>
              <a:ext uri="{FF2B5EF4-FFF2-40B4-BE49-F238E27FC236}">
                <a16:creationId xmlns:a16="http://schemas.microsoft.com/office/drawing/2014/main" id="{13F225FC-2C77-4B19-8C79-71AEA88B9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472" y="314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57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6" name="Freeform: Shape 15">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04672" y="2827419"/>
            <a:ext cx="5126896" cy="3227626"/>
          </a:xfrm>
        </p:spPr>
        <p:txBody>
          <a:bodyPr vert="horz" lIns="91440" tIns="45720" rIns="91440" bIns="45720" rtlCol="0" anchor="ctr">
            <a:normAutofit/>
          </a:bodyPr>
          <a:lstStyle/>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p:txBody>
      </p:sp>
      <p:grpSp>
        <p:nvGrpSpPr>
          <p:cNvPr id="21" name="Group 20">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2" name="Freeform: Shape 21">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Immagine 3">
            <a:extLst>
              <a:ext uri="{FF2B5EF4-FFF2-40B4-BE49-F238E27FC236}">
                <a16:creationId xmlns:a16="http://schemas.microsoft.com/office/drawing/2014/main" id="{0C491B97-06C2-4C7F-9922-1A83F7AEE7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6024" y="5103730"/>
            <a:ext cx="4954693" cy="13755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con angoli arrotondati 1">
            <a:extLst>
              <a:ext uri="{FF2B5EF4-FFF2-40B4-BE49-F238E27FC236}">
                <a16:creationId xmlns:a16="http://schemas.microsoft.com/office/drawing/2014/main" id="{42626F20-6288-4263-AA8C-59EBEDF29932}"/>
              </a:ext>
            </a:extLst>
          </p:cNvPr>
          <p:cNvSpPr/>
          <p:nvPr/>
        </p:nvSpPr>
        <p:spPr>
          <a:xfrm>
            <a:off x="700216" y="296562"/>
            <a:ext cx="5700584" cy="3698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ATTIVITA’ DEGLI AMMINISTRATORI</a:t>
            </a:r>
            <a:endParaRPr lang="it-IT"/>
          </a:p>
          <a:p>
            <a:pPr algn="ctr">
              <a:spcAft>
                <a:spcPts val="600"/>
              </a:spcAft>
            </a:pPr>
            <a:r>
              <a:rPr lang="it-IT" sz="1600" b="0" i="0" dirty="0">
                <a:solidFill>
                  <a:srgbClr val="000000"/>
                </a:solidFill>
                <a:effectLst/>
                <a:latin typeface="Tahoma" panose="020B0604030504040204" pitchFamily="34" charset="0"/>
              </a:rPr>
              <a:t>La gestione dell'impresa sociale spetta in via esclusiva agli </a:t>
            </a:r>
            <a:r>
              <a:rPr lang="it-IT" sz="1600" b="0" i="0" u="sng" dirty="0">
                <a:solidFill>
                  <a:schemeClr val="bg1"/>
                </a:solidFill>
                <a:effectLst/>
                <a:latin typeface="Tahoma" panose="020B0604030504040204" pitchFamily="34" charset="0"/>
                <a:hlinkClick r:id="rId3" tooltip="Dizionario Giuridico: Amministratore (società)">
                  <a:extLst>
                    <a:ext uri="{A12FA001-AC4F-418D-AE19-62706E023703}">
                      <ahyp:hlinkClr xmlns:ahyp="http://schemas.microsoft.com/office/drawing/2018/hyperlinkcolor" val="tx"/>
                    </a:ext>
                  </a:extLst>
                </a:hlinkClick>
              </a:rPr>
              <a:t>amministratori</a:t>
            </a:r>
            <a:r>
              <a:rPr lang="it-IT" sz="1600" b="0" i="0" dirty="0">
                <a:solidFill>
                  <a:schemeClr val="bg1"/>
                </a:solidFill>
                <a:effectLst/>
                <a:latin typeface="Tahoma" panose="020B0604030504040204" pitchFamily="34" charset="0"/>
              </a:rPr>
              <a:t>,</a:t>
            </a:r>
            <a:r>
              <a:rPr lang="it-IT" sz="1600" b="0" i="0" dirty="0">
                <a:solidFill>
                  <a:srgbClr val="000000"/>
                </a:solidFill>
                <a:effectLst/>
                <a:latin typeface="Tahoma" panose="020B0604030504040204" pitchFamily="34" charset="0"/>
              </a:rPr>
              <a:t> i quali hanno poteri di gestione estesi a tutti gli atti che rientrano nell'</a:t>
            </a:r>
            <a:r>
              <a:rPr lang="it-IT" sz="1600" b="0" i="0" u="sng" dirty="0">
                <a:solidFill>
                  <a:schemeClr val="bg1"/>
                </a:solidFill>
                <a:effectLst/>
                <a:latin typeface="Tahoma" panose="020B0604030504040204" pitchFamily="34" charset="0"/>
                <a:hlinkClick r:id="rId4" tooltip="Dizionario Giuridico: Oggetto sociale">
                  <a:extLst>
                    <a:ext uri="{A12FA001-AC4F-418D-AE19-62706E023703}">
                      <ahyp:hlinkClr xmlns:ahyp="http://schemas.microsoft.com/office/drawing/2018/hyperlinkcolor" val="tx"/>
                    </a:ext>
                  </a:extLst>
                </a:hlinkClick>
              </a:rPr>
              <a:t>oggetto sociale</a:t>
            </a:r>
            <a:r>
              <a:rPr lang="it-IT" sz="1600" b="0" i="0" dirty="0">
                <a:solidFill>
                  <a:schemeClr val="bg1"/>
                </a:solidFill>
                <a:effectLst/>
                <a:latin typeface="Tahoma" panose="020B0604030504040204" pitchFamily="34" charset="0"/>
              </a:rPr>
              <a:t> </a:t>
            </a:r>
            <a:r>
              <a:rPr lang="it-IT" sz="1600" b="0" i="0" dirty="0">
                <a:solidFill>
                  <a:srgbClr val="000000"/>
                </a:solidFill>
                <a:effectLst/>
                <a:latin typeface="Tahoma" panose="020B0604030504040204" pitchFamily="34" charset="0"/>
              </a:rPr>
              <a:t>nonché, una rappresentanza generale per tutti gli atti compiuti in nome della società. Lo statuto o l'atto di nomina o di delega possono limitare in vario modo i poteri di gestione o di rappresentanza, o entrambi, anche prevedendo una dissociazione tra rappresentanza generale (ad esempio attribuita al presidente) e poteri di gestione (ad esempio attribuiti al consiglio, al comitato esecutivo o ad</a:t>
            </a:r>
            <a:r>
              <a:rPr lang="it-IT" sz="1600" b="0" i="0" dirty="0">
                <a:solidFill>
                  <a:schemeClr val="bg1"/>
                </a:solidFill>
                <a:effectLst/>
                <a:latin typeface="Tahoma" panose="020B0604030504040204" pitchFamily="34" charset="0"/>
              </a:rPr>
              <a:t> </a:t>
            </a:r>
            <a:r>
              <a:rPr lang="it-IT" sz="1600" b="0" i="0" u="sng" dirty="0">
                <a:solidFill>
                  <a:schemeClr val="bg1"/>
                </a:solidFill>
                <a:effectLst/>
                <a:latin typeface="Tahoma" panose="020B0604030504040204" pitchFamily="34" charset="0"/>
                <a:hlinkClick r:id="rId5" tooltip="Dizionario Giuridico: Amministratore delegato">
                  <a:extLst>
                    <a:ext uri="{A12FA001-AC4F-418D-AE19-62706E023703}">
                      <ahyp:hlinkClr xmlns:ahyp="http://schemas.microsoft.com/office/drawing/2018/hyperlinkcolor" val="tx"/>
                    </a:ext>
                  </a:extLst>
                </a:hlinkClick>
              </a:rPr>
              <a:t>amministratori delegati</a:t>
            </a:r>
            <a:r>
              <a:rPr lang="it-IT" sz="1600" b="0" i="0" dirty="0">
                <a:solidFill>
                  <a:srgbClr val="000000"/>
                </a:solidFill>
                <a:effectLst/>
                <a:latin typeface="Tahoma" panose="020B0604030504040204" pitchFamily="34" charset="0"/>
              </a:rPr>
              <a:t>).</a:t>
            </a:r>
            <a:endParaRPr lang="it-IT" sz="1600"/>
          </a:p>
        </p:txBody>
      </p:sp>
      <p:sp>
        <p:nvSpPr>
          <p:cNvPr id="4" name="Rettangolo con angoli arrotondati 3">
            <a:extLst>
              <a:ext uri="{FF2B5EF4-FFF2-40B4-BE49-F238E27FC236}">
                <a16:creationId xmlns:a16="http://schemas.microsoft.com/office/drawing/2014/main" id="{2B5B7ECB-E1ED-4ACA-B4B7-3EB51C20F624}"/>
              </a:ext>
            </a:extLst>
          </p:cNvPr>
          <p:cNvSpPr/>
          <p:nvPr/>
        </p:nvSpPr>
        <p:spPr>
          <a:xfrm>
            <a:off x="7150443" y="471487"/>
            <a:ext cx="4637903" cy="4438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FUNZIONI AMMINISTRATIVE</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gestione della società nell'ambito dell'oggetto sociale;</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esecuzione delle delibere assembleari;</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 attività propositiva nei confronti dell'assemblea;</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 attività sostitutiva dell'assemblea (come quella prevista dal 2° comma dell'art. </a:t>
            </a:r>
            <a:r>
              <a:rPr lang="it-IT" sz="1600" b="0" i="0" u="sng" dirty="0">
                <a:solidFill>
                  <a:schemeClr val="bg1"/>
                </a:solidFill>
                <a:effectLst/>
                <a:latin typeface="Tahoma" panose="020B0604030504040204" pitchFamily="34" charset="0"/>
                <a:hlinkClick r:id="rId6" tooltip="Riduzione del capitale per perdite">
                  <a:extLst>
                    <a:ext uri="{A12FA001-AC4F-418D-AE19-62706E023703}">
                      <ahyp:hlinkClr xmlns:ahyp="http://schemas.microsoft.com/office/drawing/2018/hyperlinkcolor" val="tx"/>
                    </a:ext>
                  </a:extLst>
                </a:hlinkClick>
              </a:rPr>
              <a:t>2446</a:t>
            </a:r>
            <a:r>
              <a:rPr lang="it-IT" sz="1600" b="0" i="0" dirty="0">
                <a:solidFill>
                  <a:schemeClr val="bg1"/>
                </a:solidFill>
                <a:effectLst/>
                <a:latin typeface="Tahoma" panose="020B0604030504040204" pitchFamily="34" charset="0"/>
              </a:rPr>
              <a:t>)</a:t>
            </a:r>
            <a:r>
              <a:rPr lang="it-IT" sz="1600" b="0" i="0" dirty="0">
                <a:solidFill>
                  <a:srgbClr val="000000"/>
                </a:solidFill>
                <a:effectLst/>
                <a:latin typeface="Tahoma" panose="020B0604030504040204" pitchFamily="34" charset="0"/>
              </a:rPr>
              <a:t>;</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rappresentanza della società verso i terzi per gli amministratori investiti della rappresentanza legale;</a:t>
            </a:r>
          </a:p>
          <a:p>
            <a:pPr marL="342900" indent="-342900" algn="just">
              <a:lnSpc>
                <a:spcPts val="1800"/>
              </a:lnSpc>
              <a:spcAft>
                <a:spcPts val="1800"/>
              </a:spcAft>
              <a:buAutoNum type="alphaLcParenR"/>
            </a:pPr>
            <a:r>
              <a:rPr lang="it-IT" b="0" i="0" dirty="0">
                <a:solidFill>
                  <a:srgbClr val="000000"/>
                </a:solidFill>
                <a:effectLst/>
                <a:latin typeface="Tahoma" panose="020B0604030504040204" pitchFamily="34" charset="0"/>
              </a:rPr>
              <a:t>tenuta di libri e di scritture contabili.</a:t>
            </a:r>
            <a:endParaRPr lang="it-IT" dirty="0"/>
          </a:p>
        </p:txBody>
      </p:sp>
      <p:pic>
        <p:nvPicPr>
          <p:cNvPr id="5" name="Picture 5"/>
          <p:cNvPicPr>
            <a:picLocks noChangeAspect="1" noChangeArrowheads="1"/>
          </p:cNvPicPr>
          <p:nvPr/>
        </p:nvPicPr>
        <p:blipFill>
          <a:blip r:embed="rId7" cstate="print"/>
          <a:srcRect/>
          <a:stretch>
            <a:fillRect/>
          </a:stretch>
        </p:blipFill>
        <p:spPr bwMode="auto">
          <a:xfrm>
            <a:off x="670783" y="5170816"/>
            <a:ext cx="2879725" cy="620712"/>
          </a:xfrm>
          <a:prstGeom prst="rect">
            <a:avLst/>
          </a:prstGeom>
          <a:noFill/>
          <a:ln w="9525">
            <a:noFill/>
            <a:miter lim="800000"/>
            <a:headEnd/>
            <a:tailEnd/>
          </a:ln>
        </p:spPr>
      </p:pic>
      <p:pic>
        <p:nvPicPr>
          <p:cNvPr id="20" name="Immagine 1">
            <a:extLst>
              <a:ext uri="{FF2B5EF4-FFF2-40B4-BE49-F238E27FC236}">
                <a16:creationId xmlns:a16="http://schemas.microsoft.com/office/drawing/2014/main" id="{3CC7F5D2-CE81-4215-B16E-3DD0896A6E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5258" y="451583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35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4137" y="728766"/>
            <a:ext cx="11949113" cy="4881563"/>
          </a:xfrm>
        </p:spPr>
        <p:txBody>
          <a:bodyPr>
            <a:noAutofit/>
          </a:bodyPr>
          <a:lstStyle/>
          <a:p>
            <a:pPr marL="0" indent="0" algn="just">
              <a:buNone/>
            </a:pPr>
            <a:endParaRPr lang="it-IT"/>
          </a:p>
          <a:p>
            <a:pPr marL="0" indent="0" algn="just">
              <a:buNone/>
            </a:pPr>
            <a:endParaRPr lang="it-IT"/>
          </a:p>
          <a:p>
            <a:pPr marL="0" indent="0" algn="just">
              <a:buNone/>
            </a:pPr>
            <a:endParaRPr lang="it-IT"/>
          </a:p>
          <a:p>
            <a:pPr marL="0" indent="0" algn="just">
              <a:buNone/>
            </a:pPr>
            <a:endParaRPr lang="it-IT"/>
          </a:p>
          <a:p>
            <a:pPr marL="0" indent="0" algn="just">
              <a:buNone/>
            </a:pPr>
            <a:endParaRPr lang="it-IT"/>
          </a:p>
          <a:p>
            <a:pPr marL="0" indent="0" algn="just">
              <a:buNone/>
            </a:pPr>
            <a:endParaRPr lang="it-IT" b="1" u="sng" dirty="0"/>
          </a:p>
        </p:txBody>
      </p:sp>
      <p:pic>
        <p:nvPicPr>
          <p:cNvPr id="6" name="Picture 5"/>
          <p:cNvPicPr>
            <a:picLocks noChangeAspect="1" noChangeArrowheads="1"/>
          </p:cNvPicPr>
          <p:nvPr/>
        </p:nvPicPr>
        <p:blipFill>
          <a:blip r:embed="rId2" cstate="print"/>
          <a:srcRect/>
          <a:stretch>
            <a:fillRect/>
          </a:stretch>
        </p:blipFill>
        <p:spPr bwMode="auto">
          <a:xfrm>
            <a:off x="84137" y="108054"/>
            <a:ext cx="2879725" cy="394454"/>
          </a:xfrm>
          <a:prstGeom prst="rect">
            <a:avLst/>
          </a:prstGeom>
          <a:noFill/>
          <a:ln w="9525">
            <a:noFill/>
            <a:miter lim="800000"/>
            <a:headEnd/>
            <a:tailEnd/>
          </a:ln>
        </p:spPr>
      </p:pic>
      <p:sp>
        <p:nvSpPr>
          <p:cNvPr id="2" name="Rettangolo 1">
            <a:extLst>
              <a:ext uri="{FF2B5EF4-FFF2-40B4-BE49-F238E27FC236}">
                <a16:creationId xmlns:a16="http://schemas.microsoft.com/office/drawing/2014/main" id="{BD20D561-A68C-42BC-9B94-6692BEDC3835}"/>
              </a:ext>
            </a:extLst>
          </p:cNvPr>
          <p:cNvSpPr/>
          <p:nvPr/>
        </p:nvSpPr>
        <p:spPr>
          <a:xfrm>
            <a:off x="280086" y="502508"/>
            <a:ext cx="6351373" cy="278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it-IT" sz="1600" b="1">
                <a:solidFill>
                  <a:schemeClr val="bg1"/>
                </a:solidFill>
              </a:rPr>
              <a:t>Art. 378: Responsabilità degli Amministratori.</a:t>
            </a:r>
          </a:p>
          <a:p>
            <a:pPr marL="0" indent="0" algn="just">
              <a:buNone/>
            </a:pPr>
            <a:r>
              <a:rPr lang="it-IT" sz="1600"/>
              <a:t>ART. 2476 sesto comma (aggiunto): Gli amministratori rispondono verso i creditori sociali per l’inosservanza degli obblighi inerenti la conservazione del patrimonio sociale. </a:t>
            </a:r>
          </a:p>
          <a:p>
            <a:pPr marL="0" indent="0" algn="just">
              <a:buNone/>
            </a:pPr>
            <a:r>
              <a:rPr lang="it-IT" sz="1600"/>
              <a:t>L’azione può essere proposta dai creditori quando il patrimonio sociale risulta insufficiente al soddisfacimento dei loro crediti.</a:t>
            </a:r>
          </a:p>
          <a:p>
            <a:pPr marL="0" indent="0" algn="just">
              <a:buNone/>
            </a:pPr>
            <a:r>
              <a:rPr lang="it-IT" sz="1600"/>
              <a:t>La rinunzia all’azione da parte della società non impedisce l’esercizio dell’azione da parte dei creditori sociali. </a:t>
            </a:r>
          </a:p>
          <a:p>
            <a:pPr marL="0" indent="0" algn="just">
              <a:buNone/>
            </a:pPr>
            <a:r>
              <a:rPr lang="it-IT" sz="1600"/>
              <a:t>La transazione può essere impugnata dai creditori sociali soltanto con l’azione revocatoria quando ne ricorrano gli estremi.</a:t>
            </a:r>
            <a:endParaRPr lang="it-IT" sz="1600" dirty="0"/>
          </a:p>
        </p:txBody>
      </p:sp>
      <p:sp>
        <p:nvSpPr>
          <p:cNvPr id="4" name="Rettangolo 3">
            <a:extLst>
              <a:ext uri="{FF2B5EF4-FFF2-40B4-BE49-F238E27FC236}">
                <a16:creationId xmlns:a16="http://schemas.microsoft.com/office/drawing/2014/main" id="{AAB0CD61-C555-469C-8C9B-B69793774217}"/>
              </a:ext>
            </a:extLst>
          </p:cNvPr>
          <p:cNvSpPr/>
          <p:nvPr/>
        </p:nvSpPr>
        <p:spPr>
          <a:xfrm>
            <a:off x="7084541" y="901098"/>
            <a:ext cx="4827373" cy="278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ALTRE NORME SU RESPONSABILITA’</a:t>
            </a:r>
          </a:p>
          <a:p>
            <a:pPr algn="ctr"/>
            <a:r>
              <a:rPr lang="it-IT"/>
              <a:t>(sempre art. 2.476)</a:t>
            </a:r>
          </a:p>
          <a:p>
            <a:pPr algn="ctr"/>
            <a:r>
              <a:rPr lang="it-IT" sz="1200" b="0" i="0">
                <a:solidFill>
                  <a:srgbClr val="000000"/>
                </a:solidFill>
                <a:effectLst/>
                <a:latin typeface="Tahoma" panose="020B0604030504040204" pitchFamily="34" charset="0"/>
              </a:rPr>
              <a:t>L'azione di responsabilità contro gli amministratori è promossa da ciascun socio, il quale può altresì chiedere, in caso di gravi irregolarità nella gestione della società, che sia adottato provvedimento cautelare di revoca degli amministratori medesimi. In tal caso il giudice può subordinare il provvedimento alla prestazione di apposita cauzione.</a:t>
            </a:r>
          </a:p>
          <a:p>
            <a:pPr algn="ctr"/>
            <a:r>
              <a:rPr lang="it-IT" sz="1200" b="0" i="0">
                <a:solidFill>
                  <a:srgbClr val="000000"/>
                </a:solidFill>
                <a:effectLst/>
                <a:latin typeface="Tahoma" panose="020B0604030504040204" pitchFamily="34" charset="0"/>
              </a:rPr>
              <a:t>Gli amministratori sono solidalmente responsabili verso la società dei danni derivanti dall'inosservanza dei doveri ad essi imposti dalla legge e dall'atto costitutivo per l'amministrazione della società. Tuttavia la responsabilità non si estende a quelli che dimostrino di essere esenti da colpa e, essendo a cognizione che l'atto si stava per compiere, abbiano fatto constare del proprio dissenso.</a:t>
            </a:r>
            <a:endParaRPr lang="it-IT" sz="1200" dirty="0"/>
          </a:p>
        </p:txBody>
      </p:sp>
      <p:sp>
        <p:nvSpPr>
          <p:cNvPr id="5" name="Rettangolo con angoli arrotondati 4">
            <a:extLst>
              <a:ext uri="{FF2B5EF4-FFF2-40B4-BE49-F238E27FC236}">
                <a16:creationId xmlns:a16="http://schemas.microsoft.com/office/drawing/2014/main" id="{E1FBECE2-EE06-45B0-9B03-358FB506A462}"/>
              </a:ext>
            </a:extLst>
          </p:cNvPr>
          <p:cNvSpPr/>
          <p:nvPr/>
        </p:nvSpPr>
        <p:spPr>
          <a:xfrm>
            <a:off x="1182637" y="3854884"/>
            <a:ext cx="10041925" cy="2784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a:t>ART. 379 Nomina degli organi di controllo</a:t>
            </a:r>
            <a:r>
              <a:rPr lang="it-IT" sz="1600"/>
              <a:t>. </a:t>
            </a:r>
          </a:p>
          <a:p>
            <a:pPr algn="just"/>
            <a:r>
              <a:rPr lang="it-IT" sz="1600"/>
              <a:t>ART. 2477 del codice: civile il secondo ed il terzo comma sono sostituiti dai seguenti: </a:t>
            </a:r>
          </a:p>
          <a:p>
            <a:pPr algn="just"/>
            <a:r>
              <a:rPr lang="it-IT" sz="1600"/>
              <a:t>«la nomina dell’organo di controllo o del Revisore unico è obbligatoria se la società: </a:t>
            </a:r>
          </a:p>
          <a:p>
            <a:pPr marL="0" indent="0" algn="just">
              <a:buNone/>
            </a:pPr>
            <a:r>
              <a:rPr lang="it-IT" sz="1400"/>
              <a:t>a) è tenuta alla redazione del bilancio consolidato; b) controlla una società obbligata alla Revisione dei conti; c) ha superato per due esercizi consecutivi almeno uno dei seguenti limiti: 1 totale dell’attivo patrimoniale 2 milioni di euro (portato a 4 dal decreto crescita); 2) ricavi delle vendite e delle prestazioni: 2 milioni di euro (portato a 4 dal Decreto Crescita); 3) dipendenti occupati in media durante l’esercizio: 10 unità (portate a 20 dal Decreto Crescita). L’obbligo cessa quando per tre esercizi consecutivi, non è superato alcuno dei predetti limiti. Si applica il 2409 del codice civile. Le srl e le cooperative, costituite all’entrata in vigore del presente articolo, devono provvedere a nominare gli organi di controllo o il revisore e, se necessario ad uniformare l’atto costitutivo e lo Statuto alle disposizioni di cui al predetto comma entro nove mesi dalla predetta data (16 dicembre 2019, rinviato alla data di approvazione del Bilancio per l’esercizio 2021). Per la modifica dello Statuto andranno verificati i limiti mettendo a confronto i bilanci dei due esercizi precedenti quello di entrata in vigore del presente articolo: 2018 e 2017 (da modificare in 2019 e 2020). </a:t>
            </a:r>
            <a:endParaRPr lang="it-IT" sz="1400" dirty="0"/>
          </a:p>
        </p:txBody>
      </p:sp>
      <p:pic>
        <p:nvPicPr>
          <p:cNvPr id="7" name="Immagine 3">
            <a:extLst>
              <a:ext uri="{FF2B5EF4-FFF2-40B4-BE49-F238E27FC236}">
                <a16:creationId xmlns:a16="http://schemas.microsoft.com/office/drawing/2014/main" id="{B6474F5C-C9F3-4CCC-91CB-880C78C7A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170" y="10801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D6FE4166-D7C3-47CB-BAFC-25905E36C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368" y="441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6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Immagine 3">
            <a:extLst>
              <a:ext uri="{FF2B5EF4-FFF2-40B4-BE49-F238E27FC236}">
                <a16:creationId xmlns:a16="http://schemas.microsoft.com/office/drawing/2014/main" id="{B6BD2317-DDAA-4A2B-980D-3B4D5D5F76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6216" y="55624"/>
            <a:ext cx="5226578" cy="208591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970835" y="4965895"/>
            <a:ext cx="6382966" cy="1755580"/>
          </a:xfrm>
          <a:prstGeom prst="rect">
            <a:avLst/>
          </a:prstGeom>
        </p:spPr>
        <p:txBody>
          <a:bodyPr vert="horz" lIns="91440" tIns="45720" rIns="91440" bIns="45720" rtlCol="0">
            <a:normAutofit fontScale="55000" lnSpcReduction="20000"/>
          </a:bodyPr>
          <a:lstStyle/>
          <a:p>
            <a:pPr lvl="0" indent="-228600">
              <a:lnSpc>
                <a:spcPct val="90000"/>
              </a:lnSpc>
              <a:spcAft>
                <a:spcPts val="800"/>
              </a:spcAft>
              <a:buClr>
                <a:srgbClr val="D34817"/>
              </a:buClr>
              <a:buSzPts val="1400"/>
              <a:buFont typeface="Arial" panose="020B0604020202020204" pitchFamily="34" charset="0"/>
              <a:buChar char="•"/>
            </a:pPr>
            <a:endParaRPr lang="en-US" b="1" spc="100" dirty="0"/>
          </a:p>
          <a:p>
            <a:pPr lvl="0" indent="-228600">
              <a:lnSpc>
                <a:spcPct val="90000"/>
              </a:lnSpc>
              <a:spcAft>
                <a:spcPts val="800"/>
              </a:spcAft>
              <a:buClr>
                <a:srgbClr val="D34817"/>
              </a:buClr>
              <a:buSzPts val="1400"/>
              <a:buFont typeface="Arial" panose="020B0604020202020204" pitchFamily="34" charset="0"/>
              <a:buChar char="•"/>
            </a:pPr>
            <a:r>
              <a:rPr lang="en-US" sz="3300" b="1" spc="100" dirty="0"/>
              <a:t>5. </a:t>
            </a:r>
            <a:r>
              <a:rPr lang="en-US" sz="3300" b="1" spc="100" dirty="0" err="1"/>
              <a:t>Effetti</a:t>
            </a:r>
            <a:r>
              <a:rPr lang="en-US" sz="3300" b="1" spc="100" dirty="0"/>
              <a:t> sui </a:t>
            </a:r>
            <a:r>
              <a:rPr lang="en-US" sz="3300" b="1" spc="100" dirty="0" err="1"/>
              <a:t>bilanci</a:t>
            </a:r>
            <a:r>
              <a:rPr lang="en-US" sz="3300" b="1" spc="100" dirty="0"/>
              <a:t> al 31-12-2020.</a:t>
            </a:r>
          </a:p>
          <a:p>
            <a:pPr lvl="0" indent="-228600">
              <a:lnSpc>
                <a:spcPct val="90000"/>
              </a:lnSpc>
              <a:spcAft>
                <a:spcPts val="800"/>
              </a:spcAft>
              <a:buClr>
                <a:srgbClr val="D34817"/>
              </a:buClr>
              <a:buSzPts val="1400"/>
              <a:buFont typeface="Arial" panose="020B0604020202020204" pitchFamily="34" charset="0"/>
              <a:buChar char="•"/>
            </a:pPr>
            <a:r>
              <a:rPr lang="en-US" sz="3300" spc="100" dirty="0"/>
              <a:t>I </a:t>
            </a:r>
            <a:r>
              <a:rPr lang="en-US" sz="3300" spc="100" dirty="0" err="1"/>
              <a:t>bilanci</a:t>
            </a:r>
            <a:r>
              <a:rPr lang="en-US" sz="3300" spc="100" dirty="0"/>
              <a:t> in </a:t>
            </a:r>
            <a:r>
              <a:rPr lang="en-US" sz="3300" spc="100" dirty="0" err="1"/>
              <a:t>chiusura</a:t>
            </a:r>
            <a:r>
              <a:rPr lang="en-US" sz="3300" spc="100" dirty="0"/>
              <a:t> al 31-12-2020 </a:t>
            </a:r>
            <a:r>
              <a:rPr lang="en-US" sz="3300" spc="100" dirty="0" err="1"/>
              <a:t>si</a:t>
            </a:r>
            <a:r>
              <a:rPr lang="en-US" sz="3300" spc="100" dirty="0"/>
              <a:t> </a:t>
            </a:r>
            <a:r>
              <a:rPr lang="en-US" sz="3300" spc="100" dirty="0" err="1"/>
              <a:t>presentano</a:t>
            </a:r>
            <a:r>
              <a:rPr lang="en-US" sz="3300" spc="100" dirty="0"/>
              <a:t> al </a:t>
            </a:r>
            <a:r>
              <a:rPr lang="en-US" sz="3300" spc="100" dirty="0" err="1"/>
              <a:t>redattore</a:t>
            </a:r>
            <a:r>
              <a:rPr lang="en-US" sz="3300" spc="100" dirty="0"/>
              <a:t> con un </a:t>
            </a:r>
            <a:r>
              <a:rPr lang="en-US" sz="3300" spc="100" dirty="0" err="1"/>
              <a:t>grado</a:t>
            </a:r>
            <a:r>
              <a:rPr lang="en-US" sz="3300" spc="100" dirty="0"/>
              <a:t> di </a:t>
            </a:r>
            <a:r>
              <a:rPr lang="en-US" sz="3300" spc="100" dirty="0" err="1"/>
              <a:t>difficoltà</a:t>
            </a:r>
            <a:r>
              <a:rPr lang="en-US" sz="3300" spc="100" dirty="0"/>
              <a:t> </a:t>
            </a:r>
            <a:r>
              <a:rPr lang="en-US" sz="3300" spc="100" dirty="0" err="1"/>
              <a:t>superiore</a:t>
            </a:r>
            <a:r>
              <a:rPr lang="en-US" sz="3300" spc="100" dirty="0"/>
              <a:t> </a:t>
            </a:r>
            <a:r>
              <a:rPr lang="en-US" sz="3300" spc="100" dirty="0" err="1"/>
              <a:t>alla</a:t>
            </a:r>
            <a:r>
              <a:rPr lang="en-US" sz="3300" spc="100" dirty="0"/>
              <a:t> </a:t>
            </a:r>
            <a:r>
              <a:rPr lang="en-US" sz="3300" spc="100" dirty="0" err="1"/>
              <a:t>norma</a:t>
            </a:r>
            <a:r>
              <a:rPr lang="en-US" sz="3300" spc="100" dirty="0"/>
              <a:t>.</a:t>
            </a:r>
          </a:p>
          <a:p>
            <a:pPr lvl="0" indent="-228600">
              <a:lnSpc>
                <a:spcPct val="90000"/>
              </a:lnSpc>
              <a:spcAft>
                <a:spcPts val="800"/>
              </a:spcAft>
              <a:buClr>
                <a:srgbClr val="D34817"/>
              </a:buClr>
              <a:buSzPts val="1400"/>
              <a:buFont typeface="Arial" panose="020B0604020202020204" pitchFamily="34" charset="0"/>
              <a:buChar char="•"/>
            </a:pPr>
            <a:r>
              <a:rPr lang="en-US" sz="3300" spc="100" dirty="0" err="1"/>
              <a:t>L’ostacolo</a:t>
            </a:r>
            <a:r>
              <a:rPr lang="en-US" sz="3300" spc="100" dirty="0"/>
              <a:t> </a:t>
            </a:r>
            <a:r>
              <a:rPr lang="en-US" sz="3300" spc="100" dirty="0" err="1"/>
              <a:t>più</a:t>
            </a:r>
            <a:r>
              <a:rPr lang="en-US" sz="3300" spc="100" dirty="0"/>
              <a:t> grave </a:t>
            </a:r>
            <a:r>
              <a:rPr lang="en-US" sz="3300" spc="100" dirty="0" err="1"/>
              <a:t>sarà</a:t>
            </a:r>
            <a:r>
              <a:rPr lang="en-US" sz="3300" spc="100" dirty="0"/>
              <a:t> </a:t>
            </a:r>
            <a:r>
              <a:rPr lang="en-US" sz="3300" spc="100" dirty="0" err="1"/>
              <a:t>quello</a:t>
            </a:r>
            <a:r>
              <a:rPr lang="en-US" sz="3300" spc="100" dirty="0"/>
              <a:t> </a:t>
            </a:r>
            <a:r>
              <a:rPr lang="en-US" sz="3300" spc="100" dirty="0" err="1"/>
              <a:t>della</a:t>
            </a:r>
            <a:r>
              <a:rPr lang="en-US" sz="3300" spc="100" dirty="0"/>
              <a:t> </a:t>
            </a:r>
            <a:r>
              <a:rPr lang="en-US" sz="3300" spc="100" dirty="0" err="1"/>
              <a:t>relazione</a:t>
            </a:r>
            <a:r>
              <a:rPr lang="en-US" sz="3300" spc="100" dirty="0"/>
              <a:t> </a:t>
            </a:r>
            <a:r>
              <a:rPr lang="en-US" sz="3300" spc="100" dirty="0" err="1"/>
              <a:t>sullo</a:t>
            </a:r>
            <a:r>
              <a:rPr lang="en-US" sz="3300" spc="100" dirty="0"/>
              <a:t> </a:t>
            </a:r>
            <a:r>
              <a:rPr lang="en-US" sz="3300" spc="100" dirty="0" err="1"/>
              <a:t>Stato</a:t>
            </a:r>
            <a:r>
              <a:rPr lang="en-US" sz="3300" spc="100" dirty="0"/>
              <a:t> di </a:t>
            </a:r>
            <a:r>
              <a:rPr lang="en-US" sz="3300" spc="100" dirty="0" err="1"/>
              <a:t>continuità</a:t>
            </a:r>
            <a:r>
              <a:rPr lang="en-US" sz="3300" spc="100" dirty="0"/>
              <a:t> </a:t>
            </a:r>
            <a:r>
              <a:rPr lang="en-US" sz="3300" spc="100" dirty="0" err="1"/>
              <a:t>aziendale</a:t>
            </a:r>
            <a:r>
              <a:rPr lang="en-US" sz="3300" spc="100" dirty="0"/>
              <a:t>.</a:t>
            </a:r>
            <a:endParaRPr lang="en-US" sz="3300" dirty="0"/>
          </a:p>
        </p:txBody>
      </p:sp>
      <p:sp>
        <p:nvSpPr>
          <p:cNvPr id="6" name="Segnaposto numero diapositiva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r>
              <a:rPr lang="en-US"/>
              <a:t>21</a:t>
            </a:r>
          </a:p>
        </p:txBody>
      </p:sp>
      <p:sp>
        <p:nvSpPr>
          <p:cNvPr id="3" name="Rettangolo 2">
            <a:extLst>
              <a:ext uri="{FF2B5EF4-FFF2-40B4-BE49-F238E27FC236}">
                <a16:creationId xmlns:a16="http://schemas.microsoft.com/office/drawing/2014/main" id="{E74E5C8A-0688-44B5-BD2B-7333DC97AD42}"/>
              </a:ext>
            </a:extLst>
          </p:cNvPr>
          <p:cNvSpPr/>
          <p:nvPr/>
        </p:nvSpPr>
        <p:spPr>
          <a:xfrm>
            <a:off x="594986" y="1857941"/>
            <a:ext cx="3544866" cy="2354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STATO DI CONTINUITA’ AZIENDALE</a:t>
            </a:r>
          </a:p>
          <a:p>
            <a:pPr lvl="0" algn="just">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L’Organo Amministrativo deve assicurare, relazionando l’Organo di controllo, se esistente, o trascrivendolo sulla Relazione sulla gestione (non è obbligatoria la redazione per la maggior parte della Società di capitali).</a:t>
            </a:r>
          </a:p>
        </p:txBody>
      </p:sp>
      <p:sp>
        <p:nvSpPr>
          <p:cNvPr id="4" name="Rettangolo 3">
            <a:extLst>
              <a:ext uri="{FF2B5EF4-FFF2-40B4-BE49-F238E27FC236}">
                <a16:creationId xmlns:a16="http://schemas.microsoft.com/office/drawing/2014/main" id="{BB9DA4DE-82B8-4149-9C61-A49CCAA90FEF}"/>
              </a:ext>
            </a:extLst>
          </p:cNvPr>
          <p:cNvSpPr/>
          <p:nvPr/>
        </p:nvSpPr>
        <p:spPr>
          <a:xfrm>
            <a:off x="4885150" y="2405576"/>
            <a:ext cx="4058433" cy="2688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it-IT" dirty="0"/>
          </a:p>
          <a:p>
            <a:pPr algn="ctr">
              <a:spcAft>
                <a:spcPts val="600"/>
              </a:spcAft>
            </a:pPr>
            <a:endParaRPr lang="it-IT" dirty="0"/>
          </a:p>
          <a:p>
            <a:pPr algn="ctr">
              <a:spcAft>
                <a:spcPts val="600"/>
              </a:spcAft>
            </a:pPr>
            <a:r>
              <a:rPr lang="it-IT" dirty="0"/>
              <a:t>DOVERE DI ISTITUIRE ADEGUATI ASSETTI</a:t>
            </a:r>
          </a:p>
          <a:p>
            <a:pPr marL="285750" indent="-285750" algn="ctr">
              <a:spcAft>
                <a:spcPts val="600"/>
              </a:spcAft>
              <a:buFontTx/>
              <a:buChar char="-"/>
            </a:pPr>
            <a:r>
              <a:rPr lang="it-IT" dirty="0"/>
              <a:t>Adeguato alle dimensioni dell’impresa</a:t>
            </a:r>
          </a:p>
          <a:p>
            <a:pPr marL="285750" indent="-285750" algn="ctr">
              <a:spcAft>
                <a:spcPts val="600"/>
              </a:spcAft>
              <a:buFontTx/>
              <a:buChar char="-"/>
            </a:pPr>
            <a:r>
              <a:rPr lang="it-IT" dirty="0"/>
              <a:t>Rilevazione tempestiva della crisi</a:t>
            </a:r>
          </a:p>
          <a:p>
            <a:pPr marL="285750" indent="-285750" algn="ctr">
              <a:spcAft>
                <a:spcPts val="600"/>
              </a:spcAft>
              <a:buFontTx/>
              <a:buChar char="-"/>
            </a:pPr>
            <a:r>
              <a:rPr lang="it-IT" dirty="0"/>
              <a:t>Rilevazione della perdita di continuità aziendale </a:t>
            </a:r>
          </a:p>
          <a:p>
            <a:pPr marL="285750" indent="-285750" algn="ctr">
              <a:spcAft>
                <a:spcPts val="600"/>
              </a:spcAft>
              <a:buFontTx/>
              <a:buChar char="-"/>
            </a:pPr>
            <a:r>
              <a:rPr lang="it-IT" dirty="0"/>
              <a:t>Attivarsi senza indugio per superare crisi e recupero continuità</a:t>
            </a:r>
          </a:p>
          <a:p>
            <a:pPr marL="285750" indent="-285750" algn="ctr">
              <a:spcAft>
                <a:spcPts val="600"/>
              </a:spcAft>
              <a:buFontTx/>
              <a:buChar char="-"/>
            </a:pPr>
            <a:endParaRPr lang="it-IT" dirty="0"/>
          </a:p>
          <a:p>
            <a:pPr algn="ctr">
              <a:spcAft>
                <a:spcPts val="600"/>
              </a:spcAft>
            </a:pPr>
            <a:r>
              <a:rPr lang="it-IT" dirty="0"/>
              <a:t> </a:t>
            </a:r>
          </a:p>
        </p:txBody>
      </p:sp>
      <p:sp>
        <p:nvSpPr>
          <p:cNvPr id="5" name="Rettangolo 4">
            <a:extLst>
              <a:ext uri="{FF2B5EF4-FFF2-40B4-BE49-F238E27FC236}">
                <a16:creationId xmlns:a16="http://schemas.microsoft.com/office/drawing/2014/main" id="{1F335D4C-B248-4499-81C0-0E1764884516}"/>
              </a:ext>
            </a:extLst>
          </p:cNvPr>
          <p:cNvSpPr/>
          <p:nvPr/>
        </p:nvSpPr>
        <p:spPr>
          <a:xfrm>
            <a:off x="9586780" y="2141541"/>
            <a:ext cx="2271386" cy="326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VERIFICA CONTINUITA’ RISPETTO BILANCI APPROVATI AL 23 FEBBRAIO 2020</a:t>
            </a:r>
          </a:p>
          <a:p>
            <a:pPr algn="ctr">
              <a:spcAft>
                <a:spcPts val="600"/>
              </a:spcAft>
            </a:pPr>
            <a:r>
              <a:rPr lang="it-IT" dirty="0"/>
              <a:t>(norma modificata dal decreto Rilancio art.38 quater, comma 2 con sospensione degli effetti per i bilanci relativi al 2019 ed al 2020</a:t>
            </a:r>
          </a:p>
        </p:txBody>
      </p:sp>
      <p:sp>
        <p:nvSpPr>
          <p:cNvPr id="7" name="Rettangolo 6">
            <a:extLst>
              <a:ext uri="{FF2B5EF4-FFF2-40B4-BE49-F238E27FC236}">
                <a16:creationId xmlns:a16="http://schemas.microsoft.com/office/drawing/2014/main" id="{B19970B8-76BA-479F-AAF1-215CB7A8B71B}"/>
              </a:ext>
            </a:extLst>
          </p:cNvPr>
          <p:cNvSpPr/>
          <p:nvPr/>
        </p:nvSpPr>
        <p:spPr>
          <a:xfrm>
            <a:off x="98894" y="4403188"/>
            <a:ext cx="4602736" cy="151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Le perdite formatesi al 31-12-2020 che vanno ad intaccare il capitale sociale, potranno essere assorbite entro il quinto esercizio successivo all’approvazione dell’esercizio 2020: 31/12/2025.</a:t>
            </a:r>
          </a:p>
        </p:txBody>
      </p:sp>
      <p:pic>
        <p:nvPicPr>
          <p:cNvPr id="11" name="Picture 5">
            <a:extLst>
              <a:ext uri="{FF2B5EF4-FFF2-40B4-BE49-F238E27FC236}">
                <a16:creationId xmlns:a16="http://schemas.microsoft.com/office/drawing/2014/main" id="{80FB26BD-6440-438D-89B6-0D3980499678}"/>
              </a:ext>
            </a:extLst>
          </p:cNvPr>
          <p:cNvPicPr>
            <a:picLocks noChangeAspect="1" noChangeArrowheads="1"/>
          </p:cNvPicPr>
          <p:nvPr/>
        </p:nvPicPr>
        <p:blipFill>
          <a:blip r:embed="rId3" cstate="print"/>
          <a:srcRect/>
          <a:stretch>
            <a:fillRect/>
          </a:stretch>
        </p:blipFill>
        <p:spPr bwMode="auto">
          <a:xfrm>
            <a:off x="84137" y="108053"/>
            <a:ext cx="4274921" cy="1144549"/>
          </a:xfrm>
          <a:prstGeom prst="rect">
            <a:avLst/>
          </a:prstGeom>
          <a:noFill/>
          <a:ln w="9525">
            <a:noFill/>
            <a:miter lim="800000"/>
            <a:headEnd/>
            <a:tailEnd/>
          </a:ln>
        </p:spPr>
      </p:pic>
      <p:pic>
        <p:nvPicPr>
          <p:cNvPr id="12" name="Immagine 1">
            <a:extLst>
              <a:ext uri="{FF2B5EF4-FFF2-40B4-BE49-F238E27FC236}">
                <a16:creationId xmlns:a16="http://schemas.microsoft.com/office/drawing/2014/main" id="{C1C5BE54-CCAC-43B1-BA4C-DE8523DBE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06" y="87160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asellaDiTesto 2"/>
          <p:cNvSpPr txBox="1"/>
          <p:nvPr/>
        </p:nvSpPr>
        <p:spPr>
          <a:xfrm>
            <a:off x="838200" y="267286"/>
            <a:ext cx="5558489" cy="645418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dirty="0" err="1"/>
              <a:t>Compiti</a:t>
            </a:r>
            <a:r>
              <a:rPr lang="en-US" sz="1400" dirty="0"/>
              <a:t> </a:t>
            </a:r>
            <a:r>
              <a:rPr lang="en-US" sz="1400" dirty="0" err="1"/>
              <a:t>dell’Organo</a:t>
            </a:r>
            <a:r>
              <a:rPr lang="en-US" sz="1400" dirty="0"/>
              <a:t> </a:t>
            </a:r>
            <a:r>
              <a:rPr lang="en-US" sz="1400" dirty="0" err="1"/>
              <a:t>Amministrativo</a:t>
            </a:r>
            <a:r>
              <a:rPr lang="en-US" sz="1400" dirty="0"/>
              <a:t> </a:t>
            </a:r>
            <a:r>
              <a:rPr lang="en-US" sz="1400" dirty="0" err="1"/>
              <a:t>sia</a:t>
            </a:r>
            <a:r>
              <a:rPr lang="en-US" sz="1400" dirty="0"/>
              <a:t> </a:t>
            </a:r>
            <a:r>
              <a:rPr lang="en-US" sz="1400" dirty="0" err="1"/>
              <a:t>collegiale</a:t>
            </a:r>
            <a:r>
              <a:rPr lang="en-US" sz="1400" dirty="0"/>
              <a:t> </a:t>
            </a:r>
            <a:r>
              <a:rPr lang="en-US" sz="1400" dirty="0" err="1"/>
              <a:t>che</a:t>
            </a:r>
            <a:r>
              <a:rPr lang="en-US" sz="1400" dirty="0"/>
              <a:t> Unico in </a:t>
            </a:r>
            <a:r>
              <a:rPr lang="en-US" sz="1400" dirty="0" err="1"/>
              <a:t>sede</a:t>
            </a:r>
            <a:r>
              <a:rPr lang="en-US" sz="1400" dirty="0"/>
              <a:t> di </a:t>
            </a:r>
            <a:r>
              <a:rPr lang="en-US" sz="1400" dirty="0" err="1"/>
              <a:t>Bilancio</a:t>
            </a:r>
            <a:r>
              <a:rPr lang="en-US" sz="1400" dirty="0"/>
              <a:t> al 31-12-2020</a:t>
            </a:r>
          </a:p>
          <a:p>
            <a:pPr indent="-228600">
              <a:lnSpc>
                <a:spcPct val="90000"/>
              </a:lnSpc>
              <a:spcAft>
                <a:spcPts val="600"/>
              </a:spcAft>
              <a:buFont typeface="Arial" panose="020B0604020202020204" pitchFamily="34" charset="0"/>
              <a:buChar char="•"/>
            </a:pPr>
            <a:r>
              <a:rPr lang="en-US" sz="1400" dirty="0" err="1"/>
              <a:t>Analizziamo</a:t>
            </a:r>
            <a:r>
              <a:rPr lang="en-US" sz="1400" dirty="0"/>
              <a:t> </a:t>
            </a:r>
            <a:r>
              <a:rPr lang="en-US" sz="1400" dirty="0" err="1"/>
              <a:t>quali</a:t>
            </a:r>
            <a:r>
              <a:rPr lang="en-US" sz="1400" dirty="0"/>
              <a:t> </a:t>
            </a:r>
            <a:r>
              <a:rPr lang="en-US" sz="1400" dirty="0" err="1"/>
              <a:t>sono</a:t>
            </a:r>
            <a:r>
              <a:rPr lang="en-US" sz="1400" dirty="0"/>
              <a:t> </a:t>
            </a:r>
            <a:r>
              <a:rPr lang="en-US" sz="1400" dirty="0" err="1"/>
              <a:t>gli</a:t>
            </a:r>
            <a:r>
              <a:rPr lang="en-US" sz="1400" dirty="0"/>
              <a:t> </a:t>
            </a:r>
            <a:r>
              <a:rPr lang="en-US" sz="1400" dirty="0" err="1"/>
              <a:t>obblighi</a:t>
            </a:r>
            <a:r>
              <a:rPr lang="en-US" sz="1400" dirty="0"/>
              <a:t> di </a:t>
            </a:r>
            <a:r>
              <a:rPr lang="en-US" sz="1400" dirty="0" err="1"/>
              <a:t>Amministratori</a:t>
            </a:r>
            <a:r>
              <a:rPr lang="en-US" sz="1400" dirty="0"/>
              <a:t> </a:t>
            </a:r>
            <a:r>
              <a:rPr lang="en-US" sz="1400" dirty="0" err="1"/>
              <a:t>Unici</a:t>
            </a:r>
            <a:r>
              <a:rPr lang="en-US" sz="1400" dirty="0"/>
              <a:t> e </a:t>
            </a:r>
            <a:r>
              <a:rPr lang="en-US" sz="1400" dirty="0" err="1"/>
              <a:t>Consigli</a:t>
            </a:r>
            <a:r>
              <a:rPr lang="en-US" sz="1400" dirty="0"/>
              <a:t> di </a:t>
            </a:r>
            <a:r>
              <a:rPr lang="en-US" sz="1400" dirty="0" err="1"/>
              <a:t>Amministrazione</a:t>
            </a:r>
            <a:r>
              <a:rPr lang="en-US" sz="1400" dirty="0"/>
              <a:t> o </a:t>
            </a:r>
            <a:r>
              <a:rPr lang="en-US" sz="1400" dirty="0" err="1"/>
              <a:t>Amministratori</a:t>
            </a:r>
            <a:r>
              <a:rPr lang="en-US" sz="1400" dirty="0"/>
              <a:t> </a:t>
            </a:r>
            <a:r>
              <a:rPr lang="en-US" sz="1400" dirty="0" err="1"/>
              <a:t>delegati</a:t>
            </a:r>
            <a:r>
              <a:rPr lang="en-US" sz="1400" dirty="0"/>
              <a:t> </a:t>
            </a:r>
            <a:r>
              <a:rPr lang="en-US" sz="1400" dirty="0" err="1"/>
              <a:t>relativamente</a:t>
            </a:r>
            <a:r>
              <a:rPr lang="en-US" sz="1400" dirty="0"/>
              <a:t> al </a:t>
            </a:r>
            <a:r>
              <a:rPr lang="en-US" sz="1400" dirty="0" err="1"/>
              <a:t>progetto</a:t>
            </a:r>
            <a:r>
              <a:rPr lang="en-US" sz="1400" dirty="0"/>
              <a:t> di </a:t>
            </a:r>
            <a:r>
              <a:rPr lang="en-US" sz="1400" dirty="0" err="1"/>
              <a:t>Bilancio</a:t>
            </a:r>
            <a:r>
              <a:rPr lang="en-US" sz="1400" dirty="0"/>
              <a:t> al 31-12-2020.</a:t>
            </a:r>
          </a:p>
          <a:p>
            <a:pPr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r>
              <a:rPr lang="en-US" sz="1400" dirty="0" err="1"/>
              <a:t>Verifica</a:t>
            </a:r>
            <a:r>
              <a:rPr lang="en-US" sz="1400" dirty="0"/>
              <a:t> </a:t>
            </a:r>
            <a:r>
              <a:rPr lang="en-US" sz="1400" dirty="0" err="1"/>
              <a:t>dei</a:t>
            </a:r>
            <a:r>
              <a:rPr lang="en-US" sz="1400" dirty="0"/>
              <a:t> </a:t>
            </a:r>
            <a:r>
              <a:rPr lang="en-US" sz="1400" dirty="0" err="1"/>
              <a:t>questionari</a:t>
            </a:r>
            <a:r>
              <a:rPr lang="en-US" sz="1400" dirty="0"/>
              <a:t> </a:t>
            </a:r>
            <a:r>
              <a:rPr lang="en-US" sz="1400" dirty="0" err="1"/>
              <a:t>esplorativi</a:t>
            </a:r>
            <a:r>
              <a:rPr lang="en-US" sz="1400" dirty="0"/>
              <a:t> </a:t>
            </a:r>
            <a:r>
              <a:rPr lang="en-US" sz="1400" dirty="0" err="1"/>
              <a:t>che</a:t>
            </a:r>
            <a:r>
              <a:rPr lang="en-US" sz="1400" dirty="0"/>
              <a:t> </a:t>
            </a:r>
            <a:r>
              <a:rPr lang="en-US" sz="1400" dirty="0" err="1"/>
              <a:t>L’organo</a:t>
            </a:r>
            <a:r>
              <a:rPr lang="en-US" sz="1400" dirty="0"/>
              <a:t> di </a:t>
            </a:r>
            <a:r>
              <a:rPr lang="en-US" sz="1400" dirty="0" err="1"/>
              <a:t>controllo</a:t>
            </a:r>
            <a:r>
              <a:rPr lang="en-US" sz="1400" dirty="0"/>
              <a:t> </a:t>
            </a:r>
            <a:r>
              <a:rPr lang="en-US" sz="1400" dirty="0" err="1"/>
              <a:t>può</a:t>
            </a:r>
            <a:r>
              <a:rPr lang="en-US" sz="1400" dirty="0"/>
              <a:t> </a:t>
            </a:r>
            <a:r>
              <a:rPr lang="en-US" sz="1400" dirty="0" err="1"/>
              <a:t>sottoporre</a:t>
            </a:r>
            <a:r>
              <a:rPr lang="en-US" sz="1400" dirty="0"/>
              <a:t> </a:t>
            </a:r>
            <a:r>
              <a:rPr lang="en-US" sz="1400" dirty="0" err="1"/>
              <a:t>all’attenzione</a:t>
            </a:r>
            <a:r>
              <a:rPr lang="en-US" sz="1400" dirty="0"/>
              <a:t> </a:t>
            </a:r>
            <a:r>
              <a:rPr lang="en-US" sz="1400" dirty="0" err="1"/>
              <a:t>dell’Organo</a:t>
            </a:r>
            <a:r>
              <a:rPr lang="en-US" sz="1400" dirty="0"/>
              <a:t> </a:t>
            </a:r>
            <a:r>
              <a:rPr lang="en-US" sz="1400" dirty="0" err="1"/>
              <a:t>Amministrativo</a:t>
            </a:r>
            <a:r>
              <a:rPr lang="en-US" sz="1400" dirty="0"/>
              <a:t> per </a:t>
            </a:r>
            <a:r>
              <a:rPr lang="en-US" sz="1400" dirty="0" err="1"/>
              <a:t>verificare</a:t>
            </a:r>
            <a:r>
              <a:rPr lang="en-US" sz="1400" dirty="0"/>
              <a:t> </a:t>
            </a:r>
            <a:r>
              <a:rPr lang="en-US" sz="1400" dirty="0" err="1"/>
              <a:t>quanto</a:t>
            </a:r>
            <a:r>
              <a:rPr lang="en-US" sz="1400" dirty="0"/>
              <a:t> </a:t>
            </a:r>
            <a:r>
              <a:rPr lang="en-US" sz="1400" dirty="0" err="1"/>
              <a:t>predisposto</a:t>
            </a:r>
            <a:r>
              <a:rPr lang="en-US" sz="1400" dirty="0"/>
              <a:t> per </a:t>
            </a:r>
            <a:r>
              <a:rPr lang="en-US" sz="1400" dirty="0" err="1"/>
              <a:t>fronteggiare</a:t>
            </a:r>
            <a:r>
              <a:rPr lang="en-US" sz="1400" dirty="0"/>
              <a:t> la </a:t>
            </a:r>
            <a:r>
              <a:rPr lang="en-US" sz="1400" dirty="0" err="1"/>
              <a:t>crisi</a:t>
            </a:r>
            <a:r>
              <a:rPr lang="en-US" sz="1400" dirty="0"/>
              <a:t> </a:t>
            </a:r>
            <a:r>
              <a:rPr lang="en-US" sz="1400" dirty="0" err="1"/>
              <a:t>epidemica</a:t>
            </a:r>
            <a:r>
              <a:rPr lang="en-US" sz="1400" dirty="0"/>
              <a:t>;</a:t>
            </a:r>
          </a:p>
          <a:p>
            <a:pPr marL="342900" indent="-228600">
              <a:lnSpc>
                <a:spcPct val="90000"/>
              </a:lnSpc>
              <a:spcAft>
                <a:spcPts val="600"/>
              </a:spcAft>
              <a:buFont typeface="Arial" panose="020B0604020202020204" pitchFamily="34" charset="0"/>
              <a:buChar char="•"/>
            </a:pPr>
            <a:r>
              <a:rPr lang="en-US" sz="1400" dirty="0" err="1"/>
              <a:t>Attività</a:t>
            </a:r>
            <a:r>
              <a:rPr lang="en-US" sz="1400" dirty="0"/>
              <a:t> </a:t>
            </a:r>
            <a:r>
              <a:rPr lang="en-US" sz="1400" dirty="0" err="1"/>
              <a:t>Produttiva</a:t>
            </a:r>
            <a:r>
              <a:rPr lang="en-US" sz="1400" dirty="0"/>
              <a:t> e </a:t>
            </a:r>
            <a:r>
              <a:rPr lang="en-US" sz="1400" dirty="0" err="1"/>
              <a:t>misure</a:t>
            </a:r>
            <a:r>
              <a:rPr lang="en-US" sz="1400" dirty="0"/>
              <a:t> di </a:t>
            </a:r>
            <a:r>
              <a:rPr lang="en-US" sz="1400" dirty="0" err="1"/>
              <a:t>sicurezza</a:t>
            </a:r>
            <a:r>
              <a:rPr lang="en-US" sz="1400" dirty="0"/>
              <a:t> </a:t>
            </a:r>
            <a:r>
              <a:rPr lang="en-US" sz="1400" dirty="0" err="1"/>
              <a:t>sul</a:t>
            </a:r>
            <a:r>
              <a:rPr lang="en-US" sz="1400" dirty="0"/>
              <a:t> </a:t>
            </a:r>
            <a:r>
              <a:rPr lang="en-US" sz="1400" dirty="0" err="1"/>
              <a:t>lavoro</a:t>
            </a:r>
            <a:r>
              <a:rPr lang="en-US" sz="1400" dirty="0"/>
              <a:t> ai </a:t>
            </a:r>
            <a:r>
              <a:rPr lang="en-US" sz="1400" dirty="0" err="1"/>
              <a:t>fini</a:t>
            </a:r>
            <a:r>
              <a:rPr lang="en-US" sz="1400" dirty="0"/>
              <a:t> </a:t>
            </a:r>
            <a:r>
              <a:rPr lang="en-US" sz="1400" dirty="0" err="1"/>
              <a:t>D.Lgs</a:t>
            </a:r>
            <a:r>
              <a:rPr lang="en-US" sz="1400" dirty="0"/>
              <a:t>. 81/2008: </a:t>
            </a:r>
            <a:r>
              <a:rPr lang="en-US" sz="1400" dirty="0" err="1"/>
              <a:t>riunioni</a:t>
            </a:r>
            <a:r>
              <a:rPr lang="en-US" sz="1400" dirty="0"/>
              <a:t> con RLS, Medico </a:t>
            </a:r>
            <a:r>
              <a:rPr lang="en-US" sz="1400" dirty="0" err="1"/>
              <a:t>Competente</a:t>
            </a:r>
            <a:r>
              <a:rPr lang="en-US" sz="1400" dirty="0"/>
              <a:t> e RSL, </a:t>
            </a:r>
            <a:r>
              <a:rPr lang="en-US" sz="1400" dirty="0" err="1"/>
              <a:t>qualora</a:t>
            </a:r>
            <a:r>
              <a:rPr lang="en-US" sz="1400" dirty="0"/>
              <a:t> </a:t>
            </a:r>
            <a:r>
              <a:rPr lang="en-US" sz="1400" dirty="0" err="1"/>
              <a:t>diverso</a:t>
            </a:r>
            <a:r>
              <a:rPr lang="en-US" sz="1400" dirty="0"/>
              <a:t> dal </a:t>
            </a:r>
            <a:r>
              <a:rPr lang="en-US" sz="1400" dirty="0" err="1"/>
              <a:t>titolare</a:t>
            </a:r>
            <a:r>
              <a:rPr lang="en-US" sz="1400" dirty="0"/>
              <a:t> </a:t>
            </a:r>
            <a:r>
              <a:rPr lang="en-US" sz="1400" dirty="0" err="1"/>
              <a:t>dell’azienda</a:t>
            </a:r>
            <a:r>
              <a:rPr lang="en-US" sz="1400" dirty="0"/>
              <a:t>;</a:t>
            </a:r>
          </a:p>
          <a:p>
            <a:pPr marL="342900" indent="-228600">
              <a:lnSpc>
                <a:spcPct val="90000"/>
              </a:lnSpc>
              <a:spcAft>
                <a:spcPts val="600"/>
              </a:spcAft>
              <a:buFont typeface="Arial" panose="020B0604020202020204" pitchFamily="34" charset="0"/>
              <a:buChar char="•"/>
            </a:pPr>
            <a:r>
              <a:rPr lang="en-US" sz="1400" dirty="0" err="1"/>
              <a:t>Comunicazione</a:t>
            </a:r>
            <a:r>
              <a:rPr lang="en-US" sz="1400" dirty="0"/>
              <a:t> </a:t>
            </a:r>
            <a:r>
              <a:rPr lang="en-US" sz="1400" dirty="0" err="1"/>
              <a:t>all’Organo</a:t>
            </a:r>
            <a:r>
              <a:rPr lang="en-US" sz="1400" dirty="0"/>
              <a:t> di </a:t>
            </a:r>
            <a:r>
              <a:rPr lang="en-US" sz="1400" dirty="0" err="1"/>
              <a:t>controllo</a:t>
            </a:r>
            <a:r>
              <a:rPr lang="en-US" sz="1400" dirty="0"/>
              <a:t> </a:t>
            </a:r>
            <a:r>
              <a:rPr lang="en-US" sz="1400" dirty="0" err="1"/>
              <a:t>della</a:t>
            </a:r>
            <a:r>
              <a:rPr lang="en-US" sz="1400" dirty="0"/>
              <a:t> </a:t>
            </a:r>
            <a:r>
              <a:rPr lang="en-US" sz="1400" dirty="0" err="1"/>
              <a:t>continuazione</a:t>
            </a:r>
            <a:r>
              <a:rPr lang="en-US" sz="1400" dirty="0"/>
              <a:t> </a:t>
            </a:r>
            <a:r>
              <a:rPr lang="en-US" sz="1400" dirty="0" err="1"/>
              <a:t>dell’attività</a:t>
            </a:r>
            <a:r>
              <a:rPr lang="en-US" sz="1400" dirty="0"/>
              <a:t> o </a:t>
            </a:r>
            <a:r>
              <a:rPr lang="en-US" sz="1400" dirty="0" err="1"/>
              <a:t>della</a:t>
            </a:r>
            <a:r>
              <a:rPr lang="en-US" sz="1400" dirty="0"/>
              <a:t> </a:t>
            </a:r>
            <a:r>
              <a:rPr lang="en-US" sz="1400" dirty="0" err="1"/>
              <a:t>sua</a:t>
            </a:r>
            <a:r>
              <a:rPr lang="en-US" sz="1400" dirty="0"/>
              <a:t> </a:t>
            </a:r>
            <a:r>
              <a:rPr lang="en-US" sz="1400" dirty="0" err="1"/>
              <a:t>sospensione</a:t>
            </a:r>
            <a:r>
              <a:rPr lang="en-US" sz="1400" dirty="0"/>
              <a:t>;</a:t>
            </a:r>
          </a:p>
          <a:p>
            <a:pPr marL="342900" indent="-228600">
              <a:lnSpc>
                <a:spcPct val="90000"/>
              </a:lnSpc>
              <a:spcAft>
                <a:spcPts val="600"/>
              </a:spcAft>
              <a:buFont typeface="Arial" panose="020B0604020202020204" pitchFamily="34" charset="0"/>
              <a:buChar char="•"/>
            </a:pPr>
            <a:r>
              <a:rPr lang="en-US" sz="1400" dirty="0" err="1"/>
              <a:t>Predisposizione</a:t>
            </a:r>
            <a:r>
              <a:rPr lang="en-US" sz="1400" dirty="0"/>
              <a:t> </a:t>
            </a:r>
            <a:r>
              <a:rPr lang="en-US" sz="1400" dirty="0" err="1"/>
              <a:t>dei</a:t>
            </a:r>
            <a:r>
              <a:rPr lang="en-US" sz="1400" dirty="0"/>
              <a:t> </a:t>
            </a:r>
            <a:r>
              <a:rPr lang="en-US" sz="1400" dirty="0" err="1"/>
              <a:t>protocolli</a:t>
            </a:r>
            <a:r>
              <a:rPr lang="en-US" sz="1400" dirty="0"/>
              <a:t> di </a:t>
            </a:r>
            <a:r>
              <a:rPr lang="en-US" sz="1400" dirty="0" err="1"/>
              <a:t>sicurezza</a:t>
            </a:r>
            <a:r>
              <a:rPr lang="en-US" sz="1400" dirty="0"/>
              <a:t> sanitaria </a:t>
            </a:r>
            <a:r>
              <a:rPr lang="en-US" sz="1400" dirty="0" err="1"/>
              <a:t>sulla</a:t>
            </a:r>
            <a:r>
              <a:rPr lang="en-US" sz="1400" dirty="0"/>
              <a:t> base di </a:t>
            </a:r>
            <a:r>
              <a:rPr lang="en-US" sz="1400" dirty="0" err="1"/>
              <a:t>quello</a:t>
            </a:r>
            <a:r>
              <a:rPr lang="en-US" sz="1400" dirty="0"/>
              <a:t> </a:t>
            </a:r>
            <a:r>
              <a:rPr lang="en-US" sz="1400" dirty="0" err="1"/>
              <a:t>approvato</a:t>
            </a:r>
            <a:r>
              <a:rPr lang="en-US" sz="1400" dirty="0"/>
              <a:t> in data 24 </a:t>
            </a:r>
            <a:r>
              <a:rPr lang="en-US" sz="1400" dirty="0" err="1"/>
              <a:t>aprile</a:t>
            </a:r>
            <a:r>
              <a:rPr lang="en-US" sz="1400" dirty="0"/>
              <a:t> 2020;</a:t>
            </a:r>
          </a:p>
          <a:p>
            <a:pPr marL="342900" indent="-228600">
              <a:lnSpc>
                <a:spcPct val="90000"/>
              </a:lnSpc>
              <a:spcAft>
                <a:spcPts val="600"/>
              </a:spcAft>
              <a:buFont typeface="Arial" panose="020B0604020202020204" pitchFamily="34" charset="0"/>
              <a:buChar char="•"/>
            </a:pPr>
            <a:r>
              <a:rPr lang="en-US" sz="1400" dirty="0" err="1"/>
              <a:t>Comunicazioni</a:t>
            </a:r>
            <a:r>
              <a:rPr lang="en-US" sz="1400" dirty="0"/>
              <a:t> </a:t>
            </a:r>
            <a:r>
              <a:rPr lang="en-US" sz="1400" dirty="0" err="1"/>
              <a:t>all’Organo</a:t>
            </a:r>
            <a:r>
              <a:rPr lang="en-US" sz="1400" dirty="0"/>
              <a:t> di </a:t>
            </a:r>
            <a:r>
              <a:rPr lang="en-US" sz="1400" dirty="0" err="1"/>
              <a:t>controllo</a:t>
            </a:r>
            <a:r>
              <a:rPr lang="en-US" sz="1400" dirty="0"/>
              <a:t> </a:t>
            </a:r>
            <a:r>
              <a:rPr lang="en-US" sz="1400" dirty="0" err="1"/>
              <a:t>relativamente</a:t>
            </a:r>
            <a:r>
              <a:rPr lang="en-US" sz="1400" dirty="0"/>
              <a:t> le </a:t>
            </a:r>
            <a:r>
              <a:rPr lang="en-US" sz="1400" dirty="0" err="1"/>
              <a:t>altre</a:t>
            </a:r>
            <a:r>
              <a:rPr lang="en-US" sz="1400" dirty="0"/>
              <a:t> </a:t>
            </a:r>
            <a:r>
              <a:rPr lang="en-US" sz="1400" dirty="0" err="1"/>
              <a:t>aree</a:t>
            </a:r>
            <a:r>
              <a:rPr lang="en-US" sz="1400" dirty="0"/>
              <a:t> </a:t>
            </a:r>
            <a:r>
              <a:rPr lang="en-US" sz="1400" dirty="0" err="1"/>
              <a:t>strategiche</a:t>
            </a:r>
            <a:r>
              <a:rPr lang="en-US" sz="1400" dirty="0"/>
              <a:t> </a:t>
            </a:r>
            <a:r>
              <a:rPr lang="en-US" sz="1400" dirty="0" err="1"/>
              <a:t>dell’azienda</a:t>
            </a:r>
            <a:r>
              <a:rPr lang="en-US" sz="1400" dirty="0"/>
              <a:t>: Sistema </a:t>
            </a:r>
            <a:r>
              <a:rPr lang="en-US" sz="1400" dirty="0" err="1"/>
              <a:t>finanziario</a:t>
            </a:r>
            <a:r>
              <a:rPr lang="en-US" sz="1400" dirty="0"/>
              <a:t> con </a:t>
            </a:r>
            <a:r>
              <a:rPr lang="en-US" sz="1400" dirty="0" err="1"/>
              <a:t>attivazione</a:t>
            </a:r>
            <a:r>
              <a:rPr lang="en-US" sz="1400" dirty="0"/>
              <a:t> </a:t>
            </a:r>
            <a:r>
              <a:rPr lang="en-US" sz="1400" dirty="0" err="1"/>
              <a:t>delle</a:t>
            </a:r>
            <a:r>
              <a:rPr lang="en-US" sz="1400" dirty="0"/>
              <a:t> </a:t>
            </a:r>
            <a:r>
              <a:rPr lang="en-US" sz="1400" dirty="0" err="1"/>
              <a:t>domande</a:t>
            </a:r>
            <a:r>
              <a:rPr lang="en-US" sz="1400" dirty="0"/>
              <a:t> di </a:t>
            </a:r>
            <a:r>
              <a:rPr lang="en-US" sz="1400" dirty="0" err="1"/>
              <a:t>finanziamento</a:t>
            </a:r>
            <a:r>
              <a:rPr lang="en-US" sz="1400" dirty="0"/>
              <a:t> di cui alle </a:t>
            </a:r>
            <a:r>
              <a:rPr lang="en-US" sz="1400" dirty="0" err="1"/>
              <a:t>leggi</a:t>
            </a:r>
            <a:r>
              <a:rPr lang="en-US" sz="1400" dirty="0"/>
              <a:t> </a:t>
            </a:r>
            <a:r>
              <a:rPr lang="en-US" sz="1400" dirty="0" err="1"/>
              <a:t>Regionali</a:t>
            </a:r>
            <a:r>
              <a:rPr lang="en-US" sz="1400" dirty="0"/>
              <a:t> e </a:t>
            </a:r>
            <a:r>
              <a:rPr lang="en-US" sz="1400" dirty="0" err="1"/>
              <a:t>prestiti</a:t>
            </a:r>
            <a:r>
              <a:rPr lang="en-US" sz="1400" dirty="0"/>
              <a:t> </a:t>
            </a:r>
            <a:r>
              <a:rPr lang="en-US" sz="1400" dirty="0" err="1"/>
              <a:t>bancari</a:t>
            </a:r>
            <a:r>
              <a:rPr lang="en-US" sz="1400" dirty="0"/>
              <a:t> </a:t>
            </a:r>
            <a:r>
              <a:rPr lang="en-US" sz="1400" dirty="0" err="1"/>
              <a:t>garantiti</a:t>
            </a:r>
            <a:r>
              <a:rPr lang="en-US" sz="1400" dirty="0"/>
              <a:t> </a:t>
            </a:r>
            <a:r>
              <a:rPr lang="en-US" sz="1400" dirty="0" err="1"/>
              <a:t>dallo</a:t>
            </a:r>
            <a:r>
              <a:rPr lang="en-US" sz="1400" dirty="0"/>
              <a:t> </a:t>
            </a:r>
            <a:r>
              <a:rPr lang="en-US" sz="1400" dirty="0" err="1"/>
              <a:t>Stato</a:t>
            </a:r>
            <a:r>
              <a:rPr lang="en-US" sz="1400" dirty="0"/>
              <a:t>; </a:t>
            </a:r>
            <a:r>
              <a:rPr lang="en-US" sz="1400" dirty="0" err="1"/>
              <a:t>verifica</a:t>
            </a:r>
            <a:r>
              <a:rPr lang="en-US" sz="1400" dirty="0"/>
              <a:t> </a:t>
            </a:r>
            <a:r>
              <a:rPr lang="en-US" sz="1400" dirty="0" err="1"/>
              <a:t>degli</a:t>
            </a:r>
            <a:r>
              <a:rPr lang="en-US" sz="1400" dirty="0"/>
              <a:t> </a:t>
            </a:r>
            <a:r>
              <a:rPr lang="en-US" sz="1400" dirty="0" err="1"/>
              <a:t>incassi</a:t>
            </a:r>
            <a:r>
              <a:rPr lang="en-US" sz="1400" dirty="0"/>
              <a:t> e </a:t>
            </a:r>
            <a:r>
              <a:rPr lang="en-US" sz="1400" dirty="0" err="1"/>
              <a:t>predisposizione</a:t>
            </a:r>
            <a:r>
              <a:rPr lang="en-US" sz="1400" dirty="0"/>
              <a:t> di budget di </a:t>
            </a:r>
            <a:r>
              <a:rPr lang="en-US" sz="1400" dirty="0" err="1"/>
              <a:t>tesoreria</a:t>
            </a:r>
            <a:r>
              <a:rPr lang="en-US" sz="1400" dirty="0"/>
              <a:t> a cadenza </a:t>
            </a:r>
            <a:r>
              <a:rPr lang="en-US" sz="1400" dirty="0" err="1"/>
              <a:t>almeno</a:t>
            </a:r>
            <a:r>
              <a:rPr lang="en-US" sz="1400" dirty="0"/>
              <a:t> </a:t>
            </a:r>
            <a:r>
              <a:rPr lang="en-US" sz="1400" dirty="0" err="1"/>
              <a:t>trimestrale</a:t>
            </a:r>
            <a:r>
              <a:rPr lang="en-US" sz="1400" dirty="0"/>
              <a:t>;</a:t>
            </a:r>
          </a:p>
          <a:p>
            <a:pPr marL="342900" indent="-228600">
              <a:lnSpc>
                <a:spcPct val="90000"/>
              </a:lnSpc>
              <a:spcAft>
                <a:spcPts val="600"/>
              </a:spcAft>
              <a:buFont typeface="Arial" panose="020B0604020202020204" pitchFamily="34" charset="0"/>
              <a:buChar char="•"/>
            </a:pPr>
            <a:r>
              <a:rPr lang="en-US" sz="1400" dirty="0" err="1"/>
              <a:t>Verifica</a:t>
            </a:r>
            <a:r>
              <a:rPr lang="en-US" sz="1400" dirty="0"/>
              <a:t> </a:t>
            </a:r>
            <a:r>
              <a:rPr lang="en-US" sz="1400" dirty="0" err="1"/>
              <a:t>dei</a:t>
            </a:r>
            <a:r>
              <a:rPr lang="en-US" sz="1400" dirty="0"/>
              <a:t> </a:t>
            </a:r>
            <a:r>
              <a:rPr lang="en-US" sz="1400" dirty="0" err="1"/>
              <a:t>contratti</a:t>
            </a:r>
            <a:r>
              <a:rPr lang="en-US" sz="1400" dirty="0"/>
              <a:t> con </a:t>
            </a:r>
            <a:r>
              <a:rPr lang="en-US" sz="1400" dirty="0" err="1"/>
              <a:t>i</a:t>
            </a:r>
            <a:r>
              <a:rPr lang="en-US" sz="1400" dirty="0"/>
              <a:t> </a:t>
            </a:r>
            <a:r>
              <a:rPr lang="en-US" sz="1400" dirty="0" err="1"/>
              <a:t>clienti</a:t>
            </a:r>
            <a:r>
              <a:rPr lang="en-US" sz="1400" dirty="0"/>
              <a:t> per la </a:t>
            </a:r>
            <a:r>
              <a:rPr lang="en-US" sz="1400" dirty="0" err="1"/>
              <a:t>messa</a:t>
            </a:r>
            <a:r>
              <a:rPr lang="en-US" sz="1400" dirty="0"/>
              <a:t> a punto di </a:t>
            </a:r>
            <a:r>
              <a:rPr lang="en-US" sz="1400" dirty="0" err="1"/>
              <a:t>sconti</a:t>
            </a:r>
            <a:r>
              <a:rPr lang="en-US" sz="1400" dirty="0"/>
              <a:t>, </a:t>
            </a:r>
            <a:r>
              <a:rPr lang="en-US" sz="1400" dirty="0" err="1"/>
              <a:t>penali</a:t>
            </a:r>
            <a:r>
              <a:rPr lang="en-US" sz="1400" dirty="0"/>
              <a:t>, </a:t>
            </a:r>
            <a:r>
              <a:rPr lang="en-US" sz="1400" dirty="0" err="1"/>
              <a:t>riduzioni</a:t>
            </a:r>
            <a:r>
              <a:rPr lang="en-US" sz="1400" dirty="0"/>
              <a:t> di </a:t>
            </a:r>
            <a:r>
              <a:rPr lang="en-US" sz="1400" dirty="0" err="1"/>
              <a:t>compensi</a:t>
            </a:r>
            <a:r>
              <a:rPr lang="en-US" sz="1400" dirty="0"/>
              <a:t>;</a:t>
            </a:r>
          </a:p>
          <a:p>
            <a:pPr marL="342900" indent="-228600">
              <a:lnSpc>
                <a:spcPct val="90000"/>
              </a:lnSpc>
              <a:spcAft>
                <a:spcPts val="600"/>
              </a:spcAft>
              <a:buFont typeface="Arial" panose="020B0604020202020204" pitchFamily="34" charset="0"/>
              <a:buChar char="•"/>
            </a:pPr>
            <a:r>
              <a:rPr lang="en-US" sz="1400" dirty="0" err="1"/>
              <a:t>Richieste</a:t>
            </a:r>
            <a:r>
              <a:rPr lang="en-US" sz="1400" dirty="0"/>
              <a:t> di </a:t>
            </a:r>
            <a:r>
              <a:rPr lang="en-US" sz="1400" dirty="0" err="1"/>
              <a:t>slittamento</a:t>
            </a:r>
            <a:r>
              <a:rPr lang="en-US" sz="1400" dirty="0"/>
              <a:t> o di </a:t>
            </a:r>
            <a:r>
              <a:rPr lang="en-US" sz="1400" dirty="0" err="1"/>
              <a:t>riduzione</a:t>
            </a:r>
            <a:r>
              <a:rPr lang="en-US" sz="1400" dirty="0"/>
              <a:t> </a:t>
            </a:r>
            <a:r>
              <a:rPr lang="en-US" sz="1400" dirty="0" err="1"/>
              <a:t>dei</a:t>
            </a:r>
            <a:r>
              <a:rPr lang="en-US" sz="1400" dirty="0"/>
              <a:t> </a:t>
            </a:r>
            <a:r>
              <a:rPr lang="en-US" sz="1400" dirty="0" err="1"/>
              <a:t>canoni</a:t>
            </a:r>
            <a:r>
              <a:rPr lang="en-US" sz="1400" dirty="0"/>
              <a:t> </a:t>
            </a:r>
            <a:r>
              <a:rPr lang="en-US" sz="1400" dirty="0" err="1"/>
              <a:t>passivi</a:t>
            </a:r>
            <a:r>
              <a:rPr lang="en-US" sz="1400" dirty="0"/>
              <a:t> come </a:t>
            </a:r>
            <a:r>
              <a:rPr lang="en-US" sz="1400" dirty="0" err="1"/>
              <a:t>locazione</a:t>
            </a:r>
            <a:r>
              <a:rPr lang="en-US" sz="1400" dirty="0"/>
              <a:t>, leasing, </a:t>
            </a:r>
            <a:r>
              <a:rPr lang="en-US" sz="1400" dirty="0" err="1"/>
              <a:t>eventuale</a:t>
            </a:r>
            <a:r>
              <a:rPr lang="en-US" sz="1400" dirty="0"/>
              <a:t> </a:t>
            </a:r>
            <a:r>
              <a:rPr lang="en-US" sz="1400" dirty="0" err="1"/>
              <a:t>sospensione</a:t>
            </a:r>
            <a:r>
              <a:rPr lang="en-US" sz="1400" dirty="0"/>
              <a:t> </a:t>
            </a:r>
            <a:r>
              <a:rPr lang="en-US" sz="1400" dirty="0" err="1"/>
              <a:t>delle</a:t>
            </a:r>
            <a:r>
              <a:rPr lang="en-US" sz="1400" dirty="0"/>
              <a:t> rate di </a:t>
            </a:r>
            <a:r>
              <a:rPr lang="en-US" sz="1400" dirty="0" err="1"/>
              <a:t>prestiti</a:t>
            </a:r>
            <a:r>
              <a:rPr lang="en-US" sz="1400" dirty="0"/>
              <a:t>, leasing e </a:t>
            </a:r>
            <a:r>
              <a:rPr lang="en-US" sz="1400" dirty="0" err="1"/>
              <a:t>mutui</a:t>
            </a:r>
            <a:r>
              <a:rPr lang="en-US" sz="1400" dirty="0"/>
              <a:t>.</a:t>
            </a:r>
          </a:p>
          <a:p>
            <a:pPr marL="342900" indent="-228600">
              <a:lnSpc>
                <a:spcPct val="90000"/>
              </a:lnSpc>
              <a:spcAft>
                <a:spcPts val="600"/>
              </a:spcAft>
              <a:buFont typeface="Arial" panose="020B0604020202020204" pitchFamily="34" charset="0"/>
              <a:buChar char="•"/>
            </a:pPr>
            <a:r>
              <a:rPr lang="en-US" sz="1400" dirty="0" err="1"/>
              <a:t>Monitorare</a:t>
            </a:r>
            <a:r>
              <a:rPr lang="en-US" sz="1400" dirty="0"/>
              <a:t> </a:t>
            </a:r>
            <a:r>
              <a:rPr lang="en-US" sz="1400" dirty="0" err="1"/>
              <a:t>gli</a:t>
            </a:r>
            <a:r>
              <a:rPr lang="en-US" sz="1400" dirty="0"/>
              <a:t> </a:t>
            </a:r>
            <a:r>
              <a:rPr lang="en-US" sz="1400" dirty="0" err="1"/>
              <a:t>effetti</a:t>
            </a:r>
            <a:r>
              <a:rPr lang="en-US" sz="1400" dirty="0"/>
              <a:t> </a:t>
            </a:r>
            <a:r>
              <a:rPr lang="en-US" sz="1400" dirty="0" err="1"/>
              <a:t>prospettici</a:t>
            </a:r>
            <a:r>
              <a:rPr lang="en-US" sz="1400" dirty="0"/>
              <a:t> </a:t>
            </a:r>
            <a:r>
              <a:rPr lang="en-US" sz="1400" dirty="0" err="1"/>
              <a:t>della</a:t>
            </a:r>
            <a:r>
              <a:rPr lang="en-US" sz="1400" dirty="0"/>
              <a:t> </a:t>
            </a:r>
            <a:r>
              <a:rPr lang="en-US" sz="1400" dirty="0" err="1"/>
              <a:t>crisi</a:t>
            </a:r>
            <a:r>
              <a:rPr lang="en-US" sz="1400" dirty="0"/>
              <a:t>.</a:t>
            </a:r>
          </a:p>
          <a:p>
            <a:pPr marL="342900" indent="-228600">
              <a:lnSpc>
                <a:spcPct val="90000"/>
              </a:lnSpc>
              <a:spcAft>
                <a:spcPts val="600"/>
              </a:spcAft>
              <a:buFont typeface="Arial" panose="020B0604020202020204" pitchFamily="34" charset="0"/>
              <a:buChar char="•"/>
            </a:pPr>
            <a:r>
              <a:rPr lang="en-US" sz="1400" dirty="0" err="1"/>
              <a:t>Verifica</a:t>
            </a:r>
            <a:r>
              <a:rPr lang="en-US" sz="1400" dirty="0"/>
              <a:t> </a:t>
            </a:r>
            <a:r>
              <a:rPr lang="en-US" sz="1400" dirty="0" err="1"/>
              <a:t>della</a:t>
            </a:r>
            <a:r>
              <a:rPr lang="en-US" sz="1400" dirty="0"/>
              <a:t> </a:t>
            </a:r>
            <a:r>
              <a:rPr lang="en-US" sz="1400" dirty="0" err="1"/>
              <a:t>continuità</a:t>
            </a:r>
            <a:r>
              <a:rPr lang="en-US" sz="1400" dirty="0"/>
              <a:t> </a:t>
            </a:r>
            <a:r>
              <a:rPr lang="en-US" sz="1400" dirty="0" err="1"/>
              <a:t>aziendale</a:t>
            </a:r>
            <a:r>
              <a:rPr lang="en-US" sz="1400" dirty="0"/>
              <a:t>: due le </a:t>
            </a:r>
            <a:r>
              <a:rPr lang="en-US" sz="1400" dirty="0" err="1"/>
              <a:t>tesi</a:t>
            </a:r>
            <a:r>
              <a:rPr lang="en-US" sz="1400" dirty="0"/>
              <a:t>, </a:t>
            </a:r>
            <a:r>
              <a:rPr lang="en-US" sz="1400" dirty="0" err="1"/>
              <a:t>tra</a:t>
            </a:r>
            <a:r>
              <a:rPr lang="en-US" sz="1400" dirty="0"/>
              <a:t> le </a:t>
            </a:r>
            <a:r>
              <a:rPr lang="en-US" sz="1400" dirty="0" err="1"/>
              <a:t>quali</a:t>
            </a:r>
            <a:r>
              <a:rPr lang="en-US" sz="1400" dirty="0"/>
              <a:t> ha </a:t>
            </a:r>
            <a:r>
              <a:rPr lang="en-US" sz="1400" dirty="0" err="1"/>
              <a:t>prevalso</a:t>
            </a:r>
            <a:r>
              <a:rPr lang="en-US" sz="1400" dirty="0"/>
              <a:t> </a:t>
            </a:r>
            <a:r>
              <a:rPr lang="en-US" sz="1400" dirty="0" err="1"/>
              <a:t>quella</a:t>
            </a:r>
            <a:r>
              <a:rPr lang="en-US" sz="1400" dirty="0"/>
              <a:t> </a:t>
            </a:r>
            <a:r>
              <a:rPr lang="en-US" sz="1400" dirty="0" err="1"/>
              <a:t>avallata</a:t>
            </a:r>
            <a:r>
              <a:rPr lang="en-US" sz="1400" dirty="0"/>
              <a:t> </a:t>
            </a:r>
            <a:r>
              <a:rPr lang="en-US" sz="1400" dirty="0" err="1"/>
              <a:t>dall’OIC</a:t>
            </a:r>
            <a:r>
              <a:rPr lang="en-US" sz="1400" dirty="0"/>
              <a:t> con il </a:t>
            </a:r>
            <a:r>
              <a:rPr lang="en-US" sz="1400" dirty="0" err="1"/>
              <a:t>documento</a:t>
            </a:r>
            <a:r>
              <a:rPr lang="en-US" sz="1400" dirty="0"/>
              <a:t> </a:t>
            </a:r>
            <a:r>
              <a:rPr lang="en-US" sz="1400" dirty="0" err="1"/>
              <a:t>interpretativo</a:t>
            </a:r>
            <a:r>
              <a:rPr lang="en-US" sz="1400" dirty="0"/>
              <a:t> 6. Secondo tale </a:t>
            </a:r>
            <a:r>
              <a:rPr lang="en-US" sz="1400" dirty="0" err="1"/>
              <a:t>tesi</a:t>
            </a:r>
            <a:r>
              <a:rPr lang="en-US" sz="1400" dirty="0"/>
              <a:t>, la </a:t>
            </a:r>
            <a:r>
              <a:rPr lang="en-US" sz="1400" dirty="0" err="1"/>
              <a:t>sospensione</a:t>
            </a:r>
            <a:r>
              <a:rPr lang="en-US" sz="1400" dirty="0"/>
              <a:t> del principio di </a:t>
            </a:r>
            <a:r>
              <a:rPr lang="en-US" sz="1400" dirty="0" err="1"/>
              <a:t>continuità</a:t>
            </a:r>
            <a:r>
              <a:rPr lang="en-US" sz="1400" dirty="0"/>
              <a:t> </a:t>
            </a:r>
            <a:r>
              <a:rPr lang="en-US" sz="1400" dirty="0" err="1"/>
              <a:t>aziendale</a:t>
            </a:r>
            <a:endParaRPr lang="en-US" sz="14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Segnaposto numero diapositiva 1"/>
          <p:cNvSpPr>
            <a:spLocks noGrp="1"/>
          </p:cNvSpPr>
          <p:nvPr>
            <p:ph type="sldNum" sz="quarter" idx="12"/>
          </p:nvPr>
        </p:nvSpPr>
        <p:spPr>
          <a:xfrm>
            <a:off x="9780104" y="6356350"/>
            <a:ext cx="1573696" cy="365125"/>
          </a:xfrm>
        </p:spPr>
        <p:txBody>
          <a:bodyPr vert="horz" lIns="91440" tIns="45720" rIns="91440" bIns="45720" rtlCol="0" anchor="ctr">
            <a:normAutofit/>
          </a:bodyPr>
          <a:lstStyle/>
          <a:p>
            <a:pPr>
              <a:spcAft>
                <a:spcPts val="600"/>
              </a:spcAft>
            </a:pPr>
            <a:r>
              <a:rPr lang="en-US"/>
              <a:t>25</a:t>
            </a: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ttangolo 2"/>
          <p:cNvSpPr/>
          <p:nvPr/>
        </p:nvSpPr>
        <p:spPr>
          <a:xfrm>
            <a:off x="44427" y="238999"/>
            <a:ext cx="6753156" cy="6274191"/>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n-US" sz="1600" dirty="0"/>
              <a:t>     vale per </a:t>
            </a:r>
            <a:r>
              <a:rPr lang="en-US" sz="1600" dirty="0" err="1"/>
              <a:t>l’esercizio</a:t>
            </a:r>
            <a:r>
              <a:rPr lang="en-US" sz="1600" dirty="0"/>
              <a:t> </a:t>
            </a:r>
            <a:r>
              <a:rPr lang="en-US" sz="1600" dirty="0" err="1"/>
              <a:t>che</a:t>
            </a:r>
            <a:r>
              <a:rPr lang="en-US" sz="1600" dirty="0"/>
              <a:t> </a:t>
            </a:r>
            <a:r>
              <a:rPr lang="en-US" sz="1600" dirty="0" err="1"/>
              <a:t>inizia</a:t>
            </a:r>
            <a:r>
              <a:rPr lang="en-US" sz="1600" dirty="0"/>
              <a:t> dopo </a:t>
            </a:r>
            <a:r>
              <a:rPr lang="en-US" sz="1600" dirty="0" err="1"/>
              <a:t>l’inizio</a:t>
            </a:r>
            <a:r>
              <a:rPr lang="en-US" sz="1600" dirty="0"/>
              <a:t> </a:t>
            </a:r>
            <a:r>
              <a:rPr lang="en-US" sz="1600" dirty="0" err="1"/>
              <a:t>della</a:t>
            </a:r>
            <a:r>
              <a:rPr lang="en-US" sz="1600" dirty="0"/>
              <a:t> </a:t>
            </a:r>
            <a:r>
              <a:rPr lang="en-US" sz="1600" dirty="0" err="1"/>
              <a:t>fase</a:t>
            </a:r>
            <a:r>
              <a:rPr lang="en-US" sz="1600" dirty="0"/>
              <a:t> </a:t>
            </a:r>
            <a:r>
              <a:rPr lang="en-US" sz="1600" dirty="0" err="1"/>
              <a:t>emergenziale</a:t>
            </a:r>
            <a:r>
              <a:rPr lang="en-US" sz="1600" dirty="0"/>
              <a:t>, </a:t>
            </a:r>
            <a:r>
              <a:rPr lang="en-US" sz="1600" dirty="0" err="1"/>
              <a:t>presumibilmente</a:t>
            </a:r>
            <a:r>
              <a:rPr lang="en-US" sz="1600" dirty="0"/>
              <a:t> dopo il 01/01/2020. </a:t>
            </a:r>
            <a:r>
              <a:rPr lang="en-US" sz="1600" dirty="0" err="1"/>
              <a:t>Perciò</a:t>
            </a:r>
            <a:r>
              <a:rPr lang="en-US" sz="1600" dirty="0"/>
              <a:t> la </a:t>
            </a:r>
            <a:r>
              <a:rPr lang="en-US" sz="1600" dirty="0" err="1"/>
              <a:t>continuità</a:t>
            </a:r>
            <a:r>
              <a:rPr lang="en-US" sz="1600" dirty="0"/>
              <a:t> </a:t>
            </a:r>
            <a:r>
              <a:rPr lang="en-US" sz="1600" dirty="0" err="1"/>
              <a:t>aziendale</a:t>
            </a:r>
            <a:r>
              <a:rPr lang="en-US" sz="1600" dirty="0"/>
              <a:t> </a:t>
            </a:r>
            <a:r>
              <a:rPr lang="en-US" sz="1600" dirty="0" err="1"/>
              <a:t>andrà</a:t>
            </a:r>
            <a:r>
              <a:rPr lang="en-US" sz="1600" dirty="0"/>
              <a:t> </a:t>
            </a:r>
            <a:r>
              <a:rPr lang="en-US" sz="1600" dirty="0" err="1"/>
              <a:t>documentata</a:t>
            </a:r>
            <a:r>
              <a:rPr lang="en-US" sz="1600" dirty="0"/>
              <a:t> al 31 </a:t>
            </a:r>
            <a:r>
              <a:rPr lang="en-US" sz="1600" dirty="0" err="1"/>
              <a:t>dicembre</a:t>
            </a:r>
            <a:r>
              <a:rPr lang="en-US" sz="1600" dirty="0"/>
              <a:t> 2019, </a:t>
            </a:r>
            <a:r>
              <a:rPr lang="en-US" sz="1600" dirty="0" err="1"/>
              <a:t>sospesa</a:t>
            </a:r>
            <a:r>
              <a:rPr lang="en-US" sz="1600" dirty="0"/>
              <a:t> dal 01/01/2020, e, se non fosse </a:t>
            </a:r>
            <a:r>
              <a:rPr lang="en-US" sz="1600" dirty="0" err="1"/>
              <a:t>stato</a:t>
            </a:r>
            <a:r>
              <a:rPr lang="en-US" sz="1600" dirty="0"/>
              <a:t> </a:t>
            </a:r>
            <a:r>
              <a:rPr lang="en-US" sz="1600" dirty="0" err="1"/>
              <a:t>modificato</a:t>
            </a:r>
            <a:r>
              <a:rPr lang="en-US" sz="1600" dirty="0"/>
              <a:t> il </a:t>
            </a:r>
            <a:r>
              <a:rPr lang="en-US" sz="1600" dirty="0" err="1"/>
              <a:t>termine</a:t>
            </a:r>
            <a:r>
              <a:rPr lang="en-US" sz="1600" dirty="0"/>
              <a:t> </a:t>
            </a:r>
            <a:r>
              <a:rPr lang="en-US" sz="1600" dirty="0" err="1"/>
              <a:t>dell’emergenza</a:t>
            </a:r>
            <a:r>
              <a:rPr lang="en-US" sz="1600" dirty="0"/>
              <a:t>, </a:t>
            </a:r>
            <a:r>
              <a:rPr lang="en-US" sz="1600" dirty="0" err="1"/>
              <a:t>avrebbe</a:t>
            </a:r>
            <a:r>
              <a:rPr lang="en-US" sz="1600" dirty="0"/>
              <a:t> </a:t>
            </a:r>
            <a:r>
              <a:rPr lang="en-US" sz="1600" dirty="0" err="1"/>
              <a:t>avuto</a:t>
            </a:r>
            <a:r>
              <a:rPr lang="en-US" sz="1600" dirty="0"/>
              <a:t> </a:t>
            </a:r>
            <a:r>
              <a:rPr lang="en-US" sz="1600" dirty="0" err="1"/>
              <a:t>termine</a:t>
            </a:r>
            <a:r>
              <a:rPr lang="en-US" sz="1600" dirty="0"/>
              <a:t> il 31/12/2020. </a:t>
            </a:r>
            <a:r>
              <a:rPr lang="en-US" sz="1600" dirty="0" err="1"/>
              <a:t>Oggi</a:t>
            </a:r>
            <a:r>
              <a:rPr lang="en-US" sz="1600" dirty="0"/>
              <a:t> tale </a:t>
            </a:r>
            <a:r>
              <a:rPr lang="en-US" sz="1600" dirty="0" err="1"/>
              <a:t>termine</a:t>
            </a:r>
            <a:r>
              <a:rPr lang="en-US" sz="1600" dirty="0"/>
              <a:t> </a:t>
            </a:r>
            <a:r>
              <a:rPr lang="en-US" sz="1600" dirty="0" err="1"/>
              <a:t>risulta</a:t>
            </a:r>
            <a:r>
              <a:rPr lang="en-US" sz="1600" dirty="0"/>
              <a:t> </a:t>
            </a:r>
            <a:r>
              <a:rPr lang="en-US" sz="1600" dirty="0" err="1"/>
              <a:t>spostato</a:t>
            </a:r>
            <a:r>
              <a:rPr lang="en-US" sz="1600" dirty="0"/>
              <a:t> al 31/07/2021. </a:t>
            </a:r>
            <a:r>
              <a:rPr lang="en-US" sz="1600" dirty="0" err="1"/>
              <a:t>Requisito</a:t>
            </a:r>
            <a:r>
              <a:rPr lang="en-US" sz="1600" dirty="0"/>
              <a:t> </a:t>
            </a:r>
            <a:r>
              <a:rPr lang="en-US" sz="1600" dirty="0" err="1"/>
              <a:t>alquanto</a:t>
            </a:r>
            <a:r>
              <a:rPr lang="en-US" sz="1600" dirty="0"/>
              <a:t> </a:t>
            </a:r>
            <a:r>
              <a:rPr lang="en-US" sz="1600" dirty="0" err="1"/>
              <a:t>complesso</a:t>
            </a:r>
            <a:r>
              <a:rPr lang="en-US" sz="1600" dirty="0"/>
              <a:t> </a:t>
            </a:r>
            <a:r>
              <a:rPr lang="en-US" sz="1600" dirty="0" err="1"/>
              <a:t>che</a:t>
            </a:r>
            <a:r>
              <a:rPr lang="en-US" sz="1600" dirty="0"/>
              <a:t> </a:t>
            </a:r>
            <a:r>
              <a:rPr lang="en-US" sz="1600" dirty="0" err="1"/>
              <a:t>obbliga</a:t>
            </a:r>
            <a:r>
              <a:rPr lang="en-US" sz="1600" dirty="0"/>
              <a:t> </a:t>
            </a:r>
            <a:r>
              <a:rPr lang="en-US" sz="1600" dirty="0" err="1"/>
              <a:t>l’Organo</a:t>
            </a:r>
            <a:r>
              <a:rPr lang="en-US" sz="1600" dirty="0"/>
              <a:t> </a:t>
            </a:r>
            <a:r>
              <a:rPr lang="en-US" sz="1600" dirty="0" err="1"/>
              <a:t>Amministrativo</a:t>
            </a:r>
            <a:r>
              <a:rPr lang="en-US" sz="1600" dirty="0"/>
              <a:t> ad un </a:t>
            </a:r>
            <a:r>
              <a:rPr lang="en-US" sz="1600" dirty="0" err="1"/>
              <a:t>controllo</a:t>
            </a:r>
            <a:r>
              <a:rPr lang="en-US" sz="1600" dirty="0"/>
              <a:t> </a:t>
            </a:r>
            <a:r>
              <a:rPr lang="en-US" sz="1600" dirty="0" err="1"/>
              <a:t>pedissequo</a:t>
            </a:r>
            <a:r>
              <a:rPr lang="en-US" sz="1600" dirty="0"/>
              <a:t> </a:t>
            </a:r>
            <a:r>
              <a:rPr lang="en-US" sz="1600" dirty="0" err="1"/>
              <a:t>degli</a:t>
            </a:r>
            <a:r>
              <a:rPr lang="en-US" sz="1600" dirty="0"/>
              <a:t> </a:t>
            </a:r>
            <a:r>
              <a:rPr lang="en-US" sz="1600" dirty="0" err="1"/>
              <a:t>andamenti</a:t>
            </a:r>
            <a:r>
              <a:rPr lang="en-US" sz="1600" dirty="0"/>
              <a:t> economici </a:t>
            </a:r>
            <a:r>
              <a:rPr lang="en-US" sz="1600" dirty="0" err="1"/>
              <a:t>anche</a:t>
            </a:r>
            <a:r>
              <a:rPr lang="en-US" sz="1600" dirty="0"/>
              <a:t> in </a:t>
            </a:r>
            <a:r>
              <a:rPr lang="en-US" sz="1600" dirty="0" err="1"/>
              <a:t>funzione</a:t>
            </a:r>
            <a:r>
              <a:rPr lang="en-US" sz="1600" dirty="0"/>
              <a:t> </a:t>
            </a:r>
            <a:r>
              <a:rPr lang="en-US" sz="1600" dirty="0" err="1"/>
              <a:t>dell’articolo</a:t>
            </a:r>
            <a:r>
              <a:rPr lang="en-US" sz="1600" dirty="0"/>
              <a:t> 375 del CCII </a:t>
            </a:r>
            <a:r>
              <a:rPr lang="en-US" sz="1600" dirty="0" err="1"/>
              <a:t>che</a:t>
            </a:r>
            <a:r>
              <a:rPr lang="en-US" sz="1600" dirty="0"/>
              <a:t> </a:t>
            </a:r>
            <a:r>
              <a:rPr lang="en-US" sz="1600" dirty="0" err="1"/>
              <a:t>và</a:t>
            </a:r>
            <a:r>
              <a:rPr lang="en-US" sz="1600" dirty="0"/>
              <a:t> a </a:t>
            </a:r>
            <a:r>
              <a:rPr lang="en-US" sz="1600" dirty="0" err="1"/>
              <a:t>modificare</a:t>
            </a:r>
            <a:r>
              <a:rPr lang="en-US" sz="1600" dirty="0"/>
              <a:t> </a:t>
            </a:r>
            <a:r>
              <a:rPr lang="en-US" sz="1600" dirty="0" err="1"/>
              <a:t>l’art</a:t>
            </a:r>
            <a:r>
              <a:rPr lang="en-US" sz="1600" dirty="0"/>
              <a:t>. 2.086 cc. </a:t>
            </a:r>
            <a:r>
              <a:rPr lang="en-US" sz="1600" dirty="0" err="1"/>
              <a:t>già</a:t>
            </a:r>
            <a:r>
              <a:rPr lang="en-US" sz="1600" dirty="0"/>
              <a:t> al </a:t>
            </a:r>
            <a:r>
              <a:rPr lang="en-US" sz="1600" b="1" dirty="0"/>
              <a:t>16 </a:t>
            </a:r>
            <a:r>
              <a:rPr lang="en-US" sz="1600" b="1" dirty="0" err="1"/>
              <a:t>dicembre</a:t>
            </a:r>
            <a:r>
              <a:rPr lang="en-US" sz="1600" b="1" dirty="0"/>
              <a:t> 2019</a:t>
            </a:r>
            <a:r>
              <a:rPr lang="en-US" sz="1600" dirty="0"/>
              <a:t>, </a:t>
            </a:r>
            <a:r>
              <a:rPr lang="en-US" sz="1600" dirty="0" err="1"/>
              <a:t>che</a:t>
            </a:r>
            <a:r>
              <a:rPr lang="en-US" sz="1600" dirty="0"/>
              <a:t> </a:t>
            </a:r>
            <a:r>
              <a:rPr lang="en-US" sz="1600" dirty="0" err="1"/>
              <a:t>obbliga</a:t>
            </a:r>
            <a:r>
              <a:rPr lang="en-US" sz="1600" dirty="0"/>
              <a:t> a </a:t>
            </a:r>
            <a:r>
              <a:rPr lang="en-US" sz="1600" dirty="0" err="1"/>
              <a:t>certificare</a:t>
            </a:r>
            <a:r>
              <a:rPr lang="en-US" sz="1600" dirty="0"/>
              <a:t> la </a:t>
            </a:r>
            <a:r>
              <a:rPr lang="en-US" sz="1600" dirty="0" err="1"/>
              <a:t>continuità</a:t>
            </a:r>
            <a:r>
              <a:rPr lang="en-US" sz="1600" dirty="0"/>
              <a:t> </a:t>
            </a:r>
            <a:r>
              <a:rPr lang="en-US" sz="1600" dirty="0" err="1"/>
              <a:t>d’impresa</a:t>
            </a:r>
            <a:r>
              <a:rPr lang="en-US" sz="1600" dirty="0"/>
              <a:t> da </a:t>
            </a:r>
            <a:r>
              <a:rPr lang="en-US" sz="1600" dirty="0" err="1"/>
              <a:t>parte</a:t>
            </a:r>
            <a:r>
              <a:rPr lang="en-US" sz="1600" dirty="0"/>
              <a:t> </a:t>
            </a:r>
            <a:r>
              <a:rPr lang="en-US" sz="1600" dirty="0" err="1"/>
              <a:t>degli</a:t>
            </a:r>
            <a:r>
              <a:rPr lang="en-US" sz="1600" dirty="0"/>
              <a:t> </a:t>
            </a:r>
            <a:r>
              <a:rPr lang="en-US" sz="1600" dirty="0" err="1"/>
              <a:t>Amministratori</a:t>
            </a:r>
            <a:r>
              <a:rPr lang="en-US" sz="1600" dirty="0"/>
              <a:t>.</a:t>
            </a:r>
          </a:p>
          <a:p>
            <a:pPr marL="342900" indent="-228600" algn="just">
              <a:lnSpc>
                <a:spcPct val="90000"/>
              </a:lnSpc>
              <a:spcAft>
                <a:spcPts val="600"/>
              </a:spcAft>
              <a:buFont typeface="Arial" panose="020B0604020202020204" pitchFamily="34" charset="0"/>
              <a:buChar char="•"/>
            </a:pPr>
            <a:r>
              <a:rPr lang="en-US" sz="1600" dirty="0" err="1"/>
              <a:t>Approvazione</a:t>
            </a:r>
            <a:r>
              <a:rPr lang="en-US" sz="1600" dirty="0"/>
              <a:t> del </a:t>
            </a:r>
            <a:r>
              <a:rPr lang="en-US" sz="1600" dirty="0" err="1"/>
              <a:t>Bilancio</a:t>
            </a:r>
            <a:r>
              <a:rPr lang="en-US" sz="1600" dirty="0"/>
              <a:t> </a:t>
            </a:r>
            <a:r>
              <a:rPr lang="en-US" sz="1600" dirty="0" err="1"/>
              <a:t>entro</a:t>
            </a:r>
            <a:r>
              <a:rPr lang="en-US" sz="1600" dirty="0"/>
              <a:t> il 30 </a:t>
            </a:r>
            <a:r>
              <a:rPr lang="en-US" sz="1600" dirty="0" err="1"/>
              <a:t>giugno</a:t>
            </a:r>
            <a:r>
              <a:rPr lang="en-US" sz="1600" dirty="0"/>
              <a:t> (180 gg. Dopo </a:t>
            </a:r>
            <a:r>
              <a:rPr lang="en-US" sz="1600" dirty="0" err="1"/>
              <a:t>chiusura</a:t>
            </a:r>
            <a:r>
              <a:rPr lang="en-US" sz="1600" dirty="0"/>
              <a:t> </a:t>
            </a:r>
            <a:r>
              <a:rPr lang="en-US" sz="1600" dirty="0" err="1"/>
              <a:t>esercizio</a:t>
            </a:r>
            <a:r>
              <a:rPr lang="en-US" sz="1600" dirty="0"/>
              <a:t>), </a:t>
            </a:r>
            <a:r>
              <a:rPr lang="en-US" sz="1600" dirty="0" err="1"/>
              <a:t>termine</a:t>
            </a:r>
            <a:r>
              <a:rPr lang="en-US" sz="1600" dirty="0"/>
              <a:t> </a:t>
            </a:r>
            <a:r>
              <a:rPr lang="en-US" sz="1600" dirty="0" err="1"/>
              <a:t>modificato</a:t>
            </a:r>
            <a:r>
              <a:rPr lang="en-US" sz="1600" dirty="0"/>
              <a:t> </a:t>
            </a:r>
            <a:r>
              <a:rPr lang="en-US" sz="1600" dirty="0" err="1"/>
              <a:t>dall’art</a:t>
            </a:r>
            <a:r>
              <a:rPr lang="en-US" sz="1600" dirty="0"/>
              <a:t>. 106 del DL. </a:t>
            </a:r>
            <a:r>
              <a:rPr lang="en-US" sz="1600" dirty="0" err="1"/>
              <a:t>Cura</a:t>
            </a:r>
            <a:r>
              <a:rPr lang="en-US" sz="1600" dirty="0"/>
              <a:t> Italia, e </a:t>
            </a:r>
            <a:r>
              <a:rPr lang="en-US" sz="1600" dirty="0" err="1"/>
              <a:t>valido</a:t>
            </a:r>
            <a:r>
              <a:rPr lang="en-US" sz="1600" dirty="0"/>
              <a:t> solo per il </a:t>
            </a:r>
            <a:r>
              <a:rPr lang="en-US" sz="1600" dirty="0" err="1"/>
              <a:t>bilancio</a:t>
            </a:r>
            <a:r>
              <a:rPr lang="en-US" sz="1600" dirty="0"/>
              <a:t> al 31 </a:t>
            </a:r>
            <a:r>
              <a:rPr lang="en-US" sz="1600" dirty="0" err="1"/>
              <a:t>dicembre</a:t>
            </a:r>
            <a:r>
              <a:rPr lang="en-US" sz="1600" dirty="0"/>
              <a:t> 2019 e per </a:t>
            </a:r>
            <a:r>
              <a:rPr lang="en-US" sz="1600" dirty="0" err="1"/>
              <a:t>quello</a:t>
            </a:r>
            <a:r>
              <a:rPr lang="en-US" sz="1600" dirty="0"/>
              <a:t> al 31 </a:t>
            </a:r>
            <a:r>
              <a:rPr lang="en-US" sz="1600" dirty="0" err="1"/>
              <a:t>dicembre</a:t>
            </a:r>
            <a:r>
              <a:rPr lang="en-US" sz="1600" dirty="0"/>
              <a:t> 2020;</a:t>
            </a:r>
          </a:p>
          <a:p>
            <a:pPr marL="342900" indent="-228600" algn="just">
              <a:lnSpc>
                <a:spcPct val="90000"/>
              </a:lnSpc>
              <a:spcAft>
                <a:spcPts val="600"/>
              </a:spcAft>
              <a:buFont typeface="Arial" panose="020B0604020202020204" pitchFamily="34" charset="0"/>
              <a:buChar char="•"/>
            </a:pPr>
            <a:r>
              <a:rPr lang="en-US" sz="1600" dirty="0" err="1"/>
              <a:t>Procedere</a:t>
            </a:r>
            <a:r>
              <a:rPr lang="en-US" sz="1600" dirty="0"/>
              <a:t> </a:t>
            </a:r>
            <a:r>
              <a:rPr lang="en-US" sz="1600" dirty="0" err="1"/>
              <a:t>alla</a:t>
            </a:r>
            <a:r>
              <a:rPr lang="en-US" sz="1600" dirty="0"/>
              <a:t> </a:t>
            </a:r>
            <a:r>
              <a:rPr lang="en-US" sz="1600" dirty="0" err="1"/>
              <a:t>nomina</a:t>
            </a:r>
            <a:r>
              <a:rPr lang="en-US" sz="1600" dirty="0"/>
              <a:t> del </a:t>
            </a:r>
            <a:r>
              <a:rPr lang="en-US" sz="1600" dirty="0" err="1"/>
              <a:t>Revisore</a:t>
            </a:r>
            <a:r>
              <a:rPr lang="en-US" sz="1600" dirty="0"/>
              <a:t> Unico o </a:t>
            </a:r>
            <a:r>
              <a:rPr lang="en-US" sz="1600" dirty="0" err="1"/>
              <a:t>dell’Organo</a:t>
            </a:r>
            <a:r>
              <a:rPr lang="en-US" sz="1600" dirty="0"/>
              <a:t> di </a:t>
            </a:r>
            <a:r>
              <a:rPr lang="en-US" sz="1600" dirty="0" err="1"/>
              <a:t>controllo</a:t>
            </a:r>
            <a:r>
              <a:rPr lang="en-US" sz="1600" dirty="0"/>
              <a:t> </a:t>
            </a:r>
            <a:r>
              <a:rPr lang="en-US" sz="1600" dirty="0" err="1"/>
              <a:t>Collegiale</a:t>
            </a:r>
            <a:r>
              <a:rPr lang="en-US" sz="1600" dirty="0"/>
              <a:t> o </a:t>
            </a:r>
            <a:r>
              <a:rPr lang="en-US" sz="1600" dirty="0" err="1"/>
              <a:t>della</a:t>
            </a:r>
            <a:r>
              <a:rPr lang="en-US" sz="1600" dirty="0"/>
              <a:t> </a:t>
            </a:r>
            <a:r>
              <a:rPr lang="en-US" sz="1600" dirty="0" err="1"/>
              <a:t>Società</a:t>
            </a:r>
            <a:r>
              <a:rPr lang="en-US" sz="1600" dirty="0"/>
              <a:t> di </a:t>
            </a:r>
            <a:r>
              <a:rPr lang="en-US" sz="1600" dirty="0" err="1"/>
              <a:t>Revisione</a:t>
            </a:r>
            <a:r>
              <a:rPr lang="en-US" sz="1600" dirty="0"/>
              <a:t>, </a:t>
            </a:r>
            <a:r>
              <a:rPr lang="en-US" sz="1600" dirty="0" err="1"/>
              <a:t>entro</a:t>
            </a:r>
            <a:r>
              <a:rPr lang="en-US" sz="1600" dirty="0"/>
              <a:t> il 30 </a:t>
            </a:r>
            <a:r>
              <a:rPr lang="en-US" sz="1600" dirty="0" err="1"/>
              <a:t>giugno</a:t>
            </a:r>
            <a:r>
              <a:rPr lang="en-US" sz="1600" dirty="0"/>
              <a:t> 2021 (art. 51-bis </a:t>
            </a:r>
            <a:r>
              <a:rPr lang="en-US" sz="1600" dirty="0" err="1"/>
              <a:t>decreto</a:t>
            </a:r>
            <a:r>
              <a:rPr lang="en-US" sz="1600" dirty="0"/>
              <a:t> </a:t>
            </a:r>
            <a:r>
              <a:rPr lang="en-US" sz="1600" dirty="0" err="1"/>
              <a:t>Rilancio</a:t>
            </a:r>
            <a:r>
              <a:rPr lang="en-US" sz="1600" dirty="0"/>
              <a:t>: 34/2020), per le </a:t>
            </a:r>
            <a:r>
              <a:rPr lang="en-US" sz="1600" dirty="0" err="1"/>
              <a:t>società</a:t>
            </a:r>
            <a:r>
              <a:rPr lang="en-US" sz="1600" dirty="0"/>
              <a:t> </a:t>
            </a:r>
            <a:r>
              <a:rPr lang="en-US" sz="1600" dirty="0" err="1"/>
              <a:t>che</a:t>
            </a:r>
            <a:r>
              <a:rPr lang="en-US" sz="1600" dirty="0"/>
              <a:t> </a:t>
            </a:r>
            <a:r>
              <a:rPr lang="en-US" sz="1600" dirty="0" err="1"/>
              <a:t>superano</a:t>
            </a:r>
            <a:r>
              <a:rPr lang="en-US" sz="1600" dirty="0"/>
              <a:t> </a:t>
            </a:r>
            <a:r>
              <a:rPr lang="en-US" sz="1600" dirty="0" err="1"/>
              <a:t>gli</a:t>
            </a:r>
            <a:r>
              <a:rPr lang="en-US" sz="1600" dirty="0"/>
              <a:t> </a:t>
            </a:r>
            <a:r>
              <a:rPr lang="en-US" sz="1600" dirty="0" err="1"/>
              <a:t>ormai</a:t>
            </a:r>
            <a:r>
              <a:rPr lang="en-US" sz="1600" dirty="0"/>
              <a:t> </a:t>
            </a:r>
            <a:r>
              <a:rPr lang="en-US" sz="1600" dirty="0" err="1"/>
              <a:t>noti</a:t>
            </a:r>
            <a:r>
              <a:rPr lang="en-US" sz="1600" dirty="0"/>
              <a:t> </a:t>
            </a:r>
            <a:r>
              <a:rPr lang="en-US" sz="1600" dirty="0" err="1"/>
              <a:t>limiti</a:t>
            </a:r>
            <a:r>
              <a:rPr lang="en-US" sz="1600" dirty="0"/>
              <a:t> </a:t>
            </a:r>
            <a:r>
              <a:rPr lang="en-US" sz="1600" dirty="0" err="1"/>
              <a:t>previsti</a:t>
            </a:r>
            <a:r>
              <a:rPr lang="en-US" sz="1600" dirty="0"/>
              <a:t> dal nuovo CCII, o con </a:t>
            </a:r>
            <a:r>
              <a:rPr lang="en-US" sz="1600" dirty="0" err="1"/>
              <a:t>Assemblea</a:t>
            </a:r>
            <a:r>
              <a:rPr lang="en-US" sz="1600" dirty="0"/>
              <a:t> separata o </a:t>
            </a:r>
            <a:r>
              <a:rPr lang="en-US" sz="1600" dirty="0" err="1"/>
              <a:t>contestualmente</a:t>
            </a:r>
            <a:r>
              <a:rPr lang="en-US" sz="1600" dirty="0"/>
              <a:t> </a:t>
            </a:r>
            <a:r>
              <a:rPr lang="en-US" sz="1600" dirty="0" err="1"/>
              <a:t>all’approvazione</a:t>
            </a:r>
            <a:r>
              <a:rPr lang="en-US" sz="1600" dirty="0"/>
              <a:t> del </a:t>
            </a:r>
            <a:r>
              <a:rPr lang="en-US" sz="1600" dirty="0" err="1"/>
              <a:t>Bilancio</a:t>
            </a:r>
            <a:r>
              <a:rPr lang="en-US" sz="1600" dirty="0"/>
              <a:t> al 31 </a:t>
            </a:r>
            <a:r>
              <a:rPr lang="en-US" sz="1600" dirty="0" err="1"/>
              <a:t>dicembre</a:t>
            </a:r>
            <a:r>
              <a:rPr lang="en-US" sz="1600" dirty="0"/>
              <a:t> 2021.</a:t>
            </a:r>
          </a:p>
          <a:p>
            <a:pPr marL="342900" indent="-228600" algn="just">
              <a:lnSpc>
                <a:spcPct val="90000"/>
              </a:lnSpc>
              <a:spcAft>
                <a:spcPts val="600"/>
              </a:spcAft>
              <a:buFont typeface="Arial" panose="020B0604020202020204" pitchFamily="34" charset="0"/>
              <a:buChar char="•"/>
            </a:pPr>
            <a:r>
              <a:rPr lang="en-US" sz="1600" dirty="0"/>
              <a:t>Per la </a:t>
            </a:r>
            <a:r>
              <a:rPr lang="en-US" sz="1600" dirty="0" err="1"/>
              <a:t>nomina</a:t>
            </a:r>
            <a:r>
              <a:rPr lang="en-US" sz="1600" dirty="0"/>
              <a:t> </a:t>
            </a:r>
            <a:r>
              <a:rPr lang="en-US" sz="1600" dirty="0" err="1"/>
              <a:t>dell’Organo</a:t>
            </a:r>
            <a:r>
              <a:rPr lang="en-US" sz="1600" dirty="0"/>
              <a:t> di </a:t>
            </a:r>
            <a:r>
              <a:rPr lang="en-US" sz="1600" dirty="0" err="1"/>
              <a:t>controllo</a:t>
            </a:r>
            <a:r>
              <a:rPr lang="en-US" sz="1600" dirty="0"/>
              <a:t> </a:t>
            </a:r>
            <a:r>
              <a:rPr lang="en-US" sz="1600" dirty="0" err="1"/>
              <a:t>verificare</a:t>
            </a:r>
            <a:r>
              <a:rPr lang="en-US" sz="1600" dirty="0"/>
              <a:t> </a:t>
            </a:r>
            <a:r>
              <a:rPr lang="en-US" sz="1600" dirty="0" err="1"/>
              <a:t>i</a:t>
            </a:r>
            <a:r>
              <a:rPr lang="en-US" sz="1600" dirty="0"/>
              <a:t> </a:t>
            </a:r>
            <a:r>
              <a:rPr lang="en-US" sz="1600" dirty="0" err="1"/>
              <a:t>limiti</a:t>
            </a:r>
            <a:r>
              <a:rPr lang="en-US" sz="1600" dirty="0"/>
              <a:t> </a:t>
            </a:r>
            <a:r>
              <a:rPr lang="en-US" sz="1600" dirty="0" err="1"/>
              <a:t>sulla</a:t>
            </a:r>
            <a:r>
              <a:rPr lang="en-US" sz="1600" dirty="0"/>
              <a:t> base </a:t>
            </a:r>
            <a:r>
              <a:rPr lang="en-US" sz="1600" dirty="0" err="1"/>
              <a:t>dei</a:t>
            </a:r>
            <a:r>
              <a:rPr lang="en-US" sz="1600" dirty="0"/>
              <a:t> </a:t>
            </a:r>
            <a:r>
              <a:rPr lang="en-US" sz="1600" dirty="0" err="1"/>
              <a:t>Bilanci</a:t>
            </a:r>
            <a:r>
              <a:rPr lang="en-US" sz="1600" dirty="0"/>
              <a:t> al 31/12/2020 ed al 31/12/2021 </a:t>
            </a:r>
            <a:r>
              <a:rPr lang="en-US" sz="1600" dirty="0" err="1"/>
              <a:t>poiché</a:t>
            </a:r>
            <a:r>
              <a:rPr lang="en-US" sz="1600" dirty="0"/>
              <a:t> </a:t>
            </a:r>
            <a:r>
              <a:rPr lang="en-US" sz="1600" dirty="0" err="1"/>
              <a:t>l’obbligo</a:t>
            </a:r>
            <a:r>
              <a:rPr lang="en-US" sz="1600" dirty="0"/>
              <a:t> fa </a:t>
            </a:r>
            <a:r>
              <a:rPr lang="en-US" sz="1600" dirty="0" err="1"/>
              <a:t>riferimento</a:t>
            </a:r>
            <a:r>
              <a:rPr lang="en-US" sz="1600" dirty="0"/>
              <a:t> al </a:t>
            </a:r>
            <a:r>
              <a:rPr lang="en-US" sz="1600" dirty="0" err="1"/>
              <a:t>bilancio</a:t>
            </a:r>
            <a:r>
              <a:rPr lang="en-US" sz="1600" dirty="0"/>
              <a:t> 2021 </a:t>
            </a:r>
            <a:r>
              <a:rPr lang="en-US" sz="1600" dirty="0" err="1"/>
              <a:t>relativamente</a:t>
            </a:r>
            <a:r>
              <a:rPr lang="en-US" sz="1600" dirty="0"/>
              <a:t> </a:t>
            </a:r>
            <a:r>
              <a:rPr lang="en-US" sz="1600" dirty="0" err="1"/>
              <a:t>all’approvazione</a:t>
            </a:r>
            <a:r>
              <a:rPr lang="en-US" sz="1600" dirty="0"/>
              <a:t> come </a:t>
            </a:r>
            <a:r>
              <a:rPr lang="en-US" sz="1600" dirty="0" err="1"/>
              <a:t>termine</a:t>
            </a:r>
            <a:r>
              <a:rPr lang="en-US" sz="1600" dirty="0"/>
              <a:t> ultimo per la </a:t>
            </a:r>
            <a:r>
              <a:rPr lang="en-US" sz="1600" dirty="0" err="1"/>
              <a:t>nomina</a:t>
            </a:r>
            <a:r>
              <a:rPr lang="en-US" sz="1600" dirty="0"/>
              <a:t> </a:t>
            </a:r>
            <a:r>
              <a:rPr lang="en-US" sz="1600" dirty="0" err="1"/>
              <a:t>dell’Organo</a:t>
            </a:r>
            <a:r>
              <a:rPr lang="en-US" sz="1600" dirty="0"/>
              <a:t> di </a:t>
            </a:r>
            <a:r>
              <a:rPr lang="en-US" sz="1600" dirty="0" err="1"/>
              <a:t>Controllo</a:t>
            </a:r>
            <a:r>
              <a:rPr lang="en-US" sz="1600" dirty="0"/>
              <a:t>.</a:t>
            </a:r>
          </a:p>
          <a:p>
            <a:pPr marL="342900" indent="-228600" algn="just">
              <a:lnSpc>
                <a:spcPct val="90000"/>
              </a:lnSpc>
              <a:spcAft>
                <a:spcPts val="600"/>
              </a:spcAft>
              <a:buFont typeface="Arial" panose="020B0604020202020204" pitchFamily="34" charset="0"/>
              <a:buChar char="•"/>
            </a:pPr>
            <a:r>
              <a:rPr lang="en-US" sz="1600" dirty="0" err="1"/>
              <a:t>Verifica</a:t>
            </a:r>
            <a:r>
              <a:rPr lang="en-US" sz="1600" dirty="0"/>
              <a:t> </a:t>
            </a:r>
            <a:r>
              <a:rPr lang="en-US" sz="1600" dirty="0" err="1"/>
              <a:t>indicatori</a:t>
            </a:r>
            <a:r>
              <a:rPr lang="en-US" sz="1600" dirty="0"/>
              <a:t> </a:t>
            </a:r>
            <a:r>
              <a:rPr lang="en-US" sz="1600" dirty="0" err="1"/>
              <a:t>crisi</a:t>
            </a:r>
            <a:r>
              <a:rPr lang="en-US" sz="1600" dirty="0"/>
              <a:t> da ISA 570: </a:t>
            </a:r>
            <a:r>
              <a:rPr lang="en-US" sz="1600" dirty="0" err="1"/>
              <a:t>capitale</a:t>
            </a:r>
            <a:r>
              <a:rPr lang="en-US" sz="1600" dirty="0"/>
              <a:t> </a:t>
            </a:r>
            <a:r>
              <a:rPr lang="en-US" sz="1600" dirty="0" err="1"/>
              <a:t>circolante</a:t>
            </a:r>
            <a:r>
              <a:rPr lang="en-US" sz="1600" dirty="0"/>
              <a:t> </a:t>
            </a:r>
            <a:r>
              <a:rPr lang="en-US" sz="1600" dirty="0" err="1"/>
              <a:t>netto</a:t>
            </a:r>
            <a:r>
              <a:rPr lang="en-US" sz="1600" dirty="0"/>
              <a:t> </a:t>
            </a:r>
            <a:r>
              <a:rPr lang="en-US" sz="1600" dirty="0" err="1"/>
              <a:t>negativo</a:t>
            </a:r>
            <a:r>
              <a:rPr lang="en-US" sz="1600" dirty="0"/>
              <a:t>; </a:t>
            </a:r>
            <a:r>
              <a:rPr lang="en-US" sz="1600" dirty="0" err="1"/>
              <a:t>bilanci</a:t>
            </a:r>
            <a:r>
              <a:rPr lang="en-US" sz="1600" dirty="0"/>
              <a:t> </a:t>
            </a:r>
            <a:r>
              <a:rPr lang="en-US" sz="1600" dirty="0" err="1"/>
              <a:t>prospettici</a:t>
            </a:r>
            <a:r>
              <a:rPr lang="en-US" sz="1600" dirty="0"/>
              <a:t> con </a:t>
            </a:r>
            <a:r>
              <a:rPr lang="en-US" sz="1600" dirty="0" err="1"/>
              <a:t>flussi</a:t>
            </a:r>
            <a:r>
              <a:rPr lang="en-US" sz="1600" dirty="0"/>
              <a:t> di </a:t>
            </a:r>
            <a:r>
              <a:rPr lang="en-US" sz="1600" dirty="0" err="1"/>
              <a:t>cassa</a:t>
            </a:r>
            <a:r>
              <a:rPr lang="en-US" sz="1600" dirty="0"/>
              <a:t> </a:t>
            </a:r>
            <a:r>
              <a:rPr lang="en-US" sz="1600" dirty="0" err="1"/>
              <a:t>negativi</a:t>
            </a:r>
            <a:r>
              <a:rPr lang="en-US" sz="1600" dirty="0"/>
              <a:t>; </a:t>
            </a:r>
            <a:r>
              <a:rPr lang="en-US" sz="1600" dirty="0" err="1"/>
              <a:t>prinicipali</a:t>
            </a:r>
            <a:r>
              <a:rPr lang="en-US" sz="1600" dirty="0"/>
              <a:t> </a:t>
            </a:r>
            <a:r>
              <a:rPr lang="en-US" sz="1600" dirty="0" err="1"/>
              <a:t>indici</a:t>
            </a:r>
            <a:r>
              <a:rPr lang="en-US" sz="1600" dirty="0"/>
              <a:t> </a:t>
            </a:r>
            <a:r>
              <a:rPr lang="en-US" sz="1600" dirty="0" err="1"/>
              <a:t>economico-finanziari</a:t>
            </a:r>
            <a:r>
              <a:rPr lang="en-US" sz="1600" dirty="0"/>
              <a:t> </a:t>
            </a:r>
            <a:r>
              <a:rPr lang="en-US" sz="1600" dirty="0" err="1"/>
              <a:t>negativi</a:t>
            </a:r>
            <a:r>
              <a:rPr lang="en-US" sz="1600" dirty="0"/>
              <a:t> (ROI-ROE e ROS; </a:t>
            </a:r>
            <a:r>
              <a:rPr lang="en-US" sz="1600" dirty="0" err="1"/>
              <a:t>indice</a:t>
            </a:r>
            <a:r>
              <a:rPr lang="en-US" sz="1600" dirty="0"/>
              <a:t> di </a:t>
            </a:r>
            <a:r>
              <a:rPr lang="en-US" sz="1600" dirty="0" err="1"/>
              <a:t>liquidità</a:t>
            </a:r>
            <a:r>
              <a:rPr lang="en-US" sz="1600" dirty="0"/>
              <a:t>); </a:t>
            </a:r>
            <a:r>
              <a:rPr lang="en-US" sz="1600" dirty="0" err="1"/>
              <a:t>eventi</a:t>
            </a:r>
            <a:r>
              <a:rPr lang="en-US" sz="1600" dirty="0"/>
              <a:t> </a:t>
            </a:r>
            <a:r>
              <a:rPr lang="en-US" sz="1600" dirty="0" err="1"/>
              <a:t>catastrofici</a:t>
            </a:r>
            <a:r>
              <a:rPr lang="en-US" sz="1600" dirty="0"/>
              <a:t> </a:t>
            </a:r>
            <a:r>
              <a:rPr lang="en-US" sz="1600" dirty="0" err="1"/>
              <a:t>contro</a:t>
            </a:r>
            <a:r>
              <a:rPr lang="en-US" sz="1600" dirty="0"/>
              <a:t> cui non è </a:t>
            </a:r>
            <a:r>
              <a:rPr lang="en-US" sz="1600" dirty="0" err="1"/>
              <a:t>stata</a:t>
            </a:r>
            <a:r>
              <a:rPr lang="en-US" sz="1600" dirty="0"/>
              <a:t> </a:t>
            </a:r>
            <a:r>
              <a:rPr lang="en-US" sz="1600" dirty="0" err="1"/>
              <a:t>stipulata</a:t>
            </a:r>
            <a:r>
              <a:rPr lang="en-US" sz="1600" dirty="0"/>
              <a:t> una </a:t>
            </a:r>
            <a:r>
              <a:rPr lang="en-US" sz="1600" dirty="0" err="1"/>
              <a:t>polizza</a:t>
            </a:r>
            <a:r>
              <a:rPr lang="en-US" sz="1600" dirty="0"/>
              <a:t> </a:t>
            </a:r>
            <a:r>
              <a:rPr lang="en-US" sz="1600" dirty="0" err="1"/>
              <a:t>assicurativa</a:t>
            </a:r>
            <a:r>
              <a:rPr lang="en-US" sz="1600" dirty="0"/>
              <a:t> o </a:t>
            </a:r>
            <a:r>
              <a:rPr lang="en-US" sz="1600" dirty="0" err="1"/>
              <a:t>essere</a:t>
            </a:r>
            <a:r>
              <a:rPr lang="en-US" sz="1600" dirty="0"/>
              <a:t> in </a:t>
            </a:r>
            <a:r>
              <a:rPr lang="en-US" sz="1600" dirty="0" err="1"/>
              <a:t>possesso</a:t>
            </a:r>
            <a:r>
              <a:rPr lang="en-US" sz="1600" dirty="0"/>
              <a:t> di una con </a:t>
            </a:r>
            <a:r>
              <a:rPr lang="en-US" sz="1600" dirty="0" err="1"/>
              <a:t>massimali</a:t>
            </a:r>
            <a:r>
              <a:rPr lang="en-US" sz="1600" dirty="0"/>
              <a:t> </a:t>
            </a:r>
            <a:r>
              <a:rPr lang="en-US" sz="1600" dirty="0" err="1"/>
              <a:t>insufficienti</a:t>
            </a:r>
            <a:r>
              <a:rPr lang="en-US" sz="1600" dirty="0"/>
              <a:t>.</a:t>
            </a:r>
          </a:p>
          <a:p>
            <a:pPr marL="342900" indent="-228600" algn="just">
              <a:lnSpc>
                <a:spcPct val="90000"/>
              </a:lnSpc>
              <a:spcAft>
                <a:spcPts val="600"/>
              </a:spcAft>
              <a:buFont typeface="Arial" panose="020B0604020202020204" pitchFamily="34" charset="0"/>
              <a:buChar char="•"/>
            </a:pPr>
            <a:r>
              <a:rPr lang="en-US" sz="1600" dirty="0" err="1"/>
              <a:t>Indici</a:t>
            </a:r>
            <a:r>
              <a:rPr lang="en-US" sz="1600" dirty="0"/>
              <a:t> di </a:t>
            </a:r>
            <a:r>
              <a:rPr lang="en-US" sz="1600" dirty="0" err="1"/>
              <a:t>Allerta</a:t>
            </a:r>
            <a:r>
              <a:rPr lang="en-US" sz="1600" dirty="0"/>
              <a:t> del CNDCEC (</a:t>
            </a:r>
            <a:r>
              <a:rPr lang="en-US" sz="1600" dirty="0" err="1"/>
              <a:t>saranno</a:t>
            </a:r>
            <a:r>
              <a:rPr lang="en-US" sz="1600" dirty="0"/>
              <a:t> </a:t>
            </a:r>
            <a:r>
              <a:rPr lang="en-US" sz="1600" dirty="0" err="1"/>
              <a:t>rinviati</a:t>
            </a:r>
            <a:r>
              <a:rPr lang="en-US" sz="1600" dirty="0"/>
              <a:t> </a:t>
            </a:r>
            <a:r>
              <a:rPr lang="en-US" sz="1600" dirty="0" err="1"/>
              <a:t>almeno</a:t>
            </a:r>
            <a:r>
              <a:rPr lang="en-US" sz="1600" dirty="0"/>
              <a:t> di un anno rispetto al 01/09/2021)</a:t>
            </a:r>
          </a:p>
          <a:p>
            <a:pPr marL="342900" indent="-228600">
              <a:lnSpc>
                <a:spcPct val="90000"/>
              </a:lnSpc>
              <a:spcAft>
                <a:spcPts val="600"/>
              </a:spcAft>
              <a:buFont typeface="Arial" panose="020B0604020202020204" pitchFamily="34" charset="0"/>
              <a:buChar char="•"/>
            </a:pPr>
            <a:endParaRPr lang="en-US" sz="1000" dirty="0"/>
          </a:p>
        </p:txBody>
      </p:sp>
      <p:sp>
        <p:nvSpPr>
          <p:cNvPr id="14" name="Oval 13">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3">
            <a:extLst>
              <a:ext uri="{FF2B5EF4-FFF2-40B4-BE49-F238E27FC236}">
                <a16:creationId xmlns:a16="http://schemas.microsoft.com/office/drawing/2014/main" id="{0BD35198-F96C-40A5-821F-DDB60555F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5968" y="200616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Shape 15">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309F3356-B455-4356-B98D-D8970D93BE00}"/>
              </a:ext>
            </a:extLst>
          </p:cNvPr>
          <p:cNvPicPr>
            <a:picLocks noChangeAspect="1" noChangeArrowheads="1"/>
          </p:cNvPicPr>
          <p:nvPr/>
        </p:nvPicPr>
        <p:blipFill>
          <a:blip r:embed="rId3" cstate="print"/>
          <a:stretch>
            <a:fillRect/>
          </a:stretch>
        </p:blipFill>
        <p:spPr bwMode="auto">
          <a:xfrm>
            <a:off x="6911331" y="5437124"/>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20" name="Freeform: Shape 19">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Segnaposto numero diapositiva 1"/>
          <p:cNvSpPr>
            <a:spLocks noGrp="1"/>
          </p:cNvSpPr>
          <p:nvPr>
            <p:ph type="sldNum" sz="quarter" idx="12"/>
          </p:nvPr>
        </p:nvSpPr>
        <p:spPr>
          <a:xfrm>
            <a:off x="9657162" y="6356350"/>
            <a:ext cx="1696637" cy="365125"/>
          </a:xfrm>
        </p:spPr>
        <p:txBody>
          <a:bodyPr vert="horz" lIns="91440" tIns="45720" rIns="91440" bIns="45720" rtlCol="0" anchor="ctr">
            <a:normAutofit/>
          </a:bodyPr>
          <a:lstStyle/>
          <a:p>
            <a:pPr>
              <a:spcAft>
                <a:spcPts val="600"/>
              </a:spcAft>
            </a:pPr>
            <a:r>
              <a:rPr lang="en-US"/>
              <a:t>26</a:t>
            </a:r>
          </a:p>
        </p:txBody>
      </p:sp>
      <p:sp>
        <p:nvSpPr>
          <p:cNvPr id="22" name="Arc 2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Immagine 1">
            <a:extLst>
              <a:ext uri="{FF2B5EF4-FFF2-40B4-BE49-F238E27FC236}">
                <a16:creationId xmlns:a16="http://schemas.microsoft.com/office/drawing/2014/main" id="{CD3178B9-CAD9-46DB-AB92-CCDB6C37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1083" y="316715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4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asellaDiTesto 2"/>
          <p:cNvSpPr txBox="1"/>
          <p:nvPr/>
        </p:nvSpPr>
        <p:spPr>
          <a:xfrm>
            <a:off x="765051" y="2286000"/>
            <a:ext cx="3384000" cy="38448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solidFill>
                  <a:schemeClr val="bg1">
                    <a:alpha val="60000"/>
                  </a:schemeClr>
                </a:solidFill>
              </a:rPr>
              <a:t>Indici</a:t>
            </a:r>
            <a:r>
              <a:rPr lang="en-US" sz="2000" dirty="0">
                <a:solidFill>
                  <a:schemeClr val="bg1">
                    <a:alpha val="60000"/>
                  </a:schemeClr>
                </a:solidFill>
              </a:rPr>
              <a:t> di </a:t>
            </a:r>
            <a:r>
              <a:rPr lang="en-US" sz="2000" dirty="0" err="1">
                <a:solidFill>
                  <a:schemeClr val="bg1">
                    <a:alpha val="60000"/>
                  </a:schemeClr>
                </a:solidFill>
              </a:rPr>
              <a:t>bilancio</a:t>
            </a:r>
            <a:r>
              <a:rPr lang="en-US" sz="2000" dirty="0">
                <a:solidFill>
                  <a:schemeClr val="bg1">
                    <a:alpha val="60000"/>
                  </a:schemeClr>
                </a:solidFill>
              </a:rPr>
              <a:t> e </a:t>
            </a:r>
            <a:r>
              <a:rPr lang="en-US" sz="2000" dirty="0" err="1">
                <a:solidFill>
                  <a:schemeClr val="bg1">
                    <a:alpha val="60000"/>
                  </a:schemeClr>
                </a:solidFill>
              </a:rPr>
              <a:t>Indici</a:t>
            </a:r>
            <a:r>
              <a:rPr lang="en-US" sz="2000" dirty="0">
                <a:solidFill>
                  <a:schemeClr val="bg1">
                    <a:alpha val="60000"/>
                  </a:schemeClr>
                </a:solidFill>
              </a:rPr>
              <a:t> </a:t>
            </a:r>
            <a:r>
              <a:rPr lang="en-US" sz="2000" dirty="0" err="1">
                <a:solidFill>
                  <a:schemeClr val="bg1">
                    <a:alpha val="60000"/>
                  </a:schemeClr>
                </a:solidFill>
              </a:rPr>
              <a:t>della</a:t>
            </a:r>
            <a:r>
              <a:rPr lang="en-US" sz="2000" dirty="0">
                <a:solidFill>
                  <a:schemeClr val="bg1">
                    <a:alpha val="60000"/>
                  </a:schemeClr>
                </a:solidFill>
              </a:rPr>
              <a:t> </a:t>
            </a:r>
            <a:r>
              <a:rPr lang="en-US" sz="2000" dirty="0" err="1">
                <a:solidFill>
                  <a:schemeClr val="bg1">
                    <a:alpha val="60000"/>
                  </a:schemeClr>
                </a:solidFill>
              </a:rPr>
              <a:t>Crisi</a:t>
            </a:r>
            <a:r>
              <a:rPr lang="en-US" sz="2000" dirty="0">
                <a:solidFill>
                  <a:schemeClr val="bg1">
                    <a:alpha val="60000"/>
                  </a:schemeClr>
                </a:solidFill>
              </a:rPr>
              <a:t> </a:t>
            </a:r>
            <a:r>
              <a:rPr lang="en-US" sz="2000" dirty="0" err="1">
                <a:solidFill>
                  <a:schemeClr val="bg1">
                    <a:alpha val="60000"/>
                  </a:schemeClr>
                </a:solidFill>
              </a:rPr>
              <a:t>predisposti</a:t>
            </a:r>
            <a:r>
              <a:rPr lang="en-US" sz="2000" dirty="0">
                <a:solidFill>
                  <a:schemeClr val="bg1">
                    <a:alpha val="60000"/>
                  </a:schemeClr>
                </a:solidFill>
              </a:rPr>
              <a:t> da CNDCEC.</a:t>
            </a:r>
          </a:p>
          <a:p>
            <a:pPr indent="-228600">
              <a:lnSpc>
                <a:spcPct val="90000"/>
              </a:lnSpc>
              <a:spcAft>
                <a:spcPts val="600"/>
              </a:spcAft>
              <a:buFont typeface="Arial" panose="020B0604020202020204" pitchFamily="34" charset="0"/>
              <a:buChar char="•"/>
            </a:pPr>
            <a:endParaRPr lang="en-US" sz="2000" dirty="0">
              <a:solidFill>
                <a:schemeClr val="bg1">
                  <a:alpha val="60000"/>
                </a:schemeClr>
              </a:solidFill>
            </a:endParaRPr>
          </a:p>
          <a:p>
            <a:pPr indent="-228600">
              <a:lnSpc>
                <a:spcPct val="90000"/>
              </a:lnSpc>
              <a:spcAft>
                <a:spcPts val="600"/>
              </a:spcAft>
              <a:buFont typeface="Arial" panose="020B0604020202020204" pitchFamily="34" charset="0"/>
              <a:buChar char="•"/>
            </a:pPr>
            <a:r>
              <a:rPr lang="en-US" sz="2000" dirty="0">
                <a:solidFill>
                  <a:schemeClr val="bg1">
                    <a:alpha val="60000"/>
                  </a:schemeClr>
                </a:solidFill>
              </a:rPr>
              <a:t>Schema </a:t>
            </a:r>
            <a:r>
              <a:rPr lang="en-US" sz="2000" dirty="0" err="1">
                <a:solidFill>
                  <a:schemeClr val="bg1">
                    <a:alpha val="60000"/>
                  </a:schemeClr>
                </a:solidFill>
              </a:rPr>
              <a:t>degli</a:t>
            </a:r>
            <a:r>
              <a:rPr lang="en-US" sz="2000" dirty="0">
                <a:solidFill>
                  <a:schemeClr val="bg1">
                    <a:alpha val="60000"/>
                  </a:schemeClr>
                </a:solidFill>
              </a:rPr>
              <a:t> </a:t>
            </a:r>
            <a:r>
              <a:rPr lang="en-US" sz="2000" dirty="0" err="1">
                <a:solidFill>
                  <a:schemeClr val="bg1">
                    <a:alpha val="60000"/>
                  </a:schemeClr>
                </a:solidFill>
              </a:rPr>
              <a:t>indici</a:t>
            </a:r>
            <a:r>
              <a:rPr lang="en-US" sz="2000" dirty="0">
                <a:solidFill>
                  <a:schemeClr val="bg1">
                    <a:alpha val="60000"/>
                  </a:schemeClr>
                </a:solidFill>
              </a:rPr>
              <a:t> </a:t>
            </a:r>
            <a:r>
              <a:rPr lang="en-US" sz="2000" dirty="0" err="1">
                <a:solidFill>
                  <a:schemeClr val="bg1">
                    <a:alpha val="60000"/>
                  </a:schemeClr>
                </a:solidFill>
              </a:rPr>
              <a:t>approvati</a:t>
            </a:r>
            <a:r>
              <a:rPr lang="en-US" sz="2000" dirty="0">
                <a:solidFill>
                  <a:schemeClr val="bg1">
                    <a:alpha val="60000"/>
                  </a:schemeClr>
                </a:solidFill>
              </a:rPr>
              <a:t> dal CNDCEC </a:t>
            </a:r>
            <a:r>
              <a:rPr lang="en-US" sz="2000" dirty="0" err="1">
                <a:solidFill>
                  <a:schemeClr val="bg1">
                    <a:alpha val="60000"/>
                  </a:schemeClr>
                </a:solidFill>
              </a:rPr>
              <a:t>tuttora</a:t>
            </a:r>
            <a:r>
              <a:rPr lang="en-US" sz="2000" dirty="0">
                <a:solidFill>
                  <a:schemeClr val="bg1">
                    <a:alpha val="60000"/>
                  </a:schemeClr>
                </a:solidFill>
              </a:rPr>
              <a:t> </a:t>
            </a:r>
            <a:r>
              <a:rPr lang="en-US" sz="2000" dirty="0" err="1">
                <a:solidFill>
                  <a:schemeClr val="bg1">
                    <a:alpha val="60000"/>
                  </a:schemeClr>
                </a:solidFill>
              </a:rPr>
              <a:t>sospesi</a:t>
            </a:r>
            <a:r>
              <a:rPr lang="en-US" sz="2000" dirty="0">
                <a:solidFill>
                  <a:schemeClr val="bg1">
                    <a:alpha val="60000"/>
                  </a:schemeClr>
                </a:solidFill>
              </a:rPr>
              <a:t> </a:t>
            </a:r>
            <a:r>
              <a:rPr lang="en-US" sz="2000" dirty="0" err="1">
                <a:solidFill>
                  <a:schemeClr val="bg1">
                    <a:alpha val="60000"/>
                  </a:schemeClr>
                </a:solidFill>
              </a:rPr>
              <a:t>fino</a:t>
            </a:r>
            <a:r>
              <a:rPr lang="en-US" sz="2000" dirty="0">
                <a:solidFill>
                  <a:schemeClr val="bg1">
                    <a:alpha val="60000"/>
                  </a:schemeClr>
                </a:solidFill>
              </a:rPr>
              <a:t> al 01/09/2021</a:t>
            </a:r>
          </a:p>
          <a:p>
            <a:pPr indent="-228600">
              <a:lnSpc>
                <a:spcPct val="90000"/>
              </a:lnSpc>
              <a:spcAft>
                <a:spcPts val="600"/>
              </a:spcAft>
              <a:buFont typeface="Arial" panose="020B0604020202020204" pitchFamily="34" charset="0"/>
              <a:buChar char="•"/>
            </a:pPr>
            <a:endParaRPr lang="en-US" sz="2000" dirty="0">
              <a:solidFill>
                <a:schemeClr val="bg1">
                  <a:alpha val="60000"/>
                </a:schemeClr>
              </a:solidFill>
            </a:endParaRPr>
          </a:p>
        </p:txBody>
      </p:sp>
      <p:pic>
        <p:nvPicPr>
          <p:cNvPr id="4" name="Immagine 3"/>
          <p:cNvPicPr>
            <a:picLocks noChangeAspect="1"/>
          </p:cNvPicPr>
          <p:nvPr/>
        </p:nvPicPr>
        <p:blipFill>
          <a:blip r:embed="rId2"/>
          <a:stretch>
            <a:fillRect/>
          </a:stretch>
        </p:blipFill>
        <p:spPr>
          <a:xfrm>
            <a:off x="4914103" y="914400"/>
            <a:ext cx="7099706" cy="5216400"/>
          </a:xfrm>
          <a:prstGeom prst="rect">
            <a:avLst/>
          </a:prstGeom>
        </p:spPr>
      </p:pic>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a:solidFill>
                  <a:schemeClr val="tx1">
                    <a:alpha val="60000"/>
                  </a:schemeClr>
                </a:solidFill>
              </a:rPr>
              <a:t>27</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4"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8084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5455</Words>
  <Application>Microsoft Office PowerPoint</Application>
  <PresentationFormat>Widescreen</PresentationFormat>
  <Paragraphs>398</Paragraphs>
  <Slides>29</Slides>
  <Notes>7</Notes>
  <HiddenSlides>0</HiddenSlides>
  <MMClips>0</MMClips>
  <ScaleCrop>false</ScaleCrop>
  <HeadingPairs>
    <vt:vector size="6" baseType="variant">
      <vt:variant>
        <vt:lpstr>Caratteri utilizzati</vt:lpstr>
      </vt:variant>
      <vt:variant>
        <vt:i4>12</vt:i4>
      </vt:variant>
      <vt:variant>
        <vt:lpstr>Tema</vt:lpstr>
      </vt:variant>
      <vt:variant>
        <vt:i4>5</vt:i4>
      </vt:variant>
      <vt:variant>
        <vt:lpstr>Titoli diapositive</vt:lpstr>
      </vt:variant>
      <vt:variant>
        <vt:i4>29</vt:i4>
      </vt:variant>
    </vt:vector>
  </HeadingPairs>
  <TitlesOfParts>
    <vt:vector size="46" baseType="lpstr">
      <vt:lpstr>Arial Unicode MS</vt:lpstr>
      <vt:lpstr>Arial</vt:lpstr>
      <vt:lpstr>ArialMT</vt:lpstr>
      <vt:lpstr>Calibri</vt:lpstr>
      <vt:lpstr>Calibri Light</vt:lpstr>
      <vt:lpstr>Century Gothic</vt:lpstr>
      <vt:lpstr>Franklin Gothic Book</vt:lpstr>
      <vt:lpstr>Georgia</vt:lpstr>
      <vt:lpstr>StarSymbol</vt:lpstr>
      <vt:lpstr>Tahoma</vt:lpstr>
      <vt:lpstr>Times New Roman</vt:lpstr>
      <vt:lpstr>Wingdings 3</vt:lpstr>
      <vt:lpstr>Tema di Office</vt:lpstr>
      <vt:lpstr>Ione</vt:lpstr>
      <vt:lpstr>Sezione</vt:lpstr>
      <vt:lpstr>Filo</vt:lpstr>
      <vt:lpstr>Office Theme</vt:lpstr>
      <vt:lpstr>                COMMISSIONE FINANZA-CRISI E CONTROLLO DI GESTIONE LE DIFFICOLTA’ NELLE IMPRESE NELL’ERA COVID ANALISI E SOLUZIONI INNOVATIVE PER CRISI D’IMPRESA, CONTROLLO DI GESTIONE E APPROCCIO AL SISTEMA BANCARIO E FINANZIARIO CRISI D’IMPRESA SECONDO LA LEGGE 3/2012 COME RIFORMATA DAL D.LGS. 14/2019 CON LE MODIFICHE DI CUI ALLA L. 176/2020 MOTIVI CHE SPINGONO AL CONTROLLO DI GESTIONE ED AL CONTROLLO DEI FLUSSI DI CASSA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 FINANZA-CRISI E CONTROLLO DI GESTIONE LE DIFFICOLTA’ NELLE IMPRESE NELL’ERA COVID ANALISI E SOLUZIONI INNOVATIVE PER CRISI D’IMPRESA, CONTROLLO DI GESTIONE E APPROCCIO AL SISTEMA BANCARIO E FINANZIARIO CRISI D’IMPRESA SECONDO LA LEGGE 3/2012 COME RIFORMATA DAL D.LGS. 14/2019 CON LE MODIFICHE DI CUI ALLA L. 176/2020</dc:title>
  <dc:creator>alfredo barbaranelli</dc:creator>
  <cp:lastModifiedBy>alfredobarbara</cp:lastModifiedBy>
  <cp:revision>35</cp:revision>
  <dcterms:created xsi:type="dcterms:W3CDTF">2021-07-02T15:04:38Z</dcterms:created>
  <dcterms:modified xsi:type="dcterms:W3CDTF">2021-07-05T10:18:01Z</dcterms:modified>
</cp:coreProperties>
</file>