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handoutMasterIdLst>
    <p:handoutMasterId r:id="rId29"/>
  </p:handoutMasterIdLst>
  <p:sldIdLst>
    <p:sldId id="256" r:id="rId2"/>
    <p:sldId id="257" r:id="rId3"/>
    <p:sldId id="258" r:id="rId4"/>
    <p:sldId id="260" r:id="rId5"/>
    <p:sldId id="321" r:id="rId6"/>
    <p:sldId id="324" r:id="rId7"/>
    <p:sldId id="269" r:id="rId8"/>
    <p:sldId id="273" r:id="rId9"/>
    <p:sldId id="275" r:id="rId10"/>
    <p:sldId id="276" r:id="rId11"/>
    <p:sldId id="277" r:id="rId12"/>
    <p:sldId id="295" r:id="rId13"/>
    <p:sldId id="335" r:id="rId14"/>
    <p:sldId id="305" r:id="rId15"/>
    <p:sldId id="314" r:id="rId16"/>
    <p:sldId id="316" r:id="rId17"/>
    <p:sldId id="315" r:id="rId18"/>
    <p:sldId id="317" r:id="rId19"/>
    <p:sldId id="318" r:id="rId20"/>
    <p:sldId id="319" r:id="rId21"/>
    <p:sldId id="326" r:id="rId22"/>
    <p:sldId id="327" r:id="rId23"/>
    <p:sldId id="329" r:id="rId24"/>
    <p:sldId id="330" r:id="rId25"/>
    <p:sldId id="331" r:id="rId26"/>
    <p:sldId id="332" r:id="rId2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fredo Barabaranelli" initials="AB" lastIdx="2" clrIdx="0">
    <p:extLst>
      <p:ext uri="{19B8F6BF-5375-455C-9EA6-DF929625EA0E}">
        <p15:presenceInfo xmlns:p15="http://schemas.microsoft.com/office/powerpoint/2012/main" userId="S-1-5-21-3251338428-1297516954-1752126570-11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81" autoAdjust="0"/>
    <p:restoredTop sz="94660"/>
  </p:normalViewPr>
  <p:slideViewPr>
    <p:cSldViewPr snapToGrid="0">
      <p:cViewPr varScale="1">
        <p:scale>
          <a:sx n="116" d="100"/>
          <a:sy n="116"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r>
              <a:rPr lang="it-IT"/>
              <a:t>Dott. Alfredo Barbaranelli</a:t>
            </a:r>
          </a:p>
        </p:txBody>
      </p:sp>
      <p:sp>
        <p:nvSpPr>
          <p:cNvPr id="3" name="Segnaposto data 2"/>
          <p:cNvSpPr>
            <a:spLocks noGrp="1"/>
          </p:cNvSpPr>
          <p:nvPr>
            <p:ph type="dt" sz="quarter" idx="1"/>
          </p:nvPr>
        </p:nvSpPr>
        <p:spPr>
          <a:xfrm>
            <a:off x="3850444" y="0"/>
            <a:ext cx="2945659" cy="498136"/>
          </a:xfrm>
          <a:prstGeom prst="rect">
            <a:avLst/>
          </a:prstGeom>
        </p:spPr>
        <p:txBody>
          <a:bodyPr vert="horz" lIns="91440" tIns="45720" rIns="91440" bIns="45720" rtlCol="0"/>
          <a:lstStyle>
            <a:lvl1pPr algn="r">
              <a:defRPr sz="1200"/>
            </a:lvl1pPr>
          </a:lstStyle>
          <a:p>
            <a:fld id="{1FB08DFC-06D6-4E32-B37E-ABBCFE8D99D5}" type="datetimeFigureOut">
              <a:rPr lang="it-IT" smtClean="0"/>
              <a:t>07/06/2021</a:t>
            </a:fld>
            <a:endParaRPr lang="it-IT"/>
          </a:p>
        </p:txBody>
      </p:sp>
      <p:sp>
        <p:nvSpPr>
          <p:cNvPr id="4" name="Segnaposto piè di pagina 3"/>
          <p:cNvSpPr>
            <a:spLocks noGrp="1"/>
          </p:cNvSpPr>
          <p:nvPr>
            <p:ph type="ftr" sz="quarter" idx="2"/>
          </p:nvPr>
        </p:nvSpPr>
        <p:spPr>
          <a:xfrm>
            <a:off x="1" y="9430092"/>
            <a:ext cx="2945659" cy="498135"/>
          </a:xfrm>
          <a:prstGeom prst="rect">
            <a:avLst/>
          </a:prstGeom>
        </p:spPr>
        <p:txBody>
          <a:bodyPr vert="horz" lIns="91440" tIns="45720" rIns="91440" bIns="45720" rtlCol="0" anchor="b"/>
          <a:lstStyle>
            <a:lvl1pPr algn="l">
              <a:defRPr sz="1200"/>
            </a:lvl1pPr>
          </a:lstStyle>
          <a:p>
            <a:r>
              <a:rPr lang="it-IT"/>
              <a:t>Dott. ALfredo Barbaranelli</a:t>
            </a:r>
          </a:p>
        </p:txBody>
      </p:sp>
      <p:sp>
        <p:nvSpPr>
          <p:cNvPr id="5" name="Segnaposto numero diapositiva 4"/>
          <p:cNvSpPr>
            <a:spLocks noGrp="1"/>
          </p:cNvSpPr>
          <p:nvPr>
            <p:ph type="sldNum" sz="quarter" idx="3"/>
          </p:nvPr>
        </p:nvSpPr>
        <p:spPr>
          <a:xfrm>
            <a:off x="3850444" y="9430092"/>
            <a:ext cx="2945659" cy="498135"/>
          </a:xfrm>
          <a:prstGeom prst="rect">
            <a:avLst/>
          </a:prstGeom>
        </p:spPr>
        <p:txBody>
          <a:bodyPr vert="horz" lIns="91440" tIns="45720" rIns="91440" bIns="45720" rtlCol="0" anchor="b"/>
          <a:lstStyle>
            <a:lvl1pPr algn="r">
              <a:defRPr sz="1200"/>
            </a:lvl1pPr>
          </a:lstStyle>
          <a:p>
            <a:fld id="{E4CA25DE-A384-45A7-97BF-B863E6389DE4}" type="slidenum">
              <a:rPr lang="it-IT" smtClean="0"/>
              <a:t>‹N›</a:t>
            </a:fld>
            <a:endParaRPr lang="it-IT"/>
          </a:p>
        </p:txBody>
      </p:sp>
    </p:spTree>
    <p:extLst>
      <p:ext uri="{BB962C8B-B14F-4D97-AF65-F5344CB8AC3E}">
        <p14:creationId xmlns:p14="http://schemas.microsoft.com/office/powerpoint/2010/main" val="370143130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r>
              <a:rPr lang="it-IT"/>
              <a:t>Dott. Alfredo Barbaranelli</a:t>
            </a:r>
          </a:p>
        </p:txBody>
      </p:sp>
      <p:sp>
        <p:nvSpPr>
          <p:cNvPr id="3" name="Segnaposto data 2"/>
          <p:cNvSpPr>
            <a:spLocks noGrp="1"/>
          </p:cNvSpPr>
          <p:nvPr>
            <p:ph type="dt" idx="1"/>
          </p:nvPr>
        </p:nvSpPr>
        <p:spPr>
          <a:xfrm>
            <a:off x="3850444" y="0"/>
            <a:ext cx="2945659" cy="498136"/>
          </a:xfrm>
          <a:prstGeom prst="rect">
            <a:avLst/>
          </a:prstGeom>
        </p:spPr>
        <p:txBody>
          <a:bodyPr vert="horz" lIns="91440" tIns="45720" rIns="91440" bIns="45720" rtlCol="0"/>
          <a:lstStyle>
            <a:lvl1pPr algn="r">
              <a:defRPr sz="1200"/>
            </a:lvl1pPr>
          </a:lstStyle>
          <a:p>
            <a:fld id="{31B0BD5B-1CAC-43B7-B10C-D027EBA57FE3}" type="datetimeFigureOut">
              <a:rPr lang="it-IT" smtClean="0"/>
              <a:t>07/06/2021</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30092"/>
            <a:ext cx="2945659" cy="498135"/>
          </a:xfrm>
          <a:prstGeom prst="rect">
            <a:avLst/>
          </a:prstGeom>
        </p:spPr>
        <p:txBody>
          <a:bodyPr vert="horz" lIns="91440" tIns="45720" rIns="91440" bIns="45720" rtlCol="0" anchor="b"/>
          <a:lstStyle>
            <a:lvl1pPr algn="l">
              <a:defRPr sz="1200"/>
            </a:lvl1pPr>
          </a:lstStyle>
          <a:p>
            <a:r>
              <a:rPr lang="it-IT"/>
              <a:t>Dott. ALfredo Barbaranelli</a:t>
            </a:r>
          </a:p>
        </p:txBody>
      </p:sp>
      <p:sp>
        <p:nvSpPr>
          <p:cNvPr id="7" name="Segnaposto numero diapositiva 6"/>
          <p:cNvSpPr>
            <a:spLocks noGrp="1"/>
          </p:cNvSpPr>
          <p:nvPr>
            <p:ph type="sldNum" sz="quarter" idx="5"/>
          </p:nvPr>
        </p:nvSpPr>
        <p:spPr>
          <a:xfrm>
            <a:off x="3850444" y="9430092"/>
            <a:ext cx="2945659" cy="498135"/>
          </a:xfrm>
          <a:prstGeom prst="rect">
            <a:avLst/>
          </a:prstGeom>
        </p:spPr>
        <p:txBody>
          <a:bodyPr vert="horz" lIns="91440" tIns="45720" rIns="91440" bIns="45720" rtlCol="0" anchor="b"/>
          <a:lstStyle>
            <a:lvl1pPr algn="r">
              <a:defRPr sz="1200"/>
            </a:lvl1pPr>
          </a:lstStyle>
          <a:p>
            <a:fld id="{9771A148-6E5B-4437-9088-B537ED33DCF7}" type="slidenum">
              <a:rPr lang="it-IT" smtClean="0"/>
              <a:t>‹N›</a:t>
            </a:fld>
            <a:endParaRPr lang="it-IT"/>
          </a:p>
        </p:txBody>
      </p:sp>
    </p:spTree>
    <p:extLst>
      <p:ext uri="{BB962C8B-B14F-4D97-AF65-F5344CB8AC3E}">
        <p14:creationId xmlns:p14="http://schemas.microsoft.com/office/powerpoint/2010/main" val="13378910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70159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r>
              <a:rPr lang="it-IT"/>
              <a:t>1</a:t>
            </a:r>
          </a:p>
        </p:txBody>
      </p:sp>
      <p:sp>
        <p:nvSpPr>
          <p:cNvPr id="5" name="Segnaposto numero diapositiva 4"/>
          <p:cNvSpPr>
            <a:spLocks noGrp="1"/>
          </p:cNvSpPr>
          <p:nvPr>
            <p:ph type="sldNum" sz="quarter" idx="11"/>
          </p:nvPr>
        </p:nvSpPr>
        <p:spPr/>
        <p:txBody>
          <a:bodyPr/>
          <a:lstStyle/>
          <a:p>
            <a:fld id="{539C6205-172A-404F-BF79-1501B59A8C69}" type="slidenum">
              <a:rPr lang="it-IT" smtClean="0"/>
              <a:t>16</a:t>
            </a:fld>
            <a:endParaRPr lang="it-IT"/>
          </a:p>
        </p:txBody>
      </p:sp>
    </p:spTree>
    <p:extLst>
      <p:ext uri="{BB962C8B-B14F-4D97-AF65-F5344CB8AC3E}">
        <p14:creationId xmlns:p14="http://schemas.microsoft.com/office/powerpoint/2010/main" val="2939689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r>
              <a:rPr lang="it-IT"/>
              <a:t>6/4/2018</a:t>
            </a:r>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a:t>                                                     Dott. Alfredo Barbaranelli</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r>
              <a:rPr lang="it-IT"/>
              <a:t>6/4/2018</a:t>
            </a:r>
            <a:endParaRPr lang="en-US" dirty="0"/>
          </a:p>
        </p:txBody>
      </p:sp>
      <p:sp>
        <p:nvSpPr>
          <p:cNvPr id="5" name="Footer Placeholder 4"/>
          <p:cNvSpPr>
            <a:spLocks noGrp="1"/>
          </p:cNvSpPr>
          <p:nvPr>
            <p:ph type="ftr" sz="quarter" idx="11"/>
          </p:nvPr>
        </p:nvSpPr>
        <p:spPr/>
        <p:txBody>
          <a:bodyPr/>
          <a:lstStyle/>
          <a:p>
            <a:r>
              <a:rPr lang="en-US"/>
              <a:t>                                                     Dott. Alfredo Barbaranelli</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r>
              <a:rPr lang="it-IT"/>
              <a:t>6/4/2018</a:t>
            </a:r>
            <a:endParaRPr lang="en-US" dirty="0"/>
          </a:p>
        </p:txBody>
      </p:sp>
      <p:sp>
        <p:nvSpPr>
          <p:cNvPr id="5" name="Footer Placeholder 4"/>
          <p:cNvSpPr>
            <a:spLocks noGrp="1"/>
          </p:cNvSpPr>
          <p:nvPr>
            <p:ph type="ftr" sz="quarter" idx="11"/>
          </p:nvPr>
        </p:nvSpPr>
        <p:spPr/>
        <p:txBody>
          <a:bodyPr/>
          <a:lstStyle/>
          <a:p>
            <a:r>
              <a:rPr lang="en-US"/>
              <a:t>                                                     Dott. Alfredo Barbaranelli</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r>
              <a:rPr lang="it-IT"/>
              <a:t>6/4/2018</a:t>
            </a:r>
            <a:endParaRPr lang="en-US" dirty="0"/>
          </a:p>
        </p:txBody>
      </p:sp>
      <p:sp>
        <p:nvSpPr>
          <p:cNvPr id="5" name="Footer Placeholder 4"/>
          <p:cNvSpPr>
            <a:spLocks noGrp="1"/>
          </p:cNvSpPr>
          <p:nvPr>
            <p:ph type="ftr" sz="quarter" idx="11"/>
          </p:nvPr>
        </p:nvSpPr>
        <p:spPr/>
        <p:txBody>
          <a:bodyPr/>
          <a:lstStyle/>
          <a:p>
            <a:r>
              <a:rPr lang="en-US"/>
              <a:t>                                                     Dott. Alfredo Barbaranelli</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r>
              <a:rPr lang="it-IT"/>
              <a:t>6/4/2018</a:t>
            </a:r>
            <a:endParaRPr lang="en-US" dirty="0"/>
          </a:p>
        </p:txBody>
      </p:sp>
      <p:sp>
        <p:nvSpPr>
          <p:cNvPr id="5" name="Footer Placeholder 4"/>
          <p:cNvSpPr>
            <a:spLocks noGrp="1"/>
          </p:cNvSpPr>
          <p:nvPr>
            <p:ph type="ftr" sz="quarter" idx="11"/>
          </p:nvPr>
        </p:nvSpPr>
        <p:spPr/>
        <p:txBody>
          <a:bodyPr/>
          <a:lstStyle/>
          <a:p>
            <a:r>
              <a:rPr lang="en-US"/>
              <a:t>                                                     Dott. Alfredo Barbaranelli</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r>
              <a:rPr lang="it-IT"/>
              <a:t>6/4/2018</a:t>
            </a:r>
            <a:endParaRPr lang="en-US" dirty="0"/>
          </a:p>
        </p:txBody>
      </p:sp>
      <p:sp>
        <p:nvSpPr>
          <p:cNvPr id="6" name="Footer Placeholder 5"/>
          <p:cNvSpPr>
            <a:spLocks noGrp="1"/>
          </p:cNvSpPr>
          <p:nvPr>
            <p:ph type="ftr" sz="quarter" idx="11"/>
          </p:nvPr>
        </p:nvSpPr>
        <p:spPr/>
        <p:txBody>
          <a:bodyPr/>
          <a:lstStyle/>
          <a:p>
            <a:r>
              <a:rPr lang="en-US"/>
              <a:t>                                                     Dott. Alfredo Barbaranelli</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r>
              <a:rPr lang="it-IT"/>
              <a:t>6/4/2018</a:t>
            </a:r>
            <a:endParaRPr lang="en-US" dirty="0"/>
          </a:p>
        </p:txBody>
      </p:sp>
      <p:sp>
        <p:nvSpPr>
          <p:cNvPr id="8" name="Footer Placeholder 7"/>
          <p:cNvSpPr>
            <a:spLocks noGrp="1"/>
          </p:cNvSpPr>
          <p:nvPr>
            <p:ph type="ftr" sz="quarter" idx="11"/>
          </p:nvPr>
        </p:nvSpPr>
        <p:spPr/>
        <p:txBody>
          <a:bodyPr/>
          <a:lstStyle/>
          <a:p>
            <a:r>
              <a:rPr lang="en-US"/>
              <a:t>                                                     Dott. Alfredo Barbaranelli</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r>
              <a:rPr lang="it-IT"/>
              <a:t>6/4/2018</a:t>
            </a:r>
            <a:endParaRPr lang="en-US" dirty="0"/>
          </a:p>
        </p:txBody>
      </p:sp>
      <p:sp>
        <p:nvSpPr>
          <p:cNvPr id="4" name="Footer Placeholder 3"/>
          <p:cNvSpPr>
            <a:spLocks noGrp="1"/>
          </p:cNvSpPr>
          <p:nvPr>
            <p:ph type="ftr" sz="quarter" idx="11"/>
          </p:nvPr>
        </p:nvSpPr>
        <p:spPr/>
        <p:txBody>
          <a:bodyPr/>
          <a:lstStyle/>
          <a:p>
            <a:r>
              <a:rPr lang="en-US"/>
              <a:t>                                                     Dott. Alfredo Barbaranelli</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t-IT"/>
              <a:t>6/4/2018</a:t>
            </a:r>
            <a:endParaRPr lang="en-US" dirty="0"/>
          </a:p>
        </p:txBody>
      </p:sp>
      <p:sp>
        <p:nvSpPr>
          <p:cNvPr id="3" name="Footer Placeholder 2"/>
          <p:cNvSpPr>
            <a:spLocks noGrp="1"/>
          </p:cNvSpPr>
          <p:nvPr>
            <p:ph type="ftr" sz="quarter" idx="11"/>
          </p:nvPr>
        </p:nvSpPr>
        <p:spPr/>
        <p:txBody>
          <a:bodyPr/>
          <a:lstStyle/>
          <a:p>
            <a:r>
              <a:rPr lang="en-US"/>
              <a:t>                                                     Dott. Alfredo Barbaranelli</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r>
              <a:rPr lang="it-IT"/>
              <a:t>6/4/2018</a:t>
            </a:r>
            <a:endParaRPr lang="en-US" dirty="0"/>
          </a:p>
        </p:txBody>
      </p:sp>
      <p:sp>
        <p:nvSpPr>
          <p:cNvPr id="6" name="Footer Placeholder 5"/>
          <p:cNvSpPr>
            <a:spLocks noGrp="1"/>
          </p:cNvSpPr>
          <p:nvPr>
            <p:ph type="ftr" sz="quarter" idx="11"/>
          </p:nvPr>
        </p:nvSpPr>
        <p:spPr/>
        <p:txBody>
          <a:bodyPr/>
          <a:lstStyle/>
          <a:p>
            <a:r>
              <a:rPr lang="en-US"/>
              <a:t>                                                     Dott. Alfredo Barbaranelli</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r>
              <a:rPr lang="it-IT"/>
              <a:t>6/4/2018</a:t>
            </a:r>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a:t>                                                     Dott. Alfredo Barbaranelli</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it-IT"/>
              <a:t>6/4/2018</a:t>
            </a:r>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                                                     Dott. Alfredo Barbaranelli</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www.brocardi.it/dizionario/3016.html"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hyperlink" Target="https://www.brocardi.it/codice-civile/libro-quinto/titolo-v/capo-v/sezione-x/art2446.html" TargetMode="External"/><Relationship Id="rId5" Type="http://schemas.openxmlformats.org/officeDocument/2006/relationships/hyperlink" Target="https://www.brocardi.it/dizionario/2701.html" TargetMode="External"/><Relationship Id="rId4" Type="http://schemas.openxmlformats.org/officeDocument/2006/relationships/hyperlink" Target="https://www.brocardi.it/dizionario/2572.html"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7579" y="1324303"/>
            <a:ext cx="11776841" cy="2135250"/>
          </a:xfrm>
        </p:spPr>
        <p:txBody>
          <a:bodyPr>
            <a:normAutofit fontScale="90000"/>
          </a:bodyPr>
          <a:lstStyle/>
          <a:p>
            <a:pPr algn="ctr"/>
            <a:r>
              <a:rPr lang="it-IT" sz="4800" dirty="0"/>
              <a:t>COMMISSIONE FINANZA-CRISI E CONTROLLO DI GESTIONE</a:t>
            </a:r>
            <a:br>
              <a:rPr lang="it-IT" sz="4800" dirty="0"/>
            </a:br>
            <a:r>
              <a:rPr lang="it-IT" sz="2400" dirty="0"/>
              <a:t>LE DIFFICOLTA’ NELLE IMPRESE NELL’ERA COVID</a:t>
            </a:r>
            <a:br>
              <a:rPr lang="it-IT" sz="2400" dirty="0"/>
            </a:br>
            <a:r>
              <a:rPr lang="it-IT" sz="2400" dirty="0"/>
              <a:t>ANALISI E SOLUZIONI INNOVATIVE PER CRISI D’IMPRESA, CONTROLLO DI GESTIONE E APPROCCIO AL SISTEMA BANCARIO E FINANZIARIO</a:t>
            </a:r>
          </a:p>
        </p:txBody>
      </p:sp>
      <p:sp>
        <p:nvSpPr>
          <p:cNvPr id="3" name="Sottotitolo 2"/>
          <p:cNvSpPr>
            <a:spLocks noGrp="1"/>
          </p:cNvSpPr>
          <p:nvPr>
            <p:ph type="subTitle" idx="1"/>
          </p:nvPr>
        </p:nvSpPr>
        <p:spPr>
          <a:xfrm>
            <a:off x="2417780" y="4319752"/>
            <a:ext cx="7269917" cy="1213945"/>
          </a:xfrm>
        </p:spPr>
        <p:txBody>
          <a:bodyPr>
            <a:normAutofit fontScale="62500" lnSpcReduction="20000"/>
          </a:bodyPr>
          <a:lstStyle/>
          <a:p>
            <a:r>
              <a:rPr lang="it-IT" dirty="0"/>
              <a:t>Dott. Alfredo Barbaranelli </a:t>
            </a:r>
          </a:p>
          <a:p>
            <a:r>
              <a:rPr lang="it-IT" dirty="0"/>
              <a:t>COMPONENTE della Commissione Crisi da Sovraindebitamento E DIRITTO PENALE DELL’ECONOMIA dell’Ordine dei Dottori Commercialisti ed e.c. di Roma – COORDINATORE COMMISSIONE PROCEDURE CONCORSUALI IN AMBITO PENALE - COMPONENTE COMMISSIONE CO.NE.PRO. FINANZA-CRISI-CONTROLLO DI GESTIONE</a:t>
            </a:r>
          </a:p>
          <a:p>
            <a:endParaRPr lang="it-IT" dirty="0"/>
          </a:p>
          <a:p>
            <a:endParaRPr lang="it-IT" dirty="0"/>
          </a:p>
        </p:txBody>
      </p:sp>
      <p:cxnSp>
        <p:nvCxnSpPr>
          <p:cNvPr id="5" name="Connettore diritto 4"/>
          <p:cNvCxnSpPr/>
          <p:nvPr/>
        </p:nvCxnSpPr>
        <p:spPr>
          <a:xfrm flipH="1">
            <a:off x="173422" y="3631252"/>
            <a:ext cx="11776840" cy="1"/>
          </a:xfrm>
          <a:prstGeom prst="line">
            <a:avLst/>
          </a:prstGeom>
        </p:spPr>
        <p:style>
          <a:lnRef idx="1">
            <a:schemeClr val="accent1"/>
          </a:lnRef>
          <a:fillRef idx="0">
            <a:schemeClr val="accent1"/>
          </a:fillRef>
          <a:effectRef idx="0">
            <a:schemeClr val="accent1"/>
          </a:effectRef>
          <a:fontRef idx="minor">
            <a:schemeClr val="tx1"/>
          </a:fontRef>
        </p:style>
      </p:cxnSp>
      <p:pic>
        <p:nvPicPr>
          <p:cNvPr id="18" name="Picture 5"/>
          <p:cNvPicPr>
            <a:picLocks noChangeAspect="1" noChangeArrowheads="1"/>
          </p:cNvPicPr>
          <p:nvPr/>
        </p:nvPicPr>
        <p:blipFill>
          <a:blip r:embed="rId3" cstate="print"/>
          <a:srcRect/>
          <a:stretch>
            <a:fillRect/>
          </a:stretch>
        </p:blipFill>
        <p:spPr bwMode="auto">
          <a:xfrm>
            <a:off x="8866483" y="81644"/>
            <a:ext cx="2601312" cy="520262"/>
          </a:xfrm>
          <a:prstGeom prst="rect">
            <a:avLst/>
          </a:prstGeom>
          <a:noFill/>
          <a:ln w="9525">
            <a:noFill/>
            <a:miter lim="800000"/>
            <a:headEnd/>
            <a:tailEnd/>
          </a:ln>
        </p:spPr>
      </p:pic>
      <p:pic>
        <p:nvPicPr>
          <p:cNvPr id="6" name="Immagine 3">
            <a:extLst>
              <a:ext uri="{FF2B5EF4-FFF2-40B4-BE49-F238E27FC236}">
                <a16:creationId xmlns:a16="http://schemas.microsoft.com/office/drawing/2014/main" id="{A684D510-1E15-4C68-9C54-A9A2DF5408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422" y="81644"/>
            <a:ext cx="2932113"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11">
            <a:extLst>
              <a:ext uri="{FF2B5EF4-FFF2-40B4-BE49-F238E27FC236}">
                <a16:creationId xmlns:a16="http://schemas.microsoft.com/office/drawing/2014/main" id="{806F4AB4-82AC-4A1B-AB43-C0A7D81005CD}"/>
              </a:ext>
            </a:extLst>
          </p:cNvPr>
          <p:cNvSpPr txBox="1">
            <a:spLocks noChangeArrowheads="1"/>
          </p:cNvSpPr>
          <p:nvPr/>
        </p:nvSpPr>
        <p:spPr bwMode="auto">
          <a:xfrm>
            <a:off x="3105535" y="336793"/>
            <a:ext cx="60944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it-IT" altLang="it-IT" sz="1800" dirty="0">
                <a:solidFill>
                  <a:srgbClr val="C00000"/>
                </a:solidFill>
                <a:latin typeface="Georgia" panose="02040502050405020303" pitchFamily="18" charset="0"/>
                <a:ea typeface="Calibri" panose="020F0502020204030204" pitchFamily="34" charset="0"/>
                <a:cs typeface="Georgia" panose="02040502050405020303" pitchFamily="18" charset="0"/>
              </a:rPr>
              <a:t>_________________________</a:t>
            </a:r>
            <a:endParaRPr lang="it-IT" altLang="it-IT" sz="1800" dirty="0">
              <a:solidFill>
                <a:srgbClr val="000000"/>
              </a:solidFill>
              <a:latin typeface="Georgia" panose="02040502050405020303" pitchFamily="18" charset="0"/>
              <a:ea typeface="Calibri" panose="020F0502020204030204" pitchFamily="34" charset="0"/>
              <a:cs typeface="Georgia" panose="02040502050405020303" pitchFamily="18" charset="0"/>
            </a:endParaRPr>
          </a:p>
          <a:p>
            <a:pPr algn="ctr">
              <a:spcBef>
                <a:spcPct val="0"/>
              </a:spcBef>
              <a:buFontTx/>
              <a:buNone/>
            </a:pPr>
            <a:r>
              <a:rPr lang="it-IT" altLang="it-IT" sz="1000" dirty="0">
                <a:solidFill>
                  <a:srgbClr val="000000"/>
                </a:solidFill>
                <a:latin typeface="Arial" panose="020B0604020202020204" pitchFamily="34" charset="0"/>
                <a:ea typeface="Calibri" panose="020F0502020204030204" pitchFamily="34" charset="0"/>
                <a:cs typeface="Georgia" panose="02040502050405020303" pitchFamily="18" charset="0"/>
              </a:rPr>
              <a:t>In collaborazione con</a:t>
            </a:r>
            <a:endParaRPr lang="it-IT" altLang="it-IT" sz="1800" dirty="0">
              <a:solidFill>
                <a:srgbClr val="000000"/>
              </a:solidFill>
              <a:latin typeface="Georgia" panose="02040502050405020303" pitchFamily="18" charset="0"/>
              <a:ea typeface="Calibri" panose="020F0502020204030204" pitchFamily="34" charset="0"/>
              <a:cs typeface="Georgia" panose="02040502050405020303" pitchFamily="18" charset="0"/>
            </a:endParaRPr>
          </a:p>
        </p:txBody>
      </p:sp>
      <p:pic>
        <p:nvPicPr>
          <p:cNvPr id="8" name="Immagine 1">
            <a:extLst>
              <a:ext uri="{FF2B5EF4-FFF2-40B4-BE49-F238E27FC236}">
                <a16:creationId xmlns:a16="http://schemas.microsoft.com/office/drawing/2014/main" id="{5DF126FF-2C95-43E6-B90D-BA9F25E00F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72510" y="905160"/>
            <a:ext cx="116046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7866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1C3FA0-59F8-441C-8376-8F9727B7A662}"/>
              </a:ext>
            </a:extLst>
          </p:cNvPr>
          <p:cNvSpPr>
            <a:spLocks noGrp="1"/>
          </p:cNvSpPr>
          <p:nvPr>
            <p:ph idx="4294967295"/>
          </p:nvPr>
        </p:nvSpPr>
        <p:spPr>
          <a:xfrm>
            <a:off x="0" y="0"/>
            <a:ext cx="12080402" cy="5642919"/>
          </a:xfrm>
        </p:spPr>
        <p:txBody>
          <a:bodyPr>
            <a:noAutofit/>
          </a:bodyPr>
          <a:lstStyle/>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a:p>
            <a:pPr marL="0" indent="0" algn="just">
              <a:buNone/>
            </a:pPr>
            <a:endParaRPr lang="it-IT" dirty="0">
              <a:solidFill>
                <a:srgbClr val="FF0000"/>
              </a:solidFill>
            </a:endParaRPr>
          </a:p>
        </p:txBody>
      </p:sp>
      <p:pic>
        <p:nvPicPr>
          <p:cNvPr id="5" name="Picture 5"/>
          <p:cNvPicPr>
            <a:picLocks noChangeAspect="1" noChangeArrowheads="1"/>
          </p:cNvPicPr>
          <p:nvPr/>
        </p:nvPicPr>
        <p:blipFill>
          <a:blip r:embed="rId2" cstate="print"/>
          <a:srcRect/>
          <a:stretch>
            <a:fillRect/>
          </a:stretch>
        </p:blipFill>
        <p:spPr bwMode="auto">
          <a:xfrm>
            <a:off x="0" y="-620712"/>
            <a:ext cx="2879725" cy="620712"/>
          </a:xfrm>
          <a:prstGeom prst="rect">
            <a:avLst/>
          </a:prstGeom>
          <a:noFill/>
          <a:ln w="9525">
            <a:noFill/>
            <a:miter lim="800000"/>
            <a:headEnd/>
            <a:tailEnd/>
          </a:ln>
        </p:spPr>
      </p:pic>
      <p:sp>
        <p:nvSpPr>
          <p:cNvPr id="2" name="Rettangolo con angoli arrotondati 1">
            <a:extLst>
              <a:ext uri="{FF2B5EF4-FFF2-40B4-BE49-F238E27FC236}">
                <a16:creationId xmlns:a16="http://schemas.microsoft.com/office/drawing/2014/main" id="{42626F20-6288-4263-AA8C-59EBEDF29932}"/>
              </a:ext>
            </a:extLst>
          </p:cNvPr>
          <p:cNvSpPr/>
          <p:nvPr/>
        </p:nvSpPr>
        <p:spPr>
          <a:xfrm>
            <a:off x="700216" y="296562"/>
            <a:ext cx="5700584" cy="36987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ATTIVITA’ DEGLI AMMINISTRATORI</a:t>
            </a:r>
          </a:p>
          <a:p>
            <a:pPr algn="ctr"/>
            <a:r>
              <a:rPr lang="it-IT" sz="1600" b="0" i="0" dirty="0">
                <a:solidFill>
                  <a:srgbClr val="000000"/>
                </a:solidFill>
                <a:effectLst/>
                <a:latin typeface="Tahoma" panose="020B0604030504040204" pitchFamily="34" charset="0"/>
              </a:rPr>
              <a:t>La gestione dell'impresa sociale spetta in via esclusiva agli </a:t>
            </a:r>
            <a:r>
              <a:rPr lang="it-IT" sz="1600" b="0" i="0" u="sng" dirty="0">
                <a:solidFill>
                  <a:srgbClr val="183025"/>
                </a:solidFill>
                <a:effectLst/>
                <a:latin typeface="Tahoma" panose="020B0604030504040204" pitchFamily="34" charset="0"/>
                <a:hlinkClick r:id="rId3" tooltip="Dizionario Giuridico: Amministratore (società)"/>
              </a:rPr>
              <a:t>amministratori</a:t>
            </a:r>
            <a:r>
              <a:rPr lang="it-IT" sz="1600" b="0" i="0" dirty="0">
                <a:solidFill>
                  <a:srgbClr val="000000"/>
                </a:solidFill>
                <a:effectLst/>
                <a:latin typeface="Tahoma" panose="020B0604030504040204" pitchFamily="34" charset="0"/>
              </a:rPr>
              <a:t>, i quali hanno poteri di gestione estesi a tutti gli atti che rientrano nell'</a:t>
            </a:r>
            <a:r>
              <a:rPr lang="it-IT" sz="1600" b="0" i="0" u="sng" dirty="0">
                <a:solidFill>
                  <a:srgbClr val="183025"/>
                </a:solidFill>
                <a:effectLst/>
                <a:latin typeface="Tahoma" panose="020B0604030504040204" pitchFamily="34" charset="0"/>
                <a:hlinkClick r:id="rId4" tooltip="Dizionario Giuridico: Oggetto sociale"/>
              </a:rPr>
              <a:t>oggetto sociale</a:t>
            </a:r>
            <a:r>
              <a:rPr lang="it-IT" sz="1600" b="0" i="0" dirty="0">
                <a:solidFill>
                  <a:srgbClr val="000000"/>
                </a:solidFill>
                <a:effectLst/>
                <a:latin typeface="Tahoma" panose="020B0604030504040204" pitchFamily="34" charset="0"/>
              </a:rPr>
              <a:t> nonché, una rappresentanza generale per tutti gli atti compiuti in nome della società. Lo statuto o l'atto di nomina o di delega possono limitare in vario modo i poteri di gestione o di rappresentanza, o entrambi, anche prevedendo una dissociazione tra rappresentanza generale (ad esempio attribuita al presidente) e poteri di gestione (ad esempio attribuiti al consiglio, al comitato esecutivo o ad </a:t>
            </a:r>
            <a:r>
              <a:rPr lang="it-IT" sz="1600" b="0" i="0" u="sng" dirty="0">
                <a:solidFill>
                  <a:srgbClr val="183025"/>
                </a:solidFill>
                <a:effectLst/>
                <a:latin typeface="Tahoma" panose="020B0604030504040204" pitchFamily="34" charset="0"/>
                <a:hlinkClick r:id="rId5" tooltip="Dizionario Giuridico: Amministratore delegato"/>
              </a:rPr>
              <a:t>amministratori delegati</a:t>
            </a:r>
            <a:r>
              <a:rPr lang="it-IT" sz="1600" b="0" i="0" dirty="0">
                <a:solidFill>
                  <a:srgbClr val="000000"/>
                </a:solidFill>
                <a:effectLst/>
                <a:latin typeface="Tahoma" panose="020B0604030504040204" pitchFamily="34" charset="0"/>
              </a:rPr>
              <a:t>).</a:t>
            </a:r>
            <a:endParaRPr lang="it-IT" sz="1600" dirty="0"/>
          </a:p>
        </p:txBody>
      </p:sp>
      <p:sp>
        <p:nvSpPr>
          <p:cNvPr id="4" name="Rettangolo con angoli arrotondati 3">
            <a:extLst>
              <a:ext uri="{FF2B5EF4-FFF2-40B4-BE49-F238E27FC236}">
                <a16:creationId xmlns:a16="http://schemas.microsoft.com/office/drawing/2014/main" id="{2B5B7ECB-E1ED-4ACA-B4B7-3EB51C20F624}"/>
              </a:ext>
            </a:extLst>
          </p:cNvPr>
          <p:cNvSpPr/>
          <p:nvPr/>
        </p:nvSpPr>
        <p:spPr>
          <a:xfrm>
            <a:off x="7150443" y="471487"/>
            <a:ext cx="4637903" cy="4438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FUNZIONI AMMINISTRATIVE</a:t>
            </a:r>
          </a:p>
          <a:p>
            <a:pPr marL="342900" indent="-342900" algn="just">
              <a:lnSpc>
                <a:spcPts val="1800"/>
              </a:lnSpc>
              <a:spcAft>
                <a:spcPts val="1800"/>
              </a:spcAft>
              <a:buAutoNum type="alphaLcParenR"/>
            </a:pPr>
            <a:r>
              <a:rPr lang="it-IT" sz="1600" b="0" i="0" dirty="0">
                <a:solidFill>
                  <a:srgbClr val="000000"/>
                </a:solidFill>
                <a:effectLst/>
                <a:latin typeface="Tahoma" panose="020B0604030504040204" pitchFamily="34" charset="0"/>
              </a:rPr>
              <a:t>gestione della società nell'ambito dell'oggetto sociale;</a:t>
            </a:r>
          </a:p>
          <a:p>
            <a:pPr marL="342900" indent="-342900" algn="just">
              <a:lnSpc>
                <a:spcPts val="1800"/>
              </a:lnSpc>
              <a:spcAft>
                <a:spcPts val="1800"/>
              </a:spcAft>
              <a:buAutoNum type="alphaLcParenR"/>
            </a:pPr>
            <a:r>
              <a:rPr lang="it-IT" sz="1600" b="0" i="0" dirty="0">
                <a:solidFill>
                  <a:srgbClr val="000000"/>
                </a:solidFill>
                <a:effectLst/>
                <a:latin typeface="Tahoma" panose="020B0604030504040204" pitchFamily="34" charset="0"/>
              </a:rPr>
              <a:t>esecuzione delle delibere assembleari;</a:t>
            </a:r>
          </a:p>
          <a:p>
            <a:pPr marL="342900" indent="-342900" algn="just">
              <a:lnSpc>
                <a:spcPts val="1800"/>
              </a:lnSpc>
              <a:spcAft>
                <a:spcPts val="1800"/>
              </a:spcAft>
              <a:buAutoNum type="alphaLcParenR"/>
            </a:pPr>
            <a:r>
              <a:rPr lang="it-IT" sz="1600" b="0" i="0" dirty="0">
                <a:solidFill>
                  <a:srgbClr val="000000"/>
                </a:solidFill>
                <a:effectLst/>
                <a:latin typeface="Tahoma" panose="020B0604030504040204" pitchFamily="34" charset="0"/>
              </a:rPr>
              <a:t> attività propositiva nei confronti dell'assemblea;</a:t>
            </a:r>
          </a:p>
          <a:p>
            <a:pPr marL="342900" indent="-342900" algn="just">
              <a:lnSpc>
                <a:spcPts val="1800"/>
              </a:lnSpc>
              <a:spcAft>
                <a:spcPts val="1800"/>
              </a:spcAft>
              <a:buAutoNum type="alphaLcParenR"/>
            </a:pPr>
            <a:r>
              <a:rPr lang="it-IT" sz="1600" b="0" i="0" dirty="0">
                <a:solidFill>
                  <a:srgbClr val="000000"/>
                </a:solidFill>
                <a:effectLst/>
                <a:latin typeface="Tahoma" panose="020B0604030504040204" pitchFamily="34" charset="0"/>
              </a:rPr>
              <a:t> attività sostitutiva dell'assemblea (come quella prevista dal 2° comma dell'art. </a:t>
            </a:r>
            <a:r>
              <a:rPr lang="it-IT" sz="1600" b="0" i="0" u="sng" dirty="0">
                <a:solidFill>
                  <a:srgbClr val="183025"/>
                </a:solidFill>
                <a:effectLst/>
                <a:latin typeface="Tahoma" panose="020B0604030504040204" pitchFamily="34" charset="0"/>
                <a:hlinkClick r:id="rId6" tooltip="Riduzione del capitale per perdite"/>
              </a:rPr>
              <a:t>2446</a:t>
            </a:r>
            <a:r>
              <a:rPr lang="it-IT" sz="1600" b="0" i="0" dirty="0">
                <a:solidFill>
                  <a:srgbClr val="000000"/>
                </a:solidFill>
                <a:effectLst/>
                <a:latin typeface="Tahoma" panose="020B0604030504040204" pitchFamily="34" charset="0"/>
              </a:rPr>
              <a:t>);</a:t>
            </a:r>
          </a:p>
          <a:p>
            <a:pPr marL="342900" indent="-342900" algn="just">
              <a:lnSpc>
                <a:spcPts val="1800"/>
              </a:lnSpc>
              <a:spcAft>
                <a:spcPts val="1800"/>
              </a:spcAft>
              <a:buAutoNum type="alphaLcParenR"/>
            </a:pPr>
            <a:r>
              <a:rPr lang="it-IT" sz="1600" b="0" i="0" dirty="0">
                <a:solidFill>
                  <a:srgbClr val="000000"/>
                </a:solidFill>
                <a:effectLst/>
                <a:latin typeface="Tahoma" panose="020B0604030504040204" pitchFamily="34" charset="0"/>
              </a:rPr>
              <a:t>rappresentanza della società verso i terzi per gli amministratori investiti della rappresentanza legale;</a:t>
            </a:r>
          </a:p>
          <a:p>
            <a:pPr marL="342900" indent="-342900" algn="just">
              <a:lnSpc>
                <a:spcPts val="1800"/>
              </a:lnSpc>
              <a:spcAft>
                <a:spcPts val="1800"/>
              </a:spcAft>
              <a:buAutoNum type="alphaLcParenR"/>
            </a:pPr>
            <a:r>
              <a:rPr lang="it-IT" b="0" i="0" dirty="0">
                <a:solidFill>
                  <a:srgbClr val="000000"/>
                </a:solidFill>
                <a:effectLst/>
                <a:latin typeface="Tahoma" panose="020B0604030504040204" pitchFamily="34" charset="0"/>
              </a:rPr>
              <a:t>tenuta di libri e di scritture contabili.</a:t>
            </a:r>
            <a:endParaRPr lang="it-IT" dirty="0"/>
          </a:p>
        </p:txBody>
      </p:sp>
    </p:spTree>
    <p:extLst>
      <p:ext uri="{BB962C8B-B14F-4D97-AF65-F5344CB8AC3E}">
        <p14:creationId xmlns:p14="http://schemas.microsoft.com/office/powerpoint/2010/main" val="3556207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1C3FA0-59F8-441C-8376-8F9727B7A662}"/>
              </a:ext>
            </a:extLst>
          </p:cNvPr>
          <p:cNvSpPr>
            <a:spLocks noGrp="1"/>
          </p:cNvSpPr>
          <p:nvPr>
            <p:ph idx="4294967295"/>
          </p:nvPr>
        </p:nvSpPr>
        <p:spPr>
          <a:xfrm>
            <a:off x="84137" y="728766"/>
            <a:ext cx="11949113" cy="4881563"/>
          </a:xfrm>
        </p:spPr>
        <p:txBody>
          <a:bodyPr>
            <a:noAutofit/>
          </a:bodyPr>
          <a:lstStyle/>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b="1" u="sng" dirty="0"/>
          </a:p>
        </p:txBody>
      </p:sp>
      <p:pic>
        <p:nvPicPr>
          <p:cNvPr id="6" name="Picture 5"/>
          <p:cNvPicPr>
            <a:picLocks noChangeAspect="1" noChangeArrowheads="1"/>
          </p:cNvPicPr>
          <p:nvPr/>
        </p:nvPicPr>
        <p:blipFill>
          <a:blip r:embed="rId2" cstate="print"/>
          <a:srcRect/>
          <a:stretch>
            <a:fillRect/>
          </a:stretch>
        </p:blipFill>
        <p:spPr bwMode="auto">
          <a:xfrm>
            <a:off x="84137" y="108054"/>
            <a:ext cx="2879725" cy="394454"/>
          </a:xfrm>
          <a:prstGeom prst="rect">
            <a:avLst/>
          </a:prstGeom>
          <a:noFill/>
          <a:ln w="9525">
            <a:noFill/>
            <a:miter lim="800000"/>
            <a:headEnd/>
            <a:tailEnd/>
          </a:ln>
        </p:spPr>
      </p:pic>
      <p:sp>
        <p:nvSpPr>
          <p:cNvPr id="2" name="Rettangolo 1">
            <a:extLst>
              <a:ext uri="{FF2B5EF4-FFF2-40B4-BE49-F238E27FC236}">
                <a16:creationId xmlns:a16="http://schemas.microsoft.com/office/drawing/2014/main" id="{BD20D561-A68C-42BC-9B94-6692BEDC3835}"/>
              </a:ext>
            </a:extLst>
          </p:cNvPr>
          <p:cNvSpPr/>
          <p:nvPr/>
        </p:nvSpPr>
        <p:spPr>
          <a:xfrm>
            <a:off x="280086" y="502508"/>
            <a:ext cx="6351373" cy="2784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buNone/>
            </a:pPr>
            <a:r>
              <a:rPr lang="it-IT" sz="1600" b="1" dirty="0">
                <a:solidFill>
                  <a:schemeClr val="bg1"/>
                </a:solidFill>
              </a:rPr>
              <a:t>Art. 378: Responsabilità degli Amministratori.</a:t>
            </a:r>
          </a:p>
          <a:p>
            <a:pPr marL="0" indent="0" algn="just">
              <a:buNone/>
            </a:pPr>
            <a:r>
              <a:rPr lang="it-IT" sz="1600" dirty="0"/>
              <a:t>ART. 2476 sesto comma (aggiunto): Gli amministratori rispondono verso i creditori sociali per l’inosservanza degli obblighi inerenti la conservazione del patrimonio sociale. </a:t>
            </a:r>
          </a:p>
          <a:p>
            <a:pPr marL="0" indent="0" algn="just">
              <a:buNone/>
            </a:pPr>
            <a:r>
              <a:rPr lang="it-IT" sz="1600" dirty="0"/>
              <a:t>L’azione può essere proposta dai creditori quando il patrimonio sociale risulta insufficiente al soddisfacimento dei loro crediti.</a:t>
            </a:r>
          </a:p>
          <a:p>
            <a:pPr marL="0" indent="0" algn="just">
              <a:buNone/>
            </a:pPr>
            <a:r>
              <a:rPr lang="it-IT" sz="1600" dirty="0"/>
              <a:t>La rinunzia all’azione da parte della società non impedisce l’esercizio dell’azione da parte dei creditori sociali. </a:t>
            </a:r>
          </a:p>
          <a:p>
            <a:pPr marL="0" indent="0" algn="just">
              <a:buNone/>
            </a:pPr>
            <a:r>
              <a:rPr lang="it-IT" sz="1600" dirty="0"/>
              <a:t>La transazione può essere impugnata dai creditori sociali soltanto con l’azione revocatoria quando ne ricorrano gli estremi.</a:t>
            </a:r>
          </a:p>
        </p:txBody>
      </p:sp>
      <p:sp>
        <p:nvSpPr>
          <p:cNvPr id="4" name="Rettangolo 3">
            <a:extLst>
              <a:ext uri="{FF2B5EF4-FFF2-40B4-BE49-F238E27FC236}">
                <a16:creationId xmlns:a16="http://schemas.microsoft.com/office/drawing/2014/main" id="{AAB0CD61-C555-469C-8C9B-B69793774217}"/>
              </a:ext>
            </a:extLst>
          </p:cNvPr>
          <p:cNvSpPr/>
          <p:nvPr/>
        </p:nvSpPr>
        <p:spPr>
          <a:xfrm>
            <a:off x="7018638" y="502507"/>
            <a:ext cx="4827373" cy="2784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ALTRE NORME SU RESPONSABILITA’</a:t>
            </a:r>
          </a:p>
          <a:p>
            <a:pPr algn="ctr"/>
            <a:r>
              <a:rPr lang="it-IT" dirty="0"/>
              <a:t>(sempre art. 2.476)</a:t>
            </a:r>
          </a:p>
          <a:p>
            <a:pPr algn="ctr"/>
            <a:r>
              <a:rPr lang="it-IT" sz="1200" b="0" i="0" dirty="0">
                <a:solidFill>
                  <a:srgbClr val="000000"/>
                </a:solidFill>
                <a:effectLst/>
                <a:latin typeface="Tahoma" panose="020B0604030504040204" pitchFamily="34" charset="0"/>
              </a:rPr>
              <a:t>L'azione di responsabilità contro gli amministratori è promossa da ciascun socio, il quale può altresì chiedere, in caso di gravi irregolarità nella gestione della società, che sia adottato provvedimento cautelare di revoca degli amministratori medesimi. In tal caso il giudice può subordinare il provvedimento alla prestazione di apposita cauzione.</a:t>
            </a:r>
          </a:p>
          <a:p>
            <a:pPr algn="ctr"/>
            <a:r>
              <a:rPr lang="it-IT" sz="1200" b="0" i="0" dirty="0">
                <a:solidFill>
                  <a:srgbClr val="000000"/>
                </a:solidFill>
                <a:effectLst/>
                <a:latin typeface="Tahoma" panose="020B0604030504040204" pitchFamily="34" charset="0"/>
              </a:rPr>
              <a:t>Gli amministratori sono solidalmente responsabili verso la società dei danni derivanti dall'inosservanza dei doveri ad essi imposti dalla legge e dall'atto costitutivo per l'amministrazione della società. Tuttavia la responsabilità non si estende a quelli che dimostrino di essere esenti da colpa e, essendo a cognizione che l'atto si stava per compiere, abbiano fatto constare del proprio dissenso.</a:t>
            </a:r>
            <a:endParaRPr lang="it-IT" sz="1200" dirty="0"/>
          </a:p>
        </p:txBody>
      </p:sp>
      <p:sp>
        <p:nvSpPr>
          <p:cNvPr id="5" name="Rettangolo con angoli arrotondati 4">
            <a:extLst>
              <a:ext uri="{FF2B5EF4-FFF2-40B4-BE49-F238E27FC236}">
                <a16:creationId xmlns:a16="http://schemas.microsoft.com/office/drawing/2014/main" id="{E1FBECE2-EE06-45B0-9B03-358FB506A462}"/>
              </a:ext>
            </a:extLst>
          </p:cNvPr>
          <p:cNvSpPr/>
          <p:nvPr/>
        </p:nvSpPr>
        <p:spPr>
          <a:xfrm>
            <a:off x="1145059" y="3428999"/>
            <a:ext cx="10041925" cy="2784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b="1" dirty="0"/>
              <a:t>ART. 379 Nomina degli organi di controllo</a:t>
            </a:r>
            <a:r>
              <a:rPr lang="it-IT" sz="1600" dirty="0"/>
              <a:t>. </a:t>
            </a:r>
          </a:p>
          <a:p>
            <a:pPr algn="just"/>
            <a:r>
              <a:rPr lang="it-IT" sz="1600" dirty="0"/>
              <a:t>ART. 2477 del codice: civile il secondo ed il terzo comma sono sostituiti dai seguenti: </a:t>
            </a:r>
          </a:p>
          <a:p>
            <a:pPr algn="just"/>
            <a:r>
              <a:rPr lang="it-IT" sz="1600" dirty="0"/>
              <a:t>«la nomina dell’organo di controllo o del Revisore unico è obbligatoria se la società: </a:t>
            </a:r>
          </a:p>
          <a:p>
            <a:pPr marL="0" indent="0" algn="just">
              <a:buNone/>
            </a:pPr>
            <a:r>
              <a:rPr lang="it-IT" sz="1400" dirty="0"/>
              <a:t>a) è tenuta alla redazione del bilancio consolidato; b) controlla una società obbligata alla Revisione dei conti; c) ha superato per due esercizi consecutivi almeno uno dei seguenti limiti: 1 totale dell’attivo patrimoniale 2 milioni di euro (portato a 4 dal decreto crescita); 2) ricavi delle vendite e delle prestazioni: 2 milioni di euro (portato a 4 dal Decreto Crescita); 3) dipendenti occupati in media durante l’esercizio: 10 unità (portate a 20 dal Decreto Crescita). L’obbligo cessa quando per tre esercizi consecutivi, non è superato alcuno dei predetti limiti. Si applica il 2409 del codice civile. Le </a:t>
            </a:r>
            <a:r>
              <a:rPr lang="it-IT" sz="1400" dirty="0" err="1"/>
              <a:t>srl</a:t>
            </a:r>
            <a:r>
              <a:rPr lang="it-IT" sz="1400" dirty="0"/>
              <a:t> e le cooperative, costituite all’entrata in vigore del presente articolo, devono provvedere a nominare gli organi di controllo o il revisore e, se necessario ad uniformare l’atto costitutivo e lo Statuto alle disposizioni di cui al predetto comma entro nove mesi dalla predetta data (16 dicembre 2019, rinviato alla data di approvazione del Bilancio per l’esercizio 2021). Per la modifica dello Statuto andranno verificati i limiti mettendo a confronto i bilanci dei due esercizi precedenti quello di entrata in vigore del presente articolo: 2018 e 2017 (da modificare in 2019 e 2020). </a:t>
            </a:r>
          </a:p>
        </p:txBody>
      </p:sp>
    </p:spTree>
    <p:extLst>
      <p:ext uri="{BB962C8B-B14F-4D97-AF65-F5344CB8AC3E}">
        <p14:creationId xmlns:p14="http://schemas.microsoft.com/office/powerpoint/2010/main" val="3389465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a:xfrm>
            <a:off x="11060097" y="6606211"/>
            <a:ext cx="811019" cy="503578"/>
          </a:xfrm>
        </p:spPr>
        <p:txBody>
          <a:bodyPr/>
          <a:lstStyle/>
          <a:p>
            <a:r>
              <a:rPr lang="en-US" dirty="0">
                <a:solidFill>
                  <a:srgbClr val="00B0F0"/>
                </a:solidFill>
              </a:rPr>
              <a:t>19</a:t>
            </a:r>
          </a:p>
        </p:txBody>
      </p:sp>
      <p:sp>
        <p:nvSpPr>
          <p:cNvPr id="2" name="Rettangolo 1">
            <a:extLst>
              <a:ext uri="{FF2B5EF4-FFF2-40B4-BE49-F238E27FC236}">
                <a16:creationId xmlns:a16="http://schemas.microsoft.com/office/drawing/2014/main" id="{9D8A3BF5-63E8-4808-A4B9-9BE28BAEF3BE}"/>
              </a:ext>
            </a:extLst>
          </p:cNvPr>
          <p:cNvSpPr/>
          <p:nvPr/>
        </p:nvSpPr>
        <p:spPr>
          <a:xfrm>
            <a:off x="2743200" y="275573"/>
            <a:ext cx="6313118" cy="8768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SOCIETA’ DI CAPITALI</a:t>
            </a:r>
          </a:p>
          <a:p>
            <a:pPr algn="ctr"/>
            <a:r>
              <a:rPr lang="it-IT" dirty="0"/>
              <a:t>Spa-Srl-Sapa-</a:t>
            </a:r>
            <a:r>
              <a:rPr lang="it-IT" dirty="0" err="1"/>
              <a:t>Soc.Cooperative</a:t>
            </a:r>
            <a:r>
              <a:rPr lang="it-IT" dirty="0"/>
              <a:t>-Mutue Assicuratrici</a:t>
            </a:r>
          </a:p>
          <a:p>
            <a:pPr algn="ctr"/>
            <a:r>
              <a:rPr lang="it-IT" dirty="0"/>
              <a:t>APPROVAZIONE BILANCI AL 31/12/2020</a:t>
            </a:r>
          </a:p>
        </p:txBody>
      </p:sp>
      <p:sp>
        <p:nvSpPr>
          <p:cNvPr id="4" name="Rettangolo 3">
            <a:extLst>
              <a:ext uri="{FF2B5EF4-FFF2-40B4-BE49-F238E27FC236}">
                <a16:creationId xmlns:a16="http://schemas.microsoft.com/office/drawing/2014/main" id="{2562AC08-0111-4FC7-A4A9-38269A2C20A6}"/>
              </a:ext>
            </a:extLst>
          </p:cNvPr>
          <p:cNvSpPr/>
          <p:nvPr/>
        </p:nvSpPr>
        <p:spPr>
          <a:xfrm>
            <a:off x="463463" y="1365337"/>
            <a:ext cx="5849655" cy="32692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dirty="0">
                <a:solidFill>
                  <a:schemeClr val="bg1"/>
                </a:solidFill>
              </a:rPr>
              <a:t>ASSEMBLEA</a:t>
            </a:r>
          </a:p>
          <a:p>
            <a:pPr algn="just"/>
            <a:r>
              <a:rPr lang="it-IT" sz="1800" dirty="0">
                <a:solidFill>
                  <a:schemeClr val="bg1"/>
                </a:solidFill>
              </a:rPr>
              <a:t>DELIBERA: consentita anche in deroga alle diverse disposizioni statutarie, l’espressione del voto in via elettronica o per corrispondenza e l'intervento all'assemblea mediante mezzi di telecomunicazione;</a:t>
            </a:r>
          </a:p>
          <a:p>
            <a:pPr algn="just"/>
            <a:r>
              <a:rPr lang="it-IT" sz="1800" dirty="0">
                <a:solidFill>
                  <a:schemeClr val="bg1"/>
                </a:solidFill>
              </a:rPr>
              <a:t>Si può prevedere che l’assemblea si svolga, anche esclusivamente, mediante mezzi di telecomunicazione che garantiscano l’identificazione dei partecipanti, la loro partecipazione e l’esercizio del diritto di voto, senza in ogni caso la necessità che si trovino nel medesimo luogo, ove previsti, il presidente, il segretario o il notaio.</a:t>
            </a:r>
          </a:p>
          <a:p>
            <a:pPr algn="just"/>
            <a:endParaRPr lang="it-IT" sz="1800" b="1" dirty="0">
              <a:solidFill>
                <a:srgbClr val="00B0F0"/>
              </a:solidFill>
              <a:latin typeface="Franklin Gothic Book" panose="020B0503020102020204" pitchFamily="34" charset="0"/>
            </a:endParaRPr>
          </a:p>
        </p:txBody>
      </p:sp>
      <p:sp>
        <p:nvSpPr>
          <p:cNvPr id="5" name="Rettangolo 4">
            <a:extLst>
              <a:ext uri="{FF2B5EF4-FFF2-40B4-BE49-F238E27FC236}">
                <a16:creationId xmlns:a16="http://schemas.microsoft.com/office/drawing/2014/main" id="{BB387B85-0B75-4549-87D9-F6D498240647}"/>
              </a:ext>
            </a:extLst>
          </p:cNvPr>
          <p:cNvSpPr/>
          <p:nvPr/>
        </p:nvSpPr>
        <p:spPr>
          <a:xfrm>
            <a:off x="6726477" y="1305838"/>
            <a:ext cx="5260931" cy="1841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800" dirty="0">
                <a:solidFill>
                  <a:schemeClr val="bg1"/>
                </a:solidFill>
              </a:rPr>
              <a:t>Le SRL possono, inoltre, consentire, anche in deroga a quanto previsto dall’articolo 2479, quarto comma, del codice civile e alle diverse disposizioni statutarie, che l’espressione del voto avvenga mediante consultazione scritta o per consenso espresso per iscritto.</a:t>
            </a:r>
          </a:p>
          <a:p>
            <a:pPr algn="just"/>
            <a:endParaRPr lang="it-IT" sz="1800" b="1" dirty="0">
              <a:solidFill>
                <a:srgbClr val="00B0F0"/>
              </a:solidFill>
              <a:latin typeface="Franklin Gothic Book" panose="020B0503020102020204" pitchFamily="34" charset="0"/>
            </a:endParaRPr>
          </a:p>
        </p:txBody>
      </p:sp>
      <p:sp>
        <p:nvSpPr>
          <p:cNvPr id="9" name="Rettangolo 8">
            <a:extLst>
              <a:ext uri="{FF2B5EF4-FFF2-40B4-BE49-F238E27FC236}">
                <a16:creationId xmlns:a16="http://schemas.microsoft.com/office/drawing/2014/main" id="{8B1574A8-964B-420F-9272-FE15FD46F43E}"/>
              </a:ext>
            </a:extLst>
          </p:cNvPr>
          <p:cNvSpPr/>
          <p:nvPr/>
        </p:nvSpPr>
        <p:spPr>
          <a:xfrm>
            <a:off x="6776581" y="3325660"/>
            <a:ext cx="5298509" cy="32630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800" dirty="0">
                <a:solidFill>
                  <a:schemeClr val="bg1"/>
                </a:solidFill>
              </a:rPr>
              <a:t>Le SPA con azioni quotate possono designare per le assemblee ordinarie o straordinarie il rappresentante previsto dall’articolo 135-undecies del decreto legislativo 24 febbraio 1998, n. 58, anche ove lo statuto disponga diversamente.</a:t>
            </a:r>
          </a:p>
          <a:p>
            <a:pPr algn="just"/>
            <a:r>
              <a:rPr lang="it-IT" sz="1800" dirty="0">
                <a:solidFill>
                  <a:schemeClr val="bg1"/>
                </a:solidFill>
              </a:rPr>
              <a:t>Le medesime società possono altresì prevedere nell’avviso di convocazione che l’intervento in assemblea si svolga esclusivamente tramite il rappresentante designato ai sensi dell’articolo 135-undecies del decreto legislativo 24 febbraio 1998, n. 58; al predetto rappresentante designato possono essere conferite anche deleghe o sub deleghe.</a:t>
            </a:r>
            <a:endParaRPr lang="it-IT" dirty="0">
              <a:solidFill>
                <a:schemeClr val="bg1"/>
              </a:solidFill>
            </a:endParaRPr>
          </a:p>
        </p:txBody>
      </p:sp>
      <p:sp>
        <p:nvSpPr>
          <p:cNvPr id="10" name="Rettangolo 9">
            <a:extLst>
              <a:ext uri="{FF2B5EF4-FFF2-40B4-BE49-F238E27FC236}">
                <a16:creationId xmlns:a16="http://schemas.microsoft.com/office/drawing/2014/main" id="{345439DA-EEA7-4C0A-912C-EC5BA53B06ED}"/>
              </a:ext>
            </a:extLst>
          </p:cNvPr>
          <p:cNvSpPr/>
          <p:nvPr/>
        </p:nvSpPr>
        <p:spPr>
          <a:xfrm>
            <a:off x="663878" y="4797468"/>
            <a:ext cx="5649239" cy="15657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800" dirty="0">
                <a:solidFill>
                  <a:schemeClr val="bg1"/>
                </a:solidFill>
              </a:rPr>
              <a:t>Le disposizioni del presente articolo si applicano alle assemblee convocate entro il 31 luglio 2020 ovvero entro la data, se successiva, fino alla quale è in vigore lo stato di emergenza sul territorio nazionale relativo al rischio sanitario connesso all'insorgenza della epidemia da COVID-19. (31/07/2021)</a:t>
            </a:r>
          </a:p>
        </p:txBody>
      </p:sp>
    </p:spTree>
    <p:extLst>
      <p:ext uri="{BB962C8B-B14F-4D97-AF65-F5344CB8AC3E}">
        <p14:creationId xmlns:p14="http://schemas.microsoft.com/office/powerpoint/2010/main" val="3814902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ABC456D5-22D1-400C-BE4F-7E3A62A1AA21}"/>
              </a:ext>
            </a:extLst>
          </p:cNvPr>
          <p:cNvSpPr>
            <a:spLocks noGrp="1"/>
          </p:cNvSpPr>
          <p:nvPr>
            <p:ph type="sldNum" sz="quarter" idx="12"/>
          </p:nvPr>
        </p:nvSpPr>
        <p:spPr>
          <a:xfrm>
            <a:off x="10701298" y="6210217"/>
            <a:ext cx="811019" cy="503578"/>
          </a:xfrm>
        </p:spPr>
        <p:txBody>
          <a:bodyPr/>
          <a:lstStyle/>
          <a:p>
            <a:fld id="{6D22F896-40B5-4ADD-8801-0D06FADFA095}" type="slidenum">
              <a:rPr lang="en-US" smtClean="0"/>
              <a:t>13</a:t>
            </a:fld>
            <a:endParaRPr lang="en-US" dirty="0"/>
          </a:p>
        </p:txBody>
      </p:sp>
      <p:graphicFrame>
        <p:nvGraphicFramePr>
          <p:cNvPr id="4" name="Tabella 3">
            <a:extLst>
              <a:ext uri="{FF2B5EF4-FFF2-40B4-BE49-F238E27FC236}">
                <a16:creationId xmlns:a16="http://schemas.microsoft.com/office/drawing/2014/main" id="{7ACBB9F6-DF7B-4A1C-A5FC-C1DCCCFB284B}"/>
              </a:ext>
            </a:extLst>
          </p:cNvPr>
          <p:cNvGraphicFramePr>
            <a:graphicFrameLocks noGrp="1"/>
          </p:cNvGraphicFramePr>
          <p:nvPr/>
        </p:nvGraphicFramePr>
        <p:xfrm>
          <a:off x="175364" y="144205"/>
          <a:ext cx="11774467" cy="5918146"/>
        </p:xfrm>
        <a:graphic>
          <a:graphicData uri="http://schemas.openxmlformats.org/drawingml/2006/table">
            <a:tbl>
              <a:tblPr>
                <a:tableStyleId>{5C22544A-7EE6-4342-B048-85BDC9FD1C3A}</a:tableStyleId>
              </a:tblPr>
              <a:tblGrid>
                <a:gridCol w="2532407">
                  <a:extLst>
                    <a:ext uri="{9D8B030D-6E8A-4147-A177-3AD203B41FA5}">
                      <a16:colId xmlns:a16="http://schemas.microsoft.com/office/drawing/2014/main" val="1665089170"/>
                    </a:ext>
                  </a:extLst>
                </a:gridCol>
                <a:gridCol w="2816994">
                  <a:extLst>
                    <a:ext uri="{9D8B030D-6E8A-4147-A177-3AD203B41FA5}">
                      <a16:colId xmlns:a16="http://schemas.microsoft.com/office/drawing/2014/main" val="866124042"/>
                    </a:ext>
                  </a:extLst>
                </a:gridCol>
                <a:gridCol w="2816994">
                  <a:extLst>
                    <a:ext uri="{9D8B030D-6E8A-4147-A177-3AD203B41FA5}">
                      <a16:colId xmlns:a16="http://schemas.microsoft.com/office/drawing/2014/main" val="2559736761"/>
                    </a:ext>
                  </a:extLst>
                </a:gridCol>
                <a:gridCol w="3608072">
                  <a:extLst>
                    <a:ext uri="{9D8B030D-6E8A-4147-A177-3AD203B41FA5}">
                      <a16:colId xmlns:a16="http://schemas.microsoft.com/office/drawing/2014/main" val="3627705442"/>
                    </a:ext>
                  </a:extLst>
                </a:gridCol>
              </a:tblGrid>
              <a:tr h="216484">
                <a:tc rowSpan="2">
                  <a:txBody>
                    <a:bodyPr/>
                    <a:lstStyle/>
                    <a:p>
                      <a:pPr algn="ctr" fontAlgn="ctr"/>
                      <a:r>
                        <a:rPr lang="it-IT" sz="1400" u="none" strike="noStrike" dirty="0">
                          <a:effectLst/>
                        </a:rPr>
                        <a:t>ADEMPIMENTO</a:t>
                      </a:r>
                      <a:endParaRPr lang="it-IT" sz="1400" b="1" i="0" u="none" strike="noStrike" dirty="0">
                        <a:solidFill>
                          <a:srgbClr val="626262"/>
                        </a:solidFill>
                        <a:effectLst/>
                        <a:latin typeface="Inherit"/>
                      </a:endParaRPr>
                    </a:p>
                  </a:txBody>
                  <a:tcPr marL="2578" marR="2578" marT="2578" marB="0" anchor="ctr"/>
                </a:tc>
                <a:tc gridSpan="2">
                  <a:txBody>
                    <a:bodyPr/>
                    <a:lstStyle/>
                    <a:p>
                      <a:pPr algn="ctr" fontAlgn="ctr"/>
                      <a:r>
                        <a:rPr lang="it-IT" sz="1400" u="none" strike="noStrike" dirty="0">
                          <a:effectLst/>
                        </a:rPr>
                        <a:t>TERMINE</a:t>
                      </a:r>
                      <a:endParaRPr lang="it-IT" sz="1400" b="1" i="0" u="none" strike="noStrike" dirty="0">
                        <a:solidFill>
                          <a:srgbClr val="626262"/>
                        </a:solidFill>
                        <a:effectLst/>
                        <a:latin typeface="Inherit"/>
                      </a:endParaRPr>
                    </a:p>
                  </a:txBody>
                  <a:tcPr marL="2578" marR="2578" marT="2578" marB="0" anchor="ctr"/>
                </a:tc>
                <a:tc hMerge="1">
                  <a:txBody>
                    <a:bodyPr/>
                    <a:lstStyle/>
                    <a:p>
                      <a:endParaRPr lang="it-IT"/>
                    </a:p>
                  </a:txBody>
                  <a:tcPr/>
                </a:tc>
                <a:tc rowSpan="2">
                  <a:txBody>
                    <a:bodyPr/>
                    <a:lstStyle/>
                    <a:p>
                      <a:pPr algn="ctr" fontAlgn="ctr"/>
                      <a:r>
                        <a:rPr lang="it-IT" sz="1400" u="none" strike="noStrike">
                          <a:effectLst/>
                        </a:rPr>
                        <a:t>Norma di Riferimento relativa all’adempimento</a:t>
                      </a:r>
                      <a:endParaRPr lang="it-IT" sz="1400" b="1" i="0" u="none" strike="noStrike">
                        <a:solidFill>
                          <a:srgbClr val="626262"/>
                        </a:solidFill>
                        <a:effectLst/>
                        <a:latin typeface="Inherit"/>
                      </a:endParaRPr>
                    </a:p>
                  </a:txBody>
                  <a:tcPr marL="2578" marR="2578" marT="2578" marB="0" anchor="ctr"/>
                </a:tc>
                <a:extLst>
                  <a:ext uri="{0D108BD9-81ED-4DB2-BD59-A6C34878D82A}">
                    <a16:rowId xmlns:a16="http://schemas.microsoft.com/office/drawing/2014/main" val="888181101"/>
                  </a:ext>
                </a:extLst>
              </a:tr>
              <a:tr h="225145">
                <a:tc vMerge="1">
                  <a:txBody>
                    <a:bodyPr/>
                    <a:lstStyle/>
                    <a:p>
                      <a:endParaRPr lang="it-IT"/>
                    </a:p>
                  </a:txBody>
                  <a:tcPr/>
                </a:tc>
                <a:tc>
                  <a:txBody>
                    <a:bodyPr/>
                    <a:lstStyle/>
                    <a:p>
                      <a:pPr algn="ctr" fontAlgn="ctr"/>
                      <a:r>
                        <a:rPr lang="it-IT" sz="1400" u="none" strike="noStrike">
                          <a:effectLst/>
                        </a:rPr>
                        <a:t>Ordinario (1)             </a:t>
                      </a:r>
                      <a:endParaRPr lang="it-IT" sz="1400" b="1" i="0" u="none" strike="noStrike">
                        <a:solidFill>
                          <a:srgbClr val="626262"/>
                        </a:solidFill>
                        <a:effectLst/>
                        <a:latin typeface="Inherit"/>
                      </a:endParaRPr>
                    </a:p>
                  </a:txBody>
                  <a:tcPr marL="2578" marR="2578" marT="2578" marB="0" anchor="ctr"/>
                </a:tc>
                <a:tc>
                  <a:txBody>
                    <a:bodyPr/>
                    <a:lstStyle/>
                    <a:p>
                      <a:pPr algn="ctr" fontAlgn="ctr"/>
                      <a:r>
                        <a:rPr lang="it-IT" sz="1400" u="none" strike="noStrike" dirty="0">
                          <a:effectLst/>
                        </a:rPr>
                        <a:t>Particolari Esigenze COVID</a:t>
                      </a:r>
                      <a:endParaRPr lang="it-IT" sz="1400" b="1" i="0" u="none" strike="noStrike" dirty="0">
                        <a:solidFill>
                          <a:srgbClr val="626262"/>
                        </a:solidFill>
                        <a:effectLst/>
                        <a:latin typeface="Inherit"/>
                      </a:endParaRPr>
                    </a:p>
                  </a:txBody>
                  <a:tcPr marL="2578" marR="2578" marT="2578" marB="0" anchor="ctr"/>
                </a:tc>
                <a:tc vMerge="1">
                  <a:txBody>
                    <a:bodyPr/>
                    <a:lstStyle/>
                    <a:p>
                      <a:endParaRPr lang="it-IT"/>
                    </a:p>
                  </a:txBody>
                  <a:tcPr/>
                </a:tc>
                <a:extLst>
                  <a:ext uri="{0D108BD9-81ED-4DB2-BD59-A6C34878D82A}">
                    <a16:rowId xmlns:a16="http://schemas.microsoft.com/office/drawing/2014/main" val="2291309395"/>
                  </a:ext>
                </a:extLst>
              </a:tr>
              <a:tr h="90923">
                <a:tc>
                  <a:txBody>
                    <a:bodyPr/>
                    <a:lstStyle/>
                    <a:p>
                      <a:pPr algn="ctr" fontAlgn="ctr"/>
                      <a:r>
                        <a:rPr lang="it-IT" sz="1400" u="none" strike="noStrike">
                          <a:effectLst/>
                        </a:rPr>
                        <a:t> </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 </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 </a:t>
                      </a:r>
                      <a:endParaRPr lang="it-IT" sz="1400" b="0" i="0" u="none" strike="noStrike" dirty="0">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 </a:t>
                      </a:r>
                      <a:endParaRPr lang="it-IT" sz="1400" b="0" i="0" u="none" strike="noStrike">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209544337"/>
                  </a:ext>
                </a:extLst>
              </a:tr>
              <a:tr h="445959">
                <a:tc>
                  <a:txBody>
                    <a:bodyPr/>
                    <a:lstStyle/>
                    <a:p>
                      <a:pPr algn="l" fontAlgn="ctr"/>
                      <a:r>
                        <a:rPr lang="it-IT" sz="1400" u="none" strike="noStrike">
                          <a:effectLst/>
                        </a:rPr>
                        <a:t>Redazione del Progetto di Bilancio</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31/03/2021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30/05/2021</a:t>
                      </a:r>
                      <a:endParaRPr lang="it-IT" sz="1400" b="0" i="0" u="none" strike="noStrike" dirty="0">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articolo 2423 c.c.</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1029652798"/>
                  </a:ext>
                </a:extLst>
              </a:tr>
              <a:tr h="593168">
                <a:tc>
                  <a:txBody>
                    <a:bodyPr/>
                    <a:lstStyle/>
                    <a:p>
                      <a:pPr algn="l" fontAlgn="ctr"/>
                      <a:r>
                        <a:rPr lang="it-IT" sz="1400" u="none" strike="noStrike">
                          <a:effectLst/>
                        </a:rPr>
                        <a:t>Redazione della Relazione sulla Gestione</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31/03/2021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30/05/2021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articolo 2428 c.c.</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3405902975"/>
                  </a:ext>
                </a:extLst>
              </a:tr>
              <a:tr h="666773">
                <a:tc>
                  <a:txBody>
                    <a:bodyPr/>
                    <a:lstStyle/>
                    <a:p>
                      <a:pPr algn="l" fontAlgn="ctr"/>
                      <a:r>
                        <a:rPr lang="it-IT" sz="1400" u="none" strike="noStrike">
                          <a:effectLst/>
                        </a:rPr>
                        <a:t>Trasmissione del bilancio al Collegio Sindacale</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31/03/2021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30/05/2021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articolo 2429, co. 1, c.c.</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3536309048"/>
                  </a:ext>
                </a:extLst>
              </a:tr>
              <a:tr h="593168">
                <a:tc>
                  <a:txBody>
                    <a:bodyPr/>
                    <a:lstStyle/>
                    <a:p>
                      <a:pPr algn="l" fontAlgn="ctr"/>
                      <a:r>
                        <a:rPr lang="it-IT" sz="1400" u="none" strike="noStrike">
                          <a:effectLst/>
                        </a:rPr>
                        <a:t>Deposito Bilancio presso la Sede legale</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15/04/2021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14/06/2021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articolo 2429, co. 3, c.c.</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942212717"/>
                  </a:ext>
                </a:extLst>
              </a:tr>
              <a:tr h="887587">
                <a:tc>
                  <a:txBody>
                    <a:bodyPr/>
                    <a:lstStyle/>
                    <a:p>
                      <a:pPr algn="l" fontAlgn="ctr"/>
                      <a:r>
                        <a:rPr lang="it-IT" sz="1400" u="none" strike="noStrike">
                          <a:effectLst/>
                        </a:rPr>
                        <a:t>Avviso convocazione assemblea approvazione bilancio (raccomandata)</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22/04/2021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21/06/2021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articoli 2366 e 2479 bis c.c.</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4241287618"/>
                  </a:ext>
                </a:extLst>
              </a:tr>
              <a:tr h="666773">
                <a:tc>
                  <a:txBody>
                    <a:bodyPr/>
                    <a:lstStyle/>
                    <a:p>
                      <a:pPr algn="l" fontAlgn="ctr"/>
                      <a:r>
                        <a:rPr lang="it-IT" sz="1400" u="none" strike="noStrike">
                          <a:effectLst/>
                        </a:rPr>
                        <a:t>Assemblea Ordinaria Soci per approvazione Bilancio</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30/04/2021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29/06/2021</a:t>
                      </a:r>
                    </a:p>
                    <a:p>
                      <a:pPr algn="ctr" fontAlgn="ctr"/>
                      <a:r>
                        <a:rPr lang="it-IT" sz="1400" b="0" i="0" u="none" strike="noStrike" dirty="0">
                          <a:solidFill>
                            <a:srgbClr val="626262"/>
                          </a:solidFill>
                          <a:effectLst/>
                          <a:latin typeface="Roboto" panose="02000000000000000000" pitchFamily="2" charset="0"/>
                        </a:rPr>
                        <a:t>Scadenza dei 180gg</a:t>
                      </a:r>
                    </a:p>
                  </a:txBody>
                  <a:tcPr marL="2578" marR="2578" marT="2578" marB="0" anchor="ctr"/>
                </a:tc>
                <a:tc>
                  <a:txBody>
                    <a:bodyPr/>
                    <a:lstStyle/>
                    <a:p>
                      <a:pPr algn="ctr" fontAlgn="ctr"/>
                      <a:r>
                        <a:rPr lang="it-IT" sz="1400" u="none" strike="noStrike" dirty="0">
                          <a:effectLst/>
                        </a:rPr>
                        <a:t>articoli 2364 e 2478 bis c.c.</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3867530997"/>
                  </a:ext>
                </a:extLst>
              </a:tr>
              <a:tr h="740378">
                <a:tc>
                  <a:txBody>
                    <a:bodyPr/>
                    <a:lstStyle/>
                    <a:p>
                      <a:pPr algn="l" fontAlgn="ctr"/>
                      <a:r>
                        <a:rPr lang="it-IT" sz="1400" u="none" strike="noStrike">
                          <a:effectLst/>
                        </a:rPr>
                        <a:t>Eventuale registrazione delibera distribuzione dividendi</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20/05/2021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a:effectLst/>
                        </a:rPr>
                        <a:t>19/07/2021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articolo 5, D.P.R. n. 131/1986</a:t>
                      </a:r>
                      <a:endParaRPr lang="it-IT"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1878225317"/>
                  </a:ext>
                </a:extLst>
              </a:tr>
              <a:tr h="666773">
                <a:tc>
                  <a:txBody>
                    <a:bodyPr/>
                    <a:lstStyle/>
                    <a:p>
                      <a:pPr algn="l" fontAlgn="ctr"/>
                      <a:r>
                        <a:rPr lang="it-IT" sz="1400" u="none" strike="noStrike">
                          <a:effectLst/>
                        </a:rPr>
                        <a:t>Deposito Bilancio al Registro Imprese (CCIAA)</a:t>
                      </a:r>
                      <a:endParaRPr lang="it-IT" sz="1400" b="1" i="0" u="none" strike="noStrike">
                        <a:solidFill>
                          <a:srgbClr val="626262"/>
                        </a:solidFill>
                        <a:effectLst/>
                        <a:latin typeface="Inherit"/>
                      </a:endParaRPr>
                    </a:p>
                  </a:txBody>
                  <a:tcPr marL="23204" marR="2578" marT="2578" marB="0" anchor="ctr"/>
                </a:tc>
                <a:tc>
                  <a:txBody>
                    <a:bodyPr/>
                    <a:lstStyle/>
                    <a:p>
                      <a:pPr algn="ctr" fontAlgn="ctr"/>
                      <a:r>
                        <a:rPr lang="it-IT" sz="1400" u="none" strike="noStrike">
                          <a:effectLst/>
                        </a:rPr>
                        <a:t>30/05/2021</a:t>
                      </a:r>
                      <a:endParaRPr lang="it-IT" sz="1400" b="0" i="0" u="none" strike="noStrike">
                        <a:solidFill>
                          <a:srgbClr val="626262"/>
                        </a:solidFill>
                        <a:effectLst/>
                        <a:latin typeface="Roboto" panose="02000000000000000000" pitchFamily="2" charset="0"/>
                      </a:endParaRPr>
                    </a:p>
                  </a:txBody>
                  <a:tcPr marL="2578" marR="2578" marT="2578" marB="0" anchor="ctr"/>
                </a:tc>
                <a:tc>
                  <a:txBody>
                    <a:bodyPr/>
                    <a:lstStyle/>
                    <a:p>
                      <a:pPr algn="ctr" fontAlgn="ctr"/>
                      <a:r>
                        <a:rPr lang="it-IT" sz="1400" u="none" strike="noStrike" dirty="0">
                          <a:effectLst/>
                        </a:rPr>
                        <a:t>29/07/2021</a:t>
                      </a:r>
                    </a:p>
                    <a:p>
                      <a:pPr algn="ctr" fontAlgn="ctr"/>
                      <a:r>
                        <a:rPr lang="it-IT" sz="1400" b="0" i="0" u="none" strike="noStrike" dirty="0">
                          <a:solidFill>
                            <a:srgbClr val="626262"/>
                          </a:solidFill>
                          <a:effectLst/>
                          <a:latin typeface="Roboto" panose="02000000000000000000" pitchFamily="2" charset="0"/>
                        </a:rPr>
                        <a:t>30 gg. Dopo approvazione</a:t>
                      </a:r>
                    </a:p>
                  </a:txBody>
                  <a:tcPr marL="2578" marR="2578" marT="2578" marB="0" anchor="ctr"/>
                </a:tc>
                <a:tc>
                  <a:txBody>
                    <a:bodyPr/>
                    <a:lstStyle/>
                    <a:p>
                      <a:pPr algn="ctr" fontAlgn="ctr"/>
                      <a:r>
                        <a:rPr lang="de-DE" sz="1400" u="none" strike="noStrike" dirty="0">
                          <a:effectLst/>
                        </a:rPr>
                        <a:t>art. 2435 </a:t>
                      </a:r>
                      <a:r>
                        <a:rPr lang="de-DE" sz="1400" u="none" strike="noStrike" dirty="0" err="1">
                          <a:effectLst/>
                        </a:rPr>
                        <a:t>c.c</a:t>
                      </a:r>
                      <a:r>
                        <a:rPr lang="de-DE" sz="1400" u="none" strike="noStrike" dirty="0">
                          <a:effectLst/>
                        </a:rPr>
                        <a:t>. e art. 8 L. 580/1993</a:t>
                      </a:r>
                      <a:endParaRPr lang="de-DE" sz="1400" b="0" i="0" u="none" strike="noStrike" dirty="0">
                        <a:solidFill>
                          <a:srgbClr val="626262"/>
                        </a:solidFill>
                        <a:effectLst/>
                        <a:latin typeface="Roboto" panose="02000000000000000000" pitchFamily="2" charset="0"/>
                      </a:endParaRPr>
                    </a:p>
                  </a:txBody>
                  <a:tcPr marL="2578" marR="2578" marT="2578" marB="0" anchor="ctr"/>
                </a:tc>
                <a:extLst>
                  <a:ext uri="{0D108BD9-81ED-4DB2-BD59-A6C34878D82A}">
                    <a16:rowId xmlns:a16="http://schemas.microsoft.com/office/drawing/2014/main" val="538582769"/>
                  </a:ext>
                </a:extLst>
              </a:tr>
            </a:tbl>
          </a:graphicData>
        </a:graphic>
      </p:graphicFrame>
    </p:spTree>
    <p:extLst>
      <p:ext uri="{BB962C8B-B14F-4D97-AF65-F5344CB8AC3E}">
        <p14:creationId xmlns:p14="http://schemas.microsoft.com/office/powerpoint/2010/main" val="57604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03200" y="287867"/>
            <a:ext cx="11633200" cy="2087495"/>
          </a:xfrm>
          <a:prstGeom prst="rect">
            <a:avLst/>
          </a:prstGeom>
          <a:noFill/>
        </p:spPr>
        <p:txBody>
          <a:bodyPr wrap="square" rtlCol="0">
            <a:spAutoFit/>
          </a:bodyPr>
          <a:lstStyle/>
          <a:p>
            <a:pPr lvl="0">
              <a:lnSpc>
                <a:spcPct val="115000"/>
              </a:lnSpc>
              <a:spcAft>
                <a:spcPts val="800"/>
              </a:spcAft>
              <a:buClr>
                <a:srgbClr val="D34817"/>
              </a:buClr>
              <a:buSzPts val="1400"/>
            </a:pPr>
            <a:endParaRPr lang="it-IT" b="1" spc="100" dirty="0">
              <a:solidFill>
                <a:srgbClr val="D34817"/>
              </a:solidFill>
              <a:latin typeface="Franklin Gothic Book" panose="020B0503020102020204" pitchFamily="34" charset="0"/>
              <a:ea typeface="Perpetua" panose="02020502060401020303" pitchFamily="18" charset="0"/>
              <a:cs typeface="Times New Roman" panose="02020603050405020304" pitchFamily="18" charset="0"/>
            </a:endParaRPr>
          </a:p>
          <a:p>
            <a:pPr lvl="0" algn="just">
              <a:lnSpc>
                <a:spcPct val="115000"/>
              </a:lnSpc>
              <a:spcAft>
                <a:spcPts val="800"/>
              </a:spcAft>
              <a:buClr>
                <a:srgbClr val="D34817"/>
              </a:buClr>
              <a:buSzPts val="1400"/>
            </a:pPr>
            <a:r>
              <a:rPr lang="it-IT" b="1" spc="100" dirty="0">
                <a:solidFill>
                  <a:srgbClr val="D34817"/>
                </a:solidFill>
                <a:latin typeface="Franklin Gothic Book" panose="020B0503020102020204" pitchFamily="34" charset="0"/>
                <a:ea typeface="Perpetua" panose="02020502060401020303" pitchFamily="18" charset="0"/>
                <a:cs typeface="Times New Roman" panose="02020603050405020304" pitchFamily="18" charset="0"/>
              </a:rPr>
              <a:t>5. Effetti sui bilanci al 31-12-2020.</a:t>
            </a:r>
          </a:p>
          <a:p>
            <a:pPr lvl="0" algn="just">
              <a:lnSpc>
                <a:spcPct val="115000"/>
              </a:lnSpc>
              <a:spcAft>
                <a:spcPts val="800"/>
              </a:spcAft>
              <a:buClr>
                <a:srgbClr val="D34817"/>
              </a:buClr>
              <a:buSzPts val="1400"/>
            </a:pPr>
            <a:r>
              <a:rPr lang="it-IT" sz="2000" spc="100" dirty="0">
                <a:latin typeface="Franklin Gothic Book" panose="020B0503020102020204" pitchFamily="34" charset="0"/>
                <a:ea typeface="Perpetua" panose="02020502060401020303" pitchFamily="18" charset="0"/>
                <a:cs typeface="Times New Roman" panose="02020603050405020304" pitchFamily="18" charset="0"/>
              </a:rPr>
              <a:t>I bilanci in chiusura al 31-12-2020 si presentano al redattore con un grado di difficoltà superiore alla norma.</a:t>
            </a:r>
          </a:p>
          <a:p>
            <a:pPr lvl="0" algn="just">
              <a:lnSpc>
                <a:spcPct val="115000"/>
              </a:lnSpc>
              <a:spcAft>
                <a:spcPts val="800"/>
              </a:spcAft>
              <a:buClr>
                <a:srgbClr val="D34817"/>
              </a:buClr>
              <a:buSzPts val="1400"/>
            </a:pPr>
            <a:r>
              <a:rPr lang="it-IT" sz="2000" spc="100" dirty="0">
                <a:latin typeface="Franklin Gothic Book" panose="020B0503020102020204" pitchFamily="34" charset="0"/>
                <a:ea typeface="Perpetua" panose="02020502060401020303" pitchFamily="18" charset="0"/>
                <a:cs typeface="Times New Roman" panose="02020603050405020304" pitchFamily="18" charset="0"/>
              </a:rPr>
              <a:t>L’ostacolo più grave sarà quello della relazione sullo Stato di continuità aziendale.</a:t>
            </a:r>
            <a:endParaRPr lang="it-IT" sz="2000" dirty="0">
              <a:latin typeface="Perpetua" panose="02020502060401020303" pitchFamily="18" charset="0"/>
              <a:ea typeface="Perpetua" panose="02020502060401020303" pitchFamily="18" charset="0"/>
              <a:cs typeface="Times New Roman" panose="02020603050405020304" pitchFamily="18" charset="0"/>
            </a:endParaRPr>
          </a:p>
        </p:txBody>
      </p:sp>
      <p:sp>
        <p:nvSpPr>
          <p:cNvPr id="6" name="Segnaposto numero diapositiva 5"/>
          <p:cNvSpPr>
            <a:spLocks noGrp="1"/>
          </p:cNvSpPr>
          <p:nvPr>
            <p:ph type="sldNum" sz="quarter" idx="12"/>
          </p:nvPr>
        </p:nvSpPr>
        <p:spPr>
          <a:xfrm>
            <a:off x="10608798" y="6250204"/>
            <a:ext cx="811019" cy="503578"/>
          </a:xfrm>
        </p:spPr>
        <p:txBody>
          <a:bodyPr/>
          <a:lstStyle/>
          <a:p>
            <a:r>
              <a:rPr lang="en-US" dirty="0">
                <a:solidFill>
                  <a:srgbClr val="00B0F0"/>
                </a:solidFill>
              </a:rPr>
              <a:t>21</a:t>
            </a:r>
          </a:p>
        </p:txBody>
      </p:sp>
      <p:sp>
        <p:nvSpPr>
          <p:cNvPr id="3" name="Rettangolo 2">
            <a:extLst>
              <a:ext uri="{FF2B5EF4-FFF2-40B4-BE49-F238E27FC236}">
                <a16:creationId xmlns:a16="http://schemas.microsoft.com/office/drawing/2014/main" id="{E74E5C8A-0688-44B5-BD2B-7333DC97AD42}"/>
              </a:ext>
            </a:extLst>
          </p:cNvPr>
          <p:cNvSpPr/>
          <p:nvPr/>
        </p:nvSpPr>
        <p:spPr>
          <a:xfrm>
            <a:off x="438411" y="2743200"/>
            <a:ext cx="3544866" cy="2354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800"/>
              </a:spcAft>
              <a:buClr>
                <a:srgbClr val="D34817"/>
              </a:buClr>
              <a:buSzPts val="1400"/>
            </a:pPr>
            <a:r>
              <a:rPr lang="it-IT" sz="1600" spc="100" dirty="0">
                <a:latin typeface="Franklin Gothic Book" panose="020B0503020102020204" pitchFamily="34" charset="0"/>
                <a:ea typeface="Perpetua" panose="02020502060401020303" pitchFamily="18" charset="0"/>
                <a:cs typeface="Times New Roman" panose="02020603050405020304" pitchFamily="18" charset="0"/>
              </a:rPr>
              <a:t>STATO DI CONTINUITA’ AZIENDALE</a:t>
            </a:r>
          </a:p>
          <a:p>
            <a:pPr lvl="0" algn="just">
              <a:lnSpc>
                <a:spcPct val="115000"/>
              </a:lnSpc>
              <a:spcAft>
                <a:spcPts val="800"/>
              </a:spcAft>
              <a:buClr>
                <a:srgbClr val="D34817"/>
              </a:buClr>
              <a:buSzPts val="1400"/>
            </a:pPr>
            <a:r>
              <a:rPr lang="it-IT" sz="1600" spc="100" dirty="0">
                <a:latin typeface="Franklin Gothic Book" panose="020B0503020102020204" pitchFamily="34" charset="0"/>
                <a:ea typeface="Perpetua" panose="02020502060401020303" pitchFamily="18" charset="0"/>
                <a:cs typeface="Times New Roman" panose="02020603050405020304" pitchFamily="18" charset="0"/>
              </a:rPr>
              <a:t>L’Organo Amministrativo deve assicurare, relazionando l’Organo di controllo, se esistente, o trascrivendolo sulla Relazione sulla gestione (non è obbligatoria la redazione per la maggior parte della Società di capitali).</a:t>
            </a:r>
          </a:p>
        </p:txBody>
      </p:sp>
      <p:sp>
        <p:nvSpPr>
          <p:cNvPr id="4" name="Rettangolo 3">
            <a:extLst>
              <a:ext uri="{FF2B5EF4-FFF2-40B4-BE49-F238E27FC236}">
                <a16:creationId xmlns:a16="http://schemas.microsoft.com/office/drawing/2014/main" id="{BB9DA4DE-82B8-4149-9C61-A49CCAA90FEF}"/>
              </a:ext>
            </a:extLst>
          </p:cNvPr>
          <p:cNvSpPr/>
          <p:nvPr/>
        </p:nvSpPr>
        <p:spPr>
          <a:xfrm>
            <a:off x="4885150" y="2484126"/>
            <a:ext cx="4058433" cy="2705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DOVERE DI ISTITUIRE ADEGUATI ASSETTI</a:t>
            </a:r>
          </a:p>
          <a:p>
            <a:pPr marL="285750" indent="-285750" algn="ctr">
              <a:buFontTx/>
              <a:buChar char="-"/>
            </a:pPr>
            <a:r>
              <a:rPr lang="it-IT" dirty="0"/>
              <a:t>Adeguato alle dimensioni dell’impresa</a:t>
            </a:r>
          </a:p>
          <a:p>
            <a:pPr marL="285750" indent="-285750" algn="ctr">
              <a:buFontTx/>
              <a:buChar char="-"/>
            </a:pPr>
            <a:r>
              <a:rPr lang="it-IT" dirty="0"/>
              <a:t>Rilevazione tempestiva della crisi</a:t>
            </a:r>
          </a:p>
          <a:p>
            <a:pPr marL="285750" indent="-285750" algn="ctr">
              <a:buFontTx/>
              <a:buChar char="-"/>
            </a:pPr>
            <a:r>
              <a:rPr lang="it-IT" dirty="0"/>
              <a:t>Rilevazione della perdita di continuità aziendale </a:t>
            </a:r>
          </a:p>
          <a:p>
            <a:pPr marL="285750" indent="-285750" algn="ctr">
              <a:buFontTx/>
              <a:buChar char="-"/>
            </a:pPr>
            <a:r>
              <a:rPr lang="it-IT" dirty="0"/>
              <a:t>Attivarsi senza indugio per superare crisi e recupero continuità</a:t>
            </a:r>
          </a:p>
          <a:p>
            <a:pPr marL="285750" indent="-285750" algn="ctr">
              <a:buFontTx/>
              <a:buChar char="-"/>
            </a:pPr>
            <a:endParaRPr lang="it-IT" dirty="0"/>
          </a:p>
          <a:p>
            <a:pPr algn="ctr"/>
            <a:r>
              <a:rPr lang="it-IT" dirty="0"/>
              <a:t> </a:t>
            </a:r>
          </a:p>
        </p:txBody>
      </p:sp>
      <p:sp>
        <p:nvSpPr>
          <p:cNvPr id="5" name="Rettangolo 4">
            <a:extLst>
              <a:ext uri="{FF2B5EF4-FFF2-40B4-BE49-F238E27FC236}">
                <a16:creationId xmlns:a16="http://schemas.microsoft.com/office/drawing/2014/main" id="{1F335D4C-B248-4499-81C0-0E1764884516}"/>
              </a:ext>
            </a:extLst>
          </p:cNvPr>
          <p:cNvSpPr/>
          <p:nvPr/>
        </p:nvSpPr>
        <p:spPr>
          <a:xfrm>
            <a:off x="9482203" y="2580363"/>
            <a:ext cx="2271386" cy="3264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VERIFICA CONTINUITA’ RISPETTO BILANCI APPROVATI AL 23 FEBBRAIO 2020</a:t>
            </a:r>
          </a:p>
          <a:p>
            <a:pPr algn="ctr"/>
            <a:r>
              <a:rPr lang="it-IT" dirty="0"/>
              <a:t>(norma modificata dal decreto Rilancio art.38 quater, comma 2 con sospensione degli effetti per i bilanci relativi al 2019 ed al 2020</a:t>
            </a:r>
          </a:p>
        </p:txBody>
      </p:sp>
      <p:sp>
        <p:nvSpPr>
          <p:cNvPr id="7" name="Rettangolo 6">
            <a:extLst>
              <a:ext uri="{FF2B5EF4-FFF2-40B4-BE49-F238E27FC236}">
                <a16:creationId xmlns:a16="http://schemas.microsoft.com/office/drawing/2014/main" id="{B19970B8-76BA-479F-AAF1-215CB7A8B71B}"/>
              </a:ext>
            </a:extLst>
          </p:cNvPr>
          <p:cNvSpPr/>
          <p:nvPr/>
        </p:nvSpPr>
        <p:spPr>
          <a:xfrm>
            <a:off x="438411" y="5298512"/>
            <a:ext cx="7402882" cy="739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Le perdite formatesi al 31-12-2020 che vanno ad intaccare il capitale sociale, potranno essere assorbite entro il quinto esercizio successivo all’approvazione dell’esercizio 2020: 31/12/2025.</a:t>
            </a:r>
          </a:p>
        </p:txBody>
      </p:sp>
    </p:spTree>
    <p:extLst>
      <p:ext uri="{BB962C8B-B14F-4D97-AF65-F5344CB8AC3E}">
        <p14:creationId xmlns:p14="http://schemas.microsoft.com/office/powerpoint/2010/main" val="71087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4722"/>
            <a:ext cx="12039600" cy="6247864"/>
          </a:xfrm>
          <a:prstGeom prst="rect">
            <a:avLst/>
          </a:prstGeom>
          <a:noFill/>
        </p:spPr>
        <p:txBody>
          <a:bodyPr wrap="square" rtlCol="0">
            <a:spAutoFit/>
          </a:bodyPr>
          <a:lstStyle/>
          <a:p>
            <a:pPr algn="just"/>
            <a:r>
              <a:rPr lang="it-IT" sz="2000" dirty="0">
                <a:solidFill>
                  <a:schemeClr val="accent1"/>
                </a:solidFill>
                <a:latin typeface="Franklin Gothic Book" panose="020B0503020102020204" pitchFamily="34" charset="0"/>
              </a:rPr>
              <a:t>5.a. Oneri dell’Organo di Controllo in sede di predisposizione del Bilancio al 31-12-2020.</a:t>
            </a:r>
          </a:p>
          <a:p>
            <a:pPr algn="just"/>
            <a:r>
              <a:rPr lang="it-IT" sz="2000" dirty="0">
                <a:latin typeface="Franklin Gothic Book" panose="020B0503020102020204" pitchFamily="34" charset="0"/>
              </a:rPr>
              <a:t>Innanzitutto, dobbiamo analizzare l’ultimo comma dell’articolo 2.423-bis cc. Esso dispone che sono vietate le modifiche ai principi di redazione del Bilancio da un anno all’altro a meno che non si sia in presenza di eventi straordinari e questi eventi andranno riportati nella Nota integrativa.</a:t>
            </a:r>
          </a:p>
          <a:p>
            <a:pPr algn="just"/>
            <a:endParaRPr lang="it-IT" sz="2000" dirty="0">
              <a:latin typeface="Franklin Gothic Book" panose="020B0503020102020204" pitchFamily="34" charset="0"/>
            </a:endParaRPr>
          </a:p>
          <a:p>
            <a:pPr algn="just"/>
            <a:r>
              <a:rPr lang="it-IT" sz="2000" dirty="0">
                <a:latin typeface="Franklin Gothic Book" panose="020B0503020102020204" pitchFamily="34" charset="0"/>
              </a:rPr>
              <a:t>Certamente la pandemia da Covid-19, rappresenta uno dei motivi straordinari che impongono valutazioni a talune poste che possano poi avere efficacia anche sull’anno 2020 e possano raccordarsi con quanto sta avvenendo in questi giorni.</a:t>
            </a:r>
          </a:p>
          <a:p>
            <a:pPr algn="just"/>
            <a:endParaRPr lang="it-IT" sz="2000" dirty="0">
              <a:latin typeface="Franklin Gothic Book" panose="020B0503020102020204" pitchFamily="34" charset="0"/>
            </a:endParaRPr>
          </a:p>
          <a:p>
            <a:pPr algn="just"/>
            <a:r>
              <a:rPr lang="it-IT" sz="2000" dirty="0">
                <a:latin typeface="Franklin Gothic Book" panose="020B0503020102020204" pitchFamily="34" charset="0"/>
              </a:rPr>
              <a:t>Intanto la dead-line, è il giorno 23 febbraio 2020 (giorno in cui l’OMS ha proclamato la Pandemia mondiale). Da quella data e per tutti i bilanci ancora non approvati a quella data, sarà possibile applicare le deroghe. Esiste però un limite oltre il quale non posso andare, in quanto la deroga avrà valore per i bilanci approvati entro il 31 luglio 2020, data limite che il governo ha individuato per la validità degli effetti della crisi epidemica. In realtà sono arrivate altre proroghe fino all’ultima che indica la fine delle misure di emergenza al 31 luglio 2021 e non si prevedono altre proroghe.</a:t>
            </a:r>
          </a:p>
          <a:p>
            <a:pPr algn="just"/>
            <a:r>
              <a:rPr lang="it-IT" sz="2000" dirty="0">
                <a:latin typeface="Franklin Gothic Book" panose="020B0503020102020204" pitchFamily="34" charset="0"/>
              </a:rPr>
              <a:t>Bisognerà porre attenzione ai movimenti contabili fino al 23 febbraio 2020 che risulteranno non coperti dalla deroga, cosa che prevede una finzione nell’approvazione di un bilancio di verifica al 23 febbraio 2020. Sulla base di quel prospetto il redattore del Bilancio andrà ad indicare se la società era in continuità aziendale oppure era già fuori dalla continuità. In caso negativo a quella data la società beneficerà di un periodo di moratoria fino al 31 luglio 2021 (data prevista per tenere conto dell’emergenza sanitaria) e, se la carenza di</a:t>
            </a:r>
          </a:p>
        </p:txBody>
      </p:sp>
      <p:sp>
        <p:nvSpPr>
          <p:cNvPr id="6" name="Segnaposto numero diapositiva 5"/>
          <p:cNvSpPr>
            <a:spLocks noGrp="1"/>
          </p:cNvSpPr>
          <p:nvPr>
            <p:ph type="sldNum" sz="quarter" idx="12"/>
          </p:nvPr>
        </p:nvSpPr>
        <p:spPr>
          <a:xfrm>
            <a:off x="10538460" y="6233142"/>
            <a:ext cx="811019" cy="503578"/>
          </a:xfrm>
        </p:spPr>
        <p:txBody>
          <a:bodyPr/>
          <a:lstStyle/>
          <a:p>
            <a:r>
              <a:rPr lang="en-US" dirty="0">
                <a:solidFill>
                  <a:srgbClr val="00B0F0"/>
                </a:solidFill>
              </a:rPr>
              <a:t>22</a:t>
            </a:r>
          </a:p>
        </p:txBody>
      </p:sp>
    </p:spTree>
    <p:extLst>
      <p:ext uri="{BB962C8B-B14F-4D97-AF65-F5344CB8AC3E}">
        <p14:creationId xmlns:p14="http://schemas.microsoft.com/office/powerpoint/2010/main" val="104459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10898945" y="6223826"/>
            <a:ext cx="811019" cy="503578"/>
          </a:xfrm>
        </p:spPr>
        <p:txBody>
          <a:bodyPr/>
          <a:lstStyle/>
          <a:p>
            <a:r>
              <a:rPr lang="en-US" dirty="0">
                <a:solidFill>
                  <a:srgbClr val="00B0F0"/>
                </a:solidFill>
              </a:rPr>
              <a:t>23</a:t>
            </a:r>
          </a:p>
        </p:txBody>
      </p:sp>
      <p:sp>
        <p:nvSpPr>
          <p:cNvPr id="3" name="CasellaDiTesto 2"/>
          <p:cNvSpPr txBox="1"/>
          <p:nvPr/>
        </p:nvSpPr>
        <p:spPr>
          <a:xfrm>
            <a:off x="167054" y="219808"/>
            <a:ext cx="11887200" cy="2585323"/>
          </a:xfrm>
          <a:prstGeom prst="rect">
            <a:avLst/>
          </a:prstGeom>
          <a:noFill/>
        </p:spPr>
        <p:txBody>
          <a:bodyPr wrap="square" rtlCol="0">
            <a:spAutoFit/>
          </a:bodyPr>
          <a:lstStyle/>
          <a:p>
            <a:pPr algn="just"/>
            <a:r>
              <a:rPr lang="it-IT" sz="1800" dirty="0">
                <a:latin typeface="Franklin Gothic Book" panose="020B0503020102020204" pitchFamily="34" charset="0"/>
              </a:rPr>
              <a:t>continuità si manifestasse dopo la data del 23 febbraio 2020 allora essa sarebbe disinnescata e gli amministratori non si </a:t>
            </a:r>
            <a:r>
              <a:rPr lang="it-IT" dirty="0">
                <a:latin typeface="Franklin Gothic Book" panose="020B0503020102020204" pitchFamily="34" charset="0"/>
              </a:rPr>
              <a:t>troverebbero nella condizione di convocare al più presto l’Assemblea dei Soci per identificare la causa della mancanza di continuità e, quindi, la causa di scioglimento.</a:t>
            </a:r>
          </a:p>
          <a:p>
            <a:pPr algn="just"/>
            <a:r>
              <a:rPr lang="it-IT" dirty="0">
                <a:latin typeface="Franklin Gothic Book" panose="020B0503020102020204" pitchFamily="34" charset="0"/>
              </a:rPr>
              <a:t>Sorge poi il problema di raccordare il Bilancio al 31-12-2020, con quanto è successo dal primo gennaio 2021, dato richiesto in sede di nota integrativa dove si devono indicare i fatti importanti che possono incidere o hanno inciso sulle valutazioni delle poste del Bilancio al 31-12-2020, dopo la chiusura dell’esercizio.</a:t>
            </a:r>
          </a:p>
          <a:p>
            <a:pPr algn="just"/>
            <a:r>
              <a:rPr lang="it-IT" dirty="0">
                <a:latin typeface="Franklin Gothic Book" panose="020B0503020102020204" pitchFamily="34" charset="0"/>
              </a:rPr>
              <a:t>Ecco che viene in soccorso l’articolo 7 del D.L. Liquidità (23/2020), il quale disinnesca gli effetti della crisi, conservando la concreta valenza informativa dei bilanci, così non è per il raccordo tra principi contabili e di revisione. </a:t>
            </a:r>
          </a:p>
          <a:p>
            <a:pPr algn="just"/>
            <a:r>
              <a:rPr lang="it-IT" dirty="0">
                <a:latin typeface="Franklin Gothic Book" panose="020B0503020102020204" pitchFamily="34" charset="0"/>
              </a:rPr>
              <a:t>Cerchiamo di evidenziare tali realtà in uno schema:</a:t>
            </a:r>
          </a:p>
        </p:txBody>
      </p:sp>
    </p:spTree>
    <p:extLst>
      <p:ext uri="{BB962C8B-B14F-4D97-AF65-F5344CB8AC3E}">
        <p14:creationId xmlns:p14="http://schemas.microsoft.com/office/powerpoint/2010/main" val="4100856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nvGraphicFramePr>
        <p:xfrm>
          <a:off x="0" y="0"/>
          <a:ext cx="11406188" cy="6367463"/>
        </p:xfrm>
        <a:graphic>
          <a:graphicData uri="http://schemas.openxmlformats.org/presentationml/2006/ole">
            <mc:AlternateContent xmlns:mc="http://schemas.openxmlformats.org/markup-compatibility/2006">
              <mc:Choice xmlns:v="urn:schemas-microsoft-com:vml" Requires="v">
                <p:oleObj name="Worksheet" r:id="rId2" imgW="10372610" imgH="5029295" progId="Excel.Sheet.8">
                  <p:embed/>
                </p:oleObj>
              </mc:Choice>
              <mc:Fallback>
                <p:oleObj name="Worksheet" r:id="rId2" imgW="10372610" imgH="5029295" progId="Excel.Sheet.8">
                  <p:embed/>
                  <p:pic>
                    <p:nvPicPr>
                      <p:cNvPr id="2" name="Oggetto 1"/>
                      <p:cNvPicPr/>
                      <p:nvPr/>
                    </p:nvPicPr>
                    <p:blipFill>
                      <a:blip r:embed="rId3"/>
                      <a:stretch>
                        <a:fillRect/>
                      </a:stretch>
                    </p:blipFill>
                    <p:spPr>
                      <a:xfrm>
                        <a:off x="0" y="0"/>
                        <a:ext cx="11406188" cy="6367463"/>
                      </a:xfrm>
                      <a:prstGeom prst="rect">
                        <a:avLst/>
                      </a:prstGeom>
                    </p:spPr>
                  </p:pic>
                </p:oleObj>
              </mc:Fallback>
            </mc:AlternateContent>
          </a:graphicData>
        </a:graphic>
      </p:graphicFrame>
      <p:sp>
        <p:nvSpPr>
          <p:cNvPr id="6" name="Segnaposto numero diapositiva 5"/>
          <p:cNvSpPr>
            <a:spLocks noGrp="1"/>
          </p:cNvSpPr>
          <p:nvPr>
            <p:ph type="sldNum" sz="quarter" idx="12"/>
          </p:nvPr>
        </p:nvSpPr>
        <p:spPr>
          <a:xfrm>
            <a:off x="10951699" y="6258996"/>
            <a:ext cx="811019" cy="503578"/>
          </a:xfrm>
        </p:spPr>
        <p:txBody>
          <a:bodyPr/>
          <a:lstStyle/>
          <a:p>
            <a:r>
              <a:rPr lang="en-US" dirty="0">
                <a:solidFill>
                  <a:srgbClr val="00B0F0"/>
                </a:solidFill>
              </a:rPr>
              <a:t>24</a:t>
            </a:r>
          </a:p>
        </p:txBody>
      </p:sp>
    </p:spTree>
    <p:extLst>
      <p:ext uri="{BB962C8B-B14F-4D97-AF65-F5344CB8AC3E}">
        <p14:creationId xmlns:p14="http://schemas.microsoft.com/office/powerpoint/2010/main" val="3223066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11030829" y="6285373"/>
            <a:ext cx="811019" cy="503578"/>
          </a:xfrm>
        </p:spPr>
        <p:txBody>
          <a:bodyPr/>
          <a:lstStyle/>
          <a:p>
            <a:r>
              <a:rPr lang="en-US" dirty="0">
                <a:solidFill>
                  <a:srgbClr val="00B0F0"/>
                </a:solidFill>
              </a:rPr>
              <a:t>25</a:t>
            </a:r>
          </a:p>
        </p:txBody>
      </p:sp>
      <p:sp>
        <p:nvSpPr>
          <p:cNvPr id="3" name="CasellaDiTesto 2"/>
          <p:cNvSpPr txBox="1"/>
          <p:nvPr/>
        </p:nvSpPr>
        <p:spPr>
          <a:xfrm>
            <a:off x="246185" y="228600"/>
            <a:ext cx="11816861" cy="5355312"/>
          </a:xfrm>
          <a:prstGeom prst="rect">
            <a:avLst/>
          </a:prstGeom>
          <a:noFill/>
        </p:spPr>
        <p:txBody>
          <a:bodyPr wrap="square" rtlCol="0">
            <a:spAutoFit/>
          </a:bodyPr>
          <a:lstStyle/>
          <a:p>
            <a:r>
              <a:rPr lang="it-IT" dirty="0">
                <a:solidFill>
                  <a:schemeClr val="accent1"/>
                </a:solidFill>
              </a:rPr>
              <a:t>5.b Compiti dell’Organo Amministrativo sia collegiale che Unico in sede di Bilancio al 31-12-2020</a:t>
            </a:r>
          </a:p>
          <a:p>
            <a:r>
              <a:rPr lang="it-IT" dirty="0"/>
              <a:t>Analizziamo quali sono gli obblighi di Amministratori Unici e Consigli di Amministrazione o Amministratori delegati relativamente al progetto di Bilancio al 31-12-2020.</a:t>
            </a:r>
          </a:p>
          <a:p>
            <a:endParaRPr lang="it-IT" dirty="0"/>
          </a:p>
          <a:p>
            <a:pPr marL="342900" indent="-342900">
              <a:buAutoNum type="arabicPeriod"/>
            </a:pPr>
            <a:r>
              <a:rPr lang="it-IT" dirty="0">
                <a:solidFill>
                  <a:schemeClr val="accent1"/>
                </a:solidFill>
              </a:rPr>
              <a:t>Verifica dei questionari esplorativi che L’organo di controllo può sottoporre all’attenzione dell’Organo Amministrativo per verificare quanto predisposto per fronteggiare la crisi epidemica;</a:t>
            </a:r>
          </a:p>
          <a:p>
            <a:pPr marL="342900" indent="-342900">
              <a:buAutoNum type="arabicPeriod"/>
            </a:pPr>
            <a:r>
              <a:rPr lang="it-IT" dirty="0">
                <a:solidFill>
                  <a:schemeClr val="accent1"/>
                </a:solidFill>
              </a:rPr>
              <a:t>Attività Produttiva e misure di sicurezza sul lavoro ai fini D.Lgs. 81/2008: riunioni con RLS, Medico Competente e RSL, qualora diverso dal titolare dell’azienda;</a:t>
            </a:r>
          </a:p>
          <a:p>
            <a:pPr marL="342900" indent="-342900">
              <a:buAutoNum type="arabicPeriod"/>
            </a:pPr>
            <a:r>
              <a:rPr lang="it-IT" dirty="0">
                <a:solidFill>
                  <a:schemeClr val="accent1"/>
                </a:solidFill>
              </a:rPr>
              <a:t>Comunicazione all’Organo di controllo della continuazione dell’attività o della sua sospensione;</a:t>
            </a:r>
          </a:p>
          <a:p>
            <a:pPr marL="342900" indent="-342900">
              <a:buAutoNum type="arabicPeriod"/>
            </a:pPr>
            <a:r>
              <a:rPr lang="it-IT" dirty="0">
                <a:solidFill>
                  <a:schemeClr val="accent1"/>
                </a:solidFill>
              </a:rPr>
              <a:t>Predisposizione dei protocolli di sicurezza sanitaria sulla base di quello approvato in data 24 aprile 2020;</a:t>
            </a:r>
          </a:p>
          <a:p>
            <a:pPr marL="342900" indent="-342900">
              <a:buAutoNum type="arabicPeriod"/>
            </a:pPr>
            <a:r>
              <a:rPr lang="it-IT" dirty="0">
                <a:solidFill>
                  <a:schemeClr val="accent1"/>
                </a:solidFill>
              </a:rPr>
              <a:t>Comunicazioni all’Organo di controllo relativamente le altre aree strategiche dell’azienda: Sistema finanziario con attivazione delle domande di finanziamento di cui alle leggi Regionali e prestiti bancari garantiti dallo Stato; verifica degli incassi e predisposizione di budget di tesoreria a cadenza almeno trimestrale;</a:t>
            </a:r>
          </a:p>
          <a:p>
            <a:pPr marL="342900" indent="-342900">
              <a:buAutoNum type="arabicPeriod"/>
            </a:pPr>
            <a:r>
              <a:rPr lang="it-IT" dirty="0">
                <a:solidFill>
                  <a:schemeClr val="accent1"/>
                </a:solidFill>
              </a:rPr>
              <a:t>Verifica dei contratti con i clienti per la messa a punto di sconti, penali, riduzioni di compensi;</a:t>
            </a:r>
          </a:p>
          <a:p>
            <a:pPr marL="342900" indent="-342900">
              <a:buAutoNum type="arabicPeriod"/>
            </a:pPr>
            <a:r>
              <a:rPr lang="it-IT" dirty="0">
                <a:solidFill>
                  <a:schemeClr val="accent1"/>
                </a:solidFill>
              </a:rPr>
              <a:t>Richieste di slittamento o di riduzione dei canoni passivi come locazione, leasing, eventuale sospensione delle rate di prestiti, leasing e mutui.</a:t>
            </a:r>
          </a:p>
          <a:p>
            <a:pPr marL="342900" indent="-342900">
              <a:buAutoNum type="arabicPeriod"/>
            </a:pPr>
            <a:r>
              <a:rPr lang="it-IT" dirty="0">
                <a:solidFill>
                  <a:schemeClr val="accent1"/>
                </a:solidFill>
              </a:rPr>
              <a:t>Monitorare gli effetti prospettici della crisi.</a:t>
            </a:r>
          </a:p>
          <a:p>
            <a:pPr marL="342900" indent="-342900">
              <a:buAutoNum type="arabicPeriod"/>
            </a:pPr>
            <a:r>
              <a:rPr lang="it-IT" dirty="0">
                <a:solidFill>
                  <a:schemeClr val="accent1"/>
                </a:solidFill>
              </a:rPr>
              <a:t>Verifica della continuità aziendale: due le tesi, tra le quali ha prevalso quella avallata dall’OIC con il documento interpretativo 6. Secondo tale tesi, la sospensione del principio di continuità aziendale</a:t>
            </a:r>
          </a:p>
        </p:txBody>
      </p:sp>
    </p:spTree>
    <p:extLst>
      <p:ext uri="{BB962C8B-B14F-4D97-AF65-F5344CB8AC3E}">
        <p14:creationId xmlns:p14="http://schemas.microsoft.com/office/powerpoint/2010/main" val="102037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11065998" y="6188657"/>
            <a:ext cx="811019" cy="503578"/>
          </a:xfrm>
        </p:spPr>
        <p:txBody>
          <a:bodyPr/>
          <a:lstStyle/>
          <a:p>
            <a:r>
              <a:rPr lang="en-US" dirty="0">
                <a:solidFill>
                  <a:srgbClr val="00B0F0"/>
                </a:solidFill>
              </a:rPr>
              <a:t>26</a:t>
            </a:r>
          </a:p>
        </p:txBody>
      </p:sp>
      <p:sp>
        <p:nvSpPr>
          <p:cNvPr id="3" name="Rettangolo 2"/>
          <p:cNvSpPr/>
          <p:nvPr/>
        </p:nvSpPr>
        <p:spPr>
          <a:xfrm>
            <a:off x="67407" y="101043"/>
            <a:ext cx="11809610" cy="5447645"/>
          </a:xfrm>
          <a:prstGeom prst="rect">
            <a:avLst/>
          </a:prstGeom>
        </p:spPr>
        <p:txBody>
          <a:bodyPr wrap="square">
            <a:spAutoFit/>
          </a:bodyPr>
          <a:lstStyle/>
          <a:p>
            <a:pPr algn="just"/>
            <a:r>
              <a:rPr lang="it-IT" dirty="0">
                <a:solidFill>
                  <a:schemeClr val="accent1"/>
                </a:solidFill>
              </a:rPr>
              <a:t>     vale per l’esercizio che inizia dopo l’inizio della fase emergenziale, presumibilmente dopo il 01/01/2020. Perciò la continuità aziendale andrà documentata al 31 dicembre 2019, sospesa dal 01/01/2020, e, se non fosse stato modificato il termine dell’emergenza, avrebbe avuto termine il 31/12/2020. Oggi tale termine risulta spostato al 31/07/2021. Requisito alquanto complesso che obbliga l’Organo Amministrativo ad un controllo pedissequo degli andamenti economici anche in funzione dell’articolo 375 del CCII che và a modificare l’art. 2.086 cc. già al </a:t>
            </a:r>
            <a:r>
              <a:rPr lang="it-IT" sz="2400" b="1" dirty="0">
                <a:solidFill>
                  <a:schemeClr val="accent1"/>
                </a:solidFill>
              </a:rPr>
              <a:t>16 dicembre 2019</a:t>
            </a:r>
            <a:r>
              <a:rPr lang="it-IT" dirty="0">
                <a:solidFill>
                  <a:schemeClr val="accent1"/>
                </a:solidFill>
              </a:rPr>
              <a:t>, che obbliga a certificare la continuità d’impresa da parte degli Amministratori.</a:t>
            </a:r>
          </a:p>
          <a:p>
            <a:pPr marL="342900" indent="-342900" algn="just">
              <a:buFont typeface="+mj-lt"/>
              <a:buAutoNum type="arabicPeriod" startAt="10"/>
            </a:pPr>
            <a:r>
              <a:rPr lang="it-IT" dirty="0">
                <a:solidFill>
                  <a:schemeClr val="accent1"/>
                </a:solidFill>
              </a:rPr>
              <a:t>Approvazione del Bilancio entro il 30 giugno (180 gg. Dopo chiusura esercizio), termine modificato dall’art. 106 del DL. Cura Italia, e valido solo per il bilancio al 31 dicembre 2019 e per quello al 31 dicembre 2020;</a:t>
            </a:r>
          </a:p>
          <a:p>
            <a:pPr marL="342900" indent="-342900" algn="just">
              <a:buFont typeface="+mj-lt"/>
              <a:buAutoNum type="arabicPeriod" startAt="10"/>
            </a:pPr>
            <a:r>
              <a:rPr lang="it-IT" dirty="0">
                <a:solidFill>
                  <a:schemeClr val="accent1"/>
                </a:solidFill>
              </a:rPr>
              <a:t>Procedere alla nomina del Revisore Unico o dell’Organo di controllo Collegiale o della Società di Revisione, entro il 30 giugno 2021 (art. 51-bis decreto Rilancio: 34/2020), per le società che superano gli ormai noti limiti previsti dal nuovo CCII, o con Assemblea separata o contestualmente all’approvazione del Bilancio al 31 dicembre 2021.</a:t>
            </a:r>
          </a:p>
          <a:p>
            <a:pPr marL="342900" indent="-342900" algn="just">
              <a:buFont typeface="+mj-lt"/>
              <a:buAutoNum type="arabicPeriod" startAt="10"/>
            </a:pPr>
            <a:r>
              <a:rPr lang="it-IT" dirty="0">
                <a:solidFill>
                  <a:schemeClr val="accent1"/>
                </a:solidFill>
              </a:rPr>
              <a:t>Per la nomina dell’Organo di controllo verificare i limiti sulla base dei Bilanci al 31/12/2020 ed al 31/12/2021 poiché l’obbligo fa riferimento al bilancio 2021 relativamente all’approvazione come termine ultimo per la nomina dell’Organo di Controllo.</a:t>
            </a:r>
          </a:p>
          <a:p>
            <a:pPr marL="342900" indent="-342900" algn="just">
              <a:buFont typeface="+mj-lt"/>
              <a:buAutoNum type="arabicPeriod" startAt="10"/>
            </a:pPr>
            <a:r>
              <a:rPr lang="it-IT" dirty="0">
                <a:solidFill>
                  <a:schemeClr val="accent1"/>
                </a:solidFill>
              </a:rPr>
              <a:t>Verifica indicatori crisi da ISA 570: capitale circolante netto negativo; bilanci prospettici con flussi di cassa negativi; </a:t>
            </a:r>
            <a:r>
              <a:rPr lang="it-IT" dirty="0" err="1">
                <a:solidFill>
                  <a:schemeClr val="accent1"/>
                </a:solidFill>
              </a:rPr>
              <a:t>prinicipali</a:t>
            </a:r>
            <a:r>
              <a:rPr lang="it-IT" dirty="0">
                <a:solidFill>
                  <a:schemeClr val="accent1"/>
                </a:solidFill>
              </a:rPr>
              <a:t> indici economico-finanziari negativi (ROI-ROE e ROS; indice di liquidità); eventi catastrofici contro cui non è stata stipulata una polizza assicurativa o essere in possesso di una con massimali insufficienti.</a:t>
            </a:r>
          </a:p>
          <a:p>
            <a:pPr marL="342900" indent="-342900" algn="just">
              <a:buFont typeface="+mj-lt"/>
              <a:buAutoNum type="arabicPeriod" startAt="10"/>
            </a:pPr>
            <a:r>
              <a:rPr lang="it-IT" dirty="0">
                <a:solidFill>
                  <a:schemeClr val="accent1"/>
                </a:solidFill>
              </a:rPr>
              <a:t>Indici di Allerta del CNDCEC (saranno rinviati almeno di un anno rispetto al 01/09/2021)</a:t>
            </a:r>
          </a:p>
          <a:p>
            <a:pPr marL="342900" indent="-342900" algn="just">
              <a:buFont typeface="+mj-lt"/>
              <a:buAutoNum type="arabicPeriod" startAt="10"/>
            </a:pPr>
            <a:endParaRPr lang="it-IT" dirty="0">
              <a:solidFill>
                <a:schemeClr val="accent1"/>
              </a:solidFill>
            </a:endParaRPr>
          </a:p>
        </p:txBody>
      </p:sp>
    </p:spTree>
    <p:extLst>
      <p:ext uri="{BB962C8B-B14F-4D97-AF65-F5344CB8AC3E}">
        <p14:creationId xmlns:p14="http://schemas.microsoft.com/office/powerpoint/2010/main" val="1949942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0414" y="597455"/>
            <a:ext cx="11351172" cy="5663089"/>
          </a:xfrm>
          <a:prstGeom prst="rect">
            <a:avLst/>
          </a:prstGeom>
          <a:noFill/>
        </p:spPr>
        <p:txBody>
          <a:bodyPr wrap="square" rtlCol="0">
            <a:spAutoFit/>
          </a:bodyPr>
          <a:lstStyle/>
          <a:p>
            <a:pPr algn="just"/>
            <a:r>
              <a:rPr lang="it-IT" sz="2000" b="1" dirty="0"/>
              <a:t>IL NUOVO CODICE: VECCHIE E NUOVE REGOLE A CONFRONTO</a:t>
            </a:r>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r>
              <a:rPr lang="it-IT" dirty="0"/>
              <a:t>È attraverso questi strumenti a carattere “confidenziale” che l’impresa può prevenire la crisi irreversibile e adottare le misure necessarie per superare con risoluzione assistita il momento di difficoltà e rilanciare l’impresa sul mercato. Dunque, in caso di segnalazione o direttamente su istanza del debitore, si apre la procedura d’allerta che viene gestita da un organismo di composizione della crisi istituito presso ciascuna Camera di commercio, industria e artigianato, il quale, dopo un’analisi sulla situazione patrimoniale, economica e finanziaria dell’impresa, ha il dovere di disporre senza indugio l’audizione riservata e confidenziale del debitore e, se presente, dell’organo di controllo della società per raggiungere, entro un congruo lasso di tempo (non superiore a 6 mesi), una soluzione concordata con i creditori e porre rimedio allo stato di crisi. </a:t>
            </a:r>
            <a:endParaRPr lang="it-IT" sz="2400" dirty="0">
              <a:solidFill>
                <a:srgbClr val="0070C0"/>
              </a:solidFill>
            </a:endParaRPr>
          </a:p>
        </p:txBody>
      </p:sp>
      <p:pic>
        <p:nvPicPr>
          <p:cNvPr id="6" name="Picture 5"/>
          <p:cNvPicPr>
            <a:picLocks noChangeAspect="1" noChangeArrowheads="1"/>
          </p:cNvPicPr>
          <p:nvPr/>
        </p:nvPicPr>
        <p:blipFill>
          <a:blip r:embed="rId2" cstate="print"/>
          <a:srcRect/>
          <a:stretch>
            <a:fillRect/>
          </a:stretch>
        </p:blipFill>
        <p:spPr bwMode="auto">
          <a:xfrm>
            <a:off x="84137" y="108054"/>
            <a:ext cx="2879725" cy="489401"/>
          </a:xfrm>
          <a:prstGeom prst="rect">
            <a:avLst/>
          </a:prstGeom>
          <a:noFill/>
          <a:ln w="9525">
            <a:noFill/>
            <a:miter lim="800000"/>
            <a:headEnd/>
            <a:tailEnd/>
          </a:ln>
        </p:spPr>
      </p:pic>
      <p:sp>
        <p:nvSpPr>
          <p:cNvPr id="3" name="Rettangolo 2">
            <a:extLst>
              <a:ext uri="{FF2B5EF4-FFF2-40B4-BE49-F238E27FC236}">
                <a16:creationId xmlns:a16="http://schemas.microsoft.com/office/drawing/2014/main" id="{12C6D425-BB2A-4242-8A68-30D4690A438A}"/>
              </a:ext>
            </a:extLst>
          </p:cNvPr>
          <p:cNvSpPr/>
          <p:nvPr/>
        </p:nvSpPr>
        <p:spPr>
          <a:xfrm>
            <a:off x="499242" y="968858"/>
            <a:ext cx="6845644" cy="2899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dirty="0"/>
              <a:t>Con Decreto Ministeriale del 28 gennaio 2015 viene istituita la Commissione Rordorf dal nome del Presidente Renato Rordorf e con la legge 19/10/2017 n. 155 viene licenziato il primo testo dell’attuale Codice della Crisi d’impresa e d’insolvenza. </a:t>
            </a:r>
          </a:p>
          <a:p>
            <a:pPr algn="just"/>
            <a:r>
              <a:rPr lang="it-IT" sz="1600" dirty="0"/>
              <a:t>L’</a:t>
            </a:r>
            <a:r>
              <a:rPr lang="it-IT" sz="1600" b="1" dirty="0"/>
              <a:t>art. 4 della Legge 19 ottobre 2017, n. 155</a:t>
            </a:r>
            <a:r>
              <a:rPr lang="it-IT" sz="1600" dirty="0"/>
              <a:t>, disciplina le “procedure di allerta e di composizione assistita della crisi”, le quali implicano la creazione di una fase preliminare e stragiudiziale attivabile volontariamente dal debitore, “nell’ottica di responsabilizzare chi, prima di tutti, è in grado di cogliere i segnali della crisi”, o e su segnalazione da parte di soggetti qualificati diversi dal debitore. Per evitare che l’intervento del giudice venga interpretato dall’imprenditore come “l’anticamera di una successiva procedura concorsuale d’insolvenza” si è deciso di collocare tali procedure al di fuori del Tribunale.</a:t>
            </a:r>
          </a:p>
        </p:txBody>
      </p:sp>
      <p:sp>
        <p:nvSpPr>
          <p:cNvPr id="4" name="Ovale 3">
            <a:extLst>
              <a:ext uri="{FF2B5EF4-FFF2-40B4-BE49-F238E27FC236}">
                <a16:creationId xmlns:a16="http://schemas.microsoft.com/office/drawing/2014/main" id="{955C31A4-D112-4752-9F06-F050AB102922}"/>
              </a:ext>
            </a:extLst>
          </p:cNvPr>
          <p:cNvSpPr/>
          <p:nvPr/>
        </p:nvSpPr>
        <p:spPr>
          <a:xfrm>
            <a:off x="7738828" y="2306593"/>
            <a:ext cx="3534032" cy="156198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1200" dirty="0"/>
              <a:t>SOGGETTI QUALIFICATI DIVERSI DAL DEBITORE</a:t>
            </a:r>
          </a:p>
          <a:p>
            <a:pPr algn="ctr"/>
            <a:r>
              <a:rPr lang="it-IT" sz="1400" dirty="0"/>
              <a:t>organi di controllo societari, </a:t>
            </a:r>
          </a:p>
          <a:p>
            <a:pPr algn="ctr"/>
            <a:r>
              <a:rPr lang="it-IT" sz="1400" dirty="0"/>
              <a:t>il revisore contabile, </a:t>
            </a:r>
          </a:p>
          <a:p>
            <a:pPr algn="ctr"/>
            <a:r>
              <a:rPr lang="it-IT" sz="1400" dirty="0"/>
              <a:t>le società di revisione</a:t>
            </a:r>
          </a:p>
          <a:p>
            <a:pPr algn="ctr"/>
            <a:r>
              <a:rPr lang="it-IT" sz="1400" dirty="0"/>
              <a:t>i creditori pubblici.</a:t>
            </a:r>
          </a:p>
        </p:txBody>
      </p:sp>
    </p:spTree>
    <p:extLst>
      <p:ext uri="{BB962C8B-B14F-4D97-AF65-F5344CB8AC3E}">
        <p14:creationId xmlns:p14="http://schemas.microsoft.com/office/powerpoint/2010/main" val="1304084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11092376" y="6267788"/>
            <a:ext cx="811019" cy="503578"/>
          </a:xfrm>
        </p:spPr>
        <p:txBody>
          <a:bodyPr/>
          <a:lstStyle/>
          <a:p>
            <a:r>
              <a:rPr lang="en-US" dirty="0">
                <a:solidFill>
                  <a:srgbClr val="00B0F0"/>
                </a:solidFill>
              </a:rPr>
              <a:t>27</a:t>
            </a:r>
          </a:p>
        </p:txBody>
      </p:sp>
      <p:sp>
        <p:nvSpPr>
          <p:cNvPr id="3" name="CasellaDiTesto 2"/>
          <p:cNvSpPr txBox="1"/>
          <p:nvPr/>
        </p:nvSpPr>
        <p:spPr>
          <a:xfrm>
            <a:off x="316523" y="237392"/>
            <a:ext cx="11403623" cy="1200329"/>
          </a:xfrm>
          <a:prstGeom prst="rect">
            <a:avLst/>
          </a:prstGeom>
          <a:noFill/>
        </p:spPr>
        <p:txBody>
          <a:bodyPr wrap="square" rtlCol="0">
            <a:spAutoFit/>
          </a:bodyPr>
          <a:lstStyle/>
          <a:p>
            <a:r>
              <a:rPr lang="it-IT" dirty="0">
                <a:solidFill>
                  <a:srgbClr val="C00000"/>
                </a:solidFill>
              </a:rPr>
              <a:t>5.c. Indici di bilancio e Indici della Crisi predisposti da CNDCEC.</a:t>
            </a:r>
          </a:p>
          <a:p>
            <a:endParaRPr lang="it-IT" dirty="0">
              <a:solidFill>
                <a:srgbClr val="C00000"/>
              </a:solidFill>
            </a:endParaRPr>
          </a:p>
          <a:p>
            <a:r>
              <a:rPr lang="it-IT" dirty="0"/>
              <a:t>Schema degli indici approvati dal CNDCEC tuttora sospesi fino al 01/09/2021</a:t>
            </a:r>
          </a:p>
          <a:p>
            <a:endParaRPr lang="it-IT" dirty="0"/>
          </a:p>
        </p:txBody>
      </p:sp>
      <p:pic>
        <p:nvPicPr>
          <p:cNvPr id="4" name="Immagine 3"/>
          <p:cNvPicPr>
            <a:picLocks noChangeAspect="1"/>
          </p:cNvPicPr>
          <p:nvPr/>
        </p:nvPicPr>
        <p:blipFill>
          <a:blip r:embed="rId2"/>
          <a:stretch>
            <a:fillRect/>
          </a:stretch>
        </p:blipFill>
        <p:spPr>
          <a:xfrm>
            <a:off x="558800" y="1413000"/>
            <a:ext cx="10922000" cy="4429000"/>
          </a:xfrm>
          <a:prstGeom prst="rect">
            <a:avLst/>
          </a:prstGeom>
        </p:spPr>
      </p:pic>
    </p:spTree>
    <p:extLst>
      <p:ext uri="{BB962C8B-B14F-4D97-AF65-F5344CB8AC3E}">
        <p14:creationId xmlns:p14="http://schemas.microsoft.com/office/powerpoint/2010/main" val="3804808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80987" y="106862"/>
            <a:ext cx="11630025" cy="6186309"/>
          </a:xfrm>
          <a:prstGeom prst="rect">
            <a:avLst/>
          </a:prstGeom>
          <a:noFill/>
        </p:spPr>
        <p:txBody>
          <a:bodyPr wrap="square" rtlCol="0">
            <a:spAutoFit/>
          </a:bodyPr>
          <a:lstStyle/>
          <a:p>
            <a:pPr algn="just"/>
            <a:r>
              <a:rPr lang="it-IT" dirty="0"/>
              <a:t>ALLERTA E REGOLAZIONE DELLA CRISI</a:t>
            </a:r>
          </a:p>
          <a:p>
            <a:pPr algn="just"/>
            <a:r>
              <a:rPr lang="it-IT" dirty="0"/>
              <a:t>Comportamento dell’imprenditore fallibile e non fallibile</a:t>
            </a:r>
          </a:p>
          <a:p>
            <a:pPr algn="just"/>
            <a:endParaRPr lang="it-IT" dirty="0"/>
          </a:p>
          <a:p>
            <a:pPr marL="342900" indent="-342900" algn="just">
              <a:buAutoNum type="arabicParenR"/>
            </a:pPr>
            <a:r>
              <a:rPr lang="it-IT" dirty="0"/>
              <a:t>PROCEDURE DI ALLERTA INTERNA (Organo Amministrativo ed Organo di Controllo).</a:t>
            </a:r>
          </a:p>
          <a:p>
            <a:pPr algn="just"/>
            <a:r>
              <a:rPr lang="it-IT" dirty="0"/>
              <a:t>Abbiamo già visto come sia già entrata in vigore la modifica degli articoli del codice civile sugli assetti organizzativi, sulla nomina degli Organi di Controllo e sulle Responsabilità degli Amministratori.</a:t>
            </a:r>
          </a:p>
          <a:p>
            <a:pPr algn="just"/>
            <a:r>
              <a:rPr lang="it-IT" dirty="0"/>
              <a:t>A mio giudizio è il caso che il Nostro Imprenditore italiano capisca che si deve dotare di un’organizzazione d’impresa rapportata alle proprie capacità ed ai propri auspici, oltre che alla grandezza degli affari che vuole porre in essere. Sembra logico che la classica ditta individuale dell’imbianchino o il professionista ordinistico o non ordinistico, possano essere diversamente organizzati rispetto ad una società collettiva o mono-socio oppure diversamente da un Ente del Terzo settore.</a:t>
            </a:r>
          </a:p>
          <a:p>
            <a:pPr algn="just"/>
            <a:r>
              <a:rPr lang="it-IT" dirty="0"/>
              <a:t>Questo nuovo Codice non risparmia nessuno, mette sullo stesso piano imprenditori grandi e piccoli dotandoli di regole adatte alla propria dimensione. Potrebbe rappresentare «A livella» con la quale il grande Totò disegnò l’inutilità della rappresentazione del titolo nobiliare una volta essere passati a miglior vita. </a:t>
            </a:r>
          </a:p>
          <a:p>
            <a:pPr algn="just"/>
            <a:r>
              <a:rPr lang="it-IT" dirty="0" err="1"/>
              <a:t>Perchè</a:t>
            </a:r>
            <a:r>
              <a:rPr lang="it-IT" dirty="0"/>
              <a:t> procedure di allerta e, soprattutto </a:t>
            </a:r>
            <a:r>
              <a:rPr lang="it-IT" dirty="0" err="1"/>
              <a:t>perchè</a:t>
            </a:r>
            <a:r>
              <a:rPr lang="it-IT" dirty="0"/>
              <a:t> Allerta. Una volta, chi ha fatto il militare, la sentinella rispondeva al comando dell’Ufficiale di giornata con l’epiteto «All’erta </a:t>
            </a:r>
            <a:r>
              <a:rPr lang="it-IT" dirty="0" err="1"/>
              <a:t>stò</a:t>
            </a:r>
            <a:r>
              <a:rPr lang="it-IT" dirty="0"/>
              <a:t>». Per attivare l’Allerta deve esistere un pericolo. Il pericolo è una realtà che, forse per scarsa fiducia verso l’imprenditore nostrano, il Codice affida ad altri, relativamente al momento della segnalazione. Perciò se l’imprenditore non si accorge del pericolo imminente ci pensano altri soggetti a riaprirgli bruscamente gli occhi. Eh sì </a:t>
            </a:r>
            <a:r>
              <a:rPr lang="it-IT" dirty="0" err="1"/>
              <a:t>perchè</a:t>
            </a:r>
            <a:r>
              <a:rPr lang="it-IT" dirty="0"/>
              <a:t> questi soggetti sono: l’Organo di controllo, I creditori istituzionalizzati ed il Pubblico ministero. Oggi ci occuperemo solo degli Organi di Controllo.</a:t>
            </a:r>
          </a:p>
          <a:p>
            <a:pPr algn="just"/>
            <a:r>
              <a:rPr lang="it-IT" dirty="0"/>
              <a:t>Ma andiamo con ordine ed introduciamo il Titolo II del Codice Rubricato: PROCEDURE DI ALLERTA E DI COMPOSIZIONE ASSISTITA DELLA CRISI. </a:t>
            </a:r>
          </a:p>
        </p:txBody>
      </p:sp>
    </p:spTree>
    <p:extLst>
      <p:ext uri="{BB962C8B-B14F-4D97-AF65-F5344CB8AC3E}">
        <p14:creationId xmlns:p14="http://schemas.microsoft.com/office/powerpoint/2010/main" val="1819598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0013" y="185738"/>
            <a:ext cx="11987212" cy="3693319"/>
          </a:xfrm>
          <a:prstGeom prst="rect">
            <a:avLst/>
          </a:prstGeom>
          <a:noFill/>
        </p:spPr>
        <p:txBody>
          <a:bodyPr wrap="square" rtlCol="0">
            <a:spAutoFit/>
          </a:bodyPr>
          <a:lstStyle/>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p:txBody>
      </p:sp>
      <p:sp>
        <p:nvSpPr>
          <p:cNvPr id="3" name="Ovale 2">
            <a:extLst>
              <a:ext uri="{FF2B5EF4-FFF2-40B4-BE49-F238E27FC236}">
                <a16:creationId xmlns:a16="http://schemas.microsoft.com/office/drawing/2014/main" id="{040BCD1B-AA39-4CFB-BB90-D26D62261150}"/>
              </a:ext>
            </a:extLst>
          </p:cNvPr>
          <p:cNvSpPr/>
          <p:nvPr/>
        </p:nvSpPr>
        <p:spPr>
          <a:xfrm>
            <a:off x="428367" y="90617"/>
            <a:ext cx="4522573" cy="1729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INSOLVENZA</a:t>
            </a:r>
          </a:p>
          <a:p>
            <a:pPr algn="ctr"/>
            <a:r>
              <a:rPr lang="it-IT" sz="1600" dirty="0"/>
              <a:t> lo stato del debitore che si manifesta con inadempimenti od altri fatti esteriori, i quali dimostrino che il debitore non è più in grado di soddisfare regolarmente le proprie obbligazioni</a:t>
            </a:r>
          </a:p>
        </p:txBody>
      </p:sp>
      <p:sp>
        <p:nvSpPr>
          <p:cNvPr id="4" name="Ovale 3">
            <a:extLst>
              <a:ext uri="{FF2B5EF4-FFF2-40B4-BE49-F238E27FC236}">
                <a16:creationId xmlns:a16="http://schemas.microsoft.com/office/drawing/2014/main" id="{44F6708C-50F4-48C2-864B-27979829E549}"/>
              </a:ext>
            </a:extLst>
          </p:cNvPr>
          <p:cNvSpPr/>
          <p:nvPr/>
        </p:nvSpPr>
        <p:spPr>
          <a:xfrm>
            <a:off x="5490519" y="90617"/>
            <a:ext cx="4522573" cy="22691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CRISI </a:t>
            </a:r>
          </a:p>
          <a:p>
            <a:pPr algn="ctr"/>
            <a:r>
              <a:rPr lang="it-IT" sz="1600" dirty="0"/>
              <a:t>lo stato di difficoltà economico-finanziaria che rende probabile l’insolvenza del debitore e che per le imprese si manifesta come inadeguatezza dei flussi di cassa prospettici a far fronte regolarmente alle obbligazioni pianificate.</a:t>
            </a:r>
          </a:p>
        </p:txBody>
      </p:sp>
      <p:sp>
        <p:nvSpPr>
          <p:cNvPr id="5" name="Rettangolo 4">
            <a:extLst>
              <a:ext uri="{FF2B5EF4-FFF2-40B4-BE49-F238E27FC236}">
                <a16:creationId xmlns:a16="http://schemas.microsoft.com/office/drawing/2014/main" id="{E012B693-5028-498E-A022-EA4B97A7F6B4}"/>
              </a:ext>
            </a:extLst>
          </p:cNvPr>
          <p:cNvSpPr/>
          <p:nvPr/>
        </p:nvSpPr>
        <p:spPr>
          <a:xfrm>
            <a:off x="502508" y="1977081"/>
            <a:ext cx="4448432" cy="2553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FATTI ESTERIORI:  Allerta esterna ed interna</a:t>
            </a:r>
          </a:p>
        </p:txBody>
      </p:sp>
      <p:sp>
        <p:nvSpPr>
          <p:cNvPr id="6" name="Rettangolo con angoli arrotondati 5">
            <a:extLst>
              <a:ext uri="{FF2B5EF4-FFF2-40B4-BE49-F238E27FC236}">
                <a16:creationId xmlns:a16="http://schemas.microsoft.com/office/drawing/2014/main" id="{3CDD733D-18B4-45A2-8EFC-555107286F10}"/>
              </a:ext>
            </a:extLst>
          </p:cNvPr>
          <p:cNvSpPr/>
          <p:nvPr/>
        </p:nvSpPr>
        <p:spPr>
          <a:xfrm>
            <a:off x="10272584" y="280086"/>
            <a:ext cx="1814641" cy="21747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definizione di tipo finanziario</a:t>
            </a:r>
          </a:p>
          <a:p>
            <a:pPr algn="ctr"/>
            <a:r>
              <a:rPr lang="it-IT" sz="1400" b="1" dirty="0"/>
              <a:t>fattori pianificati non rispettati, non previsti, ma non per questo endemici a tal punto da non poter essere risolti.</a:t>
            </a:r>
          </a:p>
        </p:txBody>
      </p:sp>
      <p:sp>
        <p:nvSpPr>
          <p:cNvPr id="7" name="Rettangolo 6">
            <a:extLst>
              <a:ext uri="{FF2B5EF4-FFF2-40B4-BE49-F238E27FC236}">
                <a16:creationId xmlns:a16="http://schemas.microsoft.com/office/drawing/2014/main" id="{F03241AE-7583-4755-9371-EC2E502E6394}"/>
              </a:ext>
            </a:extLst>
          </p:cNvPr>
          <p:cNvSpPr/>
          <p:nvPr/>
        </p:nvSpPr>
        <p:spPr>
          <a:xfrm>
            <a:off x="1631091" y="2549224"/>
            <a:ext cx="9712411" cy="9848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a:p>
            <a:pPr algn="ctr"/>
            <a:r>
              <a:rPr lang="it-IT" dirty="0"/>
              <a:t>IMPRENDITORE </a:t>
            </a:r>
          </a:p>
          <a:p>
            <a:pPr algn="ctr"/>
            <a:r>
              <a:rPr lang="it-IT" dirty="0"/>
              <a:t>Deve predisporre Piani organizzati per far pronte a quanto non pianificato prima dell’evento che ha generato la crisi.</a:t>
            </a:r>
          </a:p>
          <a:p>
            <a:pPr algn="ctr"/>
            <a:endParaRPr lang="it-IT" dirty="0"/>
          </a:p>
        </p:txBody>
      </p:sp>
      <p:sp>
        <p:nvSpPr>
          <p:cNvPr id="8" name="Rettangolo 7">
            <a:extLst>
              <a:ext uri="{FF2B5EF4-FFF2-40B4-BE49-F238E27FC236}">
                <a16:creationId xmlns:a16="http://schemas.microsoft.com/office/drawing/2014/main" id="{B4811769-2162-4164-8FDA-6C5CD8CA4246}"/>
              </a:ext>
            </a:extLst>
          </p:cNvPr>
          <p:cNvSpPr/>
          <p:nvPr/>
        </p:nvSpPr>
        <p:spPr>
          <a:xfrm>
            <a:off x="428367" y="3628380"/>
            <a:ext cx="11658858" cy="2418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PROCEDURE DI ALLERTA PREVISTE DALL’ART. 12 CCII</a:t>
            </a:r>
          </a:p>
          <a:p>
            <a:pPr algn="just"/>
            <a:r>
              <a:rPr lang="it-IT" sz="1600" dirty="0"/>
              <a:t>«</a:t>
            </a:r>
            <a:r>
              <a:rPr lang="it-IT" sz="1600" dirty="0">
                <a:solidFill>
                  <a:schemeClr val="bg1"/>
                </a:solidFill>
              </a:rPr>
              <a:t>Costituiscono procedure di Allerta gli obblighi di segnalazione posti a carico dei soggetti di cui agli articoli 14 (Organo di controllo) e 15 (creditori Istituzionali) del Codice, finalizzati unitamente agli obblighi organizzativi posti a carico dell’imprenditore dal codice civile, alla tempestiva rilevazione degli indizi di crisi dell’impresa ed alla sollecita adozione delle misure più idonee alla sua composizione. Il debitore all’esito dell’allerta, o anche prima della sua attivazione, può accedere al procedimento di composizione assistita della crisi, che si svolge in modo riservato e confidenziale davanti all’</a:t>
            </a:r>
            <a:r>
              <a:rPr lang="it-IT" sz="1600" dirty="0" err="1">
                <a:solidFill>
                  <a:schemeClr val="bg1"/>
                </a:solidFill>
              </a:rPr>
              <a:t>Ocri</a:t>
            </a:r>
            <a:r>
              <a:rPr lang="it-IT" sz="1600" dirty="0">
                <a:solidFill>
                  <a:schemeClr val="bg1"/>
                </a:solidFill>
              </a:rPr>
              <a:t>. L’attivazione delle procedure non comporta la risoluzione dei contratti pendenti, compresi quelli bancari di revoca degli affidamenti e sono nulli i patti contrari. Gli strumenti di allerta si applicano all’imprenditore commerciale, esclusi: società di rilevanti dimensioni, società quotate, gruppi di imprese di rilevante dimensione. Sono escluse dall’applicazione degli </a:t>
            </a:r>
            <a:r>
              <a:rPr lang="it-IT" sz="1600" dirty="0" err="1">
                <a:solidFill>
                  <a:schemeClr val="bg1"/>
                </a:solidFill>
              </a:rPr>
              <a:t>Alert</a:t>
            </a:r>
            <a:r>
              <a:rPr lang="it-IT" sz="1600" dirty="0">
                <a:solidFill>
                  <a:schemeClr val="bg1"/>
                </a:solidFill>
              </a:rPr>
              <a:t>: tutto il comparto bancario, intermediari finanziari iscritti all’albo di cui al testo unico bancario, istituti di moneta elettronica e gli istituti di </a:t>
            </a:r>
            <a:r>
              <a:rPr lang="it-IT" sz="1600" dirty="0" err="1">
                <a:solidFill>
                  <a:schemeClr val="bg1"/>
                </a:solidFill>
              </a:rPr>
              <a:t>pgamento</a:t>
            </a:r>
            <a:r>
              <a:rPr lang="it-IT" sz="1600" dirty="0">
                <a:solidFill>
                  <a:schemeClr val="bg1"/>
                </a:solidFill>
              </a:rPr>
              <a:t>, fondazioni bancarie, cassa depositi e prestiti, i fondi comuni di investimento. Le società fiduciarie. </a:t>
            </a:r>
          </a:p>
        </p:txBody>
      </p:sp>
    </p:spTree>
    <p:extLst>
      <p:ext uri="{BB962C8B-B14F-4D97-AF65-F5344CB8AC3E}">
        <p14:creationId xmlns:p14="http://schemas.microsoft.com/office/powerpoint/2010/main" val="3790974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1F32FD9-2508-4E38-8454-C9838E47ACAA}"/>
              </a:ext>
            </a:extLst>
          </p:cNvPr>
          <p:cNvSpPr txBox="1"/>
          <p:nvPr/>
        </p:nvSpPr>
        <p:spPr>
          <a:xfrm>
            <a:off x="251791" y="251792"/>
            <a:ext cx="11688417" cy="4524315"/>
          </a:xfrm>
          <a:prstGeom prst="rect">
            <a:avLst/>
          </a:prstGeom>
          <a:noFill/>
        </p:spPr>
        <p:txBody>
          <a:bodyPr wrap="square" rtlCol="0">
            <a:spAutoFit/>
          </a:bodyPr>
          <a:lstStyle/>
          <a:p>
            <a:pPr algn="just"/>
            <a:r>
              <a:rPr lang="it-IT" dirty="0">
                <a:solidFill>
                  <a:srgbClr val="FF0000"/>
                </a:solidFill>
              </a:rPr>
              <a:t>Art. 13. Indicatori della crisi.</a:t>
            </a:r>
          </a:p>
          <a:p>
            <a:pPr algn="just"/>
            <a:r>
              <a:rPr lang="it-IT" dirty="0"/>
              <a:t>Costituiscono indicatori di crisi gli squilibri di carattere reddituale, patrimoniale o finanziario, rapportati alle caratteristiche dell’impresa ed all’attività imprenditoriale del debitore, tenuto conto della data di costituzione  e dell’inizio dell’attività, rilevabili attraverso appositi indici che diano evidenza della sostenibilità dei debiti per almeno i sei mesi successivi e delle prospettive di continuità aziendale per l’esercizio in corso o, quando la durata residua al momento della valutazione è inferiore ai sei mesi, per i sei mesi successivi. A questi fini sono indici significativi quelli che misurano la sostenibilità degli oneri di indebitamento con i flussi di cassa che l’impresa è in grado di generare e l’adeguatezza dei mezzi propri rispetto a quelli di terzi. </a:t>
            </a:r>
          </a:p>
          <a:p>
            <a:pPr algn="just"/>
            <a:r>
              <a:rPr lang="it-IT" dirty="0"/>
              <a:t>Costituiscono altresì indicatori di crisi ritardi nei pagamenti reiterati e significativi, anche sulla base di quanto previsto dall’art. 24.</a:t>
            </a:r>
          </a:p>
          <a:p>
            <a:pPr algn="just"/>
            <a:r>
              <a:rPr lang="it-IT" dirty="0"/>
              <a:t>Il Consiglio Nazionale  dei Dottori Commercialisti è deputato ad emanare gli indici di cui al comma 1 secondo le seguenti caratteristiche: indici revisionati ogni 3 anni, secondo la classificazione Istat delle attività economiche e, quindi per tipologia di attività economica; indici per le start-up innovative di cui al D.L. 179/2012, alle PMI innovative di cui alla legge 33/2015.</a:t>
            </a:r>
          </a:p>
          <a:p>
            <a:pPr algn="ctr"/>
            <a:r>
              <a:rPr lang="it-IT" b="1" dirty="0">
                <a:solidFill>
                  <a:srgbClr val="FF0000"/>
                </a:solidFill>
              </a:rPr>
              <a:t>INDICI EMANATI NEL 2019</a:t>
            </a:r>
          </a:p>
          <a:p>
            <a:pPr algn="ctr"/>
            <a:r>
              <a:rPr lang="it-IT" b="1" dirty="0">
                <a:solidFill>
                  <a:srgbClr val="FF0000"/>
                </a:solidFill>
              </a:rPr>
              <a:t>NEL 2022 GIA’ SOGGETTI A REVISIONE SENZA ESSERE ENTRATI IN VIGORE</a:t>
            </a:r>
          </a:p>
          <a:p>
            <a:pPr algn="just"/>
            <a:endParaRPr lang="it-IT" dirty="0"/>
          </a:p>
        </p:txBody>
      </p:sp>
    </p:spTree>
    <p:extLst>
      <p:ext uri="{BB962C8B-B14F-4D97-AF65-F5344CB8AC3E}">
        <p14:creationId xmlns:p14="http://schemas.microsoft.com/office/powerpoint/2010/main" val="175661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8CB9FD9-AC81-4B1B-B5F9-A935E406E83A}"/>
              </a:ext>
            </a:extLst>
          </p:cNvPr>
          <p:cNvSpPr txBox="1"/>
          <p:nvPr/>
        </p:nvSpPr>
        <p:spPr>
          <a:xfrm>
            <a:off x="291548" y="318052"/>
            <a:ext cx="11688417" cy="3970318"/>
          </a:xfrm>
          <a:prstGeom prst="rect">
            <a:avLst/>
          </a:prstGeom>
          <a:noFill/>
        </p:spPr>
        <p:txBody>
          <a:bodyPr wrap="square" rtlCol="0">
            <a:spAutoFit/>
          </a:bodyPr>
          <a:lstStyle/>
          <a:p>
            <a:pPr algn="just"/>
            <a:r>
              <a:rPr lang="it-IT" dirty="0"/>
              <a:t>Alle società in liquidazione, alle imprese costituite da meno di due anni. Gli Indici dovranno essere approvati dal MISE.</a:t>
            </a:r>
          </a:p>
          <a:p>
            <a:pPr algn="just"/>
            <a:r>
              <a:rPr lang="it-IT" dirty="0"/>
              <a:t>Ora veniamo al commento del comma successivo, particolarmente dirompente sotto il profilo del deposito del bilancio, della sua revisione e della responsabilità del suo attestatore: l’impresa che non ritenga adeguati gli indici elaborati a norma del comma 2, ne specifica le ragioni nella nota integrativa ed indica gli indici idonei a far ragionevolmente presumere la sussistenza del suo stato di crisi. </a:t>
            </a:r>
            <a:r>
              <a:rPr lang="it-IT" b="1" u="sng" dirty="0"/>
              <a:t>Un professionista indipendente </a:t>
            </a:r>
            <a:r>
              <a:rPr lang="it-IT" dirty="0"/>
              <a:t>attesta l’adeguatezza di tali indici in rapporto alla specificità dell’Impresa. L’attestazione è allegata alla nota integrativa al Bilancio di esercizio e ne costituisce parte integrante. La dichiarazione produce effetti per l’esercizio successivo.</a:t>
            </a:r>
          </a:p>
          <a:p>
            <a:pPr algn="just"/>
            <a:r>
              <a:rPr lang="it-IT" dirty="0">
                <a:solidFill>
                  <a:srgbClr val="FF0000"/>
                </a:solidFill>
              </a:rPr>
              <a:t>NEL BILANCIO AL 31/12/2020 E’ GIA’ IN CORSO TALE PROCEDURA PERCHE’ IL GOVERNO HA SOSPESO GLI ARTICOLI DEL CC SULLA CONTINUITA’ AZIENDALE PERCIO’ DIVERSI SARANNO GLI INDICI SUI QUALI BASARSI.</a:t>
            </a:r>
          </a:p>
          <a:p>
            <a:pPr algn="just"/>
            <a:r>
              <a:rPr lang="it-IT" dirty="0">
                <a:solidFill>
                  <a:srgbClr val="FF0000"/>
                </a:solidFill>
              </a:rPr>
              <a:t>ANCHE GLI ISA SONO DISAPPLICATI PER DIVERSE CATEGORIE DI SOGGETTI.</a:t>
            </a:r>
          </a:p>
          <a:p>
            <a:pPr algn="just"/>
            <a:endParaRPr lang="it-IT" dirty="0">
              <a:solidFill>
                <a:srgbClr val="FF0000"/>
              </a:solidFill>
            </a:endParaRPr>
          </a:p>
          <a:p>
            <a:pPr algn="just"/>
            <a:r>
              <a:rPr lang="it-IT" dirty="0">
                <a:solidFill>
                  <a:srgbClr val="FF0000"/>
                </a:solidFill>
              </a:rPr>
              <a:t>AI FINI DELLE RESPONSABILITA’, SE L’IMPRESA RISULTERA’ CONGRUA RISPETTO AGLI INDICI DELLA CRISI, CIO’ DARA’ SPUNTO PER DISALLINEARSI DAGLI ISA.</a:t>
            </a:r>
          </a:p>
          <a:p>
            <a:pPr algn="just"/>
            <a:endParaRPr lang="it-IT" dirty="0"/>
          </a:p>
        </p:txBody>
      </p:sp>
    </p:spTree>
    <p:extLst>
      <p:ext uri="{BB962C8B-B14F-4D97-AF65-F5344CB8AC3E}">
        <p14:creationId xmlns:p14="http://schemas.microsoft.com/office/powerpoint/2010/main" val="4204251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5AFD029-4CE6-4DAE-8440-89D5D663E1B6}"/>
              </a:ext>
            </a:extLst>
          </p:cNvPr>
          <p:cNvSpPr txBox="1"/>
          <p:nvPr/>
        </p:nvSpPr>
        <p:spPr>
          <a:xfrm>
            <a:off x="263610" y="117693"/>
            <a:ext cx="11383617" cy="7294305"/>
          </a:xfrm>
          <a:prstGeom prst="rect">
            <a:avLst/>
          </a:prstGeom>
          <a:noFill/>
        </p:spPr>
        <p:txBody>
          <a:bodyPr wrap="square" rtlCol="0">
            <a:spAutoFit/>
          </a:bodyPr>
          <a:lstStyle/>
          <a:p>
            <a:pPr algn="just"/>
            <a:r>
              <a:rPr lang="it-IT" dirty="0"/>
              <a:t>A questo punto sembra evidente che più il Bilancio saprà parlare dell’Impresa, più la documentazione sarà completa ai fini di far capire agli stakeholders che l’impresa non è in crisi, non è insolvente e non deve procedere con l’istanza per l’accesso alle procedure di regolazione della Crisi o dell’Insolvenza.</a:t>
            </a:r>
          </a:p>
          <a:p>
            <a:pPr algn="just"/>
            <a:r>
              <a:rPr lang="it-IT" dirty="0">
                <a:solidFill>
                  <a:srgbClr val="FF0000"/>
                </a:solidFill>
              </a:rPr>
              <a:t>Art. 14. Obbligo di segnalazione dell’Organo di controllo.</a:t>
            </a:r>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r>
              <a:rPr lang="it-IT" dirty="0"/>
              <a:t>Allora abbiamo un controllore ed un controllato (Organo di Amministrazione). «La segnalazione deve essere motivata, fatta con pec o con mezzi idonei a dimostrarne l’avvenuta conoscenza, e deve contenere la fissazione di un congruo termine, non superiore a 30 giorni entro il quale l’organo Amministrativo deve riferire in ordine alle soluzioni individuate ed alle iniziative intraprese. In caso di omessa o inadeguata risposta ovvero di mancata adozione dei rimedi nei successivi 60 giorni delle misure necessarie per il superamento della crisi, i soggetti di cui al comma 1 informano </a:t>
            </a:r>
            <a:r>
              <a:rPr lang="it-IT" b="1" dirty="0">
                <a:effectLst>
                  <a:outerShdw blurRad="38100" dist="38100" dir="2700000" algn="tl">
                    <a:srgbClr val="000000">
                      <a:alpha val="43137"/>
                    </a:srgbClr>
                  </a:outerShdw>
                </a:effectLst>
              </a:rPr>
              <a:t>senza indugio l’OCRI. Viene reso inapplicabile l’obbligo di segretezza previsto dall’art. 2407 del cc.</a:t>
            </a:r>
          </a:p>
          <a:p>
            <a:pPr algn="just"/>
            <a:r>
              <a:rPr lang="it-IT" dirty="0"/>
              <a:t>La tempestiva</a:t>
            </a:r>
            <a:r>
              <a:rPr lang="it-IT" b="1" dirty="0">
                <a:effectLst>
                  <a:outerShdw blurRad="38100" dist="38100" dir="2700000" algn="tl">
                    <a:srgbClr val="000000">
                      <a:alpha val="43137"/>
                    </a:srgbClr>
                  </a:outerShdw>
                </a:effectLst>
              </a:rPr>
              <a:t> </a:t>
            </a:r>
            <a:r>
              <a:rPr lang="it-IT" dirty="0"/>
              <a:t>segnalazione all’organo amministrativo, esonera l’organo di controllo dalla responsabilità solidale per le Conseguenze pregiudizievoli delle omissioni o azioni successivamente poste in essere dal predetto organo, che non siano conseguenza diretta di decisioni assunte prima della segnalazione, a condizione che nei casi previsti dal secondo periodo del comma 2, sia stata effettuata tempestiva segnalazione all’</a:t>
            </a:r>
            <a:r>
              <a:rPr lang="it-IT" dirty="0" err="1"/>
              <a:t>Ocri</a:t>
            </a:r>
            <a:r>
              <a:rPr lang="it-IT" dirty="0"/>
              <a:t>. Le segnalazioni non costituiscono giusta causa di revoca dall’incarico. Le Banche devono dare notizia all’organo di controllo se esistente, della revoca o riduzione delle garanzie per gli affidamenti.</a:t>
            </a:r>
          </a:p>
          <a:p>
            <a:pPr algn="just"/>
            <a:endParaRPr lang="it-IT" dirty="0"/>
          </a:p>
          <a:p>
            <a:pPr algn="just"/>
            <a:endParaRPr lang="it-IT" b="1" dirty="0">
              <a:effectLst>
                <a:outerShdw blurRad="38100" dist="38100" dir="2700000" algn="tl">
                  <a:srgbClr val="000000">
                    <a:alpha val="43137"/>
                  </a:srgbClr>
                </a:outerShdw>
              </a:effectLst>
            </a:endParaRPr>
          </a:p>
          <a:p>
            <a:endParaRPr lang="it-IT" dirty="0"/>
          </a:p>
        </p:txBody>
      </p:sp>
      <p:sp>
        <p:nvSpPr>
          <p:cNvPr id="3" name="Rettangolo 2">
            <a:extLst>
              <a:ext uri="{FF2B5EF4-FFF2-40B4-BE49-F238E27FC236}">
                <a16:creationId xmlns:a16="http://schemas.microsoft.com/office/drawing/2014/main" id="{6E773531-911F-450E-827D-097DC02B134A}"/>
              </a:ext>
            </a:extLst>
          </p:cNvPr>
          <p:cNvSpPr/>
          <p:nvPr/>
        </p:nvSpPr>
        <p:spPr>
          <a:xfrm>
            <a:off x="576649" y="1425146"/>
            <a:ext cx="2965621" cy="13921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ORGANO DI CONTROLLO</a:t>
            </a:r>
          </a:p>
          <a:p>
            <a:pPr algn="ctr"/>
            <a:r>
              <a:rPr lang="it-IT" dirty="0"/>
              <a:t>Revisore unico, Collegio Sindacale, Società di Revisione, Sindaco Unico</a:t>
            </a:r>
          </a:p>
        </p:txBody>
      </p:sp>
      <p:sp>
        <p:nvSpPr>
          <p:cNvPr id="4" name="Freccia a destra 3">
            <a:extLst>
              <a:ext uri="{FF2B5EF4-FFF2-40B4-BE49-F238E27FC236}">
                <a16:creationId xmlns:a16="http://schemas.microsoft.com/office/drawing/2014/main" id="{88C9B197-934A-4C19-B4E1-46311540E91B}"/>
              </a:ext>
            </a:extLst>
          </p:cNvPr>
          <p:cNvSpPr/>
          <p:nvPr/>
        </p:nvSpPr>
        <p:spPr>
          <a:xfrm>
            <a:off x="3542271" y="2010032"/>
            <a:ext cx="1861752" cy="7414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VALUTA CONSTANTEMENTE</a:t>
            </a:r>
          </a:p>
        </p:txBody>
      </p:sp>
      <p:sp>
        <p:nvSpPr>
          <p:cNvPr id="5" name="Rettangolo 4">
            <a:extLst>
              <a:ext uri="{FF2B5EF4-FFF2-40B4-BE49-F238E27FC236}">
                <a16:creationId xmlns:a16="http://schemas.microsoft.com/office/drawing/2014/main" id="{F0ADA839-F032-489D-8295-9277D93CD4D5}"/>
              </a:ext>
            </a:extLst>
          </p:cNvPr>
          <p:cNvSpPr/>
          <p:nvPr/>
        </p:nvSpPr>
        <p:spPr>
          <a:xfrm>
            <a:off x="5404023" y="1491049"/>
            <a:ext cx="3361038" cy="1326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ADEGUATO ASSETTO ORGANIZZATIVO DELL’IMPRESA</a:t>
            </a:r>
          </a:p>
          <a:p>
            <a:pPr algn="ctr"/>
            <a:r>
              <a:rPr lang="it-IT" sz="1400" dirty="0"/>
              <a:t>EQUILIBRIO ECONOMICO E FINANZIARIO</a:t>
            </a:r>
          </a:p>
          <a:p>
            <a:pPr algn="ctr"/>
            <a:r>
              <a:rPr lang="it-IT" sz="1400" dirty="0"/>
              <a:t>PREVEDIBILE ANDMENTO DELLA GESTIONE</a:t>
            </a:r>
          </a:p>
        </p:txBody>
      </p:sp>
      <p:sp>
        <p:nvSpPr>
          <p:cNvPr id="6" name="Freccia a destra 5">
            <a:extLst>
              <a:ext uri="{FF2B5EF4-FFF2-40B4-BE49-F238E27FC236}">
                <a16:creationId xmlns:a16="http://schemas.microsoft.com/office/drawing/2014/main" id="{D28A39AA-7E0F-4414-BE05-7E36EDD76E1F}"/>
              </a:ext>
            </a:extLst>
          </p:cNvPr>
          <p:cNvSpPr/>
          <p:nvPr/>
        </p:nvSpPr>
        <p:spPr>
          <a:xfrm>
            <a:off x="8765059" y="2121243"/>
            <a:ext cx="1655806" cy="6960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t>SEGNALA IMMEDIATAMENTE</a:t>
            </a:r>
          </a:p>
        </p:txBody>
      </p:sp>
      <p:sp>
        <p:nvSpPr>
          <p:cNvPr id="7" name="Rettangolo 6">
            <a:extLst>
              <a:ext uri="{FF2B5EF4-FFF2-40B4-BE49-F238E27FC236}">
                <a16:creationId xmlns:a16="http://schemas.microsoft.com/office/drawing/2014/main" id="{8F760C0E-1D00-4E79-B7D0-8FFF28D3AEAD}"/>
              </a:ext>
            </a:extLst>
          </p:cNvPr>
          <p:cNvSpPr/>
          <p:nvPr/>
        </p:nvSpPr>
        <p:spPr>
          <a:xfrm>
            <a:off x="10420865" y="1631092"/>
            <a:ext cx="1009133" cy="1326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highlight>
                  <a:srgbClr val="00FF00"/>
                </a:highlight>
              </a:rPr>
              <a:t>FONDATI INDIZI DELLA CRISI</a:t>
            </a:r>
          </a:p>
        </p:txBody>
      </p:sp>
    </p:spTree>
    <p:extLst>
      <p:ext uri="{BB962C8B-B14F-4D97-AF65-F5344CB8AC3E}">
        <p14:creationId xmlns:p14="http://schemas.microsoft.com/office/powerpoint/2010/main" val="1750473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4E4AD22-BFC2-4BCB-883F-1A05705B9D5D}"/>
              </a:ext>
            </a:extLst>
          </p:cNvPr>
          <p:cNvSpPr txBox="1"/>
          <p:nvPr/>
        </p:nvSpPr>
        <p:spPr>
          <a:xfrm>
            <a:off x="291548" y="278296"/>
            <a:ext cx="11661913" cy="369332"/>
          </a:xfrm>
          <a:prstGeom prst="rect">
            <a:avLst/>
          </a:prstGeom>
          <a:noFill/>
        </p:spPr>
        <p:txBody>
          <a:bodyPr wrap="square" rtlCol="0">
            <a:spAutoFit/>
          </a:bodyPr>
          <a:lstStyle/>
          <a:p>
            <a:pPr algn="just"/>
            <a:r>
              <a:rPr lang="it-IT" dirty="0"/>
              <a:t> </a:t>
            </a:r>
          </a:p>
        </p:txBody>
      </p:sp>
      <p:sp>
        <p:nvSpPr>
          <p:cNvPr id="3" name="Rettangolo 2">
            <a:extLst>
              <a:ext uri="{FF2B5EF4-FFF2-40B4-BE49-F238E27FC236}">
                <a16:creationId xmlns:a16="http://schemas.microsoft.com/office/drawing/2014/main" id="{EB6E5806-E9AA-4BDC-A6E4-887E217CBB85}"/>
              </a:ext>
            </a:extLst>
          </p:cNvPr>
          <p:cNvSpPr/>
          <p:nvPr/>
        </p:nvSpPr>
        <p:spPr>
          <a:xfrm>
            <a:off x="1795849" y="1095632"/>
            <a:ext cx="8699156" cy="31550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4000" dirty="0"/>
              <a:t>GRAZIE PER L’ATTENZIONE</a:t>
            </a:r>
          </a:p>
        </p:txBody>
      </p:sp>
    </p:spTree>
    <p:extLst>
      <p:ext uri="{BB962C8B-B14F-4D97-AF65-F5344CB8AC3E}">
        <p14:creationId xmlns:p14="http://schemas.microsoft.com/office/powerpoint/2010/main" val="3893247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4497" y="728766"/>
            <a:ext cx="11508827" cy="2862322"/>
          </a:xfrm>
          <a:prstGeom prst="rect">
            <a:avLst/>
          </a:prstGeom>
          <a:noFill/>
        </p:spPr>
        <p:txBody>
          <a:bodyPr wrap="square" rtlCol="0">
            <a:spAutoFit/>
          </a:bodyPr>
          <a:lstStyle/>
          <a:p>
            <a:pPr algn="just"/>
            <a:endParaRPr lang="it-IT" sz="2000" dirty="0"/>
          </a:p>
          <a:p>
            <a:pPr algn="just"/>
            <a:endParaRPr lang="it-IT" sz="2000" dirty="0"/>
          </a:p>
          <a:p>
            <a:pPr algn="just"/>
            <a:endParaRPr lang="it-IT" sz="2000" dirty="0"/>
          </a:p>
          <a:p>
            <a:pPr algn="just"/>
            <a:endParaRPr lang="it-IT" sz="2000" dirty="0"/>
          </a:p>
          <a:p>
            <a:pPr algn="just"/>
            <a:endParaRPr lang="it-IT" sz="2000" dirty="0"/>
          </a:p>
          <a:p>
            <a:pPr algn="just"/>
            <a:endParaRPr lang="it-IT" sz="2000" dirty="0"/>
          </a:p>
          <a:p>
            <a:pPr algn="just"/>
            <a:endParaRPr lang="it-IT" sz="2000" dirty="0"/>
          </a:p>
          <a:p>
            <a:pPr algn="just"/>
            <a:endParaRPr lang="it-IT" sz="2000" dirty="0"/>
          </a:p>
          <a:p>
            <a:pPr algn="just"/>
            <a:endParaRPr lang="it-IT" sz="2000" dirty="0"/>
          </a:p>
        </p:txBody>
      </p:sp>
      <p:pic>
        <p:nvPicPr>
          <p:cNvPr id="6" name="Picture 5"/>
          <p:cNvPicPr>
            <a:picLocks noChangeAspect="1" noChangeArrowheads="1"/>
          </p:cNvPicPr>
          <p:nvPr/>
        </p:nvPicPr>
        <p:blipFill>
          <a:blip r:embed="rId2" cstate="print"/>
          <a:srcRect/>
          <a:stretch>
            <a:fillRect/>
          </a:stretch>
        </p:blipFill>
        <p:spPr bwMode="auto">
          <a:xfrm>
            <a:off x="84137" y="108054"/>
            <a:ext cx="2879725" cy="620712"/>
          </a:xfrm>
          <a:prstGeom prst="rect">
            <a:avLst/>
          </a:prstGeom>
          <a:noFill/>
          <a:ln w="9525">
            <a:noFill/>
            <a:miter lim="800000"/>
            <a:headEnd/>
            <a:tailEnd/>
          </a:ln>
        </p:spPr>
      </p:pic>
      <p:sp>
        <p:nvSpPr>
          <p:cNvPr id="3" name="Rettangolo 2">
            <a:extLst>
              <a:ext uri="{FF2B5EF4-FFF2-40B4-BE49-F238E27FC236}">
                <a16:creationId xmlns:a16="http://schemas.microsoft.com/office/drawing/2014/main" id="{F90D590C-D1D0-496C-A5E4-7332E1CBD799}"/>
              </a:ext>
            </a:extLst>
          </p:cNvPr>
          <p:cNvSpPr/>
          <p:nvPr/>
        </p:nvSpPr>
        <p:spPr>
          <a:xfrm>
            <a:off x="3083445" y="1174459"/>
            <a:ext cx="5873578" cy="3476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DECRETO LEGISLATIVO 14/2019</a:t>
            </a:r>
          </a:p>
          <a:p>
            <a:pPr algn="ctr"/>
            <a:r>
              <a:rPr lang="it-IT" dirty="0"/>
              <a:t>Attivazione volontaria delle procedure</a:t>
            </a:r>
          </a:p>
          <a:p>
            <a:pPr algn="ctr"/>
            <a:r>
              <a:rPr lang="it-IT" dirty="0"/>
              <a:t>Attivazione tempestive delle misure di allerta (6 mesi)</a:t>
            </a:r>
          </a:p>
          <a:p>
            <a:pPr algn="ctr"/>
            <a:r>
              <a:rPr lang="it-IT" dirty="0"/>
              <a:t>Strumenti di composizione concordata della crisi</a:t>
            </a:r>
          </a:p>
          <a:p>
            <a:pPr algn="ctr"/>
            <a:r>
              <a:rPr lang="it-IT" dirty="0"/>
              <a:t>Modifica degli accordi di ristrutturazione, dei piani attestati e del concordato preventivo</a:t>
            </a:r>
          </a:p>
          <a:p>
            <a:pPr algn="ctr"/>
            <a:r>
              <a:rPr lang="it-IT" dirty="0"/>
              <a:t>Accertamento dello stato di crisi e di insolvenza</a:t>
            </a:r>
          </a:p>
          <a:p>
            <a:pPr algn="ctr"/>
            <a:r>
              <a:rPr lang="it-IT" dirty="0"/>
              <a:t>Eliminazione del termine «fallimento» ed introduzione della «liquidazione giudiziale»</a:t>
            </a:r>
          </a:p>
          <a:p>
            <a:pPr algn="ctr"/>
            <a:r>
              <a:rPr lang="it-IT" dirty="0"/>
              <a:t>La disciplina si allinea a quelle dei principali paesi europei (Spagna, Francia e Germania) </a:t>
            </a:r>
          </a:p>
        </p:txBody>
      </p:sp>
    </p:spTree>
    <p:extLst>
      <p:ext uri="{BB962C8B-B14F-4D97-AF65-F5344CB8AC3E}">
        <p14:creationId xmlns:p14="http://schemas.microsoft.com/office/powerpoint/2010/main" val="141288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p:cNvPicPr>
            <a:picLocks noChangeAspect="1" noChangeArrowheads="1"/>
          </p:cNvPicPr>
          <p:nvPr/>
        </p:nvPicPr>
        <p:blipFill>
          <a:blip r:embed="rId2" cstate="print"/>
          <a:srcRect/>
          <a:stretch>
            <a:fillRect/>
          </a:stretch>
        </p:blipFill>
        <p:spPr bwMode="auto">
          <a:xfrm>
            <a:off x="84137" y="108054"/>
            <a:ext cx="2879725" cy="620712"/>
          </a:xfrm>
          <a:prstGeom prst="rect">
            <a:avLst/>
          </a:prstGeom>
          <a:noFill/>
          <a:ln w="9525">
            <a:noFill/>
            <a:miter lim="800000"/>
            <a:headEnd/>
            <a:tailEnd/>
          </a:ln>
        </p:spPr>
      </p:pic>
      <p:sp>
        <p:nvSpPr>
          <p:cNvPr id="4" name="CasellaDiTesto 3"/>
          <p:cNvSpPr txBox="1"/>
          <p:nvPr/>
        </p:nvSpPr>
        <p:spPr>
          <a:xfrm>
            <a:off x="220717" y="728766"/>
            <a:ext cx="11430000" cy="2215991"/>
          </a:xfrm>
          <a:prstGeom prst="rect">
            <a:avLst/>
          </a:prstGeom>
          <a:noFill/>
        </p:spPr>
        <p:txBody>
          <a:bodyPr wrap="square" rtlCol="0">
            <a:spAutoFit/>
          </a:bodyPr>
          <a:lstStyle/>
          <a:p>
            <a:pPr algn="just"/>
            <a:r>
              <a:rPr lang="it-IT" b="1" dirty="0"/>
              <a:t>QUADRO NORMATIVO DI RIFERIMENTO.</a:t>
            </a:r>
          </a:p>
          <a:p>
            <a:pPr algn="just"/>
            <a:r>
              <a:rPr lang="it-IT" sz="2400" b="1" dirty="0"/>
              <a:t>Il Decreto Legislativo 14/2019</a:t>
            </a:r>
          </a:p>
          <a:p>
            <a:pPr algn="just"/>
            <a:r>
              <a:rPr lang="it-IT" sz="2400" b="1" dirty="0"/>
              <a:t>Codice della crisi d’impresa e dell’insolvenza.</a:t>
            </a:r>
          </a:p>
          <a:p>
            <a:pPr algn="just"/>
            <a:r>
              <a:rPr lang="it-IT" sz="2400" dirty="0"/>
              <a:t>La rubrica della legge indica: Provvedimento in vigore dal 15/08/2020, tranne gli articoli: 27,comma1, 350,356,357,359,363,364,366, 375,377.378,379,385,386.387 e 388 che entrano in vigore dal 16/03/2019. </a:t>
            </a:r>
            <a:r>
              <a:rPr lang="it-IT" sz="2400" dirty="0">
                <a:solidFill>
                  <a:srgbClr val="FF0000"/>
                </a:solidFill>
              </a:rPr>
              <a:t>La data del 15 agosto 2020 è divenuta 01/09/2021.</a:t>
            </a:r>
          </a:p>
        </p:txBody>
      </p:sp>
      <p:sp>
        <p:nvSpPr>
          <p:cNvPr id="2" name="Rettangolo 1">
            <a:extLst>
              <a:ext uri="{FF2B5EF4-FFF2-40B4-BE49-F238E27FC236}">
                <a16:creationId xmlns:a16="http://schemas.microsoft.com/office/drawing/2014/main" id="{30FD39B5-4E36-411C-A1C2-2BB23C1095F0}"/>
              </a:ext>
            </a:extLst>
          </p:cNvPr>
          <p:cNvSpPr/>
          <p:nvPr/>
        </p:nvSpPr>
        <p:spPr>
          <a:xfrm>
            <a:off x="302004" y="3229761"/>
            <a:ext cx="4009937" cy="2348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ASPETTI REGOLATORI DELLA CRISI</a:t>
            </a:r>
          </a:p>
          <a:p>
            <a:pPr algn="ctr"/>
            <a:r>
              <a:rPr lang="it-IT" dirty="0"/>
              <a:t>Competenza territoriale (grandi imprese = tribunale delle imprese)</a:t>
            </a:r>
          </a:p>
          <a:p>
            <a:pPr algn="ctr"/>
            <a:r>
              <a:rPr lang="it-IT" dirty="0"/>
              <a:t>Per Imprenditore non fallibile e consumatore= competenza OCC</a:t>
            </a:r>
          </a:p>
          <a:p>
            <a:pPr algn="ctr"/>
            <a:r>
              <a:rPr lang="it-IT" dirty="0"/>
              <a:t>Per imprenditore fallibile OCRI</a:t>
            </a:r>
          </a:p>
          <a:p>
            <a:pPr algn="ctr"/>
            <a:endParaRPr lang="it-IT" dirty="0"/>
          </a:p>
        </p:txBody>
      </p:sp>
      <p:sp>
        <p:nvSpPr>
          <p:cNvPr id="5" name="Rettangolo 4">
            <a:extLst>
              <a:ext uri="{FF2B5EF4-FFF2-40B4-BE49-F238E27FC236}">
                <a16:creationId xmlns:a16="http://schemas.microsoft.com/office/drawing/2014/main" id="{69560E49-0475-43D8-901D-718374FF3077}"/>
              </a:ext>
            </a:extLst>
          </p:cNvPr>
          <p:cNvSpPr/>
          <p:nvPr/>
        </p:nvSpPr>
        <p:spPr>
          <a:xfrm>
            <a:off x="4890781" y="3253631"/>
            <a:ext cx="3271706" cy="2306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LIMITI DELLE PROCEDURE CONCORSUALI</a:t>
            </a:r>
          </a:p>
          <a:p>
            <a:pPr algn="ctr"/>
            <a:r>
              <a:rPr lang="it-IT" dirty="0"/>
              <a:t>Fatturato:  euro 200.000 per tre anni</a:t>
            </a:r>
          </a:p>
          <a:p>
            <a:pPr algn="ctr"/>
            <a:r>
              <a:rPr lang="it-IT" dirty="0"/>
              <a:t>Totale attività: euro 300.000 per tre anni</a:t>
            </a:r>
          </a:p>
          <a:p>
            <a:pPr algn="ctr"/>
            <a:r>
              <a:rPr lang="it-IT" dirty="0"/>
              <a:t>Debiti: &gt; 500.000 euro</a:t>
            </a:r>
          </a:p>
        </p:txBody>
      </p:sp>
      <p:sp>
        <p:nvSpPr>
          <p:cNvPr id="6" name="Rettangolo 5">
            <a:extLst>
              <a:ext uri="{FF2B5EF4-FFF2-40B4-BE49-F238E27FC236}">
                <a16:creationId xmlns:a16="http://schemas.microsoft.com/office/drawing/2014/main" id="{BB9D2AD0-5488-4D2D-AF32-4F45031431ED}"/>
              </a:ext>
            </a:extLst>
          </p:cNvPr>
          <p:cNvSpPr/>
          <p:nvPr/>
        </p:nvSpPr>
        <p:spPr>
          <a:xfrm>
            <a:off x="8909108" y="3253631"/>
            <a:ext cx="2877424" cy="2769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OCC= Organismo di Composizione della Crisi: costituiti da: Ordini professionali, Organismi </a:t>
            </a:r>
            <a:r>
              <a:rPr lang="it-IT" dirty="0" err="1"/>
              <a:t>conc</a:t>
            </a:r>
            <a:r>
              <a:rPr lang="it-IT" dirty="0"/>
              <a:t>. c/o Camera Commercio, Segretariato Sociale</a:t>
            </a:r>
          </a:p>
          <a:p>
            <a:pPr algn="ctr"/>
            <a:r>
              <a:rPr lang="it-IT" dirty="0"/>
              <a:t>OCRI= Organismo di composizione della Crisi d’Impresa e dell’Insolvenza </a:t>
            </a:r>
          </a:p>
        </p:txBody>
      </p:sp>
    </p:spTree>
    <p:extLst>
      <p:ext uri="{BB962C8B-B14F-4D97-AF65-F5344CB8AC3E}">
        <p14:creationId xmlns:p14="http://schemas.microsoft.com/office/powerpoint/2010/main" val="209743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14300"/>
            <a:ext cx="11701463" cy="3970318"/>
          </a:xfrm>
          <a:prstGeom prst="rect">
            <a:avLst/>
          </a:prstGeom>
          <a:noFill/>
        </p:spPr>
        <p:txBody>
          <a:bodyPr wrap="square" rtlCol="0">
            <a:spAutoFit/>
          </a:bodyPr>
          <a:lstStyle/>
          <a:p>
            <a:r>
              <a:rPr lang="it-IT" b="1" dirty="0"/>
              <a:t>COMPOSIZIONE DEL DECRETO LEGISLATIVO 14/2019</a:t>
            </a:r>
          </a:p>
          <a:p>
            <a:r>
              <a:rPr lang="it-IT" dirty="0"/>
              <a:t>Il Decreto si compone di quattro parti: Il Codice della crisi d’Impresa e dell’insolvenza; Modifiche al Codice Civile; Garanzie a favore degli acquirenti di Immobili da costruire; Disposizioni Finali e Transitorie.</a:t>
            </a:r>
          </a:p>
          <a:p>
            <a:r>
              <a:rPr lang="it-IT" dirty="0"/>
              <a:t>Chiaramente le parti di più stretto interesse per questo lavoro sono le prime due e la quarta, </a:t>
            </a:r>
            <a:r>
              <a:rPr lang="it-IT" dirty="0" err="1"/>
              <a:t>perchè</a:t>
            </a:r>
            <a:r>
              <a:rPr lang="it-IT" dirty="0"/>
              <a:t> la terza interessa un settore specifico e riscrive l’art. 3 del D.Lgs.122/2005</a:t>
            </a:r>
          </a:p>
          <a:p>
            <a:endParaRPr lang="it-IT" dirty="0"/>
          </a:p>
          <a:p>
            <a:r>
              <a:rPr lang="it-IT" b="1" dirty="0"/>
              <a:t>COMPOSIZIONE DEL CODICE DELLA CRISI E DELL’INSOLVENZA</a:t>
            </a:r>
          </a:p>
          <a:p>
            <a:r>
              <a:rPr lang="it-IT" dirty="0"/>
              <a:t>Il codice si compone di Titoli, Capi e Sezioni, di articoli e commi in linea con tutti gli altri articolati conosciuti.</a:t>
            </a:r>
          </a:p>
          <a:p>
            <a:r>
              <a:rPr lang="it-IT" dirty="0"/>
              <a:t>Le parti che ci interessano ai fini del presente lavoro sono solo:</a:t>
            </a:r>
          </a:p>
          <a:p>
            <a:endParaRPr lang="it-IT" dirty="0"/>
          </a:p>
          <a:p>
            <a:endParaRPr lang="it-IT" dirty="0"/>
          </a:p>
          <a:p>
            <a:endParaRPr lang="it-IT" dirty="0"/>
          </a:p>
          <a:p>
            <a:endParaRPr lang="it-IT" dirty="0"/>
          </a:p>
          <a:p>
            <a:endParaRPr lang="it-IT" dirty="0"/>
          </a:p>
        </p:txBody>
      </p:sp>
      <p:sp>
        <p:nvSpPr>
          <p:cNvPr id="3" name="Rettangolo 2">
            <a:extLst>
              <a:ext uri="{FF2B5EF4-FFF2-40B4-BE49-F238E27FC236}">
                <a16:creationId xmlns:a16="http://schemas.microsoft.com/office/drawing/2014/main" id="{B11899AD-4303-4ECD-8182-3EA87A113ADA}"/>
              </a:ext>
            </a:extLst>
          </p:cNvPr>
          <p:cNvSpPr/>
          <p:nvPr/>
        </p:nvSpPr>
        <p:spPr>
          <a:xfrm>
            <a:off x="1484852" y="2720130"/>
            <a:ext cx="7373923" cy="1417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TITOLO 1</a:t>
            </a:r>
          </a:p>
          <a:p>
            <a:pPr algn="ctr"/>
            <a:r>
              <a:rPr lang="it-IT" sz="1600" b="1" dirty="0"/>
              <a:t>Disposizioni Generali</a:t>
            </a:r>
          </a:p>
          <a:p>
            <a:pPr algn="ctr"/>
            <a:r>
              <a:rPr lang="it-IT" sz="1600" dirty="0"/>
              <a:t>Capo 1: Ambito di applicazione e definizioni; Capo 2: Principi Generali: Sezione 1: Obblighi dei soggetti che partecipano alla Regolazione della crisi o dell’insolvenza; Sezione 2: Economicità delle procedure; Sez. 3: Principi di carattere Processuale; Sez. 4 Giurisdizione internazionale.</a:t>
            </a:r>
          </a:p>
        </p:txBody>
      </p:sp>
      <p:sp>
        <p:nvSpPr>
          <p:cNvPr id="4" name="Rettangolo 3">
            <a:extLst>
              <a:ext uri="{FF2B5EF4-FFF2-40B4-BE49-F238E27FC236}">
                <a16:creationId xmlns:a16="http://schemas.microsoft.com/office/drawing/2014/main" id="{E6D5F604-F097-4A18-ADDB-A00746050C6E}"/>
              </a:ext>
            </a:extLst>
          </p:cNvPr>
          <p:cNvSpPr/>
          <p:nvPr/>
        </p:nvSpPr>
        <p:spPr>
          <a:xfrm>
            <a:off x="2348917" y="4295163"/>
            <a:ext cx="5620624" cy="15184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TITOLO II</a:t>
            </a:r>
          </a:p>
          <a:p>
            <a:pPr algn="ctr"/>
            <a:r>
              <a:rPr lang="it-IT" sz="1600" b="1" dirty="0"/>
              <a:t>Procedure di Allerta e di Composizione Assistita della Crisi.</a:t>
            </a:r>
          </a:p>
          <a:p>
            <a:pPr algn="ctr"/>
            <a:r>
              <a:rPr lang="it-IT" sz="1600" dirty="0"/>
              <a:t>Capo 1: Strumenti di Allerta; Capo II: Organismo di Composizione della Crisi d’Impresa; Capo III: Procedimento di Composizione Assistita della Crisi; Capo IV: Misure premiali.</a:t>
            </a:r>
          </a:p>
        </p:txBody>
      </p:sp>
    </p:spTree>
    <p:extLst>
      <p:ext uri="{BB962C8B-B14F-4D97-AF65-F5344CB8AC3E}">
        <p14:creationId xmlns:p14="http://schemas.microsoft.com/office/powerpoint/2010/main" val="126992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0" y="100013"/>
            <a:ext cx="11787188" cy="3970318"/>
          </a:xfrm>
          <a:prstGeom prst="rect">
            <a:avLst/>
          </a:prstGeom>
          <a:noFill/>
        </p:spPr>
        <p:txBody>
          <a:bodyPr wrap="square" rtlCol="0">
            <a:spAutoFit/>
          </a:bodyPr>
          <a:lstStyle/>
          <a:p>
            <a:r>
              <a:rPr lang="it-IT" dirty="0"/>
              <a:t>TITOLO X</a:t>
            </a:r>
          </a:p>
          <a:p>
            <a:r>
              <a:rPr lang="it-IT" b="1" dirty="0"/>
              <a:t>Disposizioni per l’Attuazione del Codice della crisi e dell’insolvenza, Norme di coordinamento e Disciplina transitoria.</a:t>
            </a:r>
          </a:p>
          <a:p>
            <a:r>
              <a:rPr lang="it-IT" dirty="0"/>
              <a:t>Capo I: Disposizioni Generali, Strumenti di Allerta e Composizione Assistita della crisi; Capo II: Albo degli Incaricati della gestione e del Controllo nelle procedure; Capo III: Disciplina dei Procedimenti; Capo IV: Disposizioni in materia di Diritto del Lavoro; Capo V: Liquidazione coatta Amministrativa; Capo VI: Disposizioni di Coordinamento della Disciplina Penale ; Capo VII: Abrogazioni:</a:t>
            </a:r>
          </a:p>
          <a:p>
            <a:endParaRPr lang="it-IT" dirty="0"/>
          </a:p>
          <a:p>
            <a:r>
              <a:rPr lang="it-IT" dirty="0"/>
              <a:t>PARTE SECONDA</a:t>
            </a:r>
          </a:p>
          <a:p>
            <a:r>
              <a:rPr lang="it-IT" b="1" dirty="0"/>
              <a:t>MODIFICHE AL CODICE CIVILE</a:t>
            </a:r>
          </a:p>
          <a:p>
            <a:r>
              <a:rPr lang="it-IT" dirty="0"/>
              <a:t>Capo I: Modifiche al Titolo II del Libro V del Codice Civile; Capo II: Modifiche al Titolo II e V del Libro V del Codice Civile;</a:t>
            </a:r>
          </a:p>
          <a:p>
            <a:endParaRPr lang="it-IT" dirty="0"/>
          </a:p>
          <a:p>
            <a:r>
              <a:rPr lang="it-IT" dirty="0"/>
              <a:t>PARTE QUARTA</a:t>
            </a:r>
          </a:p>
          <a:p>
            <a:r>
              <a:rPr lang="it-IT" b="1" dirty="0"/>
              <a:t>DISPOSIZIONI FINALI E TRANSITORIE</a:t>
            </a:r>
          </a:p>
        </p:txBody>
      </p:sp>
    </p:spTree>
    <p:extLst>
      <p:ext uri="{BB962C8B-B14F-4D97-AF65-F5344CB8AC3E}">
        <p14:creationId xmlns:p14="http://schemas.microsoft.com/office/powerpoint/2010/main" val="240212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84137" y="108054"/>
            <a:ext cx="2879725" cy="620712"/>
          </a:xfrm>
          <a:prstGeom prst="rect">
            <a:avLst/>
          </a:prstGeom>
          <a:noFill/>
          <a:ln w="9525">
            <a:noFill/>
            <a:miter lim="800000"/>
            <a:headEnd/>
            <a:tailEnd/>
          </a:ln>
        </p:spPr>
      </p:pic>
      <p:sp>
        <p:nvSpPr>
          <p:cNvPr id="3" name="CasellaDiTesto 2"/>
          <p:cNvSpPr txBox="1"/>
          <p:nvPr/>
        </p:nvSpPr>
        <p:spPr>
          <a:xfrm>
            <a:off x="84137" y="857250"/>
            <a:ext cx="12107863" cy="3139321"/>
          </a:xfrm>
          <a:prstGeom prst="rect">
            <a:avLst/>
          </a:prstGeom>
          <a:noFill/>
        </p:spPr>
        <p:txBody>
          <a:bodyPr wrap="square" rtlCol="0">
            <a:spAutoFit/>
          </a:bodyPr>
          <a:lstStyle/>
          <a:p>
            <a:pPr algn="just"/>
            <a:r>
              <a:rPr lang="it-IT" dirty="0"/>
              <a:t>Sicuramente è il caso di iniziare dalle Norme che sono già entrate in vigore sin dal </a:t>
            </a:r>
            <a:r>
              <a:rPr lang="it-IT" b="1" dirty="0">
                <a:solidFill>
                  <a:srgbClr val="FF0000"/>
                </a:solidFill>
              </a:rPr>
              <a:t>16 marzo 2019</a:t>
            </a:r>
            <a:r>
              <a:rPr lang="it-IT" dirty="0"/>
              <a:t>, data corrispondente ai trenta giorni successivi alla Pubblicazione del Decreto Legislativo 14/2019 in G.U.</a:t>
            </a:r>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a:p>
            <a:pPr algn="just"/>
            <a:endParaRPr lang="it-IT" dirty="0"/>
          </a:p>
        </p:txBody>
      </p:sp>
      <p:sp>
        <p:nvSpPr>
          <p:cNvPr id="2" name="Rettangolo 1">
            <a:extLst>
              <a:ext uri="{FF2B5EF4-FFF2-40B4-BE49-F238E27FC236}">
                <a16:creationId xmlns:a16="http://schemas.microsoft.com/office/drawing/2014/main" id="{1B95BDC1-E4A1-43F5-BD6B-1F0931992A94}"/>
              </a:ext>
            </a:extLst>
          </p:cNvPr>
          <p:cNvSpPr/>
          <p:nvPr/>
        </p:nvSpPr>
        <p:spPr>
          <a:xfrm>
            <a:off x="444843" y="1598141"/>
            <a:ext cx="8971006" cy="1392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ART. 356: cura la procedura di formazione dell’Albo dei Soggetti incaricati dall’autorità giudiziaria delle funzioni di gestione e di controllo nelle procedure di cui al codice della crisi e dell’insolvenza. Quindi viene dato corpo ad un Albo unico Nazionale che dovrà essere formato e dovrà essere popolato da professionisti esperti delle procedure concorsuali che potranno accogliere l’incarico di curatore, commissario, giudiziale o liquidatore</a:t>
            </a:r>
          </a:p>
        </p:txBody>
      </p:sp>
      <p:sp>
        <p:nvSpPr>
          <p:cNvPr id="5" name="Rettangolo 4">
            <a:extLst>
              <a:ext uri="{FF2B5EF4-FFF2-40B4-BE49-F238E27FC236}">
                <a16:creationId xmlns:a16="http://schemas.microsoft.com/office/drawing/2014/main" id="{75866F4B-9D0F-48CC-9738-B587A3CB9895}"/>
              </a:ext>
            </a:extLst>
          </p:cNvPr>
          <p:cNvSpPr/>
          <p:nvPr/>
        </p:nvSpPr>
        <p:spPr>
          <a:xfrm>
            <a:off x="444843" y="3093661"/>
            <a:ext cx="10346724" cy="31393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REQUISITI DEI PROFESSIONISTI PER ALBO</a:t>
            </a:r>
          </a:p>
          <a:p>
            <a:pPr algn="just"/>
            <a:r>
              <a:rPr lang="it-IT" dirty="0"/>
              <a:t>ART. 358, comma 1, lett. a),b) e c),: coloro che dimostrano di aver assolto gli obblighi formativi di cui all’art. 4 comma 5, lett. b), c) e d) del DM 202/2014. Ai sensi della formazione di cui al DM 202, ricordiamo che il Dm 202 è quello che ha regolato la costituzione degli OCC per la crisi da sovraindebitamento di cui riportiamo i requisiti: «Il responsabile verifica i requisiti di qualificazione professionale dei gestori della crisi iscritti negli elenchi di cui alle sezioni A e B, che consistono: a) nel possesso di laurea magistrale, o di titolo di studio equipollente, in materie economiche o giuridiche; b) nel possesso di una specifica formazione acquisita tramite la partecipazione a corsi di perfezionamento istituiti a norma dell'articolo 16 del decreto del Presidente della Repubblica 10 marzo 1982, n. 162, di durata non inferiore a duecento ore nell'ambito disciplinare della crisi dell'impresa e di sovraindebitamento, anche del consumatore. I corsi di perfezionamento sono costituiti con gli insegnamenti concernenti almeno i seguenti settori disciplinari:</a:t>
            </a:r>
          </a:p>
        </p:txBody>
      </p:sp>
    </p:spTree>
    <p:extLst>
      <p:ext uri="{BB962C8B-B14F-4D97-AF65-F5344CB8AC3E}">
        <p14:creationId xmlns:p14="http://schemas.microsoft.com/office/powerpoint/2010/main" val="357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1C3FA0-59F8-441C-8376-8F9727B7A662}"/>
              </a:ext>
            </a:extLst>
          </p:cNvPr>
          <p:cNvSpPr>
            <a:spLocks noGrp="1"/>
          </p:cNvSpPr>
          <p:nvPr>
            <p:ph idx="4294967295"/>
          </p:nvPr>
        </p:nvSpPr>
        <p:spPr>
          <a:xfrm>
            <a:off x="305568" y="181308"/>
            <a:ext cx="12015019" cy="4217697"/>
          </a:xfrm>
        </p:spPr>
        <p:txBody>
          <a:bodyPr>
            <a:noAutofit/>
          </a:bodyPr>
          <a:lstStyle/>
          <a:p>
            <a:pPr algn="just"/>
            <a:endParaRPr lang="it-IT" sz="1600" dirty="0"/>
          </a:p>
          <a:p>
            <a:pPr algn="just"/>
            <a:endParaRPr lang="it-IT" sz="1600" dirty="0"/>
          </a:p>
          <a:p>
            <a:pPr algn="just"/>
            <a:endParaRPr lang="it-IT" sz="1600" dirty="0"/>
          </a:p>
          <a:p>
            <a:pPr algn="just"/>
            <a:endParaRPr lang="it-IT" sz="1600" dirty="0"/>
          </a:p>
          <a:p>
            <a:pPr algn="just"/>
            <a:endParaRPr lang="it-IT" sz="1600" dirty="0"/>
          </a:p>
          <a:p>
            <a:pPr algn="just"/>
            <a:endParaRPr lang="it-IT" sz="1600" dirty="0"/>
          </a:p>
          <a:p>
            <a:pPr algn="just"/>
            <a:endParaRPr lang="it-IT" sz="1600" dirty="0"/>
          </a:p>
          <a:p>
            <a:pPr algn="just"/>
            <a:endParaRPr lang="it-IT" sz="1600" dirty="0"/>
          </a:p>
          <a:p>
            <a:pPr marL="0" indent="0" algn="just">
              <a:buNone/>
            </a:pPr>
            <a:endParaRPr lang="it-IT" sz="1600" dirty="0"/>
          </a:p>
        </p:txBody>
      </p:sp>
      <p:pic>
        <p:nvPicPr>
          <p:cNvPr id="5" name="Picture 5"/>
          <p:cNvPicPr>
            <a:picLocks noChangeAspect="1" noChangeArrowheads="1"/>
          </p:cNvPicPr>
          <p:nvPr/>
        </p:nvPicPr>
        <p:blipFill>
          <a:blip r:embed="rId2" cstate="print"/>
          <a:srcRect/>
          <a:stretch>
            <a:fillRect/>
          </a:stretch>
        </p:blipFill>
        <p:spPr bwMode="auto">
          <a:xfrm>
            <a:off x="0" y="-620712"/>
            <a:ext cx="2879725" cy="620712"/>
          </a:xfrm>
          <a:prstGeom prst="rect">
            <a:avLst/>
          </a:prstGeom>
          <a:noFill/>
          <a:ln w="9525">
            <a:noFill/>
            <a:miter lim="800000"/>
            <a:headEnd/>
            <a:tailEnd/>
          </a:ln>
        </p:spPr>
      </p:pic>
      <p:sp>
        <p:nvSpPr>
          <p:cNvPr id="2" name="Rettangolo 1">
            <a:extLst>
              <a:ext uri="{FF2B5EF4-FFF2-40B4-BE49-F238E27FC236}">
                <a16:creationId xmlns:a16="http://schemas.microsoft.com/office/drawing/2014/main" id="{74857FE3-5B9D-4836-BF2D-8A31DDB9CB11}"/>
              </a:ext>
            </a:extLst>
          </p:cNvPr>
          <p:cNvSpPr/>
          <p:nvPr/>
        </p:nvSpPr>
        <p:spPr>
          <a:xfrm>
            <a:off x="1161534" y="708455"/>
            <a:ext cx="9300519" cy="38884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dirty="0"/>
              <a:t>MATERIE DI INDIRIZZO E REQUISITI DI ISCRIZIONE: diritto civile e commerciale, diritto fallimentare e dell'esecuzione civile, economia aziendale, diritto tributario e previdenziale. </a:t>
            </a:r>
          </a:p>
          <a:p>
            <a:pPr algn="just"/>
            <a:r>
              <a:rPr lang="it-IT" sz="1600" dirty="0"/>
              <a:t>Formazione acquisibile anche mediante la partecipazione ad analoghi corsi organizzati dai soggetti indicati al comma 2 in convenzione con università pubbliche o private; </a:t>
            </a:r>
          </a:p>
          <a:p>
            <a:pPr algn="just"/>
            <a:r>
              <a:rPr lang="it-IT" sz="1600" dirty="0"/>
              <a:t>- Svolgimento presso curatori fallimentari, commissari giudiziali, professionisti indipendenti ai sensi del regio decreto 16 marzo 1942, n. 267, professionisti delegati per le operazioni di vendita nelle procedure esecutive immobiliari ovvero nominati per svolgere i compiti e le funzioni dell'organismo o del liquidatore a norma dell'articolo 15 della legge, di un periodo di tirocinio, di durata non inferiore a mesi 6 che abbia consentito l'acquisizione di competenze mediante la partecipazione alle fasi di elaborazione ed attestazione di accordi e piani omologati di composizione della crisi da sovraindebitamento, di accordi omologati di ristrutturazione dei debiti, di piani di concordato preventivo e di proposte di concordato fallimentare omologati, di verifica dei crediti e di accertamento del passivo, di amministrazione e di liquidazione dei beni». </a:t>
            </a:r>
          </a:p>
          <a:p>
            <a:pPr marL="285750" indent="-285750" algn="just">
              <a:buFontTx/>
              <a:buChar char="-"/>
            </a:pPr>
            <a:r>
              <a:rPr lang="it-IT" sz="1600" dirty="0"/>
              <a:t>appartenenza all’Albo dei dottori commercialisti,  Avvocati e dei consulenti del lavoro,</a:t>
            </a:r>
          </a:p>
          <a:p>
            <a:pPr marL="285750" indent="-285750" algn="just">
              <a:buFontTx/>
              <a:buChar char="-"/>
            </a:pPr>
            <a:r>
              <a:rPr lang="it-IT" sz="1600" dirty="0"/>
              <a:t>Entro 01/03/2020 DM per iscrizione Albo (ancora non emesso)</a:t>
            </a:r>
          </a:p>
          <a:p>
            <a:pPr algn="just"/>
            <a:endParaRPr lang="it-IT" sz="1600" dirty="0"/>
          </a:p>
        </p:txBody>
      </p:sp>
    </p:spTree>
    <p:extLst>
      <p:ext uri="{BB962C8B-B14F-4D97-AF65-F5344CB8AC3E}">
        <p14:creationId xmlns:p14="http://schemas.microsoft.com/office/powerpoint/2010/main" val="268122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1C3FA0-59F8-441C-8376-8F9727B7A662}"/>
              </a:ext>
            </a:extLst>
          </p:cNvPr>
          <p:cNvSpPr>
            <a:spLocks noGrp="1"/>
          </p:cNvSpPr>
          <p:nvPr>
            <p:ph idx="4294967295"/>
          </p:nvPr>
        </p:nvSpPr>
        <p:spPr>
          <a:xfrm>
            <a:off x="125325" y="122022"/>
            <a:ext cx="11901917" cy="5957889"/>
          </a:xfrm>
        </p:spPr>
        <p:txBody>
          <a:bodyPr>
            <a:noAutofit/>
          </a:bodyPr>
          <a:lstStyle/>
          <a:p>
            <a:pPr marL="0" indent="0">
              <a:buNone/>
            </a:pPr>
            <a:r>
              <a:rPr lang="it-IT" sz="1800" dirty="0"/>
              <a:t>Veniamo agli articoli che modificano sin da subito il Codice Civile (16/03/2019):</a:t>
            </a:r>
          </a:p>
          <a:p>
            <a:pPr>
              <a:buFontTx/>
              <a:buChar char="-"/>
            </a:pPr>
            <a:endParaRPr lang="it-IT" sz="1800" dirty="0"/>
          </a:p>
          <a:p>
            <a:pPr>
              <a:buFontTx/>
              <a:buChar char="-"/>
            </a:pPr>
            <a:endParaRPr lang="it-IT" sz="1800" dirty="0"/>
          </a:p>
          <a:p>
            <a:pPr>
              <a:buFontTx/>
              <a:buChar char="-"/>
            </a:pPr>
            <a:endParaRPr lang="it-IT" sz="1800" dirty="0"/>
          </a:p>
          <a:p>
            <a:pPr>
              <a:buFontTx/>
              <a:buChar char="-"/>
            </a:pPr>
            <a:endParaRPr lang="it-IT" sz="1800" dirty="0"/>
          </a:p>
          <a:p>
            <a:pPr>
              <a:buFontTx/>
              <a:buChar char="-"/>
            </a:pPr>
            <a:endParaRPr lang="it-IT" sz="1800" dirty="0"/>
          </a:p>
        </p:txBody>
      </p:sp>
      <p:pic>
        <p:nvPicPr>
          <p:cNvPr id="5" name="Picture 5"/>
          <p:cNvPicPr>
            <a:picLocks noChangeAspect="1" noChangeArrowheads="1"/>
          </p:cNvPicPr>
          <p:nvPr/>
        </p:nvPicPr>
        <p:blipFill>
          <a:blip r:embed="rId2" cstate="print"/>
          <a:srcRect/>
          <a:stretch>
            <a:fillRect/>
          </a:stretch>
        </p:blipFill>
        <p:spPr bwMode="auto">
          <a:xfrm>
            <a:off x="0" y="-620712"/>
            <a:ext cx="2879725" cy="620712"/>
          </a:xfrm>
          <a:prstGeom prst="rect">
            <a:avLst/>
          </a:prstGeom>
          <a:noFill/>
          <a:ln w="9525">
            <a:noFill/>
            <a:miter lim="800000"/>
            <a:headEnd/>
            <a:tailEnd/>
          </a:ln>
        </p:spPr>
      </p:pic>
      <p:sp>
        <p:nvSpPr>
          <p:cNvPr id="2" name="Rettangolo 1">
            <a:extLst>
              <a:ext uri="{FF2B5EF4-FFF2-40B4-BE49-F238E27FC236}">
                <a16:creationId xmlns:a16="http://schemas.microsoft.com/office/drawing/2014/main" id="{E6D1B978-F366-45CD-B4E9-0861D9ADF7DD}"/>
              </a:ext>
            </a:extLst>
          </p:cNvPr>
          <p:cNvSpPr/>
          <p:nvPr/>
        </p:nvSpPr>
        <p:spPr>
          <a:xfrm>
            <a:off x="293108" y="642552"/>
            <a:ext cx="5766487" cy="3385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ART. 375: </a:t>
            </a:r>
            <a:r>
              <a:rPr lang="it-IT" sz="1600" dirty="0" err="1"/>
              <a:t>và</a:t>
            </a:r>
            <a:r>
              <a:rPr lang="it-IT" sz="1600" dirty="0"/>
              <a:t> a modificare l’articolo 2086 del Codice civile fin dalla Rubrica che cambia da « Direzione Gerarchica dell’Impresa» con un solo comma a: « Gestione dell’Impresa» con due commi. Confermato il primo comma, viene aggiunto il secondo: «</a:t>
            </a:r>
            <a:r>
              <a:rPr lang="it-IT" sz="1600" i="1" dirty="0"/>
              <a:t>L’imprenditore , che operi in forma societaria o collettiva (tutte le società del codice civile), ha il </a:t>
            </a:r>
            <a:r>
              <a:rPr lang="it-IT" sz="1600" b="1" i="1" dirty="0"/>
              <a:t>DOVERE </a:t>
            </a:r>
            <a:r>
              <a:rPr lang="it-IT" sz="1600" i="1" dirty="0"/>
              <a:t>di istituire un assetto organizzativo e contabile adeguato alle dimensioni dell’impresa, anche in funzione della rilevazione tempestiva della crisi dell’impresa e della perdita della continuità aziendale, nonché di attivarsi senza indugio per l’adozione e l’attuazione di uno degli strumenti previsti dall’ordinamento per il superamento della crisi ed il recupero della continuità aziendale</a:t>
            </a:r>
            <a:r>
              <a:rPr lang="it-IT" sz="1600" dirty="0"/>
              <a:t>».</a:t>
            </a:r>
          </a:p>
        </p:txBody>
      </p:sp>
      <p:sp>
        <p:nvSpPr>
          <p:cNvPr id="4" name="Rettangolo 3">
            <a:extLst>
              <a:ext uri="{FF2B5EF4-FFF2-40B4-BE49-F238E27FC236}">
                <a16:creationId xmlns:a16="http://schemas.microsoft.com/office/drawing/2014/main" id="{BE2AE474-C1C4-4316-AD24-8CD0D36BD99C}"/>
              </a:ext>
            </a:extLst>
          </p:cNvPr>
          <p:cNvSpPr/>
          <p:nvPr/>
        </p:nvSpPr>
        <p:spPr>
          <a:xfrm>
            <a:off x="6771503" y="700216"/>
            <a:ext cx="5198075" cy="4201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ART. 377: </a:t>
            </a:r>
            <a:r>
              <a:rPr lang="it-IT" sz="1600" b="1" dirty="0"/>
              <a:t>Assetti organizzativi societari</a:t>
            </a:r>
            <a:r>
              <a:rPr lang="it-IT" sz="1600" dirty="0"/>
              <a:t>: all’art. 2257 del codice civile (ambito delle Società Semplici), il primo comma è sostituito dal seguente:» La gestione dell’Impresa si svolge nel rispetto della disposizione di cui all’art.2086, secondo comma, e spetta esclusivamente agli amministratori, i quali compiono le operazioni necessarie per l’attuazione dell’oggetto sociale. Salvo diversa pattuizione, l’Amministrazione della società spetta a ciascuno dei Soci disgiuntamente dagli altri»; all’art. 2380-bis del codice civile (SPA), il primo comma è sostituito dal seguente: « La gestione dell’Impresa si svolge nel rispetto della disposizione di cui all’art. 2086, secondo comma e spetta esclusivamente agli amministratori, i quali compiono le operazioni necessarie per l’attuazione dell’oggetto sociale « Segue analogo articolo valido per le società SPA  con sistema dualistico e modifica dell’art. 2409 </a:t>
            </a:r>
            <a:r>
              <a:rPr lang="it-IT" sz="1600" dirty="0" err="1"/>
              <a:t>nonies</a:t>
            </a:r>
            <a:r>
              <a:rPr lang="it-IT" sz="1600" dirty="0"/>
              <a:t>. </a:t>
            </a:r>
          </a:p>
          <a:p>
            <a:pPr algn="ctr"/>
            <a:r>
              <a:rPr lang="it-IT" sz="1600" dirty="0"/>
              <a:t>Per le SRL L’ARTICOLO DI RIFERIMENTO è IL 2.475</a:t>
            </a:r>
          </a:p>
        </p:txBody>
      </p:sp>
    </p:spTree>
    <p:extLst>
      <p:ext uri="{BB962C8B-B14F-4D97-AF65-F5344CB8AC3E}">
        <p14:creationId xmlns:p14="http://schemas.microsoft.com/office/powerpoint/2010/main" val="14065745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TM10001114[[fn=Raccolta]]</Template>
  <TotalTime>3324</TotalTime>
  <Words>5491</Words>
  <Application>Microsoft Office PowerPoint</Application>
  <PresentationFormat>Widescreen</PresentationFormat>
  <Paragraphs>320</Paragraphs>
  <Slides>26</Slides>
  <Notes>2</Notes>
  <HiddenSlides>0</HiddenSlides>
  <MMClips>0</MMClips>
  <ScaleCrop>false</ScaleCrop>
  <HeadingPairs>
    <vt:vector size="8" baseType="variant">
      <vt:variant>
        <vt:lpstr>Caratteri utilizzati</vt:lpstr>
      </vt:variant>
      <vt:variant>
        <vt:i4>9</vt:i4>
      </vt:variant>
      <vt:variant>
        <vt:lpstr>Tema</vt:lpstr>
      </vt:variant>
      <vt:variant>
        <vt:i4>1</vt:i4>
      </vt:variant>
      <vt:variant>
        <vt:lpstr>Server OLE incorporati</vt:lpstr>
      </vt:variant>
      <vt:variant>
        <vt:i4>1</vt:i4>
      </vt:variant>
      <vt:variant>
        <vt:lpstr>Titoli diapositive</vt:lpstr>
      </vt:variant>
      <vt:variant>
        <vt:i4>26</vt:i4>
      </vt:variant>
    </vt:vector>
  </HeadingPairs>
  <TitlesOfParts>
    <vt:vector size="37" baseType="lpstr">
      <vt:lpstr>Arial</vt:lpstr>
      <vt:lpstr>Calibri</vt:lpstr>
      <vt:lpstr>Franklin Gothic Book</vt:lpstr>
      <vt:lpstr>Georgia</vt:lpstr>
      <vt:lpstr>Gill Sans MT</vt:lpstr>
      <vt:lpstr>Inherit</vt:lpstr>
      <vt:lpstr>Perpetua</vt:lpstr>
      <vt:lpstr>Roboto</vt:lpstr>
      <vt:lpstr>Tahoma</vt:lpstr>
      <vt:lpstr>Gallery</vt:lpstr>
      <vt:lpstr>Worksheet</vt:lpstr>
      <vt:lpstr>COMMISSIONE FINANZA-CRISI E CONTROLLO DI GESTIONE LE DIFFICOLTA’ NELLE IMPRESE NELL’ERA COVID ANALISI E SOLUZIONI INNOVATIVE PER CRISI D’IMPRESA, CONTROLLO DI GESTIONE E APPROCCIO AL SISTEMA BANCARIO E FINANZIARIO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OCC-ORGANISMO DI COMPOSIZIONE DELLA CRISI Procedure-Nomina del Gestore-determinazione del compenso</dc:title>
  <dc:creator>utente</dc:creator>
  <cp:lastModifiedBy>alfredobarbara</cp:lastModifiedBy>
  <cp:revision>211</cp:revision>
  <cp:lastPrinted>2021-06-07T12:43:53Z</cp:lastPrinted>
  <dcterms:created xsi:type="dcterms:W3CDTF">2018-04-06T19:51:59Z</dcterms:created>
  <dcterms:modified xsi:type="dcterms:W3CDTF">2021-06-07T13:07:31Z</dcterms:modified>
</cp:coreProperties>
</file>