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Picture Placeholder 2"/>
          <p:cNvSpPr/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2"/>
          <p:cNvSpPr/>
          <p:nvPr/>
        </p:nvSpPr>
        <p:spPr>
          <a:xfrm rot="19701678">
            <a:off x="12872210" y="-2776467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5" name="Freeform 4"/>
          <p:cNvSpPr/>
          <p:nvPr/>
        </p:nvSpPr>
        <p:spPr>
          <a:xfrm>
            <a:off x="10463625" y="1621617"/>
            <a:ext cx="753562" cy="753561"/>
          </a:xfrm>
          <a:prstGeom prst="ellipse">
            <a:avLst/>
          </a:prstGeom>
          <a:gradFill>
            <a:gsLst>
              <a:gs pos="0">
                <a:srgbClr val="F600FE"/>
              </a:gs>
              <a:gs pos="25000">
                <a:srgbClr val="C900FE"/>
              </a:gs>
              <a:gs pos="50000">
                <a:srgbClr val="A136FF"/>
              </a:gs>
              <a:gs pos="75000">
                <a:srgbClr val="5142F0"/>
              </a:gs>
              <a:gs pos="100000">
                <a:srgbClr val="0033D9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Freeform 7"/>
          <p:cNvSpPr/>
          <p:nvPr/>
        </p:nvSpPr>
        <p:spPr>
          <a:xfrm>
            <a:off x="14778710" y="7667322"/>
            <a:ext cx="1578922" cy="1578922"/>
          </a:xfrm>
          <a:prstGeom prst="ellipse">
            <a:avLst/>
          </a:prstGeom>
          <a:gradFill>
            <a:gsLst>
              <a:gs pos="0">
                <a:srgbClr val="F600FE"/>
              </a:gs>
              <a:gs pos="25000">
                <a:srgbClr val="C900FE"/>
              </a:gs>
              <a:gs pos="50000">
                <a:srgbClr val="A136FF"/>
              </a:gs>
              <a:gs pos="75000">
                <a:srgbClr val="5142F0"/>
              </a:gs>
              <a:gs pos="100000">
                <a:srgbClr val="0033D9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Freeform 9"/>
          <p:cNvSpPr/>
          <p:nvPr/>
        </p:nvSpPr>
        <p:spPr>
          <a:xfrm>
            <a:off x="444581" y="395738"/>
            <a:ext cx="4781943" cy="122587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8" name="Freeform 10"/>
          <p:cNvSpPr/>
          <p:nvPr/>
        </p:nvSpPr>
        <p:spPr>
          <a:xfrm>
            <a:off x="5585376" y="375567"/>
            <a:ext cx="5159432" cy="17517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TextBox 11"/>
          <p:cNvSpPr txBox="1"/>
          <p:nvPr/>
        </p:nvSpPr>
        <p:spPr>
          <a:xfrm>
            <a:off x="1022708" y="3429139"/>
            <a:ext cx="14758806" cy="34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5600">
                <a:solidFill>
                  <a:srgbClr val="0433FF"/>
                </a:solidFill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pPr>
            <a:r>
              <a:t>Dall'acquisto di beni 4.0 alla cessione</a:t>
            </a:r>
          </a:p>
          <a:p>
            <a:pPr>
              <a:lnSpc>
                <a:spcPct val="150000"/>
              </a:lnSpc>
              <a:defRPr sz="5600">
                <a:solidFill>
                  <a:srgbClr val="0433FF"/>
                </a:solidFill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pPr>
            <a:r>
              <a:t> delle partecipazioni: come cambiano</a:t>
            </a:r>
          </a:p>
          <a:p>
            <a:pPr>
              <a:lnSpc>
                <a:spcPct val="150000"/>
              </a:lnSpc>
              <a:defRPr sz="5600">
                <a:solidFill>
                  <a:srgbClr val="0433FF"/>
                </a:solidFill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pPr>
            <a:r>
              <a:t> le scelte di investimento e i carichi sulle plusvalenze.</a:t>
            </a:r>
          </a:p>
        </p:txBody>
      </p:sp>
      <p:sp>
        <p:nvSpPr>
          <p:cNvPr id="100" name="TextBox 12"/>
          <p:cNvSpPr txBox="1"/>
          <p:nvPr/>
        </p:nvSpPr>
        <p:spPr>
          <a:xfrm>
            <a:off x="1319393" y="7886700"/>
            <a:ext cx="12701407" cy="578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600"/>
              </a:lnSpc>
              <a:defRPr sz="3300">
                <a:latin typeface="Bodoni SvtyTwo OS ITC TT-Book"/>
                <a:ea typeface="Bodoni SvtyTwo OS ITC TT-Book"/>
                <a:cs typeface="Bodoni SvtyTwo OS ITC TT-Book"/>
                <a:sym typeface="Bodoni SvtyTwo OS ITC TT-Book"/>
              </a:defRPr>
            </a:lvl1pPr>
          </a:lstStyle>
          <a:p>
            <a:pPr/>
            <a:r>
              <a:t>Federico Moro</a:t>
            </a:r>
          </a:p>
        </p:txBody>
      </p:sp>
      <p:sp>
        <p:nvSpPr>
          <p:cNvPr id="101" name="TextBox 13"/>
          <p:cNvSpPr txBox="1"/>
          <p:nvPr/>
        </p:nvSpPr>
        <p:spPr>
          <a:xfrm>
            <a:off x="444581" y="1638942"/>
            <a:ext cx="5063122" cy="355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b="1" sz="2100">
                <a:latin typeface="Outfit Ultra-Bold"/>
                <a:ea typeface="Outfit Ultra-Bold"/>
                <a:cs typeface="Outfit Ultra-Bold"/>
                <a:sym typeface="Outfit Ultra-Bold"/>
              </a:defRPr>
            </a:lvl1pPr>
          </a:lstStyle>
          <a:p>
            <a:pPr/>
            <a:r>
              <a:t>Ente Formatore Autorizzato CNDCEC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ounded Rectangle 2"/>
          <p:cNvSpPr/>
          <p:nvPr/>
        </p:nvSpPr>
        <p:spPr>
          <a:xfrm>
            <a:off x="518397" y="2916358"/>
            <a:ext cx="17251206" cy="6709932"/>
          </a:xfrm>
          <a:prstGeom prst="roundRect">
            <a:avLst>
              <a:gd name="adj" fmla="val 6999"/>
            </a:avLst>
          </a:prstGeom>
          <a:solidFill>
            <a:srgbClr val="DDEBF7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lnSpc>
                <a:spcPct val="150000"/>
              </a:lnSpc>
              <a:buSzPct val="100000"/>
              <a:buChar char="•"/>
              <a:defRPr sz="2400"/>
            </a:pPr>
            <a:r>
              <a:t>ALLEGATO IV (Articolo 1, comma 429)</a:t>
            </a:r>
          </a:p>
          <a:p>
            <a:pPr lvl="1" marL="621631" indent="-240631" defTabSz="457200">
              <a:lnSpc>
                <a:spcPct val="150000"/>
              </a:lnSpc>
              <a:buSzPct val="100000"/>
              <a:buChar char="•"/>
              <a:defRPr sz="2400"/>
            </a:pPr>
            <a:r>
              <a:t>I. Beni strumentali il cui funzionamento è controllato da sistemi computerizzati o gestito tramite                     opportuni sensori e azionamenti:</a:t>
            </a:r>
          </a:p>
          <a:p>
            <a:pPr lvl="1" marL="621631" indent="-240631" defTabSz="457200">
              <a:lnSpc>
                <a:spcPct val="150000"/>
              </a:lnSpc>
              <a:buSzPct val="100000"/>
              <a:buChar char="•"/>
              <a:defRPr sz="2400"/>
            </a:pPr>
            <a:r>
              <a:t>II. Sistemi per l’assicurazione della qualità e della sostenibilità:</a:t>
            </a:r>
          </a:p>
          <a:p>
            <a:pPr lvl="1" marL="621631" indent="-240631" defTabSz="457200">
              <a:lnSpc>
                <a:spcPct val="150000"/>
              </a:lnSpc>
              <a:buSzPct val="100000"/>
              <a:buChar char="•"/>
              <a:defRPr sz="2400"/>
            </a:pPr>
            <a:r>
              <a:t>III. Dispositivi per l’interazione uomo macchina e per il miglioramento dell’ergonomia e della sicurezza del posto di lavoro in logica « 4.0 »:</a:t>
            </a:r>
          </a:p>
          <a:p>
            <a:pPr lvl="1" marL="621631" indent="-240631" defTabSz="457200">
              <a:lnSpc>
                <a:spcPct val="150000"/>
              </a:lnSpc>
              <a:buSzPct val="100000"/>
              <a:buChar char="•"/>
              <a:defRPr sz="2400"/>
            </a:pPr>
            <a:r>
              <a:t>IV. Beni strumentali per l’elaborazione, la memorizzazione e la trasmissione dei dati funzionali alla trasformazione digitale delle imprese.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•"/>
              <a:defRPr sz="2400"/>
            </a:pPr>
            <a:r>
              <a:t>ALLEGATO V (Articolo 1, comma 429)</a:t>
            </a:r>
          </a:p>
          <a:p>
            <a:pPr lvl="1" marL="621631" indent="-240631" defTabSz="457200">
              <a:lnSpc>
                <a:spcPct val="150000"/>
              </a:lnSpc>
              <a:buSzPct val="100000"/>
              <a:buChar char="•"/>
              <a:defRPr sz="2400"/>
            </a:pPr>
            <a:r>
              <a:t>Beni immateriali (software, sistemi, piattaforme, applicazioni, algoritmi e modelli digitali) funzionali alla trasformazione digitale delle     i.               mprese:</a:t>
            </a:r>
          </a:p>
        </p:txBody>
      </p:sp>
      <p:sp>
        <p:nvSpPr>
          <p:cNvPr id="236" name="Segnaposto immagine 1"/>
          <p:cNvSpPr txBox="1"/>
          <p:nvPr/>
        </p:nvSpPr>
        <p:spPr>
          <a:xfrm>
            <a:off x="561739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Ambito Oggettivo</a:t>
            </a:r>
          </a:p>
        </p:txBody>
      </p:sp>
      <p:sp>
        <p:nvSpPr>
          <p:cNvPr id="237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8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9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0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1" name="TextBox 4"/>
          <p:cNvSpPr txBox="1"/>
          <p:nvPr/>
        </p:nvSpPr>
        <p:spPr>
          <a:xfrm>
            <a:off x="758950" y="1417319"/>
            <a:ext cx="52688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1</a:t>
            </a:r>
          </a:p>
        </p:txBody>
      </p:sp>
      <p:sp>
        <p:nvSpPr>
          <p:cNvPr id="242" name="TextBox 8"/>
          <p:cNvSpPr txBox="1"/>
          <p:nvPr/>
        </p:nvSpPr>
        <p:spPr>
          <a:xfrm>
            <a:off x="4462272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2</a:t>
            </a:r>
          </a:p>
        </p:txBody>
      </p:sp>
      <p:sp>
        <p:nvSpPr>
          <p:cNvPr id="243" name="TextBox 12"/>
          <p:cNvSpPr txBox="1"/>
          <p:nvPr/>
        </p:nvSpPr>
        <p:spPr>
          <a:xfrm>
            <a:off x="8165591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3</a:t>
            </a:r>
          </a:p>
        </p:txBody>
      </p:sp>
      <p:sp>
        <p:nvSpPr>
          <p:cNvPr id="244" name="TextBox 4"/>
          <p:cNvSpPr txBox="1"/>
          <p:nvPr/>
        </p:nvSpPr>
        <p:spPr>
          <a:xfrm>
            <a:off x="850391" y="2962078"/>
            <a:ext cx="1388100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Finalità economica</a:t>
            </a:r>
          </a:p>
        </p:txBody>
      </p:sp>
      <p:sp>
        <p:nvSpPr>
          <p:cNvPr id="245" name="TextBox 12"/>
          <p:cNvSpPr txBox="1"/>
          <p:nvPr/>
        </p:nvSpPr>
        <p:spPr>
          <a:xfrm>
            <a:off x="8165591" y="2962078"/>
            <a:ext cx="1422039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Finalità ambientale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ounded Rectangle 6"/>
          <p:cNvSpPr/>
          <p:nvPr/>
        </p:nvSpPr>
        <p:spPr>
          <a:xfrm>
            <a:off x="348141" y="2882438"/>
            <a:ext cx="14425582" cy="4623724"/>
          </a:xfrm>
          <a:prstGeom prst="roundRect">
            <a:avLst>
              <a:gd name="adj" fmla="val 10623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2400"/>
            </a:pPr>
            <a:r>
              <a:t>La fruizione richiede il rispetto di adempimenti formali e tecnici stabiliti dalla norma:</a:t>
            </a:r>
          </a:p>
          <a:p>
            <a:pPr defTabSz="457200">
              <a:defRPr sz="2400"/>
            </a:pPr>
          </a:p>
          <a:p>
            <a:pPr marL="240631" indent="-240631" defTabSz="457200">
              <a:buSzPct val="100000"/>
              <a:buChar char="•"/>
              <a:defRPr sz="2400"/>
            </a:pPr>
            <a:r>
              <a:t>'impresa trasmette, tramite una piattaforma GSE S.p.A. apposite (possibile requisito perentorio):</a:t>
            </a:r>
          </a:p>
          <a:p>
            <a:pPr lvl="1" marL="621631" indent="-240631" defTabSz="457200">
              <a:buSzPct val="100000"/>
              <a:buChar char="•"/>
              <a:defRPr sz="2400"/>
            </a:pPr>
            <a:r>
              <a:t> comunicazioni </a:t>
            </a:r>
          </a:p>
          <a:p>
            <a:pPr lvl="1" marL="621631" indent="-240631" defTabSz="457200">
              <a:buSzPct val="100000"/>
              <a:buChar char="•"/>
              <a:defRPr sz="2400"/>
            </a:pPr>
            <a:r>
              <a:t>certificazioni </a:t>
            </a:r>
          </a:p>
          <a:p>
            <a:pPr marL="240631" indent="-240631" defTabSz="457200">
              <a:buSzPct val="100000"/>
              <a:buChar char="•"/>
              <a:defRPr sz="2400"/>
            </a:pPr>
            <a:r>
              <a:t>Eventuale perizia asseverata o attestazione di conformità</a:t>
            </a:r>
          </a:p>
          <a:p>
            <a:pPr defTabSz="457200">
              <a:defRPr sz="2400"/>
            </a:pPr>
          </a:p>
          <a:p>
            <a:pPr defTabSz="457200">
              <a:defRPr sz="2400"/>
            </a:pPr>
          </a:p>
          <a:p>
            <a:pPr defTabSz="457200">
              <a:defRPr sz="2400"/>
            </a:pPr>
          </a:p>
          <a:p>
            <a:pPr marL="240631" indent="-240631" defTabSz="457200">
              <a:buSzPct val="100000"/>
              <a:buChar char="•"/>
              <a:defRPr sz="2400"/>
            </a:pPr>
            <a:r>
              <a:t>La clausola Made in UE …</a:t>
            </a:r>
          </a:p>
          <a:p>
            <a:pPr marL="240631" indent="-240631" defTabSz="457200">
              <a:buSzPct val="100000"/>
              <a:buChar char="•"/>
              <a:defRPr sz="2400"/>
            </a:pPr>
            <a:r>
              <a:t>La documentazione deve essere coerente tra contratto, fattura, scheda tecnica, collaudo e utilizzo effettivo</a:t>
            </a:r>
          </a:p>
          <a:p>
            <a:pPr marL="240631" indent="-240631" defTabSz="457200">
              <a:buSzPct val="100000"/>
              <a:buChar char="•"/>
              <a:defRPr sz="2400"/>
            </a:pPr>
            <a:r>
              <a:t>La conservazione ordinata del fascicolo investimento è presidio fondamentale in sede di controllo</a:t>
            </a:r>
          </a:p>
        </p:txBody>
      </p:sp>
      <p:sp>
        <p:nvSpPr>
          <p:cNvPr id="248" name="Segnaposto immagine 1"/>
          <p:cNvSpPr txBox="1"/>
          <p:nvPr/>
        </p:nvSpPr>
        <p:spPr>
          <a:xfrm>
            <a:off x="561739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Requisiti &amp; Condizioni</a:t>
            </a:r>
          </a:p>
        </p:txBody>
      </p:sp>
      <p:sp>
        <p:nvSpPr>
          <p:cNvPr id="249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0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1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2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3" name="TextBox 4"/>
          <p:cNvSpPr txBox="1"/>
          <p:nvPr/>
        </p:nvSpPr>
        <p:spPr>
          <a:xfrm>
            <a:off x="758950" y="1417319"/>
            <a:ext cx="52688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1</a:t>
            </a:r>
          </a:p>
        </p:txBody>
      </p:sp>
      <p:sp>
        <p:nvSpPr>
          <p:cNvPr id="254" name="TextBox 8"/>
          <p:cNvSpPr txBox="1"/>
          <p:nvPr/>
        </p:nvSpPr>
        <p:spPr>
          <a:xfrm>
            <a:off x="4462272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2</a:t>
            </a:r>
          </a:p>
        </p:txBody>
      </p:sp>
      <p:sp>
        <p:nvSpPr>
          <p:cNvPr id="255" name="TextBox 12"/>
          <p:cNvSpPr txBox="1"/>
          <p:nvPr/>
        </p:nvSpPr>
        <p:spPr>
          <a:xfrm>
            <a:off x="8165591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3</a:t>
            </a:r>
          </a:p>
        </p:txBody>
      </p:sp>
      <p:sp>
        <p:nvSpPr>
          <p:cNvPr id="256" name="TextBox 4"/>
          <p:cNvSpPr txBox="1"/>
          <p:nvPr/>
        </p:nvSpPr>
        <p:spPr>
          <a:xfrm>
            <a:off x="850391" y="2962078"/>
            <a:ext cx="1388100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Finalità economica</a:t>
            </a:r>
          </a:p>
        </p:txBody>
      </p:sp>
      <p:sp>
        <p:nvSpPr>
          <p:cNvPr id="257" name="TextBox 12"/>
          <p:cNvSpPr txBox="1"/>
          <p:nvPr/>
        </p:nvSpPr>
        <p:spPr>
          <a:xfrm>
            <a:off x="8165591" y="2962078"/>
            <a:ext cx="1422039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Finalità ambientale</a:t>
            </a:r>
          </a:p>
        </p:txBody>
      </p:sp>
      <p:sp>
        <p:nvSpPr>
          <p:cNvPr id="258" name="!"/>
          <p:cNvSpPr/>
          <p:nvPr/>
        </p:nvSpPr>
        <p:spPr>
          <a:xfrm>
            <a:off x="471183" y="5247956"/>
            <a:ext cx="1185882" cy="70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6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!</a:t>
            </a:r>
          </a:p>
        </p:txBody>
      </p:sp>
      <p:sp>
        <p:nvSpPr>
          <p:cNvPr id="259" name="Rounded Rectangle 3"/>
          <p:cNvSpPr/>
          <p:nvPr/>
        </p:nvSpPr>
        <p:spPr>
          <a:xfrm>
            <a:off x="8160949" y="7926295"/>
            <a:ext cx="9542066" cy="2018607"/>
          </a:xfrm>
          <a:prstGeom prst="roundRect">
            <a:avLst>
              <a:gd name="adj" fmla="val 27261"/>
            </a:avLst>
          </a:prstGeom>
          <a:solidFill>
            <a:srgbClr val="DDEBF7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3" defTabSz="457200">
              <a:defRPr sz="2400"/>
            </a:pPr>
            <a:r>
              <a:t>- Ordine/contratto        - Fatture con riferimenti corretti</a:t>
            </a:r>
          </a:p>
          <a:p>
            <a:pPr defTabSz="457200">
              <a:defRPr sz="2400"/>
            </a:pPr>
            <a:r>
              <a:t>- Documentazione tecnica Verbali di collaudo/interconnessione</a:t>
            </a:r>
          </a:p>
          <a:p>
            <a:pPr lvl="2" defTabSz="457200">
              <a:defRPr sz="2400"/>
            </a:pPr>
            <a:r>
              <a:t>- Perizia / certificazione          - Comunicazioni inviate</a:t>
            </a:r>
          </a:p>
        </p:txBody>
      </p:sp>
      <p:sp>
        <p:nvSpPr>
          <p:cNvPr id="260" name="Rectangle 4"/>
          <p:cNvSpPr/>
          <p:nvPr/>
        </p:nvSpPr>
        <p:spPr>
          <a:xfrm>
            <a:off x="8163887" y="7527268"/>
            <a:ext cx="9536190" cy="720150"/>
          </a:xfrm>
          <a:prstGeom prst="rect">
            <a:avLst/>
          </a:prstGeom>
          <a:solidFill>
            <a:srgbClr val="183153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Ipotesi Fascicolo Minimo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6"/>
          <p:cNvSpPr/>
          <p:nvPr/>
        </p:nvSpPr>
        <p:spPr>
          <a:xfrm>
            <a:off x="2476761" y="7624116"/>
            <a:ext cx="15557253" cy="2389524"/>
          </a:xfrm>
          <a:prstGeom prst="roundRect">
            <a:avLst>
              <a:gd name="adj" fmla="val 20555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1" indent="228600" defTabSz="457200">
              <a:defRPr b="1" sz="3600"/>
            </a:pPr>
            <a:r>
              <a:t>Art. 1 co. 436: </a:t>
            </a:r>
            <a:r>
              <a:rPr b="0"/>
              <a:t>Il Ministero dell'economia e delle finanze, sulla base delle informazioni trasmesse dal GSE e dal MIMIT provvede al monitoraggio degli oneri derivanti …al fine di prevenire l'eventuale verificarsi di scostamenti….</a:t>
            </a:r>
          </a:p>
        </p:txBody>
      </p:sp>
      <p:sp>
        <p:nvSpPr>
          <p:cNvPr id="263" name="Rounded Rectangle 6"/>
          <p:cNvSpPr/>
          <p:nvPr/>
        </p:nvSpPr>
        <p:spPr>
          <a:xfrm>
            <a:off x="348141" y="2882438"/>
            <a:ext cx="14425582" cy="1792665"/>
          </a:xfrm>
          <a:prstGeom prst="roundRect">
            <a:avLst>
              <a:gd name="adj" fmla="val 27399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1" indent="228600" defTabSz="457200">
              <a:defRPr b="1" sz="3600"/>
            </a:pPr>
            <a:r>
              <a:t>                         1 gennaio 026                           30 settembre 028</a:t>
            </a:r>
          </a:p>
        </p:txBody>
      </p:sp>
      <p:sp>
        <p:nvSpPr>
          <p:cNvPr id="264" name="Segnaposto immagine 1"/>
          <p:cNvSpPr txBox="1"/>
          <p:nvPr/>
        </p:nvSpPr>
        <p:spPr>
          <a:xfrm>
            <a:off x="561739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Momento Effettuazione delle Operazioni</a:t>
            </a:r>
          </a:p>
        </p:txBody>
      </p:sp>
      <p:sp>
        <p:nvSpPr>
          <p:cNvPr id="265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7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8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9" name="TextBox 4"/>
          <p:cNvSpPr txBox="1"/>
          <p:nvPr/>
        </p:nvSpPr>
        <p:spPr>
          <a:xfrm>
            <a:off x="758950" y="1417319"/>
            <a:ext cx="52688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1</a:t>
            </a:r>
          </a:p>
        </p:txBody>
      </p:sp>
      <p:sp>
        <p:nvSpPr>
          <p:cNvPr id="270" name="TextBox 8"/>
          <p:cNvSpPr txBox="1"/>
          <p:nvPr/>
        </p:nvSpPr>
        <p:spPr>
          <a:xfrm>
            <a:off x="4462272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2</a:t>
            </a:r>
          </a:p>
        </p:txBody>
      </p:sp>
      <p:sp>
        <p:nvSpPr>
          <p:cNvPr id="271" name="TextBox 12"/>
          <p:cNvSpPr txBox="1"/>
          <p:nvPr/>
        </p:nvSpPr>
        <p:spPr>
          <a:xfrm>
            <a:off x="8165591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3</a:t>
            </a:r>
          </a:p>
        </p:txBody>
      </p:sp>
      <p:sp>
        <p:nvSpPr>
          <p:cNvPr id="272" name="TextBox 12"/>
          <p:cNvSpPr txBox="1"/>
          <p:nvPr/>
        </p:nvSpPr>
        <p:spPr>
          <a:xfrm>
            <a:off x="8165591" y="2962078"/>
            <a:ext cx="1422039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Finalità ambientale</a:t>
            </a:r>
          </a:p>
        </p:txBody>
      </p:sp>
      <p:sp>
        <p:nvSpPr>
          <p:cNvPr id="273" name="Freccia"/>
          <p:cNvSpPr/>
          <p:nvPr/>
        </p:nvSpPr>
        <p:spPr>
          <a:xfrm>
            <a:off x="6536080" y="3274407"/>
            <a:ext cx="1541433" cy="802606"/>
          </a:xfrm>
          <a:prstGeom prst="rightArrow">
            <a:avLst>
              <a:gd name="adj1" fmla="val 32000"/>
              <a:gd name="adj2" fmla="val 101270"/>
            </a:avLst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4" name="Rounded Rectangle 6"/>
          <p:cNvSpPr/>
          <p:nvPr/>
        </p:nvSpPr>
        <p:spPr>
          <a:xfrm>
            <a:off x="348141" y="5663109"/>
            <a:ext cx="17483800" cy="1792665"/>
          </a:xfrm>
          <a:prstGeom prst="roundRect">
            <a:avLst>
              <a:gd name="adj" fmla="val 27399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1" indent="228600" defTabSz="457200">
              <a:defRPr b="1" sz="3600"/>
            </a:pPr>
            <a:r>
              <a:t>Art. 1 co. 434: </a:t>
            </a:r>
            <a:r>
              <a:rPr b="0"/>
              <a:t>La determinazione dell'acconto dovuto per il periodo d'imposta in corso al 31 dicembre 2026 è effettuata </a:t>
            </a:r>
            <a:r>
              <a:rPr b="0" u="sng"/>
              <a:t>senza tener conto</a:t>
            </a:r>
            <a:r>
              <a:rPr b="0"/>
              <a:t> delle disposizioni di cui ai commi da 427 a 436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creenshot 2026-03-20 alle 12.57.06.png" descr="Screenshot 2026-03-20 alle 12.57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360" y="2911596"/>
            <a:ext cx="9742405" cy="5301989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egnaposto immagine 1"/>
          <p:cNvSpPr txBox="1"/>
          <p:nvPr/>
        </p:nvSpPr>
        <p:spPr>
          <a:xfrm>
            <a:off x="561739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Momento Effettuazione delle Operazioni</a:t>
            </a:r>
          </a:p>
        </p:txBody>
      </p:sp>
      <p:sp>
        <p:nvSpPr>
          <p:cNvPr id="278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9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0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1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2" name="TextBox 4"/>
          <p:cNvSpPr txBox="1"/>
          <p:nvPr/>
        </p:nvSpPr>
        <p:spPr>
          <a:xfrm>
            <a:off x="758950" y="1417319"/>
            <a:ext cx="52688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1</a:t>
            </a:r>
          </a:p>
        </p:txBody>
      </p:sp>
      <p:sp>
        <p:nvSpPr>
          <p:cNvPr id="283" name="TextBox 8"/>
          <p:cNvSpPr txBox="1"/>
          <p:nvPr/>
        </p:nvSpPr>
        <p:spPr>
          <a:xfrm>
            <a:off x="4462272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2</a:t>
            </a:r>
          </a:p>
        </p:txBody>
      </p:sp>
      <p:sp>
        <p:nvSpPr>
          <p:cNvPr id="284" name="TextBox 12"/>
          <p:cNvSpPr txBox="1"/>
          <p:nvPr/>
        </p:nvSpPr>
        <p:spPr>
          <a:xfrm>
            <a:off x="8165591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3</a:t>
            </a:r>
          </a:p>
        </p:txBody>
      </p:sp>
      <p:sp>
        <p:nvSpPr>
          <p:cNvPr id="285" name="TextBox 12"/>
          <p:cNvSpPr txBox="1"/>
          <p:nvPr/>
        </p:nvSpPr>
        <p:spPr>
          <a:xfrm>
            <a:off x="8165591" y="2962078"/>
            <a:ext cx="1422039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Finalità ambientale</a:t>
            </a:r>
          </a:p>
        </p:txBody>
      </p:sp>
      <p:pic>
        <p:nvPicPr>
          <p:cNvPr id="286" name="Screenshot 2026-03-20 alle 12.59.29.png" descr="Screenshot 2026-03-20 alle 12.59.2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26665" y="7630499"/>
            <a:ext cx="15251561" cy="219770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egnaposto immagine 1"/>
          <p:cNvSpPr txBox="1"/>
          <p:nvPr/>
        </p:nvSpPr>
        <p:spPr>
          <a:xfrm>
            <a:off x="671512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INDICE: di cosa parleremo..</a:t>
            </a:r>
          </a:p>
        </p:txBody>
      </p:sp>
      <p:sp>
        <p:nvSpPr>
          <p:cNvPr id="289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0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1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2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3" name="Maggiorazione dell’ammortamento per gli investimenti in beni strumentali;…"/>
          <p:cNvSpPr txBox="1"/>
          <p:nvPr/>
        </p:nvSpPr>
        <p:spPr>
          <a:xfrm>
            <a:off x="494342" y="4278629"/>
            <a:ext cx="14728307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81263" indent="-481263">
              <a:buSzPct val="100000"/>
              <a:buAutoNum type="arabicPeriod" startAt="1"/>
              <a:defRPr sz="36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pPr>
            <a:r>
              <a:t>Maggiorazione dell’ammortamento per gli investimenti in beni strumentali;</a:t>
            </a:r>
          </a:p>
          <a:p>
            <a:pPr>
              <a:defRPr sz="36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pPr>
          </a:p>
          <a:p>
            <a:pPr marL="481263" indent="-481263">
              <a:buSzPct val="100000"/>
              <a:buAutoNum type="arabicPeriod" startAt="2"/>
              <a:defRPr sz="3600">
                <a:solidFill>
                  <a:srgbClr val="0433FF"/>
                </a:solidFill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pPr>
            <a:r>
              <a:t>Il novellato regime delle Plusvalenze esenti.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hevron 21"/>
          <p:cNvSpPr/>
          <p:nvPr/>
        </p:nvSpPr>
        <p:spPr>
          <a:xfrm>
            <a:off x="2654867" y="8545359"/>
            <a:ext cx="2589249" cy="1386297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6" name="Chevron 21"/>
          <p:cNvSpPr/>
          <p:nvPr/>
        </p:nvSpPr>
        <p:spPr>
          <a:xfrm>
            <a:off x="4889948" y="8545359"/>
            <a:ext cx="2589248" cy="1386297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7" name="Chevron 21"/>
          <p:cNvSpPr/>
          <p:nvPr/>
        </p:nvSpPr>
        <p:spPr>
          <a:xfrm>
            <a:off x="7362734" y="8461978"/>
            <a:ext cx="2589249" cy="1386297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Chevron 21"/>
          <p:cNvSpPr/>
          <p:nvPr/>
        </p:nvSpPr>
        <p:spPr>
          <a:xfrm>
            <a:off x="9917528" y="8461978"/>
            <a:ext cx="2589249" cy="1386297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9" name="Chevron 21"/>
          <p:cNvSpPr/>
          <p:nvPr/>
        </p:nvSpPr>
        <p:spPr>
          <a:xfrm>
            <a:off x="12472323" y="8461978"/>
            <a:ext cx="2589248" cy="1386297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0" name="Segnaposto immagine 1"/>
          <p:cNvSpPr txBox="1"/>
          <p:nvPr/>
        </p:nvSpPr>
        <p:spPr>
          <a:xfrm>
            <a:off x="125647" y="1873188"/>
            <a:ext cx="13665830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La tassazione delle plusvalenze nelle cessioni societarie</a:t>
            </a:r>
          </a:p>
        </p:txBody>
      </p:sp>
      <p:sp>
        <p:nvSpPr>
          <p:cNvPr id="301" name="Freeform 2"/>
          <p:cNvSpPr/>
          <p:nvPr/>
        </p:nvSpPr>
        <p:spPr>
          <a:xfrm rot="19701678">
            <a:off x="128846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2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3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4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5" name="Rounded Rectangle 3"/>
          <p:cNvSpPr/>
          <p:nvPr/>
        </p:nvSpPr>
        <p:spPr>
          <a:xfrm>
            <a:off x="1001672" y="3603620"/>
            <a:ext cx="5895639" cy="4478281"/>
          </a:xfrm>
          <a:prstGeom prst="roundRect">
            <a:avLst>
              <a:gd name="adj" fmla="val 10009"/>
            </a:avLst>
          </a:prstGeom>
          <a:solidFill>
            <a:srgbClr val="DDEBF7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Esaminare le novità della legge di bilancio 2026 rilevanti per la tassazione delle plusvalenze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Ricostruire il coordinamento con gli artt. 67, 68, 86 e 87 TUIR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Offrire una lettura operativa per cessioni di partecipazioni e beni d’impresa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Evidenziare aree di rischio, pianificazione e presidi difensivi</a:t>
            </a:r>
          </a:p>
        </p:txBody>
      </p:sp>
      <p:sp>
        <p:nvSpPr>
          <p:cNvPr id="306" name="Rectangle 4"/>
          <p:cNvSpPr/>
          <p:nvPr/>
        </p:nvSpPr>
        <p:spPr>
          <a:xfrm>
            <a:off x="995906" y="3005885"/>
            <a:ext cx="5907170" cy="1042717"/>
          </a:xfrm>
          <a:prstGeom prst="rect">
            <a:avLst/>
          </a:prstGeom>
          <a:solidFill>
            <a:srgbClr val="183153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Obiettivo del seminario</a:t>
            </a:r>
          </a:p>
        </p:txBody>
      </p:sp>
      <p:sp>
        <p:nvSpPr>
          <p:cNvPr id="307" name="Rounded Rectangle 7"/>
          <p:cNvSpPr/>
          <p:nvPr/>
        </p:nvSpPr>
        <p:spPr>
          <a:xfrm>
            <a:off x="7263070" y="3603620"/>
            <a:ext cx="6320320" cy="4478281"/>
          </a:xfrm>
          <a:prstGeom prst="roundRect">
            <a:avLst>
              <a:gd name="adj" fmla="val 1073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Approccio tecnico con attenzione a prassi, prova documentale e antiabuso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Focus sia su persone fisiche sia su soggetti IRES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Chiusura con casi pratici</a:t>
            </a:r>
          </a:p>
        </p:txBody>
      </p:sp>
      <p:sp>
        <p:nvSpPr>
          <p:cNvPr id="308" name="Rectangle 8"/>
          <p:cNvSpPr/>
          <p:nvPr/>
        </p:nvSpPr>
        <p:spPr>
          <a:xfrm>
            <a:off x="7263070" y="3045496"/>
            <a:ext cx="6320320" cy="963496"/>
          </a:xfrm>
          <a:prstGeom prst="rect">
            <a:avLst/>
          </a:prstGeom>
          <a:solidFill>
            <a:srgbClr val="007A7A"/>
          </a:solidFill>
          <a:ln>
            <a:solidFill>
              <a:srgbClr val="007A7A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b="1" sz="3300">
                <a:solidFill>
                  <a:srgbClr val="FFFFFF"/>
                </a:solidFill>
              </a:defRPr>
            </a:lvl1pPr>
          </a:lstStyle>
          <a:p>
            <a:pPr/>
            <a:r>
              <a:t>Taglio dell’intervento</a:t>
            </a:r>
          </a:p>
        </p:txBody>
      </p:sp>
      <p:sp>
        <p:nvSpPr>
          <p:cNvPr id="309" name="TextBox 12"/>
          <p:cNvSpPr txBox="1"/>
          <p:nvPr/>
        </p:nvSpPr>
        <p:spPr>
          <a:xfrm>
            <a:off x="3803505" y="8958891"/>
            <a:ext cx="975530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Norma</a:t>
            </a:r>
          </a:p>
        </p:txBody>
      </p:sp>
      <p:sp>
        <p:nvSpPr>
          <p:cNvPr id="310" name="TextBox 14"/>
          <p:cNvSpPr txBox="1"/>
          <p:nvPr/>
        </p:nvSpPr>
        <p:spPr>
          <a:xfrm>
            <a:off x="5612210" y="9042272"/>
            <a:ext cx="175464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Regimi fiscali</a:t>
            </a:r>
          </a:p>
        </p:txBody>
      </p:sp>
      <p:sp>
        <p:nvSpPr>
          <p:cNvPr id="311" name="TextBox 16"/>
          <p:cNvSpPr txBox="1"/>
          <p:nvPr/>
        </p:nvSpPr>
        <p:spPr>
          <a:xfrm>
            <a:off x="8286813" y="8673972"/>
            <a:ext cx="1142812" cy="11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400">
                <a:solidFill>
                  <a:srgbClr val="183153"/>
                </a:solidFill>
              </a:defRPr>
            </a:pPr>
            <a:r>
              <a:t>PEX </a:t>
            </a:r>
          </a:p>
          <a:p>
            <a:pPr algn="ctr" defTabSz="457200">
              <a:defRPr b="1" sz="2400">
                <a:solidFill>
                  <a:srgbClr val="183153"/>
                </a:solidFill>
              </a:defRPr>
            </a:pPr>
            <a:r>
              <a:t>e</a:t>
            </a:r>
          </a:p>
          <a:p>
            <a:pPr algn="ctr" defTabSz="457200">
              <a:defRPr b="1" sz="2400">
                <a:solidFill>
                  <a:srgbClr val="183153"/>
                </a:solidFill>
              </a:defRPr>
            </a:pPr>
            <a:r>
              <a:t>non PEX</a:t>
            </a:r>
          </a:p>
        </p:txBody>
      </p:sp>
      <p:sp>
        <p:nvSpPr>
          <p:cNvPr id="312" name="TextBox 18"/>
          <p:cNvSpPr txBox="1"/>
          <p:nvPr/>
        </p:nvSpPr>
        <p:spPr>
          <a:xfrm>
            <a:off x="10569004" y="8958891"/>
            <a:ext cx="1626950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Novità 2026</a:t>
            </a:r>
          </a:p>
        </p:txBody>
      </p:sp>
      <p:sp>
        <p:nvSpPr>
          <p:cNvPr id="313" name="TextBox 20"/>
          <p:cNvSpPr txBox="1"/>
          <p:nvPr/>
        </p:nvSpPr>
        <p:spPr>
          <a:xfrm>
            <a:off x="13567413" y="8958891"/>
            <a:ext cx="83816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Rischi</a:t>
            </a:r>
          </a:p>
        </p:txBody>
      </p:sp>
      <p:sp>
        <p:nvSpPr>
          <p:cNvPr id="314" name="Chevron 21"/>
          <p:cNvSpPr/>
          <p:nvPr/>
        </p:nvSpPr>
        <p:spPr>
          <a:xfrm>
            <a:off x="15062213" y="8461978"/>
            <a:ext cx="2589249" cy="1386297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5" name="TextBox 22"/>
          <p:cNvSpPr txBox="1"/>
          <p:nvPr/>
        </p:nvSpPr>
        <p:spPr>
          <a:xfrm>
            <a:off x="15777033" y="9042272"/>
            <a:ext cx="165359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Caso pratico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egnaposto immagine 1"/>
          <p:cNvSpPr txBox="1"/>
          <p:nvPr/>
        </p:nvSpPr>
        <p:spPr>
          <a:xfrm>
            <a:off x="671512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La PEX</a:t>
            </a:r>
          </a:p>
        </p:txBody>
      </p:sp>
      <p:sp>
        <p:nvSpPr>
          <p:cNvPr id="318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9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2" name="Rounded Rectangle 7"/>
          <p:cNvSpPr/>
          <p:nvPr/>
        </p:nvSpPr>
        <p:spPr>
          <a:xfrm>
            <a:off x="583993" y="3267540"/>
            <a:ext cx="13211942" cy="4478281"/>
          </a:xfrm>
          <a:prstGeom prst="roundRect">
            <a:avLst>
              <a:gd name="adj" fmla="val 1073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240631" indent="-240631" defTabSz="457200">
              <a:lnSpc>
                <a:spcPct val="150000"/>
              </a:lnSpc>
              <a:buSzPct val="100000"/>
              <a:buChar char="-"/>
              <a:defRPr sz="2400"/>
            </a:lvl1pPr>
          </a:lstStyle>
          <a:p>
            <a:pPr/>
            <a:r>
              <a:t>La Participation Exemption (PEX) è un regime fiscale italiano (art. 87 TUIR) che esenta parzialmente le plusvalenze derivanti dalla cessione di partecipazioni societarie, tassandole solo al 5% (esenzione del 95%) per i soggetti IRES. Consente di evitare la doppia imposizione, a condizione che la partecipazione sia qualificata come immobilizzazione finanziaria e posseduta ininterrottamente per almeno 12 mesi.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ounded Rectangle 7"/>
          <p:cNvSpPr/>
          <p:nvPr/>
        </p:nvSpPr>
        <p:spPr>
          <a:xfrm>
            <a:off x="613066" y="3009248"/>
            <a:ext cx="17061868" cy="5590770"/>
          </a:xfrm>
          <a:prstGeom prst="roundRect">
            <a:avLst>
              <a:gd name="adj" fmla="val 9577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Il cedente opera in impresa?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Esistono requisiti PEX?</a:t>
            </a:r>
          </a:p>
          <a:p>
            <a:pPr defTabSz="457200">
              <a:lnSpc>
                <a:spcPct val="150000"/>
              </a:lnSpc>
              <a:defRPr sz="2400"/>
            </a:pPr>
          </a:p>
          <a:p>
            <a:pPr defTabSz="457200">
              <a:lnSpc>
                <a:spcPct val="150000"/>
              </a:lnSpc>
              <a:defRPr sz="2400"/>
            </a:pPr>
            <a:r>
              <a:rPr b="1"/>
              <a:t>Persone fisiche non imprenditori: </a:t>
            </a:r>
            <a:r>
              <a:t>la cessione di partecipazioni genera in via ordinaria redditi diversi ex art. 67 TUIR, con determinazione della plusvalenza ex art. 68.</a:t>
            </a:r>
          </a:p>
          <a:p>
            <a:pPr defTabSz="457200">
              <a:lnSpc>
                <a:spcPct val="150000"/>
              </a:lnSpc>
              <a:defRPr sz="2400"/>
            </a:pPr>
            <a:r>
              <a:rPr b="1" u="sng"/>
              <a:t>Società di capitali ed enti commerciali: l</a:t>
            </a:r>
            <a:r>
              <a:t>a cessione rientra nel reddito d’impresa; per le partecipazioni può rilevare il regime di participation exemption ex art. 87.</a:t>
            </a:r>
          </a:p>
          <a:p>
            <a:pPr defTabSz="457200">
              <a:lnSpc>
                <a:spcPct val="150000"/>
              </a:lnSpc>
              <a:defRPr sz="2400"/>
            </a:pPr>
            <a:r>
              <a:rPr b="1"/>
              <a:t>Società di persone e imprenditori individuali: l</a:t>
            </a:r>
            <a:r>
              <a:t>’operazione si colloca nel reddito d’impresa con disciplina civilistico-fiscale propria.</a:t>
            </a:r>
          </a:p>
          <a:p>
            <a:pPr defTabSz="457200">
              <a:lnSpc>
                <a:spcPct val="150000"/>
              </a:lnSpc>
              <a:defRPr sz="2400"/>
            </a:pPr>
            <a:r>
              <a:rPr b="1"/>
              <a:t>Enti non commerciali</a:t>
            </a:r>
            <a:r>
              <a:t>: occorre distinguere tra attività istituzionale e sfera commerciale, con possibili effetti diversi sul regime applicabile.</a:t>
            </a:r>
          </a:p>
        </p:txBody>
      </p:sp>
      <p:sp>
        <p:nvSpPr>
          <p:cNvPr id="325" name="Segnaposto immagine 1"/>
          <p:cNvSpPr txBox="1"/>
          <p:nvPr/>
        </p:nvSpPr>
        <p:spPr>
          <a:xfrm>
            <a:off x="671512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La PEX: Ambito Soggettivo</a:t>
            </a:r>
          </a:p>
        </p:txBody>
      </p:sp>
      <p:sp>
        <p:nvSpPr>
          <p:cNvPr id="326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7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8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9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ounded Rectangle 7"/>
          <p:cNvSpPr/>
          <p:nvPr/>
        </p:nvSpPr>
        <p:spPr>
          <a:xfrm>
            <a:off x="613066" y="3009248"/>
            <a:ext cx="17061868" cy="2866897"/>
          </a:xfrm>
          <a:prstGeom prst="roundRect">
            <a:avLst>
              <a:gd name="adj" fmla="val 18676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Cessione di azioni e quote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La partecipazione è immobilizzata?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Cessione di partecipazioni di controllo o minoranza ?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Trasferimento di strumenti finanziari assimilati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Cessione onerosa con corrispettivo immediato o differito</a:t>
            </a:r>
          </a:p>
        </p:txBody>
      </p:sp>
      <p:sp>
        <p:nvSpPr>
          <p:cNvPr id="332" name="Segnaposto immagine 1"/>
          <p:cNvSpPr txBox="1"/>
          <p:nvPr/>
        </p:nvSpPr>
        <p:spPr>
          <a:xfrm>
            <a:off x="671512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La PEX: Ambito Oggettivo</a:t>
            </a:r>
          </a:p>
        </p:txBody>
      </p:sp>
      <p:sp>
        <p:nvSpPr>
          <p:cNvPr id="333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4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5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6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7" name="Rounded Rectangle 7"/>
          <p:cNvSpPr/>
          <p:nvPr/>
        </p:nvSpPr>
        <p:spPr>
          <a:xfrm>
            <a:off x="3039317" y="6160163"/>
            <a:ext cx="14586363" cy="4003349"/>
          </a:xfrm>
          <a:prstGeom prst="roundRect">
            <a:avLst>
              <a:gd name="adj" fmla="val 13506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defTabSz="457200">
              <a:lnSpc>
                <a:spcPct val="150000"/>
              </a:lnSpc>
              <a:defRPr b="1" sz="2400"/>
            </a:pPr>
            <a:r>
              <a:t>Prezzo di cessione - Costo fiscale +/- rettifiche = Plusvalenza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Nel costo fiscalmente riconosciuto rilevano acquisto originario, conferimenti, rivalutazioni e affrancamenti validamente effettuati.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Vanno considerati gli oneri inerenti direttamente collegati alla cessione, ove fiscalmente ammessi.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Nelle clausole di prezzo variabile occorre gestire correttamente earn-out, rettifiche prezzo e componenti differite.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La documentazione valutativa e contrattuale è essenziale per sostenere il valore e la base imponibile dichiarata.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ounded Rectangle 7"/>
          <p:cNvSpPr/>
          <p:nvPr/>
        </p:nvSpPr>
        <p:spPr>
          <a:xfrm>
            <a:off x="613066" y="3710052"/>
            <a:ext cx="17061868" cy="3956446"/>
          </a:xfrm>
          <a:prstGeom prst="roundRect">
            <a:avLst>
              <a:gd name="adj" fmla="val 13533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lnSpc>
                <a:spcPct val="150000"/>
              </a:lnSpc>
              <a:buSzPct val="100000"/>
              <a:buChar char="-"/>
              <a:defRPr b="1" sz="2800"/>
            </a:pPr>
            <a:r>
              <a:t>Per il realizzo delle Plusvalenze  post 1 gennaio 2026 regime esenzione PEX sospeso per:</a:t>
            </a:r>
          </a:p>
          <a:p>
            <a:pPr defTabSz="457200">
              <a:lnSpc>
                <a:spcPct val="150000"/>
              </a:lnSpc>
              <a:defRPr b="1" sz="2800"/>
            </a:pP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b="1" sz="2800"/>
            </a:pPr>
            <a:r>
              <a:t>partecipazione diretta / indiretta nel capitale non inferiore al 5 % </a:t>
            </a:r>
          </a:p>
          <a:p>
            <a:pPr defTabSz="457200">
              <a:lnSpc>
                <a:spcPct val="150000"/>
              </a:lnSpc>
              <a:defRPr b="1" sz="2800"/>
            </a:pP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b="1" sz="2800"/>
            </a:pPr>
            <a:r>
              <a:t>valore  fiscale  non  inferiore  a  500.000  €</a:t>
            </a:r>
          </a:p>
        </p:txBody>
      </p:sp>
      <p:sp>
        <p:nvSpPr>
          <p:cNvPr id="340" name="Segnaposto immagine 1"/>
          <p:cNvSpPr txBox="1"/>
          <p:nvPr/>
        </p:nvSpPr>
        <p:spPr>
          <a:xfrm>
            <a:off x="671512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La PEX: La novità 2026</a:t>
            </a:r>
          </a:p>
        </p:txBody>
      </p:sp>
      <p:sp>
        <p:nvSpPr>
          <p:cNvPr id="341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2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3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4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egnaposto immagine 1"/>
          <p:cNvSpPr txBox="1"/>
          <p:nvPr/>
        </p:nvSpPr>
        <p:spPr>
          <a:xfrm>
            <a:off x="671512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INDICE: di cosa parleremo..</a:t>
            </a:r>
          </a:p>
        </p:txBody>
      </p:sp>
      <p:sp>
        <p:nvSpPr>
          <p:cNvPr id="104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Maggiorazione dell’ammortamento per gli investimenti in beni strumentali;…"/>
          <p:cNvSpPr txBox="1"/>
          <p:nvPr/>
        </p:nvSpPr>
        <p:spPr>
          <a:xfrm>
            <a:off x="494342" y="4278630"/>
            <a:ext cx="14728307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81263" indent="-481263">
              <a:buSzPct val="100000"/>
              <a:buAutoNum type="arabicPeriod" startAt="1"/>
              <a:defRPr sz="36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pPr>
            <a:r>
              <a:t>Maggiorazione dell’ammortamento per gli investimenti in beni strumentali;</a:t>
            </a:r>
          </a:p>
          <a:p>
            <a:pPr>
              <a:defRPr sz="36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pPr>
          </a:p>
          <a:p>
            <a:pPr marL="481263" indent="-481263">
              <a:buSzPct val="100000"/>
              <a:buAutoNum type="arabicPeriod" startAt="2"/>
              <a:defRPr sz="36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pPr>
            <a:r>
              <a:t>Il novellato regime delle Plusvalenze esenti.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egnaposto immagine 1"/>
          <p:cNvSpPr txBox="1"/>
          <p:nvPr/>
        </p:nvSpPr>
        <p:spPr>
          <a:xfrm>
            <a:off x="671512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Qualche Esempio</a:t>
            </a:r>
          </a:p>
        </p:txBody>
      </p:sp>
      <p:sp>
        <p:nvSpPr>
          <p:cNvPr id="347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8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9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0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aphicFrame>
        <p:nvGraphicFramePr>
          <p:cNvPr id="351" name="Tabella 1-2"/>
          <p:cNvGraphicFramePr/>
          <p:nvPr/>
        </p:nvGraphicFramePr>
        <p:xfrm>
          <a:off x="1506653" y="3001123"/>
          <a:ext cx="12860269" cy="57047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931803"/>
                <a:gridCol w="4102751"/>
                <a:gridCol w="4821267"/>
              </a:tblGrid>
              <a:tr h="530757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Descrizione</a:t>
                      </a:r>
                    </a:p>
                  </a:txBody>
                  <a:tcPr marL="0" marR="0" marT="0" marB="0" anchor="b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Pre-Riforma</a:t>
                      </a:r>
                    </a:p>
                  </a:txBody>
                  <a:tcPr marL="0" marR="0" marT="0" marB="0" anchor="b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Post-Riforma 2026</a:t>
                      </a:r>
                    </a:p>
                  </a:txBody>
                  <a:tcPr marL="0" marR="0" marT="0" marB="0" anchor="b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46196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Plusvalenza lorda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100.000 €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100.000 €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646196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PEX applicabile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95% (5.000€ tass.)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0% (tassazione piena)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46196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Base imponibile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5.000 €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100.000 €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646196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IRES 24%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1.200 €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24.000 €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46196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IRAP 3,9%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195 €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3.900 €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646196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Imposta TOTALE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1.395 €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27.900 €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46196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Carico fiscale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1,4%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27,9%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646196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AGGRavio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-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+26.505€ (+1.900%)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creenshot 2026-03-20 alle 14.08.30.png" descr="Screenshot 2026-03-20 alle 14.08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8215" y="7772233"/>
            <a:ext cx="9651796" cy="121128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egnaposto immagine 1"/>
          <p:cNvSpPr txBox="1"/>
          <p:nvPr/>
        </p:nvSpPr>
        <p:spPr>
          <a:xfrm>
            <a:off x="671512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Qualche Esempio</a:t>
            </a:r>
          </a:p>
        </p:txBody>
      </p:sp>
      <p:sp>
        <p:nvSpPr>
          <p:cNvPr id="355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6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7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8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aphicFrame>
        <p:nvGraphicFramePr>
          <p:cNvPr id="359" name="Tabella 1-6"/>
          <p:cNvGraphicFramePr/>
          <p:nvPr/>
        </p:nvGraphicFramePr>
        <p:xfrm>
          <a:off x="919466" y="3981516"/>
          <a:ext cx="15682998" cy="31638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112030"/>
                <a:gridCol w="3628221"/>
                <a:gridCol w="3305622"/>
                <a:gridCol w="3632677"/>
              </a:tblGrid>
              <a:tr h="697914"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ld"/>
                          <a:ea typeface="Bodoni SvtyTwo OS ITC TT-Bold"/>
                          <a:cs typeface="Bodoni SvtyTwo OS ITC TT-Bold"/>
                          <a:sym typeface="Bodoni SvtyTwo OS ITC TT-Bold"/>
                        </a:rPr>
                        <a:t>Scenario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6D5D4">
                        <a:alpha val="35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ld"/>
                          <a:ea typeface="Bodoni SvtyTwo OS ITC TT-Bold"/>
                          <a:cs typeface="Bodoni SvtyTwo OS ITC TT-Bold"/>
                          <a:sym typeface="Bodoni SvtyTwo OS ITC TT-Bold"/>
                        </a:rPr>
                        <a:t>Ante 2026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6D5D4">
                        <a:alpha val="35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ld"/>
                          <a:ea typeface="Bodoni SvtyTwo OS ITC TT-Bold"/>
                          <a:cs typeface="Bodoni SvtyTwo OS ITC TT-Bold"/>
                          <a:sym typeface="Bodoni SvtyTwo OS ITC TT-Bold"/>
                        </a:rPr>
                        <a:t>Post 2026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6D5D4">
                        <a:alpha val="35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ld"/>
                          <a:ea typeface="Bodoni SvtyTwo OS ITC TT-Bold"/>
                          <a:cs typeface="Bodoni SvtyTwo OS ITC TT-Bold"/>
                          <a:sym typeface="Bodoni SvtyTwo OS ITC TT-Bold"/>
                        </a:rPr>
                        <a:t>Differenza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6D5D4">
                        <a:alpha val="3500"/>
                      </a:srgbClr>
                    </a:solidFill>
                  </a:tcPr>
                </a:tc>
              </a:tr>
              <a:tr h="1066647"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ld"/>
                          <a:ea typeface="Bodoni SvtyTwo OS ITC TT-Bold"/>
                          <a:cs typeface="Bodoni SvtyTwo OS ITC TT-Bold"/>
                          <a:sym typeface="Bodoni SvtyTwo OS ITC TT-Bold"/>
                        </a:rPr>
                        <a:t>S.r.l. Acquisto 2026 4,8% PlusValenza € 200k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6D5D4">
                        <a:alpha val="35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ok"/>
                          <a:ea typeface="Bodoni SvtyTwo OS ITC TT-Book"/>
                          <a:cs typeface="Bodoni SvtyTwo OS ITC TT-Book"/>
                          <a:sym typeface="Bodoni SvtyTwo OS ITC TT-Book"/>
                        </a:rPr>
                        <a:t>2.4k €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6D5D4">
                        <a:alpha val="35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ok"/>
                          <a:ea typeface="Bodoni SvtyTwo OS ITC TT-Book"/>
                          <a:cs typeface="Bodoni SvtyTwo OS ITC TT-Book"/>
                          <a:sym typeface="Bodoni SvtyTwo OS ITC TT-Book"/>
                        </a:rPr>
                        <a:t>48k € 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6D5D4">
                        <a:alpha val="35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ok"/>
                          <a:ea typeface="Bodoni SvtyTwo OS ITC TT-Book"/>
                          <a:cs typeface="Bodoni SvtyTwo OS ITC TT-Book"/>
                          <a:sym typeface="Bodoni SvtyTwo OS ITC TT-Book"/>
                        </a:rPr>
                        <a:t>45.600 €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D6D5D4">
                        <a:alpha val="3500"/>
                      </a:srgbClr>
                    </a:solidFill>
                  </a:tcPr>
                </a:tc>
              </a:tr>
              <a:tr h="697914"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ld"/>
                          <a:ea typeface="Bodoni SvtyTwo OS ITC TT-Bold"/>
                          <a:cs typeface="Bodoni SvtyTwo OS ITC TT-Bold"/>
                          <a:sym typeface="Bodoni SvtyTwo OS ITC TT-Bold"/>
                        </a:rPr>
                        <a:t>Holding 3%, 30k€ div.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ok"/>
                          <a:ea typeface="Bodoni SvtyTwo OS ITC TT-Book"/>
                          <a:cs typeface="Bodoni SvtyTwo OS ITC TT-Book"/>
                          <a:sym typeface="Bodoni SvtyTwo OS ITC TT-Book"/>
                        </a:rPr>
                        <a:t>360€ IRES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ok"/>
                          <a:ea typeface="Bodoni SvtyTwo OS ITC TT-Book"/>
                          <a:cs typeface="Bodoni SvtyTwo OS ITC TT-Book"/>
                          <a:sym typeface="Bodoni SvtyTwo OS ITC TT-Book"/>
                        </a:rPr>
                        <a:t>7.200 €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ok"/>
                          <a:ea typeface="Bodoni SvtyTwo OS ITC TT-Book"/>
                          <a:cs typeface="Bodoni SvtyTwo OS ITC TT-Book"/>
                          <a:sym typeface="Bodoni SvtyTwo OS ITC TT-Book"/>
                        </a:rPr>
                        <a:t>6.840 €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97914"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ld"/>
                          <a:ea typeface="Bodoni SvtyTwo OS ITC TT-Bold"/>
                          <a:cs typeface="Bodoni SvtyTwo OS ITC TT-Bold"/>
                          <a:sym typeface="Bodoni SvtyTwo OS ITC TT-Bold"/>
                        </a:rPr>
                        <a:t>Snc 4%, 20k€ div.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ok"/>
                          <a:ea typeface="Bodoni SvtyTwo OS ITC TT-Book"/>
                          <a:cs typeface="Bodoni SvtyTwo OS ITC TT-Book"/>
                          <a:sym typeface="Bodoni SvtyTwo OS ITC TT-Book"/>
                        </a:rPr>
                        <a:t>8.144€ impon.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ok"/>
                          <a:ea typeface="Bodoni SvtyTwo OS ITC TT-Book"/>
                          <a:cs typeface="Bodoni SvtyTwo OS ITC TT-Book"/>
                          <a:sym typeface="Bodoni SvtyTwo OS ITC TT-Book"/>
                        </a:rPr>
                        <a:t>20k€ impon.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  <a:defRPr sz="1800"/>
                      </a:pPr>
                      <a:r>
                        <a:rPr sz="2400">
                          <a:latin typeface="Bodoni SvtyTwo OS ITC TT-Book"/>
                          <a:ea typeface="Bodoni SvtyTwo OS ITC TT-Book"/>
                          <a:cs typeface="Bodoni SvtyTwo OS ITC TT-Book"/>
                          <a:sym typeface="Bodoni SvtyTwo OS ITC TT-Book"/>
                        </a:rPr>
                        <a:t>+11.856€ base</a:t>
                      </a:r>
                    </a:p>
                  </a:txBody>
                  <a:tcPr marL="101600" marR="101600" marT="101600" marB="1016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pic>
        <p:nvPicPr>
          <p:cNvPr id="360" name="Screenshot 2026-03-20 alle 14.07.52.png" descr="Screenshot 2026-03-20 alle 14.07.5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59371" y="8716596"/>
            <a:ext cx="14164772" cy="979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Freeform 2"/>
          <p:cNvSpPr/>
          <p:nvPr/>
        </p:nvSpPr>
        <p:spPr>
          <a:xfrm rot="19701678">
            <a:off x="12872210" y="-2776467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3" name="Freeform 4"/>
          <p:cNvSpPr/>
          <p:nvPr/>
        </p:nvSpPr>
        <p:spPr>
          <a:xfrm>
            <a:off x="10463625" y="1621617"/>
            <a:ext cx="753562" cy="753561"/>
          </a:xfrm>
          <a:prstGeom prst="ellipse">
            <a:avLst/>
          </a:prstGeom>
          <a:gradFill>
            <a:gsLst>
              <a:gs pos="0">
                <a:srgbClr val="F600FE"/>
              </a:gs>
              <a:gs pos="25000">
                <a:srgbClr val="C900FE"/>
              </a:gs>
              <a:gs pos="50000">
                <a:srgbClr val="A136FF"/>
              </a:gs>
              <a:gs pos="75000">
                <a:srgbClr val="5142F0"/>
              </a:gs>
              <a:gs pos="100000">
                <a:srgbClr val="0033D9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4" name="Freeform 7"/>
          <p:cNvSpPr/>
          <p:nvPr/>
        </p:nvSpPr>
        <p:spPr>
          <a:xfrm>
            <a:off x="14778710" y="7667322"/>
            <a:ext cx="1578922" cy="1578922"/>
          </a:xfrm>
          <a:prstGeom prst="ellipse">
            <a:avLst/>
          </a:prstGeom>
          <a:gradFill>
            <a:gsLst>
              <a:gs pos="0">
                <a:srgbClr val="F600FE"/>
              </a:gs>
              <a:gs pos="25000">
                <a:srgbClr val="C900FE"/>
              </a:gs>
              <a:gs pos="50000">
                <a:srgbClr val="A136FF"/>
              </a:gs>
              <a:gs pos="75000">
                <a:srgbClr val="5142F0"/>
              </a:gs>
              <a:gs pos="100000">
                <a:srgbClr val="0033D9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5" name="Freeform 9"/>
          <p:cNvSpPr/>
          <p:nvPr/>
        </p:nvSpPr>
        <p:spPr>
          <a:xfrm>
            <a:off x="444581" y="395738"/>
            <a:ext cx="4781943" cy="122587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6" name="Freeform 10"/>
          <p:cNvSpPr/>
          <p:nvPr/>
        </p:nvSpPr>
        <p:spPr>
          <a:xfrm>
            <a:off x="5752329" y="362119"/>
            <a:ext cx="5063125" cy="163628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7" name="TextBox 11"/>
          <p:cNvSpPr txBox="1"/>
          <p:nvPr/>
        </p:nvSpPr>
        <p:spPr>
          <a:xfrm>
            <a:off x="1319395" y="4793765"/>
            <a:ext cx="1174208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7200">
                <a:latin typeface="Outfit Ultra-Bold"/>
                <a:ea typeface="Outfit Ultra-Bold"/>
                <a:cs typeface="Outfit Ultra-Bold"/>
                <a:sym typeface="Outfit Ultra-Bold"/>
              </a:defRPr>
            </a:lvl1pPr>
          </a:lstStyle>
          <a:p>
            <a:pPr/>
            <a:r>
              <a:t>Grazie per l’attenzione</a:t>
            </a:r>
          </a:p>
        </p:txBody>
      </p:sp>
      <p:sp>
        <p:nvSpPr>
          <p:cNvPr id="368" name="TextBox 12"/>
          <p:cNvSpPr txBox="1"/>
          <p:nvPr/>
        </p:nvSpPr>
        <p:spPr>
          <a:xfrm>
            <a:off x="1343836" y="6460740"/>
            <a:ext cx="1293186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800"/>
            </a:lvl1pPr>
          </a:lstStyle>
          <a:p>
            <a:pPr/>
            <a:r>
              <a:t>Federico Moro</a:t>
            </a:r>
          </a:p>
        </p:txBody>
      </p:sp>
      <p:sp>
        <p:nvSpPr>
          <p:cNvPr id="369" name="TextBox 13"/>
          <p:cNvSpPr txBox="1"/>
          <p:nvPr/>
        </p:nvSpPr>
        <p:spPr>
          <a:xfrm>
            <a:off x="444581" y="1638942"/>
            <a:ext cx="5063122" cy="355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b="1" sz="2100">
                <a:latin typeface="Outfit Ultra-Bold"/>
                <a:ea typeface="Outfit Ultra-Bold"/>
                <a:cs typeface="Outfit Ultra-Bold"/>
                <a:sym typeface="Outfit Ultra-Bold"/>
              </a:defRPr>
            </a:lvl1pPr>
          </a:lstStyle>
          <a:p>
            <a:pPr/>
            <a:r>
              <a:t>Ente Formatore Autorizzato CNDCEC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egnaposto immagine 1"/>
          <p:cNvSpPr txBox="1"/>
          <p:nvPr/>
        </p:nvSpPr>
        <p:spPr>
          <a:xfrm>
            <a:off x="671512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INDICE: di cosa parleremo..</a:t>
            </a:r>
          </a:p>
        </p:txBody>
      </p:sp>
      <p:sp>
        <p:nvSpPr>
          <p:cNvPr id="111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Maggiorazione dell’ammortamento per gli investimenti in beni strumentali;…"/>
          <p:cNvSpPr txBox="1"/>
          <p:nvPr/>
        </p:nvSpPr>
        <p:spPr>
          <a:xfrm>
            <a:off x="494342" y="4278629"/>
            <a:ext cx="14728307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81263" indent="-481263">
              <a:buSzPct val="100000"/>
              <a:buAutoNum type="arabicPeriod" startAt="1"/>
              <a:defRPr sz="3600">
                <a:solidFill>
                  <a:srgbClr val="0433FF"/>
                </a:solidFill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pPr>
            <a:r>
              <a:t>Maggiorazione dell’ammortamento per gli investimenti in beni strumentali;</a:t>
            </a:r>
          </a:p>
          <a:p>
            <a:pPr>
              <a:defRPr sz="36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pPr>
          </a:p>
          <a:p>
            <a:pPr marL="481263" indent="-481263">
              <a:buSzPct val="100000"/>
              <a:buAutoNum type="arabicPeriod" startAt="2"/>
              <a:defRPr sz="36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pPr>
            <a:r>
              <a:t>Il novellato regime delle Plusvalenze esenti.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hevron 21"/>
          <p:cNvSpPr/>
          <p:nvPr/>
        </p:nvSpPr>
        <p:spPr>
          <a:xfrm>
            <a:off x="2654867" y="8545359"/>
            <a:ext cx="2589249" cy="1386297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Chevron 21"/>
          <p:cNvSpPr/>
          <p:nvPr/>
        </p:nvSpPr>
        <p:spPr>
          <a:xfrm>
            <a:off x="4889948" y="8545359"/>
            <a:ext cx="2589248" cy="1386297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Chevron 21"/>
          <p:cNvSpPr/>
          <p:nvPr/>
        </p:nvSpPr>
        <p:spPr>
          <a:xfrm>
            <a:off x="7362734" y="8461978"/>
            <a:ext cx="2589249" cy="1386297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Chevron 21"/>
          <p:cNvSpPr/>
          <p:nvPr/>
        </p:nvSpPr>
        <p:spPr>
          <a:xfrm>
            <a:off x="9917528" y="8461978"/>
            <a:ext cx="2589249" cy="1386297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Chevron 21"/>
          <p:cNvSpPr/>
          <p:nvPr/>
        </p:nvSpPr>
        <p:spPr>
          <a:xfrm>
            <a:off x="12472323" y="8461978"/>
            <a:ext cx="2589248" cy="1386297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Segnaposto immagine 1"/>
          <p:cNvSpPr txBox="1"/>
          <p:nvPr/>
        </p:nvSpPr>
        <p:spPr>
          <a:xfrm>
            <a:off x="561739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Il super ammortamento nella legge finanziaria 2026</a:t>
            </a:r>
          </a:p>
        </p:txBody>
      </p:sp>
      <p:sp>
        <p:nvSpPr>
          <p:cNvPr id="123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7" name="Rounded Rectangle 3"/>
          <p:cNvSpPr/>
          <p:nvPr/>
        </p:nvSpPr>
        <p:spPr>
          <a:xfrm>
            <a:off x="1001672" y="3603620"/>
            <a:ext cx="5895639" cy="4478281"/>
          </a:xfrm>
          <a:prstGeom prst="roundRect">
            <a:avLst>
              <a:gd name="adj" fmla="val 10009"/>
            </a:avLst>
          </a:prstGeom>
          <a:solidFill>
            <a:srgbClr val="DDEBF7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Inquadrare la disciplina agevolativa nel contesto della legge di bilancio 2026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Analizzare presupposti soggettivi e oggettivi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Esaminare i riflessi su deduzioni, documentazione e controlli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Fornire strumenti pratici per l’assistenza al cliente</a:t>
            </a:r>
          </a:p>
        </p:txBody>
      </p:sp>
      <p:sp>
        <p:nvSpPr>
          <p:cNvPr id="128" name="Rectangle 4"/>
          <p:cNvSpPr/>
          <p:nvPr/>
        </p:nvSpPr>
        <p:spPr>
          <a:xfrm>
            <a:off x="995906" y="3005885"/>
            <a:ext cx="5907170" cy="1042717"/>
          </a:xfrm>
          <a:prstGeom prst="rect">
            <a:avLst/>
          </a:prstGeom>
          <a:solidFill>
            <a:srgbClr val="183153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Obiettivo del seminario</a:t>
            </a:r>
          </a:p>
        </p:txBody>
      </p:sp>
      <p:sp>
        <p:nvSpPr>
          <p:cNvPr id="129" name="Rounded Rectangle 7"/>
          <p:cNvSpPr/>
          <p:nvPr/>
        </p:nvSpPr>
        <p:spPr>
          <a:xfrm>
            <a:off x="7263070" y="3603620"/>
            <a:ext cx="6320320" cy="4478281"/>
          </a:xfrm>
          <a:prstGeom prst="roundRect">
            <a:avLst>
              <a:gd name="adj" fmla="val 1073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Forte attenzione a cumulabilità, prova documentale e rischio fiscale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Lettura orientata alla consulenza e alla compliance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-"/>
              <a:defRPr sz="2400"/>
            </a:pPr>
            <a:r>
              <a:t>Chiusura con caso pratico e checklist operativa</a:t>
            </a:r>
          </a:p>
        </p:txBody>
      </p:sp>
      <p:sp>
        <p:nvSpPr>
          <p:cNvPr id="130" name="Rectangle 8"/>
          <p:cNvSpPr/>
          <p:nvPr/>
        </p:nvSpPr>
        <p:spPr>
          <a:xfrm>
            <a:off x="7263070" y="3045496"/>
            <a:ext cx="6320320" cy="963496"/>
          </a:xfrm>
          <a:prstGeom prst="rect">
            <a:avLst/>
          </a:prstGeom>
          <a:solidFill>
            <a:srgbClr val="007A7A"/>
          </a:solidFill>
          <a:ln>
            <a:solidFill>
              <a:srgbClr val="007A7A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b="1" sz="3300">
                <a:solidFill>
                  <a:srgbClr val="FFFFFF"/>
                </a:solidFill>
              </a:defRPr>
            </a:lvl1pPr>
          </a:lstStyle>
          <a:p>
            <a:pPr/>
            <a:r>
              <a:t>Taglio dell’intervento</a:t>
            </a:r>
          </a:p>
        </p:txBody>
      </p:sp>
      <p:sp>
        <p:nvSpPr>
          <p:cNvPr id="131" name="TextBox 12"/>
          <p:cNvSpPr txBox="1"/>
          <p:nvPr/>
        </p:nvSpPr>
        <p:spPr>
          <a:xfrm>
            <a:off x="3803505" y="8958891"/>
            <a:ext cx="975530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Norma</a:t>
            </a:r>
          </a:p>
        </p:txBody>
      </p:sp>
      <p:sp>
        <p:nvSpPr>
          <p:cNvPr id="132" name="TextBox 14"/>
          <p:cNvSpPr txBox="1"/>
          <p:nvPr/>
        </p:nvSpPr>
        <p:spPr>
          <a:xfrm>
            <a:off x="6020108" y="8958891"/>
            <a:ext cx="1203683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Requisiti</a:t>
            </a:r>
          </a:p>
        </p:txBody>
      </p:sp>
      <p:sp>
        <p:nvSpPr>
          <p:cNvPr id="133" name="TextBox 16"/>
          <p:cNvSpPr txBox="1"/>
          <p:nvPr/>
        </p:nvSpPr>
        <p:spPr>
          <a:xfrm>
            <a:off x="8464864" y="8958891"/>
            <a:ext cx="1019434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Calcolo</a:t>
            </a:r>
          </a:p>
        </p:txBody>
      </p:sp>
      <p:sp>
        <p:nvSpPr>
          <p:cNvPr id="134" name="TextBox 18"/>
          <p:cNvSpPr txBox="1"/>
          <p:nvPr/>
        </p:nvSpPr>
        <p:spPr>
          <a:xfrm>
            <a:off x="10465204" y="8958891"/>
            <a:ext cx="1493898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Documenti</a:t>
            </a:r>
          </a:p>
        </p:txBody>
      </p:sp>
      <p:sp>
        <p:nvSpPr>
          <p:cNvPr id="135" name="TextBox 20"/>
          <p:cNvSpPr txBox="1"/>
          <p:nvPr/>
        </p:nvSpPr>
        <p:spPr>
          <a:xfrm>
            <a:off x="13392093" y="8958891"/>
            <a:ext cx="118880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Controlli</a:t>
            </a:r>
          </a:p>
        </p:txBody>
      </p:sp>
      <p:sp>
        <p:nvSpPr>
          <p:cNvPr id="136" name="Chevron 21"/>
          <p:cNvSpPr/>
          <p:nvPr/>
        </p:nvSpPr>
        <p:spPr>
          <a:xfrm>
            <a:off x="15062213" y="8461978"/>
            <a:ext cx="2589249" cy="1386297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TextBox 22"/>
          <p:cNvSpPr txBox="1"/>
          <p:nvPr/>
        </p:nvSpPr>
        <p:spPr>
          <a:xfrm>
            <a:off x="15777033" y="9042272"/>
            <a:ext cx="165359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Caso pratico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4"/>
          <p:cNvSpPr/>
          <p:nvPr/>
        </p:nvSpPr>
        <p:spPr>
          <a:xfrm>
            <a:off x="967499" y="3005885"/>
            <a:ext cx="13697649" cy="1444612"/>
          </a:xfrm>
          <a:prstGeom prst="rect">
            <a:avLst/>
          </a:prstGeom>
          <a:solidFill>
            <a:srgbClr val="183153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Messaggi Chiave</a:t>
            </a:r>
          </a:p>
        </p:txBody>
      </p:sp>
      <p:sp>
        <p:nvSpPr>
          <p:cNvPr id="140" name="Rounded Rectangle 3"/>
          <p:cNvSpPr/>
          <p:nvPr/>
        </p:nvSpPr>
        <p:spPr>
          <a:xfrm>
            <a:off x="1001672" y="3888023"/>
            <a:ext cx="13629302" cy="5159111"/>
          </a:xfrm>
          <a:prstGeom prst="roundRect">
            <a:avLst>
              <a:gd name="adj" fmla="val 10560"/>
            </a:avLst>
          </a:prstGeom>
          <a:solidFill>
            <a:srgbClr val="DDEBF7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401052" indent="-401052" defTabSz="457200">
              <a:lnSpc>
                <a:spcPct val="150000"/>
              </a:lnSpc>
              <a:spcBef>
                <a:spcPts val="800"/>
              </a:spcBef>
              <a:buSzPct val="100000"/>
              <a:buAutoNum type="alphaUcPeriod" startAt="1"/>
              <a:defRPr sz="2400"/>
            </a:pPr>
            <a:r>
              <a:t>La misura si inserisce nella politica di sostegno agli investimenti produttivi e alla trasformazione tecnologica</a:t>
            </a:r>
          </a:p>
          <a:p>
            <a:pPr marL="401052" indent="-401052" defTabSz="457200">
              <a:lnSpc>
                <a:spcPct val="150000"/>
              </a:lnSpc>
              <a:spcBef>
                <a:spcPts val="800"/>
              </a:spcBef>
              <a:buSzPct val="100000"/>
              <a:buAutoNum type="alphaUcPeriod" startAt="1"/>
              <a:defRPr sz="2400"/>
            </a:pPr>
            <a:r>
              <a:t>Il beneficio opera mediante una maggiorazione fiscale del costo rilevante ai fini delle quote deducibili</a:t>
            </a:r>
          </a:p>
          <a:p>
            <a:pPr marL="401052" indent="-401052" defTabSz="457200">
              <a:lnSpc>
                <a:spcPct val="150000"/>
              </a:lnSpc>
              <a:spcBef>
                <a:spcPts val="800"/>
              </a:spcBef>
              <a:buSzPct val="100000"/>
              <a:buAutoNum type="alphaUcPeriod" startAt="1"/>
              <a:defRPr sz="2400"/>
            </a:pPr>
            <a:r>
              <a:t>La corretta qualificazione del bene è il primo snodo applicativo e difensivo</a:t>
            </a:r>
          </a:p>
          <a:p>
            <a:pPr marL="401052" indent="-401052" defTabSz="457200">
              <a:lnSpc>
                <a:spcPct val="150000"/>
              </a:lnSpc>
              <a:spcBef>
                <a:spcPts val="800"/>
              </a:spcBef>
              <a:buSzPct val="100000"/>
              <a:buAutoNum type="alphaUcPeriod" startAt="1"/>
              <a:defRPr sz="2400"/>
            </a:pPr>
            <a:r>
              <a:t>La gestione professionale richiede presidio su </a:t>
            </a:r>
            <a:r>
              <a:rPr u="sng"/>
              <a:t>timing, prenotazione, perizia/certificazione e tracciabilità</a:t>
            </a:r>
          </a:p>
          <a:p>
            <a:pPr marL="401052" indent="-401052" defTabSz="457200">
              <a:lnSpc>
                <a:spcPct val="150000"/>
              </a:lnSpc>
              <a:spcBef>
                <a:spcPts val="800"/>
              </a:spcBef>
              <a:buSzPct val="100000"/>
              <a:buAutoNum type="alphaUcPeriod" startAt="1"/>
              <a:defRPr sz="2400"/>
            </a:pPr>
            <a:r>
              <a:t>Convenienza effettiva dipende da profilo del contribuente, durata del piano di ammortamento e compatibilità con altri incentivi</a:t>
            </a:r>
          </a:p>
        </p:txBody>
      </p:sp>
      <p:sp>
        <p:nvSpPr>
          <p:cNvPr id="141" name="Segnaposto immagine 1"/>
          <p:cNvSpPr txBox="1"/>
          <p:nvPr/>
        </p:nvSpPr>
        <p:spPr>
          <a:xfrm>
            <a:off x="561739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Executive summary</a:t>
            </a:r>
          </a:p>
        </p:txBody>
      </p:sp>
      <p:sp>
        <p:nvSpPr>
          <p:cNvPr id="142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egnaposto immagine 1"/>
          <p:cNvSpPr txBox="1"/>
          <p:nvPr/>
        </p:nvSpPr>
        <p:spPr>
          <a:xfrm>
            <a:off x="561739" y="1511239"/>
            <a:ext cx="13036903" cy="15646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Evoluzione normativa: dal super amm.to al nuovo impianto 2026</a:t>
            </a:r>
          </a:p>
        </p:txBody>
      </p:sp>
      <p:sp>
        <p:nvSpPr>
          <p:cNvPr id="148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0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1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Rounded Rectangle 2"/>
          <p:cNvSpPr/>
          <p:nvPr/>
        </p:nvSpPr>
        <p:spPr>
          <a:xfrm>
            <a:off x="516445" y="3652585"/>
            <a:ext cx="3474722" cy="3840481"/>
          </a:xfrm>
          <a:prstGeom prst="roundRect">
            <a:avLst>
              <a:gd name="adj" fmla="val 16667"/>
            </a:avLst>
          </a:prstGeom>
          <a:solidFill>
            <a:srgbClr val="DDEBF7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2400"/>
            </a:pPr>
            <a:r>
              <a:rPr u="sng"/>
              <a:t>Super ammortamento: </a:t>
            </a:r>
            <a:r>
              <a:t>maggiorazione generalizzata del costo fiscale riconosciuto</a:t>
            </a:r>
          </a:p>
        </p:txBody>
      </p:sp>
      <p:sp>
        <p:nvSpPr>
          <p:cNvPr id="153" name="Rectangle 3"/>
          <p:cNvSpPr/>
          <p:nvPr/>
        </p:nvSpPr>
        <p:spPr>
          <a:xfrm>
            <a:off x="516445" y="3431760"/>
            <a:ext cx="3474722" cy="75124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Fase 1</a:t>
            </a:r>
          </a:p>
        </p:txBody>
      </p:sp>
      <p:sp>
        <p:nvSpPr>
          <p:cNvPr id="154" name="TextBox 4"/>
          <p:cNvSpPr txBox="1"/>
          <p:nvPr/>
        </p:nvSpPr>
        <p:spPr>
          <a:xfrm>
            <a:off x="758950" y="1417319"/>
            <a:ext cx="52688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1</a:t>
            </a:r>
          </a:p>
        </p:txBody>
      </p:sp>
      <p:sp>
        <p:nvSpPr>
          <p:cNvPr id="155" name="Rounded Rectangle 6"/>
          <p:cNvSpPr/>
          <p:nvPr/>
        </p:nvSpPr>
        <p:spPr>
          <a:xfrm>
            <a:off x="4361688" y="3913380"/>
            <a:ext cx="3474721" cy="3840481"/>
          </a:xfrm>
          <a:prstGeom prst="roundRect">
            <a:avLst>
              <a:gd name="adj" fmla="val 16667"/>
            </a:avLst>
          </a:prstGeom>
          <a:solidFill>
            <a:srgbClr val="DDEBF7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2400"/>
            </a:pPr>
            <a:r>
              <a:t>Iperammortamento: </a:t>
            </a:r>
            <a:r>
              <a:rPr u="sng"/>
              <a:t>selettività su beni ad alto contenuto tecnologico</a:t>
            </a:r>
            <a:endParaRPr u="sng"/>
          </a:p>
        </p:txBody>
      </p:sp>
      <p:sp>
        <p:nvSpPr>
          <p:cNvPr id="156" name="Rectangle 7"/>
          <p:cNvSpPr/>
          <p:nvPr/>
        </p:nvSpPr>
        <p:spPr>
          <a:xfrm>
            <a:off x="4361688" y="3456705"/>
            <a:ext cx="3474721" cy="822436"/>
          </a:xfrm>
          <a:prstGeom prst="rect">
            <a:avLst/>
          </a:prstGeom>
          <a:solidFill>
            <a:srgbClr val="007A7A"/>
          </a:solidFill>
          <a:ln>
            <a:solidFill>
              <a:srgbClr val="007A7A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Fase 2</a:t>
            </a:r>
          </a:p>
        </p:txBody>
      </p:sp>
      <p:sp>
        <p:nvSpPr>
          <p:cNvPr id="157" name="TextBox 8"/>
          <p:cNvSpPr txBox="1"/>
          <p:nvPr/>
        </p:nvSpPr>
        <p:spPr>
          <a:xfrm>
            <a:off x="4462272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2</a:t>
            </a:r>
          </a:p>
        </p:txBody>
      </p:sp>
      <p:sp>
        <p:nvSpPr>
          <p:cNvPr id="158" name="Rounded Rectangle 10"/>
          <p:cNvSpPr/>
          <p:nvPr/>
        </p:nvSpPr>
        <p:spPr>
          <a:xfrm>
            <a:off x="8206930" y="3913380"/>
            <a:ext cx="3474721" cy="3840481"/>
          </a:xfrm>
          <a:prstGeom prst="roundRect">
            <a:avLst>
              <a:gd name="adj" fmla="val 16667"/>
            </a:avLst>
          </a:prstGeom>
          <a:solidFill>
            <a:srgbClr val="DDEBF7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2400"/>
            </a:pPr>
            <a:r>
              <a:t>Passaggio ai </a:t>
            </a:r>
            <a:r>
              <a:rPr u="sng"/>
              <a:t>crediti d’imposta</a:t>
            </a:r>
            <a:r>
              <a:t> per investimenti 4.0</a:t>
            </a:r>
          </a:p>
        </p:txBody>
      </p:sp>
      <p:sp>
        <p:nvSpPr>
          <p:cNvPr id="159" name="Rectangle 11"/>
          <p:cNvSpPr/>
          <p:nvPr/>
        </p:nvSpPr>
        <p:spPr>
          <a:xfrm>
            <a:off x="8206930" y="3456705"/>
            <a:ext cx="3474721" cy="822436"/>
          </a:xfrm>
          <a:prstGeom prst="rect">
            <a:avLst/>
          </a:prstGeom>
          <a:solidFill>
            <a:srgbClr val="183153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Fase 3</a:t>
            </a:r>
          </a:p>
        </p:txBody>
      </p:sp>
      <p:sp>
        <p:nvSpPr>
          <p:cNvPr id="160" name="TextBox 12"/>
          <p:cNvSpPr txBox="1"/>
          <p:nvPr/>
        </p:nvSpPr>
        <p:spPr>
          <a:xfrm>
            <a:off x="8165591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3</a:t>
            </a:r>
          </a:p>
        </p:txBody>
      </p:sp>
      <p:sp>
        <p:nvSpPr>
          <p:cNvPr id="161" name="Chevron 20"/>
          <p:cNvSpPr/>
          <p:nvPr/>
        </p:nvSpPr>
        <p:spPr>
          <a:xfrm>
            <a:off x="14557981" y="8583424"/>
            <a:ext cx="3231423" cy="1311904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Chevron 20"/>
          <p:cNvSpPr/>
          <p:nvPr/>
        </p:nvSpPr>
        <p:spPr>
          <a:xfrm>
            <a:off x="11043135" y="8583424"/>
            <a:ext cx="3231422" cy="1311904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3" name="Chevron 20"/>
          <p:cNvSpPr/>
          <p:nvPr/>
        </p:nvSpPr>
        <p:spPr>
          <a:xfrm>
            <a:off x="7528289" y="8583424"/>
            <a:ext cx="3231423" cy="1311904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4" name="Chevron 20"/>
          <p:cNvSpPr/>
          <p:nvPr/>
        </p:nvSpPr>
        <p:spPr>
          <a:xfrm>
            <a:off x="4013442" y="8583424"/>
            <a:ext cx="3231423" cy="1311904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TextBox 21"/>
          <p:cNvSpPr txBox="1"/>
          <p:nvPr/>
        </p:nvSpPr>
        <p:spPr>
          <a:xfrm>
            <a:off x="15192787" y="8674841"/>
            <a:ext cx="1961813" cy="112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400">
                <a:solidFill>
                  <a:srgbClr val="183153"/>
                </a:solidFill>
              </a:defRPr>
            </a:pPr>
            <a:r>
              <a:t>Nuova</a:t>
            </a:r>
          </a:p>
          <a:p>
            <a:pPr algn="ctr" defTabSz="457200">
              <a:defRPr b="1" sz="2400">
                <a:solidFill>
                  <a:srgbClr val="183153"/>
                </a:solidFill>
              </a:defRPr>
            </a:pPr>
            <a:r>
              <a:t>maggiorazione</a:t>
            </a:r>
          </a:p>
          <a:p>
            <a:pPr algn="ctr" defTabSz="457200">
              <a:defRPr b="1" sz="2400">
                <a:solidFill>
                  <a:srgbClr val="183153"/>
                </a:solidFill>
              </a:defRPr>
            </a:pPr>
            <a:r>
              <a:t> fiscale</a:t>
            </a:r>
          </a:p>
        </p:txBody>
      </p:sp>
      <p:sp>
        <p:nvSpPr>
          <p:cNvPr id="166" name="TextBox 19"/>
          <p:cNvSpPr txBox="1"/>
          <p:nvPr/>
        </p:nvSpPr>
        <p:spPr>
          <a:xfrm>
            <a:off x="11797549" y="9043141"/>
            <a:ext cx="236216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Credito d’imposta</a:t>
            </a:r>
          </a:p>
        </p:txBody>
      </p:sp>
      <p:sp>
        <p:nvSpPr>
          <p:cNvPr id="167" name="TextBox 17"/>
          <p:cNvSpPr txBox="1"/>
          <p:nvPr/>
        </p:nvSpPr>
        <p:spPr>
          <a:xfrm>
            <a:off x="8507184" y="8858991"/>
            <a:ext cx="1617723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400">
                <a:solidFill>
                  <a:srgbClr val="183153"/>
                </a:solidFill>
              </a:defRPr>
            </a:pPr>
            <a:r>
              <a:t>Selettività</a:t>
            </a:r>
          </a:p>
          <a:p>
            <a:pPr algn="ctr" defTabSz="457200">
              <a:defRPr b="1" sz="2400">
                <a:solidFill>
                  <a:srgbClr val="183153"/>
                </a:solidFill>
              </a:defRPr>
            </a:pPr>
            <a:r>
              <a:t> tecnologica</a:t>
            </a:r>
          </a:p>
        </p:txBody>
      </p:sp>
      <p:sp>
        <p:nvSpPr>
          <p:cNvPr id="168" name="TextBox 15"/>
          <p:cNvSpPr txBox="1"/>
          <p:nvPr/>
        </p:nvSpPr>
        <p:spPr>
          <a:xfrm>
            <a:off x="4632073" y="8858991"/>
            <a:ext cx="1858378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400">
                <a:solidFill>
                  <a:srgbClr val="183153"/>
                </a:solidFill>
              </a:defRPr>
            </a:pPr>
            <a:r>
              <a:t>Agevolazione </a:t>
            </a:r>
          </a:p>
          <a:p>
            <a:pPr algn="ctr" defTabSz="457200">
              <a:defRPr b="1" sz="2400">
                <a:solidFill>
                  <a:srgbClr val="183153"/>
                </a:solidFill>
              </a:defRPr>
            </a:pPr>
            <a:r>
              <a:t>generalista</a:t>
            </a:r>
          </a:p>
        </p:txBody>
      </p:sp>
      <p:sp>
        <p:nvSpPr>
          <p:cNvPr id="169" name="Rounded Rectangle 10"/>
          <p:cNvSpPr/>
          <p:nvPr/>
        </p:nvSpPr>
        <p:spPr>
          <a:xfrm>
            <a:off x="12052172" y="4831446"/>
            <a:ext cx="6022556" cy="2922415"/>
          </a:xfrm>
          <a:prstGeom prst="roundRect">
            <a:avLst>
              <a:gd name="adj" fmla="val 19817"/>
            </a:avLst>
          </a:prstGeom>
          <a:solidFill>
            <a:srgbClr val="DDEBF7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2400"/>
            </a:lvl1pPr>
          </a:lstStyle>
          <a:p>
            <a:pPr/>
            <a:r>
              <a:t>Legge 2026: ritorno a una logica di maggiorazione fiscale per investimenti qualificati</a:t>
            </a:r>
          </a:p>
        </p:txBody>
      </p:sp>
      <p:sp>
        <p:nvSpPr>
          <p:cNvPr id="170" name="Rectangle 11"/>
          <p:cNvSpPr/>
          <p:nvPr/>
        </p:nvSpPr>
        <p:spPr>
          <a:xfrm>
            <a:off x="12052172" y="4732282"/>
            <a:ext cx="6022556" cy="822436"/>
          </a:xfrm>
          <a:prstGeom prst="rect">
            <a:avLst/>
          </a:prstGeom>
          <a:solidFill>
            <a:schemeClr val="accent6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Dal 1 gennaio 026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ounded Rectangle 2"/>
          <p:cNvSpPr/>
          <p:nvPr/>
        </p:nvSpPr>
        <p:spPr>
          <a:xfrm>
            <a:off x="416932" y="3517800"/>
            <a:ext cx="4375529" cy="2817705"/>
          </a:xfrm>
          <a:prstGeom prst="roundRect">
            <a:avLst>
              <a:gd name="adj" fmla="val 16667"/>
            </a:avLst>
          </a:prstGeom>
          <a:solidFill>
            <a:srgbClr val="DDEBF7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buSzPct val="100000"/>
              <a:buChar char="•"/>
              <a:defRPr sz="2400"/>
            </a:pPr>
          </a:p>
          <a:p>
            <a:pPr marL="240631" indent="-240631" defTabSz="457200">
              <a:buSzPct val="100000"/>
              <a:buChar char="•"/>
              <a:defRPr sz="2400"/>
            </a:pPr>
            <a:r>
              <a:t>Stimolare investimenti in beni strumentali</a:t>
            </a:r>
          </a:p>
          <a:p>
            <a:pPr marL="240631" indent="-240631" defTabSz="457200">
              <a:buSzPct val="100000"/>
              <a:buChar char="•"/>
              <a:defRPr sz="2400"/>
            </a:pPr>
            <a:r>
              <a:t>Rafforzare produttività e rinnovo tecnologico</a:t>
            </a:r>
          </a:p>
          <a:p>
            <a:pPr marL="240631" indent="-240631" defTabSz="457200">
              <a:buSzPct val="100000"/>
              <a:buChar char="•"/>
              <a:defRPr sz="2400"/>
            </a:pPr>
            <a:r>
              <a:t>Sostenere competitività e crescita</a:t>
            </a:r>
          </a:p>
        </p:txBody>
      </p:sp>
      <p:sp>
        <p:nvSpPr>
          <p:cNvPr id="173" name="Rectangle 3"/>
          <p:cNvSpPr/>
          <p:nvPr/>
        </p:nvSpPr>
        <p:spPr>
          <a:xfrm>
            <a:off x="425800" y="3093305"/>
            <a:ext cx="4357793" cy="708465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Finalità Economica</a:t>
            </a:r>
          </a:p>
        </p:txBody>
      </p:sp>
      <p:sp>
        <p:nvSpPr>
          <p:cNvPr id="174" name="Rounded Rectangle 6"/>
          <p:cNvSpPr/>
          <p:nvPr/>
        </p:nvSpPr>
        <p:spPr>
          <a:xfrm>
            <a:off x="5300927" y="3364258"/>
            <a:ext cx="4063790" cy="2946989"/>
          </a:xfrm>
          <a:prstGeom prst="roundRect">
            <a:avLst>
              <a:gd name="adj" fmla="val 16667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2400"/>
            </a:pPr>
          </a:p>
          <a:p>
            <a:pPr marL="240631" indent="-240631" defTabSz="457200">
              <a:buSzPct val="100000"/>
              <a:buChar char="•"/>
              <a:defRPr sz="2400"/>
            </a:pPr>
            <a:r>
              <a:t>Favorire digitalizzazione dei processi</a:t>
            </a:r>
          </a:p>
          <a:p>
            <a:pPr marL="240631" indent="-240631" defTabSz="457200">
              <a:buSzPct val="100000"/>
              <a:buChar char="•"/>
              <a:defRPr sz="2400"/>
            </a:pPr>
            <a:r>
              <a:t>Promuovere integrazione tra macchine, dati e sistemi</a:t>
            </a:r>
          </a:p>
        </p:txBody>
      </p:sp>
      <p:sp>
        <p:nvSpPr>
          <p:cNvPr id="175" name="Rectangle 7"/>
          <p:cNvSpPr/>
          <p:nvPr/>
        </p:nvSpPr>
        <p:spPr>
          <a:xfrm>
            <a:off x="5296250" y="3062157"/>
            <a:ext cx="4063791" cy="744072"/>
          </a:xfrm>
          <a:prstGeom prst="rect">
            <a:avLst/>
          </a:prstGeom>
          <a:solidFill>
            <a:srgbClr val="007A7A"/>
          </a:solidFill>
          <a:ln>
            <a:solidFill>
              <a:srgbClr val="007A7A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Finalità industriale</a:t>
            </a:r>
          </a:p>
        </p:txBody>
      </p:sp>
      <p:sp>
        <p:nvSpPr>
          <p:cNvPr id="176" name="Rounded Rectangle 10"/>
          <p:cNvSpPr/>
          <p:nvPr/>
        </p:nvSpPr>
        <p:spPr>
          <a:xfrm>
            <a:off x="9974782" y="3171495"/>
            <a:ext cx="4518642" cy="3095462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2400"/>
            </a:lvl1pPr>
          </a:lstStyle>
          <a:p>
            <a:pPr/>
            <a:r>
              <a:t>Sfruttare l’occasione per essere ESG compliance !</a:t>
            </a:r>
          </a:p>
        </p:txBody>
      </p:sp>
      <p:sp>
        <p:nvSpPr>
          <p:cNvPr id="177" name="Rectangle 11"/>
          <p:cNvSpPr/>
          <p:nvPr/>
        </p:nvSpPr>
        <p:spPr>
          <a:xfrm>
            <a:off x="9974782" y="3005885"/>
            <a:ext cx="4522394" cy="856616"/>
          </a:xfrm>
          <a:prstGeom prst="rect">
            <a:avLst/>
          </a:prstGeom>
          <a:solidFill>
            <a:srgbClr val="183153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Politica Ambientale</a:t>
            </a:r>
          </a:p>
        </p:txBody>
      </p:sp>
      <p:sp>
        <p:nvSpPr>
          <p:cNvPr id="178" name="Segnaposto immagine 1"/>
          <p:cNvSpPr txBox="1"/>
          <p:nvPr/>
        </p:nvSpPr>
        <p:spPr>
          <a:xfrm>
            <a:off x="561739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Ratio della misura e policy fiscale</a:t>
            </a:r>
          </a:p>
        </p:txBody>
      </p:sp>
      <p:sp>
        <p:nvSpPr>
          <p:cNvPr id="179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1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2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TextBox 4"/>
          <p:cNvSpPr txBox="1"/>
          <p:nvPr/>
        </p:nvSpPr>
        <p:spPr>
          <a:xfrm>
            <a:off x="758950" y="1417319"/>
            <a:ext cx="52688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1</a:t>
            </a:r>
          </a:p>
        </p:txBody>
      </p:sp>
      <p:sp>
        <p:nvSpPr>
          <p:cNvPr id="184" name="TextBox 8"/>
          <p:cNvSpPr txBox="1"/>
          <p:nvPr/>
        </p:nvSpPr>
        <p:spPr>
          <a:xfrm>
            <a:off x="4462272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2</a:t>
            </a:r>
          </a:p>
        </p:txBody>
      </p:sp>
      <p:sp>
        <p:nvSpPr>
          <p:cNvPr id="185" name="TextBox 12"/>
          <p:cNvSpPr txBox="1"/>
          <p:nvPr/>
        </p:nvSpPr>
        <p:spPr>
          <a:xfrm>
            <a:off x="8165591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3</a:t>
            </a:r>
          </a:p>
        </p:txBody>
      </p:sp>
      <p:sp>
        <p:nvSpPr>
          <p:cNvPr id="186" name="Chevron 20"/>
          <p:cNvSpPr/>
          <p:nvPr/>
        </p:nvSpPr>
        <p:spPr>
          <a:xfrm>
            <a:off x="14180109" y="8963472"/>
            <a:ext cx="3686167" cy="985792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TextBox 21"/>
          <p:cNvSpPr txBox="1"/>
          <p:nvPr/>
        </p:nvSpPr>
        <p:spPr>
          <a:xfrm>
            <a:off x="15137898" y="9155052"/>
            <a:ext cx="2096949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Gettito differito</a:t>
            </a:r>
          </a:p>
        </p:txBody>
      </p:sp>
      <p:sp>
        <p:nvSpPr>
          <p:cNvPr id="188" name="Chevron 20"/>
          <p:cNvSpPr/>
          <p:nvPr/>
        </p:nvSpPr>
        <p:spPr>
          <a:xfrm>
            <a:off x="10574814" y="8963472"/>
            <a:ext cx="3686168" cy="985791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Chevron 20"/>
          <p:cNvSpPr/>
          <p:nvPr/>
        </p:nvSpPr>
        <p:spPr>
          <a:xfrm>
            <a:off x="7033527" y="8963472"/>
            <a:ext cx="3686167" cy="985791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0" name="Chevron 20"/>
          <p:cNvSpPr/>
          <p:nvPr/>
        </p:nvSpPr>
        <p:spPr>
          <a:xfrm>
            <a:off x="3353960" y="8963472"/>
            <a:ext cx="3686167" cy="985791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TextBox 19"/>
          <p:cNvSpPr txBox="1"/>
          <p:nvPr/>
        </p:nvSpPr>
        <p:spPr>
          <a:xfrm>
            <a:off x="11747762" y="9155052"/>
            <a:ext cx="1528426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Transizione</a:t>
            </a:r>
          </a:p>
        </p:txBody>
      </p:sp>
      <p:sp>
        <p:nvSpPr>
          <p:cNvPr id="192" name="TextBox 17"/>
          <p:cNvSpPr txBox="1"/>
          <p:nvPr/>
        </p:nvSpPr>
        <p:spPr>
          <a:xfrm>
            <a:off x="8055321" y="9155052"/>
            <a:ext cx="164257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Innovazione</a:t>
            </a:r>
          </a:p>
        </p:txBody>
      </p:sp>
      <p:sp>
        <p:nvSpPr>
          <p:cNvPr id="193" name="TextBox 15"/>
          <p:cNvSpPr txBox="1"/>
          <p:nvPr/>
        </p:nvSpPr>
        <p:spPr>
          <a:xfrm>
            <a:off x="4388628" y="9260132"/>
            <a:ext cx="1616830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Produttività</a:t>
            </a:r>
          </a:p>
        </p:txBody>
      </p:sp>
      <p:graphicFrame>
        <p:nvGraphicFramePr>
          <p:cNvPr id="194" name="Tabella 1"/>
          <p:cNvGraphicFramePr/>
          <p:nvPr/>
        </p:nvGraphicFramePr>
        <p:xfrm>
          <a:off x="8808233" y="6854199"/>
          <a:ext cx="13061001" cy="180324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280641"/>
                <a:gridCol w="4947185"/>
              </a:tblGrid>
              <a:tr h="407352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Fascia investimento</a:t>
                      </a:r>
                    </a:p>
                  </a:txBody>
                  <a:tcPr marL="0" marR="0" marT="0" marB="0" anchor="b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Maggiorazione base (beni 4.0)</a:t>
                      </a:r>
                    </a:p>
                  </a:txBody>
                  <a:tcPr marL="0" marR="0" marT="0" marB="0" anchor="b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49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Fino 2,5 mln 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180%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46649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2,5-10 mln 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6649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10-20 mln €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50%</a:t>
                      </a:r>
                    </a:p>
                  </a:txBody>
                  <a:tcPr marL="0" marR="0" marT="76200" marB="762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ounded Rectangle 2"/>
          <p:cNvSpPr/>
          <p:nvPr/>
        </p:nvSpPr>
        <p:spPr>
          <a:xfrm>
            <a:off x="545841" y="3606105"/>
            <a:ext cx="4357793" cy="4669471"/>
          </a:xfrm>
          <a:prstGeom prst="roundRect">
            <a:avLst>
              <a:gd name="adj" fmla="val 10777"/>
            </a:avLst>
          </a:prstGeom>
          <a:solidFill>
            <a:srgbClr val="DDEBF7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buSzPct val="100000"/>
              <a:buChar char="•"/>
              <a:defRPr sz="2400"/>
            </a:pPr>
            <a:r>
              <a:t>Imprese residenti</a:t>
            </a:r>
          </a:p>
          <a:p>
            <a:pPr marL="240631" indent="-240631" defTabSz="457200">
              <a:buSzPct val="100000"/>
              <a:buChar char="•"/>
              <a:defRPr sz="2400"/>
            </a:pPr>
            <a:r>
              <a:t>Stabili organizzazioni di soggetti non residenti</a:t>
            </a:r>
          </a:p>
          <a:p>
            <a:pPr marL="240631" indent="-240631" defTabSz="457200">
              <a:buSzPct val="100000"/>
              <a:buChar char="•"/>
              <a:defRPr sz="2400"/>
            </a:pPr>
            <a:r>
              <a:t>Soggetti che effettuano investimenti in regime d’impresa</a:t>
            </a:r>
          </a:p>
          <a:p>
            <a:pPr marL="240631" indent="-240631" defTabSz="457200">
              <a:buSzPct val="100000"/>
              <a:buChar char="•"/>
              <a:defRPr sz="2400"/>
            </a:pPr>
            <a:r>
              <a:t>Valutazioni specifiche per gruppi, consolidato, soggetti IAS adopter</a:t>
            </a:r>
          </a:p>
        </p:txBody>
      </p:sp>
      <p:sp>
        <p:nvSpPr>
          <p:cNvPr id="197" name="Rectangle 3"/>
          <p:cNvSpPr/>
          <p:nvPr/>
        </p:nvSpPr>
        <p:spPr>
          <a:xfrm>
            <a:off x="554709" y="3227710"/>
            <a:ext cx="4357793" cy="708465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Soggetti potenzialmente ammessi</a:t>
            </a:r>
          </a:p>
        </p:txBody>
      </p:sp>
      <p:sp>
        <p:nvSpPr>
          <p:cNvPr id="198" name="Rounded Rectangle 6"/>
          <p:cNvSpPr/>
          <p:nvPr/>
        </p:nvSpPr>
        <p:spPr>
          <a:xfrm>
            <a:off x="5425159" y="3651851"/>
            <a:ext cx="4063790" cy="4623725"/>
          </a:xfrm>
          <a:prstGeom prst="roundRect">
            <a:avLst>
              <a:gd name="adj" fmla="val 12087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buSzPct val="100000"/>
              <a:buChar char="•"/>
              <a:defRPr sz="2400"/>
            </a:pPr>
            <a:r>
              <a:t>Regime contabile adottato</a:t>
            </a:r>
          </a:p>
          <a:p>
            <a:pPr marL="240631" indent="-240631" defTabSz="457200">
              <a:buSzPct val="100000"/>
              <a:buChar char="•"/>
              <a:defRPr sz="2400"/>
            </a:pPr>
            <a:r>
              <a:t>Utilizzo in leasing o tramite appalto</a:t>
            </a:r>
          </a:p>
          <a:p>
            <a:pPr marL="240631" indent="-240631" defTabSz="457200">
              <a:buSzPct val="100000"/>
              <a:buChar char="•"/>
              <a:defRPr sz="2400"/>
            </a:pPr>
            <a:r>
              <a:t>Soggetti in CCII</a:t>
            </a:r>
          </a:p>
        </p:txBody>
      </p:sp>
      <p:sp>
        <p:nvSpPr>
          <p:cNvPr id="199" name="Rectangle 7"/>
          <p:cNvSpPr/>
          <p:nvPr/>
        </p:nvSpPr>
        <p:spPr>
          <a:xfrm>
            <a:off x="5425159" y="3209907"/>
            <a:ext cx="4063790" cy="744072"/>
          </a:xfrm>
          <a:prstGeom prst="rect">
            <a:avLst/>
          </a:prstGeom>
          <a:solidFill>
            <a:srgbClr val="007A7A"/>
          </a:solidFill>
          <a:ln>
            <a:solidFill>
              <a:srgbClr val="007A7A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Un’attenzione speciale</a:t>
            </a:r>
          </a:p>
        </p:txBody>
      </p:sp>
      <p:sp>
        <p:nvSpPr>
          <p:cNvPr id="200" name="Rounded Rectangle 10"/>
          <p:cNvSpPr/>
          <p:nvPr/>
        </p:nvSpPr>
        <p:spPr>
          <a:xfrm>
            <a:off x="10099938" y="3606105"/>
            <a:ext cx="4508920" cy="4623725"/>
          </a:xfrm>
          <a:prstGeom prst="roundRect">
            <a:avLst>
              <a:gd name="adj" fmla="val 11452"/>
            </a:avLst>
          </a:prstGeom>
          <a:solidFill>
            <a:srgbClr val="F2F2F2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buSzPct val="100000"/>
              <a:buChar char="•"/>
              <a:defRPr sz="2400"/>
            </a:pPr>
            <a:r>
              <a:t>No automatismi: conta il perimetro normativo puntuale</a:t>
            </a:r>
          </a:p>
          <a:p>
            <a:pPr marL="240631" indent="-240631" defTabSz="457200">
              <a:buSzPct val="100000"/>
              <a:buChar char="•"/>
              <a:defRPr sz="2400"/>
            </a:pPr>
            <a:r>
              <a:t>Valutare l’effettiva fruibilità in relazione alla capienza fiscale</a:t>
            </a:r>
          </a:p>
        </p:txBody>
      </p:sp>
      <p:sp>
        <p:nvSpPr>
          <p:cNvPr id="201" name="Rectangle 11"/>
          <p:cNvSpPr/>
          <p:nvPr/>
        </p:nvSpPr>
        <p:spPr>
          <a:xfrm>
            <a:off x="10093201" y="3153635"/>
            <a:ext cx="4522394" cy="856616"/>
          </a:xfrm>
          <a:prstGeom prst="rect">
            <a:avLst/>
          </a:prstGeom>
          <a:solidFill>
            <a:srgbClr val="183153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Fattibilità del vantaggio</a:t>
            </a:r>
          </a:p>
        </p:txBody>
      </p:sp>
      <p:sp>
        <p:nvSpPr>
          <p:cNvPr id="202" name="Segnaposto immagine 1"/>
          <p:cNvSpPr txBox="1"/>
          <p:nvPr/>
        </p:nvSpPr>
        <p:spPr>
          <a:xfrm>
            <a:off x="561739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Ambito Soggettivo</a:t>
            </a:r>
          </a:p>
        </p:txBody>
      </p:sp>
      <p:sp>
        <p:nvSpPr>
          <p:cNvPr id="203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4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5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6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7" name="TextBox 4"/>
          <p:cNvSpPr txBox="1"/>
          <p:nvPr/>
        </p:nvSpPr>
        <p:spPr>
          <a:xfrm>
            <a:off x="758950" y="1417319"/>
            <a:ext cx="52688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1</a:t>
            </a:r>
          </a:p>
        </p:txBody>
      </p:sp>
      <p:sp>
        <p:nvSpPr>
          <p:cNvPr id="208" name="TextBox 8"/>
          <p:cNvSpPr txBox="1"/>
          <p:nvPr/>
        </p:nvSpPr>
        <p:spPr>
          <a:xfrm>
            <a:off x="4462272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2</a:t>
            </a:r>
          </a:p>
        </p:txBody>
      </p:sp>
      <p:sp>
        <p:nvSpPr>
          <p:cNvPr id="209" name="TextBox 12"/>
          <p:cNvSpPr txBox="1"/>
          <p:nvPr/>
        </p:nvSpPr>
        <p:spPr>
          <a:xfrm>
            <a:off x="8165591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3</a:t>
            </a:r>
          </a:p>
        </p:txBody>
      </p:sp>
      <p:sp>
        <p:nvSpPr>
          <p:cNvPr id="210" name="TextBox 4"/>
          <p:cNvSpPr txBox="1"/>
          <p:nvPr/>
        </p:nvSpPr>
        <p:spPr>
          <a:xfrm>
            <a:off x="850391" y="2962078"/>
            <a:ext cx="1388100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Finalità economica</a:t>
            </a:r>
          </a:p>
        </p:txBody>
      </p:sp>
      <p:sp>
        <p:nvSpPr>
          <p:cNvPr id="211" name="TextBox 12"/>
          <p:cNvSpPr txBox="1"/>
          <p:nvPr/>
        </p:nvSpPr>
        <p:spPr>
          <a:xfrm>
            <a:off x="8165591" y="2962078"/>
            <a:ext cx="1422039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Finalità ambientale</a:t>
            </a:r>
          </a:p>
        </p:txBody>
      </p:sp>
      <p:sp>
        <p:nvSpPr>
          <p:cNvPr id="212" name="Chevron 20"/>
          <p:cNvSpPr/>
          <p:nvPr/>
        </p:nvSpPr>
        <p:spPr>
          <a:xfrm>
            <a:off x="14180109" y="8586547"/>
            <a:ext cx="3686168" cy="1362716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3" name="TextBox 21"/>
          <p:cNvSpPr txBox="1"/>
          <p:nvPr/>
        </p:nvSpPr>
        <p:spPr>
          <a:xfrm>
            <a:off x="15196210" y="9071671"/>
            <a:ext cx="2096949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Gettito differito</a:t>
            </a:r>
          </a:p>
        </p:txBody>
      </p:sp>
      <p:sp>
        <p:nvSpPr>
          <p:cNvPr id="214" name="Chevron 20"/>
          <p:cNvSpPr/>
          <p:nvPr/>
        </p:nvSpPr>
        <p:spPr>
          <a:xfrm>
            <a:off x="10574814" y="8586547"/>
            <a:ext cx="3686168" cy="1362716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5" name="Chevron 20"/>
          <p:cNvSpPr/>
          <p:nvPr/>
        </p:nvSpPr>
        <p:spPr>
          <a:xfrm>
            <a:off x="7033527" y="8586547"/>
            <a:ext cx="3686167" cy="1362716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6" name="Chevron 20"/>
          <p:cNvSpPr/>
          <p:nvPr/>
        </p:nvSpPr>
        <p:spPr>
          <a:xfrm>
            <a:off x="3353960" y="8586547"/>
            <a:ext cx="3686167" cy="1362716"/>
          </a:xfrm>
          <a:prstGeom prst="chevron">
            <a:avLst>
              <a:gd name="adj" fmla="val 50000"/>
            </a:avLst>
          </a:prstGeom>
          <a:solidFill>
            <a:srgbClr val="E0F2F1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7" name="TextBox 19"/>
          <p:cNvSpPr txBox="1"/>
          <p:nvPr/>
        </p:nvSpPr>
        <p:spPr>
          <a:xfrm>
            <a:off x="11863611" y="9071671"/>
            <a:ext cx="1528427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Transizione</a:t>
            </a:r>
          </a:p>
        </p:txBody>
      </p:sp>
      <p:sp>
        <p:nvSpPr>
          <p:cNvPr id="218" name="TextBox 17"/>
          <p:cNvSpPr txBox="1"/>
          <p:nvPr/>
        </p:nvSpPr>
        <p:spPr>
          <a:xfrm>
            <a:off x="8055321" y="9071671"/>
            <a:ext cx="164257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Innovazione</a:t>
            </a:r>
          </a:p>
        </p:txBody>
      </p:sp>
      <p:sp>
        <p:nvSpPr>
          <p:cNvPr id="219" name="TextBox 15"/>
          <p:cNvSpPr txBox="1"/>
          <p:nvPr/>
        </p:nvSpPr>
        <p:spPr>
          <a:xfrm>
            <a:off x="4388628" y="9155052"/>
            <a:ext cx="1616830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defRPr b="1" sz="2400">
                <a:solidFill>
                  <a:srgbClr val="183153"/>
                </a:solidFill>
              </a:defRPr>
            </a:lvl1pPr>
          </a:lstStyle>
          <a:p>
            <a:pPr/>
            <a:r>
              <a:t>Produttività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ounded Rectangle 2"/>
          <p:cNvSpPr/>
          <p:nvPr/>
        </p:nvSpPr>
        <p:spPr>
          <a:xfrm>
            <a:off x="545841" y="3606105"/>
            <a:ext cx="15328913" cy="3468080"/>
          </a:xfrm>
          <a:prstGeom prst="roundRect">
            <a:avLst>
              <a:gd name="adj" fmla="val 13541"/>
            </a:avLst>
          </a:prstGeom>
          <a:solidFill>
            <a:srgbClr val="DDEBF7"/>
          </a:solidFill>
          <a:ln>
            <a:solidFill>
              <a:srgbClr val="18315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240631" indent="-240631" defTabSz="457200">
              <a:lnSpc>
                <a:spcPct val="150000"/>
              </a:lnSpc>
              <a:buSzPct val="100000"/>
              <a:buChar char="•"/>
              <a:defRPr sz="2400"/>
            </a:pPr>
            <a:r>
              <a:t>a)  beni materiali e immateriali strumentali nuovi ( compresi negli elenchi di cui agli allegati IV e V)  interconnessi al sistema aziendale di gestione della produzione o alla rete di fornitura;</a:t>
            </a:r>
          </a:p>
          <a:p>
            <a:pPr marL="240631" indent="-240631" defTabSz="457200">
              <a:lnSpc>
                <a:spcPct val="150000"/>
              </a:lnSpc>
              <a:buSzPct val="100000"/>
              <a:buChar char="•"/>
              <a:defRPr sz="2400"/>
            </a:pPr>
            <a:r>
              <a:t>b)  beni materiali nuovi strumentali all'esercizio d'impresa finalizzati all'autoproduzione di energia da fonti rinnovabili destinata all’autoconsumo.</a:t>
            </a:r>
          </a:p>
        </p:txBody>
      </p:sp>
      <p:sp>
        <p:nvSpPr>
          <p:cNvPr id="222" name="Segnaposto immagine 1"/>
          <p:cNvSpPr txBox="1"/>
          <p:nvPr/>
        </p:nvSpPr>
        <p:spPr>
          <a:xfrm>
            <a:off x="561739" y="1873189"/>
            <a:ext cx="13036903" cy="84074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/>
            <a:r>
              <a:t>Ambito Oggettivo</a:t>
            </a:r>
          </a:p>
        </p:txBody>
      </p:sp>
      <p:sp>
        <p:nvSpPr>
          <p:cNvPr id="223" name="Freeform 2"/>
          <p:cNvSpPr/>
          <p:nvPr/>
        </p:nvSpPr>
        <p:spPr>
          <a:xfrm rot="19701678">
            <a:off x="12719552" y="-4023370"/>
            <a:ext cx="8774179" cy="87961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4" name="Freeform 3"/>
          <p:cNvSpPr/>
          <p:nvPr/>
        </p:nvSpPr>
        <p:spPr>
          <a:xfrm rot="19701678">
            <a:off x="-1987267" y="8095154"/>
            <a:ext cx="4891502" cy="49037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5" name="Freeform 4"/>
          <p:cNvSpPr/>
          <p:nvPr/>
        </p:nvSpPr>
        <p:spPr>
          <a:xfrm>
            <a:off x="458483" y="374713"/>
            <a:ext cx="1211282" cy="12112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6" name="Freeform 5"/>
          <p:cNvSpPr/>
          <p:nvPr/>
        </p:nvSpPr>
        <p:spPr>
          <a:xfrm>
            <a:off x="1987694" y="374713"/>
            <a:ext cx="1211283" cy="12112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7" name="TextBox 4"/>
          <p:cNvSpPr txBox="1"/>
          <p:nvPr/>
        </p:nvSpPr>
        <p:spPr>
          <a:xfrm>
            <a:off x="758950" y="1417319"/>
            <a:ext cx="526888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1</a:t>
            </a:r>
          </a:p>
        </p:txBody>
      </p:sp>
      <p:sp>
        <p:nvSpPr>
          <p:cNvPr id="228" name="TextBox 8"/>
          <p:cNvSpPr txBox="1"/>
          <p:nvPr/>
        </p:nvSpPr>
        <p:spPr>
          <a:xfrm>
            <a:off x="4462272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2</a:t>
            </a:r>
          </a:p>
        </p:txBody>
      </p:sp>
      <p:sp>
        <p:nvSpPr>
          <p:cNvPr id="229" name="TextBox 12"/>
          <p:cNvSpPr txBox="1"/>
          <p:nvPr/>
        </p:nvSpPr>
        <p:spPr>
          <a:xfrm>
            <a:off x="8165591" y="1417319"/>
            <a:ext cx="526887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Fase 3</a:t>
            </a:r>
          </a:p>
        </p:txBody>
      </p:sp>
      <p:sp>
        <p:nvSpPr>
          <p:cNvPr id="230" name="TextBox 4"/>
          <p:cNvSpPr txBox="1"/>
          <p:nvPr/>
        </p:nvSpPr>
        <p:spPr>
          <a:xfrm>
            <a:off x="850391" y="2962078"/>
            <a:ext cx="1388100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Finalità economica</a:t>
            </a:r>
          </a:p>
        </p:txBody>
      </p:sp>
      <p:sp>
        <p:nvSpPr>
          <p:cNvPr id="231" name="TextBox 12"/>
          <p:cNvSpPr txBox="1"/>
          <p:nvPr/>
        </p:nvSpPr>
        <p:spPr>
          <a:xfrm>
            <a:off x="8165591" y="2962078"/>
            <a:ext cx="1422039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Finalità ambientale</a:t>
            </a:r>
          </a:p>
        </p:txBody>
      </p:sp>
      <p:sp>
        <p:nvSpPr>
          <p:cNvPr id="232" name="!"/>
          <p:cNvSpPr/>
          <p:nvPr/>
        </p:nvSpPr>
        <p:spPr>
          <a:xfrm>
            <a:off x="6681444" y="7966361"/>
            <a:ext cx="1697946" cy="1550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6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4800">
                <a:solidFill>
                  <a:srgbClr val="FF2600"/>
                </a:solidFill>
              </a:defRPr>
            </a:lvl1pPr>
          </a:lstStyle>
          <a:p>
            <a:pPr/>
            <a:r>
              <a:t>!</a:t>
            </a:r>
          </a:p>
        </p:txBody>
      </p:sp>
      <p:sp>
        <p:nvSpPr>
          <p:cNvPr id="233" name="Revamping e retrofit…"/>
          <p:cNvSpPr txBox="1"/>
          <p:nvPr/>
        </p:nvSpPr>
        <p:spPr>
          <a:xfrm>
            <a:off x="8683991" y="7953661"/>
            <a:ext cx="9118502" cy="167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lnSpc>
                <a:spcPct val="120000"/>
              </a:lnSpc>
              <a:buSzPct val="100000"/>
              <a:buChar char="•"/>
              <a:defRPr sz="2400"/>
            </a:pPr>
            <a:r>
              <a:t>Revamping e retrofit</a:t>
            </a:r>
          </a:p>
          <a:p>
            <a:pPr marL="240631" indent="-240631">
              <a:lnSpc>
                <a:spcPct val="120000"/>
              </a:lnSpc>
              <a:buSzPct val="100000"/>
              <a:buChar char="•"/>
              <a:defRPr sz="2400"/>
            </a:pPr>
            <a:r>
              <a:t>Componentistica accessoria</a:t>
            </a:r>
          </a:p>
          <a:p>
            <a:pPr marL="240631" indent="-240631">
              <a:lnSpc>
                <a:spcPct val="120000"/>
              </a:lnSpc>
              <a:buSzPct val="100000"/>
              <a:buChar char="•"/>
              <a:defRPr sz="2400"/>
            </a:pPr>
            <a:r>
              <a:t>Impianti complessi con parti miste</a:t>
            </a:r>
          </a:p>
          <a:p>
            <a:pPr marL="240631" indent="-240631">
              <a:lnSpc>
                <a:spcPct val="120000"/>
              </a:lnSpc>
              <a:buSzPct val="100000"/>
              <a:buChar char="•"/>
              <a:defRPr sz="2400"/>
            </a:pPr>
            <a:r>
              <a:t>Beni assemblati o realizzati in economia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