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6" r:id="rId2"/>
    <p:sldId id="262" r:id="rId3"/>
    <p:sldId id="263" r:id="rId4"/>
    <p:sldId id="264" r:id="rId5"/>
    <p:sldId id="265" r:id="rId6"/>
    <p:sldId id="266" r:id="rId7"/>
    <p:sldId id="267" r:id="rId8"/>
    <p:sldId id="268" r:id="rId9"/>
    <p:sldId id="269" r:id="rId10"/>
    <p:sldId id="271" r:id="rId11"/>
    <p:sldId id="270" r:id="rId12"/>
    <p:sldId id="272" r:id="rId13"/>
    <p:sldId id="273" r:id="rId14"/>
    <p:sldId id="281" r:id="rId15"/>
    <p:sldId id="282" r:id="rId16"/>
    <p:sldId id="283" r:id="rId17"/>
    <p:sldId id="284" r:id="rId18"/>
    <p:sldId id="285" r:id="rId19"/>
    <p:sldId id="286" r:id="rId20"/>
    <p:sldId id="287" r:id="rId21"/>
    <p:sldId id="274" r:id="rId22"/>
    <p:sldId id="288" r:id="rId23"/>
    <p:sldId id="275" r:id="rId24"/>
    <p:sldId id="289" r:id="rId25"/>
    <p:sldId id="290" r:id="rId26"/>
    <p:sldId id="291" r:id="rId27"/>
    <p:sldId id="276" r:id="rId28"/>
    <p:sldId id="292" r:id="rId29"/>
    <p:sldId id="293" r:id="rId30"/>
    <p:sldId id="294" r:id="rId31"/>
    <p:sldId id="295" r:id="rId32"/>
    <p:sldId id="277" r:id="rId33"/>
    <p:sldId id="278" r:id="rId34"/>
    <p:sldId id="279" r:id="rId35"/>
    <p:sldId id="280" r:id="rId36"/>
    <p:sldId id="296" r:id="rId37"/>
    <p:sldId id="297" r:id="rId38"/>
    <p:sldId id="298" r:id="rId39"/>
    <p:sldId id="300" r:id="rId40"/>
    <p:sldId id="301" r:id="rId41"/>
    <p:sldId id="302" r:id="rId42"/>
    <p:sldId id="303" r:id="rId43"/>
    <p:sldId id="309" r:id="rId44"/>
    <p:sldId id="310" r:id="rId45"/>
    <p:sldId id="311" r:id="rId46"/>
    <p:sldId id="312" r:id="rId47"/>
    <p:sldId id="304" r:id="rId48"/>
    <p:sldId id="305" r:id="rId49"/>
    <p:sldId id="306" r:id="rId50"/>
    <p:sldId id="307" r:id="rId51"/>
    <p:sldId id="313" r:id="rId52"/>
    <p:sldId id="314" r:id="rId53"/>
    <p:sldId id="315" r:id="rId54"/>
    <p:sldId id="382" r:id="rId55"/>
    <p:sldId id="386" r:id="rId56"/>
    <p:sldId id="387" r:id="rId57"/>
    <p:sldId id="385" r:id="rId58"/>
    <p:sldId id="308" r:id="rId59"/>
    <p:sldId id="383" r:id="rId60"/>
    <p:sldId id="384" r:id="rId61"/>
  </p:sldIdLst>
  <p:sldSz cx="18288000" cy="10287000"/>
  <p:notesSz cx="6858000" cy="9144000"/>
  <p:embeddedFontLst>
    <p:embeddedFont>
      <p:font typeface="Outfit" pitchFamily="2" charset="0"/>
      <p:regular r:id="rId63"/>
    </p:embeddedFont>
    <p:embeddedFont>
      <p:font typeface="Outfit Ultra-Bold" pitchFamily="2" charset="0"/>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FC"/>
    <a:srgbClr val="76539F"/>
    <a:srgbClr val="BA0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7" autoAdjust="0"/>
    <p:restoredTop sz="94643" autoAdjust="0"/>
  </p:normalViewPr>
  <p:slideViewPr>
    <p:cSldViewPr>
      <p:cViewPr varScale="1">
        <p:scale>
          <a:sx n="90" d="100"/>
          <a:sy n="90" d="100"/>
        </p:scale>
        <p:origin x="195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29D3C-9388-874D-9D92-CC6A0A8CE095}"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F7029401-17B5-DA45-841F-BBAD477A9A08}">
      <dgm:prSet phldrT="[Text]"/>
      <dgm:spPr>
        <a:gradFill rotWithShape="0">
          <a:gsLst>
            <a:gs pos="100000">
              <a:srgbClr val="BA00EB">
                <a:alpha val="49842"/>
              </a:srgbClr>
            </a:gs>
            <a:gs pos="100000">
              <a:srgbClr val="BA00EB">
                <a:alpha val="60479"/>
              </a:srgbClr>
            </a:gs>
          </a:gsLst>
        </a:gradFill>
      </dgm:spPr>
      <dgm:t>
        <a:bodyPr/>
        <a:lstStyle/>
        <a:p>
          <a:r>
            <a:rPr lang="en-US" dirty="0">
              <a:latin typeface="Arial" panose="020B0604020202020204" pitchFamily="34" charset="0"/>
              <a:cs typeface="Arial" panose="020B0604020202020204" pitchFamily="34" charset="0"/>
            </a:rPr>
            <a:t>GRI</a:t>
          </a:r>
        </a:p>
      </dgm:t>
    </dgm:pt>
    <dgm:pt modelId="{8AF3BF40-6540-8742-90AA-2BA49FB1AB2C}" type="parTrans" cxnId="{7A679D1F-2FF5-0E4D-8123-1FE33EDCB303}">
      <dgm:prSet/>
      <dgm:spPr/>
      <dgm:t>
        <a:bodyPr/>
        <a:lstStyle/>
        <a:p>
          <a:endParaRPr lang="en-US">
            <a:latin typeface="Arial" panose="020B0604020202020204" pitchFamily="34" charset="0"/>
            <a:cs typeface="Arial" panose="020B0604020202020204" pitchFamily="34" charset="0"/>
          </a:endParaRPr>
        </a:p>
      </dgm:t>
    </dgm:pt>
    <dgm:pt modelId="{FC91382E-66F5-154A-98D1-16FEC4C9C077}" type="sibTrans" cxnId="{7A679D1F-2FF5-0E4D-8123-1FE33EDCB303}">
      <dgm:prSet/>
      <dgm:spPr/>
      <dgm:t>
        <a:bodyPr/>
        <a:lstStyle/>
        <a:p>
          <a:endParaRPr lang="en-US">
            <a:latin typeface="Arial" panose="020B0604020202020204" pitchFamily="34" charset="0"/>
            <a:cs typeface="Arial" panose="020B0604020202020204" pitchFamily="34" charset="0"/>
          </a:endParaRPr>
        </a:p>
      </dgm:t>
    </dgm:pt>
    <dgm:pt modelId="{6531E76F-EDE0-F643-BDDB-42F69F821D02}">
      <dgm:prSet phldrT="[Text]"/>
      <dgm:spPr>
        <a:gradFill rotWithShape="0">
          <a:gsLst>
            <a:gs pos="100000">
              <a:srgbClr val="004EFC">
                <a:alpha val="68264"/>
              </a:srgbClr>
            </a:gs>
            <a:gs pos="100000">
              <a:srgbClr val="004EFC"/>
            </a:gs>
          </a:gsLst>
        </a:gradFill>
      </dgm:spPr>
      <dgm:t>
        <a:bodyPr/>
        <a:lstStyle/>
        <a:p>
          <a:r>
            <a:rPr lang="en-US" dirty="0">
              <a:latin typeface="Arial" panose="020B0604020202020204" pitchFamily="34" charset="0"/>
              <a:cs typeface="Arial" panose="020B0604020202020204" pitchFamily="34" charset="0"/>
            </a:rPr>
            <a:t>IIRC</a:t>
          </a:r>
        </a:p>
      </dgm:t>
    </dgm:pt>
    <dgm:pt modelId="{34E7DFA7-D80B-B140-9BD0-AA145F0375DF}" type="parTrans" cxnId="{2C08EC91-C97F-3847-834B-701B174DDEE2}">
      <dgm:prSet/>
      <dgm:spPr/>
      <dgm:t>
        <a:bodyPr/>
        <a:lstStyle/>
        <a:p>
          <a:endParaRPr lang="en-US">
            <a:latin typeface="Arial" panose="020B0604020202020204" pitchFamily="34" charset="0"/>
            <a:cs typeface="Arial" panose="020B0604020202020204" pitchFamily="34" charset="0"/>
          </a:endParaRPr>
        </a:p>
      </dgm:t>
    </dgm:pt>
    <dgm:pt modelId="{0A294548-BAB5-EA4D-87AF-9401848DDF09}" type="sibTrans" cxnId="{2C08EC91-C97F-3847-834B-701B174DDEE2}">
      <dgm:prSet/>
      <dgm:spPr/>
      <dgm:t>
        <a:bodyPr/>
        <a:lstStyle/>
        <a:p>
          <a:endParaRPr lang="en-US">
            <a:latin typeface="Arial" panose="020B0604020202020204" pitchFamily="34" charset="0"/>
            <a:cs typeface="Arial" panose="020B0604020202020204" pitchFamily="34" charset="0"/>
          </a:endParaRPr>
        </a:p>
      </dgm:t>
    </dgm:pt>
    <dgm:pt modelId="{41758367-741D-9444-83BB-B4B5ED236F91}">
      <dgm:prSet phldrT="[Text]"/>
      <dgm:spPr/>
      <dgm:t>
        <a:bodyPr/>
        <a:lstStyle/>
        <a:p>
          <a:r>
            <a:rPr lang="en-US" dirty="0">
              <a:latin typeface="Arial" panose="020B0604020202020204" pitchFamily="34" charset="0"/>
              <a:cs typeface="Arial" panose="020B0604020202020204" pitchFamily="34" charset="0"/>
            </a:rPr>
            <a:t>SASB</a:t>
          </a:r>
        </a:p>
      </dgm:t>
    </dgm:pt>
    <dgm:pt modelId="{050E0544-EE27-DF46-A785-F3E5275F1926}" type="parTrans" cxnId="{A3589AB5-2159-AF4E-8A85-FC300A38DF4F}">
      <dgm:prSet/>
      <dgm:spPr/>
      <dgm:t>
        <a:bodyPr/>
        <a:lstStyle/>
        <a:p>
          <a:endParaRPr lang="en-US">
            <a:latin typeface="Arial" panose="020B0604020202020204" pitchFamily="34" charset="0"/>
            <a:cs typeface="Arial" panose="020B0604020202020204" pitchFamily="34" charset="0"/>
          </a:endParaRPr>
        </a:p>
      </dgm:t>
    </dgm:pt>
    <dgm:pt modelId="{7C8ABBBD-4F0D-3A4C-99D4-149FB5410DC8}" type="sibTrans" cxnId="{A3589AB5-2159-AF4E-8A85-FC300A38DF4F}">
      <dgm:prSet/>
      <dgm:spPr/>
      <dgm:t>
        <a:bodyPr/>
        <a:lstStyle/>
        <a:p>
          <a:endParaRPr lang="en-US">
            <a:latin typeface="Arial" panose="020B0604020202020204" pitchFamily="34" charset="0"/>
            <a:cs typeface="Arial" panose="020B0604020202020204" pitchFamily="34" charset="0"/>
          </a:endParaRPr>
        </a:p>
      </dgm:t>
    </dgm:pt>
    <dgm:pt modelId="{57BBD1C4-7C0B-5E48-A106-AE1ACEC44749}">
      <dgm:prSet/>
      <dgm:spPr>
        <a:solidFill>
          <a:srgbClr val="BA00EB">
            <a:alpha val="15840"/>
          </a:srgbClr>
        </a:solidFill>
      </dgm:spPr>
      <dgm:t>
        <a:bodyPr/>
        <a:lstStyle/>
        <a:p>
          <a:r>
            <a:rPr lang="it-IT" dirty="0" err="1">
              <a:latin typeface="Arial" panose="020B0604020202020204" pitchFamily="34" charset="0"/>
              <a:cs typeface="Arial" panose="020B0604020202020204" pitchFamily="34" charset="0"/>
            </a:rPr>
            <a:t>Material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issues</a:t>
          </a:r>
          <a:r>
            <a:rPr lang="it-IT" dirty="0">
              <a:latin typeface="Arial" panose="020B0604020202020204" pitchFamily="34" charset="0"/>
              <a:cs typeface="Arial" panose="020B0604020202020204" pitchFamily="34" charset="0"/>
            </a:rPr>
            <a:t>, i.e. </a:t>
          </a:r>
          <a:r>
            <a:rPr lang="it-IT" dirty="0" err="1">
              <a:latin typeface="Arial" panose="020B0604020202020204" pitchFamily="34" charset="0"/>
              <a:cs typeface="Arial" panose="020B0604020202020204" pitchFamily="34" charset="0"/>
            </a:rPr>
            <a:t>those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generate the </a:t>
          </a:r>
          <a:r>
            <a:rPr lang="it-IT" dirty="0" err="1">
              <a:latin typeface="Arial" panose="020B0604020202020204" pitchFamily="34" charset="0"/>
              <a:cs typeface="Arial" panose="020B0604020202020204" pitchFamily="34" charset="0"/>
            </a:rPr>
            <a:t>most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significant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impacts</a:t>
          </a:r>
          <a:r>
            <a:rPr lang="it-IT" dirty="0">
              <a:latin typeface="Arial" panose="020B0604020202020204" pitchFamily="34" charset="0"/>
              <a:cs typeface="Arial" panose="020B0604020202020204" pitchFamily="34" charset="0"/>
            </a:rPr>
            <a:t> on the economy, the </a:t>
          </a:r>
          <a:r>
            <a:rPr lang="it-IT" dirty="0" err="1">
              <a:latin typeface="Arial" panose="020B0604020202020204" pitchFamily="34" charset="0"/>
              <a:cs typeface="Arial" panose="020B0604020202020204" pitchFamily="34" charset="0"/>
            </a:rPr>
            <a:t>environment</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people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including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impacts</a:t>
          </a:r>
          <a:r>
            <a:rPr lang="it-IT" dirty="0">
              <a:latin typeface="Arial" panose="020B0604020202020204" pitchFamily="34" charset="0"/>
              <a:cs typeface="Arial" panose="020B0604020202020204" pitchFamily="34" charset="0"/>
            </a:rPr>
            <a:t> on </a:t>
          </a:r>
          <a:r>
            <a:rPr lang="it-IT" dirty="0" err="1">
              <a:latin typeface="Arial" panose="020B0604020202020204" pitchFamily="34" charset="0"/>
              <a:cs typeface="Arial" panose="020B0604020202020204" pitchFamily="34" charset="0"/>
            </a:rPr>
            <a:t>their</a:t>
          </a:r>
          <a:r>
            <a:rPr lang="it-IT" dirty="0">
              <a:latin typeface="Arial" panose="020B0604020202020204" pitchFamily="34" charset="0"/>
              <a:cs typeface="Arial" panose="020B0604020202020204" pitchFamily="34" charset="0"/>
            </a:rPr>
            <a:t> human </a:t>
          </a:r>
          <a:r>
            <a:rPr lang="it-IT" dirty="0" err="1">
              <a:latin typeface="Arial" panose="020B0604020202020204" pitchFamily="34" charset="0"/>
              <a:cs typeface="Arial" panose="020B0604020202020204" pitchFamily="34" charset="0"/>
            </a:rPr>
            <a:t>rights</a:t>
          </a:r>
          <a:r>
            <a:rPr lang="it-IT" dirty="0">
              <a:latin typeface="Arial" panose="020B0604020202020204" pitchFamily="34" charset="0"/>
              <a:cs typeface="Arial" panose="020B0604020202020204" pitchFamily="34" charset="0"/>
            </a:rPr>
            <a:t> (inside-out </a:t>
          </a:r>
          <a:r>
            <a:rPr lang="it-IT" dirty="0" err="1">
              <a:latin typeface="Arial" panose="020B0604020202020204" pitchFamily="34" charset="0"/>
              <a:cs typeface="Arial" panose="020B0604020202020204" pitchFamily="34" charset="0"/>
            </a:rPr>
            <a:t>perspective</a:t>
          </a:r>
          <a:r>
            <a:rPr lang="it-IT" dirty="0">
              <a:latin typeface="Arial" panose="020B0604020202020204" pitchFamily="34" charset="0"/>
              <a:cs typeface="Arial" panose="020B0604020202020204" pitchFamily="34" charset="0"/>
            </a:rPr>
            <a:t>). (GRI 2021)</a:t>
          </a:r>
          <a:endParaRPr lang="en-US" dirty="0">
            <a:latin typeface="Arial" panose="020B0604020202020204" pitchFamily="34" charset="0"/>
            <a:cs typeface="Arial" panose="020B0604020202020204" pitchFamily="34" charset="0"/>
          </a:endParaRPr>
        </a:p>
      </dgm:t>
    </dgm:pt>
    <dgm:pt modelId="{76A7EB41-3A2E-7B41-8265-4CF397CBB2F4}" type="parTrans" cxnId="{EC61B8EE-0D1B-B046-A100-1BE0229C95BF}">
      <dgm:prSet/>
      <dgm:spPr/>
      <dgm:t>
        <a:bodyPr/>
        <a:lstStyle/>
        <a:p>
          <a:endParaRPr lang="en-US">
            <a:latin typeface="Arial" panose="020B0604020202020204" pitchFamily="34" charset="0"/>
            <a:cs typeface="Arial" panose="020B0604020202020204" pitchFamily="34" charset="0"/>
          </a:endParaRPr>
        </a:p>
      </dgm:t>
    </dgm:pt>
    <dgm:pt modelId="{49D854AD-1DB8-1748-9250-D06580439EBF}" type="sibTrans" cxnId="{EC61B8EE-0D1B-B046-A100-1BE0229C95BF}">
      <dgm:prSet/>
      <dgm:spPr/>
      <dgm:t>
        <a:bodyPr/>
        <a:lstStyle/>
        <a:p>
          <a:endParaRPr lang="en-US">
            <a:latin typeface="Arial" panose="020B0604020202020204" pitchFamily="34" charset="0"/>
            <a:cs typeface="Arial" panose="020B0604020202020204" pitchFamily="34" charset="0"/>
          </a:endParaRPr>
        </a:p>
      </dgm:t>
    </dgm:pt>
    <dgm:pt modelId="{CFBC9A8E-4098-8B4A-91BE-AF01B907783E}">
      <dgm:prSet/>
      <dgm:spPr>
        <a:solidFill>
          <a:srgbClr val="004EFC">
            <a:alpha val="24899"/>
          </a:srgbClr>
        </a:solidFill>
      </dgm:spPr>
      <dgm:t>
        <a:bodyPr/>
        <a:lstStyle/>
        <a:p>
          <a:r>
            <a:rPr lang="en-US" dirty="0">
              <a:latin typeface="Arial" panose="020B0604020202020204" pitchFamily="34" charset="0"/>
              <a:cs typeface="Arial" panose="020B0604020202020204" pitchFamily="34" charset="0"/>
            </a:rPr>
            <a:t>Information that could substantively affect the organization’s ability to create value in the short, medium, or long term </a:t>
          </a:r>
        </a:p>
      </dgm:t>
    </dgm:pt>
    <dgm:pt modelId="{A5AC6D82-B142-0449-97E3-2B3D62364D67}" type="parTrans" cxnId="{146A1E8B-53BF-EB49-AECD-949BE8C58475}">
      <dgm:prSet/>
      <dgm:spPr/>
      <dgm:t>
        <a:bodyPr/>
        <a:lstStyle/>
        <a:p>
          <a:endParaRPr lang="en-US">
            <a:latin typeface="Arial" panose="020B0604020202020204" pitchFamily="34" charset="0"/>
            <a:cs typeface="Arial" panose="020B0604020202020204" pitchFamily="34" charset="0"/>
          </a:endParaRPr>
        </a:p>
      </dgm:t>
    </dgm:pt>
    <dgm:pt modelId="{81BC8328-F68C-7746-947B-D315751226FC}" type="sibTrans" cxnId="{146A1E8B-53BF-EB49-AECD-949BE8C58475}">
      <dgm:prSet/>
      <dgm:spPr/>
      <dgm:t>
        <a:bodyPr/>
        <a:lstStyle/>
        <a:p>
          <a:endParaRPr lang="en-US">
            <a:latin typeface="Arial" panose="020B0604020202020204" pitchFamily="34" charset="0"/>
            <a:cs typeface="Arial" panose="020B0604020202020204" pitchFamily="34" charset="0"/>
          </a:endParaRPr>
        </a:p>
      </dgm:t>
    </dgm:pt>
    <dgm:pt modelId="{205376D0-9E6E-4940-AEED-71ADF01E883B}">
      <dgm:prSet/>
      <dgm:spPr>
        <a:solidFill>
          <a:srgbClr val="76539F">
            <a:alpha val="34666"/>
          </a:srgbClr>
        </a:solidFill>
      </dgm:spPr>
      <dgm:t>
        <a:bodyPr/>
        <a:lstStyle/>
        <a:p>
          <a:r>
            <a:rPr lang="en-US" dirty="0">
              <a:latin typeface="Arial" panose="020B0604020202020204" pitchFamily="34" charset="0"/>
              <a:cs typeface="Arial" panose="020B0604020202020204" pitchFamily="34" charset="0"/>
            </a:rPr>
            <a:t>Information that could be viewed by the reasonable investor as having significantly altered the total mix of information made available. </a:t>
          </a:r>
          <a:r>
            <a:rPr lang="en-US">
              <a:latin typeface="Arial" panose="020B0604020202020204" pitchFamily="34" charset="0"/>
              <a:cs typeface="Arial" panose="020B0604020202020204" pitchFamily="34" charset="0"/>
            </a:rPr>
            <a:t>(SASB 2013).</a:t>
          </a:r>
          <a:endParaRPr lang="en-US" dirty="0">
            <a:latin typeface="Arial" panose="020B0604020202020204" pitchFamily="34" charset="0"/>
            <a:cs typeface="Arial" panose="020B0604020202020204" pitchFamily="34" charset="0"/>
          </a:endParaRPr>
        </a:p>
      </dgm:t>
    </dgm:pt>
    <dgm:pt modelId="{D1AB0C44-A64A-274E-9CA0-28379DEE48BE}" type="parTrans" cxnId="{D319EBCA-E352-8243-880F-17C643555F3F}">
      <dgm:prSet/>
      <dgm:spPr/>
      <dgm:t>
        <a:bodyPr/>
        <a:lstStyle/>
        <a:p>
          <a:endParaRPr lang="en-US">
            <a:latin typeface="Arial" panose="020B0604020202020204" pitchFamily="34" charset="0"/>
            <a:cs typeface="Arial" panose="020B0604020202020204" pitchFamily="34" charset="0"/>
          </a:endParaRPr>
        </a:p>
      </dgm:t>
    </dgm:pt>
    <dgm:pt modelId="{04DCB6AC-BF04-8F4F-9BDC-2BE1B628E737}" type="sibTrans" cxnId="{D319EBCA-E352-8243-880F-17C643555F3F}">
      <dgm:prSet/>
      <dgm:spPr/>
      <dgm:t>
        <a:bodyPr/>
        <a:lstStyle/>
        <a:p>
          <a:endParaRPr lang="en-US">
            <a:latin typeface="Arial" panose="020B0604020202020204" pitchFamily="34" charset="0"/>
            <a:cs typeface="Arial" panose="020B0604020202020204" pitchFamily="34" charset="0"/>
          </a:endParaRPr>
        </a:p>
      </dgm:t>
    </dgm:pt>
    <dgm:pt modelId="{6009956B-A379-EB43-8557-F79430669173}" type="pres">
      <dgm:prSet presAssocID="{68A29D3C-9388-874D-9D92-CC6A0A8CE095}" presName="Name0" presStyleCnt="0">
        <dgm:presLayoutVars>
          <dgm:dir/>
          <dgm:animLvl val="lvl"/>
          <dgm:resizeHandles val="exact"/>
        </dgm:presLayoutVars>
      </dgm:prSet>
      <dgm:spPr/>
    </dgm:pt>
    <dgm:pt modelId="{A51050AB-C683-FF4F-809D-7F031C44E45D}" type="pres">
      <dgm:prSet presAssocID="{F7029401-17B5-DA45-841F-BBAD477A9A08}" presName="composite" presStyleCnt="0"/>
      <dgm:spPr/>
    </dgm:pt>
    <dgm:pt modelId="{9CAF7630-CC98-4E4D-9A56-3C2F942A1C6F}" type="pres">
      <dgm:prSet presAssocID="{F7029401-17B5-DA45-841F-BBAD477A9A08}" presName="parTx" presStyleLbl="alignNode1" presStyleIdx="0" presStyleCnt="3">
        <dgm:presLayoutVars>
          <dgm:chMax val="0"/>
          <dgm:chPref val="0"/>
          <dgm:bulletEnabled val="1"/>
        </dgm:presLayoutVars>
      </dgm:prSet>
      <dgm:spPr/>
    </dgm:pt>
    <dgm:pt modelId="{3A973A50-4101-CE49-B3C2-2A480C625EF5}" type="pres">
      <dgm:prSet presAssocID="{F7029401-17B5-DA45-841F-BBAD477A9A08}" presName="desTx" presStyleLbl="alignAccFollowNode1" presStyleIdx="0" presStyleCnt="3">
        <dgm:presLayoutVars>
          <dgm:bulletEnabled val="1"/>
        </dgm:presLayoutVars>
      </dgm:prSet>
      <dgm:spPr/>
    </dgm:pt>
    <dgm:pt modelId="{B83B2C0F-7BE7-734E-A989-CB715E27C320}" type="pres">
      <dgm:prSet presAssocID="{FC91382E-66F5-154A-98D1-16FEC4C9C077}" presName="space" presStyleCnt="0"/>
      <dgm:spPr/>
    </dgm:pt>
    <dgm:pt modelId="{7B8718F7-B07A-634A-BA9F-3A74763287B9}" type="pres">
      <dgm:prSet presAssocID="{6531E76F-EDE0-F643-BDDB-42F69F821D02}" presName="composite" presStyleCnt="0"/>
      <dgm:spPr/>
    </dgm:pt>
    <dgm:pt modelId="{DCADB207-E4A0-954B-B037-F53B8FF85DA6}" type="pres">
      <dgm:prSet presAssocID="{6531E76F-EDE0-F643-BDDB-42F69F821D02}" presName="parTx" presStyleLbl="alignNode1" presStyleIdx="1" presStyleCnt="3">
        <dgm:presLayoutVars>
          <dgm:chMax val="0"/>
          <dgm:chPref val="0"/>
          <dgm:bulletEnabled val="1"/>
        </dgm:presLayoutVars>
      </dgm:prSet>
      <dgm:spPr/>
    </dgm:pt>
    <dgm:pt modelId="{02B05C4F-2B44-F44D-AEC2-C65B6FD4209D}" type="pres">
      <dgm:prSet presAssocID="{6531E76F-EDE0-F643-BDDB-42F69F821D02}" presName="desTx" presStyleLbl="alignAccFollowNode1" presStyleIdx="1" presStyleCnt="3">
        <dgm:presLayoutVars>
          <dgm:bulletEnabled val="1"/>
        </dgm:presLayoutVars>
      </dgm:prSet>
      <dgm:spPr/>
    </dgm:pt>
    <dgm:pt modelId="{843546A0-169D-D841-809A-C04738A832E2}" type="pres">
      <dgm:prSet presAssocID="{0A294548-BAB5-EA4D-87AF-9401848DDF09}" presName="space" presStyleCnt="0"/>
      <dgm:spPr/>
    </dgm:pt>
    <dgm:pt modelId="{EC972420-6A60-BA4A-9037-EEEB59A0EA42}" type="pres">
      <dgm:prSet presAssocID="{41758367-741D-9444-83BB-B4B5ED236F91}" presName="composite" presStyleCnt="0"/>
      <dgm:spPr/>
    </dgm:pt>
    <dgm:pt modelId="{1A03AF7B-0F9B-7B44-AC6B-C02F3F075713}" type="pres">
      <dgm:prSet presAssocID="{41758367-741D-9444-83BB-B4B5ED236F91}" presName="parTx" presStyleLbl="alignNode1" presStyleIdx="2" presStyleCnt="3">
        <dgm:presLayoutVars>
          <dgm:chMax val="0"/>
          <dgm:chPref val="0"/>
          <dgm:bulletEnabled val="1"/>
        </dgm:presLayoutVars>
      </dgm:prSet>
      <dgm:spPr/>
    </dgm:pt>
    <dgm:pt modelId="{5733AEC1-4B09-D943-85EF-CB122E914BBC}" type="pres">
      <dgm:prSet presAssocID="{41758367-741D-9444-83BB-B4B5ED236F91}" presName="desTx" presStyleLbl="alignAccFollowNode1" presStyleIdx="2" presStyleCnt="3">
        <dgm:presLayoutVars>
          <dgm:bulletEnabled val="1"/>
        </dgm:presLayoutVars>
      </dgm:prSet>
      <dgm:spPr/>
    </dgm:pt>
  </dgm:ptLst>
  <dgm:cxnLst>
    <dgm:cxn modelId="{7A679D1F-2FF5-0E4D-8123-1FE33EDCB303}" srcId="{68A29D3C-9388-874D-9D92-CC6A0A8CE095}" destId="{F7029401-17B5-DA45-841F-BBAD477A9A08}" srcOrd="0" destOrd="0" parTransId="{8AF3BF40-6540-8742-90AA-2BA49FB1AB2C}" sibTransId="{FC91382E-66F5-154A-98D1-16FEC4C9C077}"/>
    <dgm:cxn modelId="{DCE9293C-654E-4D92-8BC6-BA5CC9EFD821}" type="presOf" srcId="{6531E76F-EDE0-F643-BDDB-42F69F821D02}" destId="{DCADB207-E4A0-954B-B037-F53B8FF85DA6}" srcOrd="0" destOrd="0" presId="urn:microsoft.com/office/officeart/2005/8/layout/hList1"/>
    <dgm:cxn modelId="{7E90EA7A-610B-4B49-B619-929EF8B31790}" type="presOf" srcId="{57BBD1C4-7C0B-5E48-A106-AE1ACEC44749}" destId="{3A973A50-4101-CE49-B3C2-2A480C625EF5}" srcOrd="0" destOrd="0" presId="urn:microsoft.com/office/officeart/2005/8/layout/hList1"/>
    <dgm:cxn modelId="{B9C1A281-290A-4A80-8E73-63206B49F27F}" type="presOf" srcId="{CFBC9A8E-4098-8B4A-91BE-AF01B907783E}" destId="{02B05C4F-2B44-F44D-AEC2-C65B6FD4209D}" srcOrd="0" destOrd="0" presId="urn:microsoft.com/office/officeart/2005/8/layout/hList1"/>
    <dgm:cxn modelId="{F3898186-E757-4A79-B25B-B23543369720}" type="presOf" srcId="{205376D0-9E6E-4940-AEED-71ADF01E883B}" destId="{5733AEC1-4B09-D943-85EF-CB122E914BBC}" srcOrd="0" destOrd="0" presId="urn:microsoft.com/office/officeart/2005/8/layout/hList1"/>
    <dgm:cxn modelId="{146A1E8B-53BF-EB49-AECD-949BE8C58475}" srcId="{6531E76F-EDE0-F643-BDDB-42F69F821D02}" destId="{CFBC9A8E-4098-8B4A-91BE-AF01B907783E}" srcOrd="0" destOrd="0" parTransId="{A5AC6D82-B142-0449-97E3-2B3D62364D67}" sibTransId="{81BC8328-F68C-7746-947B-D315751226FC}"/>
    <dgm:cxn modelId="{2C08EC91-C97F-3847-834B-701B174DDEE2}" srcId="{68A29D3C-9388-874D-9D92-CC6A0A8CE095}" destId="{6531E76F-EDE0-F643-BDDB-42F69F821D02}" srcOrd="1" destOrd="0" parTransId="{34E7DFA7-D80B-B140-9BD0-AA145F0375DF}" sibTransId="{0A294548-BAB5-EA4D-87AF-9401848DDF09}"/>
    <dgm:cxn modelId="{A3589AB5-2159-AF4E-8A85-FC300A38DF4F}" srcId="{68A29D3C-9388-874D-9D92-CC6A0A8CE095}" destId="{41758367-741D-9444-83BB-B4B5ED236F91}" srcOrd="2" destOrd="0" parTransId="{050E0544-EE27-DF46-A785-F3E5275F1926}" sibTransId="{7C8ABBBD-4F0D-3A4C-99D4-149FB5410DC8}"/>
    <dgm:cxn modelId="{84814EC9-E342-4D67-A9EE-E29909F89BE2}" type="presOf" srcId="{68A29D3C-9388-874D-9D92-CC6A0A8CE095}" destId="{6009956B-A379-EB43-8557-F79430669173}" srcOrd="0" destOrd="0" presId="urn:microsoft.com/office/officeart/2005/8/layout/hList1"/>
    <dgm:cxn modelId="{D319EBCA-E352-8243-880F-17C643555F3F}" srcId="{41758367-741D-9444-83BB-B4B5ED236F91}" destId="{205376D0-9E6E-4940-AEED-71ADF01E883B}" srcOrd="0" destOrd="0" parTransId="{D1AB0C44-A64A-274E-9CA0-28379DEE48BE}" sibTransId="{04DCB6AC-BF04-8F4F-9BDC-2BE1B628E737}"/>
    <dgm:cxn modelId="{999432CC-E27C-4EE9-B45B-2A3D158442ED}" type="presOf" srcId="{41758367-741D-9444-83BB-B4B5ED236F91}" destId="{1A03AF7B-0F9B-7B44-AC6B-C02F3F075713}" srcOrd="0" destOrd="0" presId="urn:microsoft.com/office/officeart/2005/8/layout/hList1"/>
    <dgm:cxn modelId="{EC61B8EE-0D1B-B046-A100-1BE0229C95BF}" srcId="{F7029401-17B5-DA45-841F-BBAD477A9A08}" destId="{57BBD1C4-7C0B-5E48-A106-AE1ACEC44749}" srcOrd="0" destOrd="0" parTransId="{76A7EB41-3A2E-7B41-8265-4CF397CBB2F4}" sibTransId="{49D854AD-1DB8-1748-9250-D06580439EBF}"/>
    <dgm:cxn modelId="{C88C65F6-D665-4228-A391-5620187A0178}" type="presOf" srcId="{F7029401-17B5-DA45-841F-BBAD477A9A08}" destId="{9CAF7630-CC98-4E4D-9A56-3C2F942A1C6F}" srcOrd="0" destOrd="0" presId="urn:microsoft.com/office/officeart/2005/8/layout/hList1"/>
    <dgm:cxn modelId="{447AD4E7-2F27-4D98-AE07-A6999FB806DA}" type="presParOf" srcId="{6009956B-A379-EB43-8557-F79430669173}" destId="{A51050AB-C683-FF4F-809D-7F031C44E45D}" srcOrd="0" destOrd="0" presId="urn:microsoft.com/office/officeart/2005/8/layout/hList1"/>
    <dgm:cxn modelId="{49CD4511-2924-4F7F-931A-E2AEE6D5B158}" type="presParOf" srcId="{A51050AB-C683-FF4F-809D-7F031C44E45D}" destId="{9CAF7630-CC98-4E4D-9A56-3C2F942A1C6F}" srcOrd="0" destOrd="0" presId="urn:microsoft.com/office/officeart/2005/8/layout/hList1"/>
    <dgm:cxn modelId="{D9E638EA-A488-4633-8C7C-6E5F0E3D3F1A}" type="presParOf" srcId="{A51050AB-C683-FF4F-809D-7F031C44E45D}" destId="{3A973A50-4101-CE49-B3C2-2A480C625EF5}" srcOrd="1" destOrd="0" presId="urn:microsoft.com/office/officeart/2005/8/layout/hList1"/>
    <dgm:cxn modelId="{E8B99C90-3625-4E90-8C9C-8481E4FCC656}" type="presParOf" srcId="{6009956B-A379-EB43-8557-F79430669173}" destId="{B83B2C0F-7BE7-734E-A989-CB715E27C320}" srcOrd="1" destOrd="0" presId="urn:microsoft.com/office/officeart/2005/8/layout/hList1"/>
    <dgm:cxn modelId="{BAB48ECF-CC19-402B-9ED7-8A3D9D0DFD7F}" type="presParOf" srcId="{6009956B-A379-EB43-8557-F79430669173}" destId="{7B8718F7-B07A-634A-BA9F-3A74763287B9}" srcOrd="2" destOrd="0" presId="urn:microsoft.com/office/officeart/2005/8/layout/hList1"/>
    <dgm:cxn modelId="{BDC16DD2-2E94-4FDF-8858-BE56B4C284E3}" type="presParOf" srcId="{7B8718F7-B07A-634A-BA9F-3A74763287B9}" destId="{DCADB207-E4A0-954B-B037-F53B8FF85DA6}" srcOrd="0" destOrd="0" presId="urn:microsoft.com/office/officeart/2005/8/layout/hList1"/>
    <dgm:cxn modelId="{B1B62EDC-B536-4F89-8493-A52D4A3AAABE}" type="presParOf" srcId="{7B8718F7-B07A-634A-BA9F-3A74763287B9}" destId="{02B05C4F-2B44-F44D-AEC2-C65B6FD4209D}" srcOrd="1" destOrd="0" presId="urn:microsoft.com/office/officeart/2005/8/layout/hList1"/>
    <dgm:cxn modelId="{8C9DCA21-BFC4-4743-9042-9EA8E6403CB9}" type="presParOf" srcId="{6009956B-A379-EB43-8557-F79430669173}" destId="{843546A0-169D-D841-809A-C04738A832E2}" srcOrd="3" destOrd="0" presId="urn:microsoft.com/office/officeart/2005/8/layout/hList1"/>
    <dgm:cxn modelId="{C910E76D-16F3-4D06-8567-A1D205FA0649}" type="presParOf" srcId="{6009956B-A379-EB43-8557-F79430669173}" destId="{EC972420-6A60-BA4A-9037-EEEB59A0EA42}" srcOrd="4" destOrd="0" presId="urn:microsoft.com/office/officeart/2005/8/layout/hList1"/>
    <dgm:cxn modelId="{375439B3-4494-4D46-9C9B-166B4753CE00}" type="presParOf" srcId="{EC972420-6A60-BA4A-9037-EEEB59A0EA42}" destId="{1A03AF7B-0F9B-7B44-AC6B-C02F3F075713}" srcOrd="0" destOrd="0" presId="urn:microsoft.com/office/officeart/2005/8/layout/hList1"/>
    <dgm:cxn modelId="{605B6992-AAB3-4306-8B4E-E315D3854FB8}" type="presParOf" srcId="{EC972420-6A60-BA4A-9037-EEEB59A0EA42}" destId="{5733AEC1-4B09-D943-85EF-CB122E914BB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F7630-CC98-4E4D-9A56-3C2F942A1C6F}">
      <dsp:nvSpPr>
        <dsp:cNvPr id="0" name=""/>
        <dsp:cNvSpPr/>
      </dsp:nvSpPr>
      <dsp:spPr>
        <a:xfrm>
          <a:off x="3381" y="199307"/>
          <a:ext cx="3296840" cy="777600"/>
        </a:xfrm>
        <a:prstGeom prst="rect">
          <a:avLst/>
        </a:prstGeom>
        <a:gradFill rotWithShape="0">
          <a:gsLst>
            <a:gs pos="100000">
              <a:srgbClr val="BA00EB">
                <a:alpha val="49842"/>
              </a:srgbClr>
            </a:gs>
            <a:gs pos="100000">
              <a:srgbClr val="BA00EB">
                <a:alpha val="60479"/>
              </a:srgb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GRI</a:t>
          </a:r>
        </a:p>
      </dsp:txBody>
      <dsp:txXfrm>
        <a:off x="3381" y="199307"/>
        <a:ext cx="3296840" cy="777600"/>
      </dsp:txXfrm>
    </dsp:sp>
    <dsp:sp modelId="{3A973A50-4101-CE49-B3C2-2A480C625EF5}">
      <dsp:nvSpPr>
        <dsp:cNvPr id="0" name=""/>
        <dsp:cNvSpPr/>
      </dsp:nvSpPr>
      <dsp:spPr>
        <a:xfrm>
          <a:off x="3381" y="976908"/>
          <a:ext cx="3296840" cy="5039820"/>
        </a:xfrm>
        <a:prstGeom prst="rect">
          <a:avLst/>
        </a:prstGeom>
        <a:solidFill>
          <a:srgbClr val="BA00EB">
            <a:alpha val="15840"/>
          </a:srgb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it-IT" sz="2700" kern="1200" dirty="0" err="1">
              <a:latin typeface="Arial" panose="020B0604020202020204" pitchFamily="34" charset="0"/>
              <a:cs typeface="Arial" panose="020B0604020202020204" pitchFamily="34" charset="0"/>
            </a:rPr>
            <a:t>Material</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issues</a:t>
          </a:r>
          <a:r>
            <a:rPr lang="it-IT" sz="2700" kern="1200" dirty="0">
              <a:latin typeface="Arial" panose="020B0604020202020204" pitchFamily="34" charset="0"/>
              <a:cs typeface="Arial" panose="020B0604020202020204" pitchFamily="34" charset="0"/>
            </a:rPr>
            <a:t>, i.e. </a:t>
          </a:r>
          <a:r>
            <a:rPr lang="it-IT" sz="2700" kern="1200" dirty="0" err="1">
              <a:latin typeface="Arial" panose="020B0604020202020204" pitchFamily="34" charset="0"/>
              <a:cs typeface="Arial" panose="020B0604020202020204" pitchFamily="34" charset="0"/>
            </a:rPr>
            <a:t>those</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that</a:t>
          </a:r>
          <a:r>
            <a:rPr lang="it-IT" sz="2700" kern="1200" dirty="0">
              <a:latin typeface="Arial" panose="020B0604020202020204" pitchFamily="34" charset="0"/>
              <a:cs typeface="Arial" panose="020B0604020202020204" pitchFamily="34" charset="0"/>
            </a:rPr>
            <a:t> generate the </a:t>
          </a:r>
          <a:r>
            <a:rPr lang="it-IT" sz="2700" kern="1200" dirty="0" err="1">
              <a:latin typeface="Arial" panose="020B0604020202020204" pitchFamily="34" charset="0"/>
              <a:cs typeface="Arial" panose="020B0604020202020204" pitchFamily="34" charset="0"/>
            </a:rPr>
            <a:t>most</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significant</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impacts</a:t>
          </a:r>
          <a:r>
            <a:rPr lang="it-IT" sz="2700" kern="1200" dirty="0">
              <a:latin typeface="Arial" panose="020B0604020202020204" pitchFamily="34" charset="0"/>
              <a:cs typeface="Arial" panose="020B0604020202020204" pitchFamily="34" charset="0"/>
            </a:rPr>
            <a:t> on the economy, the </a:t>
          </a:r>
          <a:r>
            <a:rPr lang="it-IT" sz="2700" kern="1200" dirty="0" err="1">
              <a:latin typeface="Arial" panose="020B0604020202020204" pitchFamily="34" charset="0"/>
              <a:cs typeface="Arial" panose="020B0604020202020204" pitchFamily="34" charset="0"/>
            </a:rPr>
            <a:t>environment</a:t>
          </a:r>
          <a:r>
            <a:rPr lang="it-IT" sz="2700" kern="1200" dirty="0">
              <a:latin typeface="Arial" panose="020B0604020202020204" pitchFamily="34" charset="0"/>
              <a:cs typeface="Arial" panose="020B0604020202020204" pitchFamily="34" charset="0"/>
            </a:rPr>
            <a:t> and </a:t>
          </a:r>
          <a:r>
            <a:rPr lang="it-IT" sz="2700" kern="1200" dirty="0" err="1">
              <a:latin typeface="Arial" panose="020B0604020202020204" pitchFamily="34" charset="0"/>
              <a:cs typeface="Arial" panose="020B0604020202020204" pitchFamily="34" charset="0"/>
            </a:rPr>
            <a:t>people</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including</a:t>
          </a:r>
          <a:r>
            <a:rPr lang="it-IT" sz="2700" kern="1200" dirty="0">
              <a:latin typeface="Arial" panose="020B0604020202020204" pitchFamily="34" charset="0"/>
              <a:cs typeface="Arial" panose="020B0604020202020204" pitchFamily="34" charset="0"/>
            </a:rPr>
            <a:t> </a:t>
          </a:r>
          <a:r>
            <a:rPr lang="it-IT" sz="2700" kern="1200" dirty="0" err="1">
              <a:latin typeface="Arial" panose="020B0604020202020204" pitchFamily="34" charset="0"/>
              <a:cs typeface="Arial" panose="020B0604020202020204" pitchFamily="34" charset="0"/>
            </a:rPr>
            <a:t>impacts</a:t>
          </a:r>
          <a:r>
            <a:rPr lang="it-IT" sz="2700" kern="1200" dirty="0">
              <a:latin typeface="Arial" panose="020B0604020202020204" pitchFamily="34" charset="0"/>
              <a:cs typeface="Arial" panose="020B0604020202020204" pitchFamily="34" charset="0"/>
            </a:rPr>
            <a:t> on </a:t>
          </a:r>
          <a:r>
            <a:rPr lang="it-IT" sz="2700" kern="1200" dirty="0" err="1">
              <a:latin typeface="Arial" panose="020B0604020202020204" pitchFamily="34" charset="0"/>
              <a:cs typeface="Arial" panose="020B0604020202020204" pitchFamily="34" charset="0"/>
            </a:rPr>
            <a:t>their</a:t>
          </a:r>
          <a:r>
            <a:rPr lang="it-IT" sz="2700" kern="1200" dirty="0">
              <a:latin typeface="Arial" panose="020B0604020202020204" pitchFamily="34" charset="0"/>
              <a:cs typeface="Arial" panose="020B0604020202020204" pitchFamily="34" charset="0"/>
            </a:rPr>
            <a:t> human </a:t>
          </a:r>
          <a:r>
            <a:rPr lang="it-IT" sz="2700" kern="1200" dirty="0" err="1">
              <a:latin typeface="Arial" panose="020B0604020202020204" pitchFamily="34" charset="0"/>
              <a:cs typeface="Arial" panose="020B0604020202020204" pitchFamily="34" charset="0"/>
            </a:rPr>
            <a:t>rights</a:t>
          </a:r>
          <a:r>
            <a:rPr lang="it-IT" sz="2700" kern="1200" dirty="0">
              <a:latin typeface="Arial" panose="020B0604020202020204" pitchFamily="34" charset="0"/>
              <a:cs typeface="Arial" panose="020B0604020202020204" pitchFamily="34" charset="0"/>
            </a:rPr>
            <a:t> (inside-out </a:t>
          </a:r>
          <a:r>
            <a:rPr lang="it-IT" sz="2700" kern="1200" dirty="0" err="1">
              <a:latin typeface="Arial" panose="020B0604020202020204" pitchFamily="34" charset="0"/>
              <a:cs typeface="Arial" panose="020B0604020202020204" pitchFamily="34" charset="0"/>
            </a:rPr>
            <a:t>perspective</a:t>
          </a:r>
          <a:r>
            <a:rPr lang="it-IT" sz="2700" kern="1200" dirty="0">
              <a:latin typeface="Arial" panose="020B0604020202020204" pitchFamily="34" charset="0"/>
              <a:cs typeface="Arial" panose="020B0604020202020204" pitchFamily="34" charset="0"/>
            </a:rPr>
            <a:t>). (GRI 2021)</a:t>
          </a:r>
          <a:endParaRPr lang="en-US" sz="2700" kern="1200" dirty="0">
            <a:latin typeface="Arial" panose="020B0604020202020204" pitchFamily="34" charset="0"/>
            <a:cs typeface="Arial" panose="020B0604020202020204" pitchFamily="34" charset="0"/>
          </a:endParaRPr>
        </a:p>
      </dsp:txBody>
      <dsp:txXfrm>
        <a:off x="3381" y="976908"/>
        <a:ext cx="3296840" cy="5039820"/>
      </dsp:txXfrm>
    </dsp:sp>
    <dsp:sp modelId="{DCADB207-E4A0-954B-B037-F53B8FF85DA6}">
      <dsp:nvSpPr>
        <dsp:cNvPr id="0" name=""/>
        <dsp:cNvSpPr/>
      </dsp:nvSpPr>
      <dsp:spPr>
        <a:xfrm>
          <a:off x="3761779" y="199307"/>
          <a:ext cx="3296840" cy="777600"/>
        </a:xfrm>
        <a:prstGeom prst="rect">
          <a:avLst/>
        </a:prstGeom>
        <a:gradFill rotWithShape="0">
          <a:gsLst>
            <a:gs pos="100000">
              <a:srgbClr val="004EFC">
                <a:alpha val="68264"/>
              </a:srgbClr>
            </a:gs>
            <a:gs pos="100000">
              <a:srgbClr val="004EFC"/>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IIRC</a:t>
          </a:r>
        </a:p>
      </dsp:txBody>
      <dsp:txXfrm>
        <a:off x="3761779" y="199307"/>
        <a:ext cx="3296840" cy="777600"/>
      </dsp:txXfrm>
    </dsp:sp>
    <dsp:sp modelId="{02B05C4F-2B44-F44D-AEC2-C65B6FD4209D}">
      <dsp:nvSpPr>
        <dsp:cNvPr id="0" name=""/>
        <dsp:cNvSpPr/>
      </dsp:nvSpPr>
      <dsp:spPr>
        <a:xfrm>
          <a:off x="3761779" y="976908"/>
          <a:ext cx="3296840" cy="5039820"/>
        </a:xfrm>
        <a:prstGeom prst="rect">
          <a:avLst/>
        </a:prstGeom>
        <a:solidFill>
          <a:srgbClr val="004EFC">
            <a:alpha val="24899"/>
          </a:srgb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Arial" panose="020B0604020202020204" pitchFamily="34" charset="0"/>
              <a:cs typeface="Arial" panose="020B0604020202020204" pitchFamily="34" charset="0"/>
            </a:rPr>
            <a:t>Information that could substantively affect the organization’s ability to create value in the short, medium, or long term </a:t>
          </a:r>
        </a:p>
      </dsp:txBody>
      <dsp:txXfrm>
        <a:off x="3761779" y="976908"/>
        <a:ext cx="3296840" cy="5039820"/>
      </dsp:txXfrm>
    </dsp:sp>
    <dsp:sp modelId="{1A03AF7B-0F9B-7B44-AC6B-C02F3F075713}">
      <dsp:nvSpPr>
        <dsp:cNvPr id="0" name=""/>
        <dsp:cNvSpPr/>
      </dsp:nvSpPr>
      <dsp:spPr>
        <a:xfrm>
          <a:off x="7520178" y="199307"/>
          <a:ext cx="3296840" cy="7776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SASB</a:t>
          </a:r>
        </a:p>
      </dsp:txBody>
      <dsp:txXfrm>
        <a:off x="7520178" y="199307"/>
        <a:ext cx="3296840" cy="777600"/>
      </dsp:txXfrm>
    </dsp:sp>
    <dsp:sp modelId="{5733AEC1-4B09-D943-85EF-CB122E914BBC}">
      <dsp:nvSpPr>
        <dsp:cNvPr id="0" name=""/>
        <dsp:cNvSpPr/>
      </dsp:nvSpPr>
      <dsp:spPr>
        <a:xfrm>
          <a:off x="7520178" y="976908"/>
          <a:ext cx="3296840" cy="5039820"/>
        </a:xfrm>
        <a:prstGeom prst="rect">
          <a:avLst/>
        </a:prstGeom>
        <a:solidFill>
          <a:srgbClr val="76539F">
            <a:alpha val="34666"/>
          </a:srgb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Arial" panose="020B0604020202020204" pitchFamily="34" charset="0"/>
              <a:cs typeface="Arial" panose="020B0604020202020204" pitchFamily="34" charset="0"/>
            </a:rPr>
            <a:t>Information that could be viewed by the reasonable investor as having significantly altered the total mix of information made available. </a:t>
          </a:r>
          <a:r>
            <a:rPr lang="en-US" sz="2700" kern="1200">
              <a:latin typeface="Arial" panose="020B0604020202020204" pitchFamily="34" charset="0"/>
              <a:cs typeface="Arial" panose="020B0604020202020204" pitchFamily="34" charset="0"/>
            </a:rPr>
            <a:t>(SASB 2013).</a:t>
          </a:r>
          <a:endParaRPr lang="en-US" sz="2700" kern="1200" dirty="0">
            <a:latin typeface="Arial" panose="020B0604020202020204" pitchFamily="34" charset="0"/>
            <a:cs typeface="Arial" panose="020B0604020202020204" pitchFamily="34" charset="0"/>
          </a:endParaRPr>
        </a:p>
      </dsp:txBody>
      <dsp:txXfrm>
        <a:off x="7520178" y="976908"/>
        <a:ext cx="3296840" cy="50398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DCEB6-AAD4-3543-BE4A-85F23526395F}" type="datetimeFigureOut">
              <a:rPr lang="it-IT" smtClean="0"/>
              <a:t>18/11/25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F2B67-1FD8-BB4F-937C-15B22F406761}" type="slidenum">
              <a:rPr lang="it-IT" smtClean="0"/>
              <a:t>‹N›</a:t>
            </a:fld>
            <a:endParaRPr lang="it-IT"/>
          </a:p>
        </p:txBody>
      </p:sp>
    </p:spTree>
    <p:extLst>
      <p:ext uri="{BB962C8B-B14F-4D97-AF65-F5344CB8AC3E}">
        <p14:creationId xmlns:p14="http://schemas.microsoft.com/office/powerpoint/2010/main" val="28285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14F2B67-1FD8-BB4F-937C-15B22F406761}" type="slidenum">
              <a:rPr lang="it-IT" smtClean="0"/>
              <a:t>31</a:t>
            </a:fld>
            <a:endParaRPr lang="it-IT"/>
          </a:p>
        </p:txBody>
      </p:sp>
    </p:spTree>
    <p:extLst>
      <p:ext uri="{BB962C8B-B14F-4D97-AF65-F5344CB8AC3E}">
        <p14:creationId xmlns:p14="http://schemas.microsoft.com/office/powerpoint/2010/main" val="279819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98322">
            <a:off x="12872211" y="-2776467"/>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grpSp>
        <p:nvGrpSpPr>
          <p:cNvPr id="3" name="Group 3"/>
          <p:cNvGrpSpPr/>
          <p:nvPr/>
        </p:nvGrpSpPr>
        <p:grpSpPr>
          <a:xfrm>
            <a:off x="10463626" y="1621617"/>
            <a:ext cx="753561" cy="7535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600FE">
                    <a:alpha val="100000"/>
                  </a:srgbClr>
                </a:gs>
                <a:gs pos="25000">
                  <a:srgbClr val="C900FE">
                    <a:alpha val="100000"/>
                  </a:srgbClr>
                </a:gs>
                <a:gs pos="50000">
                  <a:srgbClr val="A136FF">
                    <a:alpha val="100000"/>
                  </a:srgbClr>
                </a:gs>
                <a:gs pos="75000">
                  <a:srgbClr val="5142F0">
                    <a:alpha val="100000"/>
                  </a:srgbClr>
                </a:gs>
                <a:gs pos="100000">
                  <a:srgbClr val="0033D9">
                    <a:alpha val="100000"/>
                  </a:srgbClr>
                </a:gs>
              </a:gsLst>
              <a:path path="circle">
                <a:fillToRect r="100000" b="100000"/>
              </a:path>
              <a:tileRect l="-100000" t="-100000"/>
            </a:gradFill>
          </p:spPr>
          <p:txBody>
            <a:bodyPr/>
            <a:lstStyle/>
            <a:p>
              <a:endParaRPr lang="it-IT"/>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778711" y="7667323"/>
            <a:ext cx="1578921" cy="15789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600FE">
                    <a:alpha val="100000"/>
                  </a:srgbClr>
                </a:gs>
                <a:gs pos="25000">
                  <a:srgbClr val="C900FE">
                    <a:alpha val="100000"/>
                  </a:srgbClr>
                </a:gs>
                <a:gs pos="50000">
                  <a:srgbClr val="A136FF">
                    <a:alpha val="100000"/>
                  </a:srgbClr>
                </a:gs>
                <a:gs pos="75000">
                  <a:srgbClr val="5142F0">
                    <a:alpha val="100000"/>
                  </a:srgbClr>
                </a:gs>
                <a:gs pos="100000">
                  <a:srgbClr val="0033D9">
                    <a:alpha val="100000"/>
                  </a:srgbClr>
                </a:gs>
              </a:gsLst>
              <a:path path="circle">
                <a:fillToRect r="100000" b="100000"/>
              </a:path>
              <a:tileRect l="-100000" t="-100000"/>
            </a:gradFill>
          </p:spPr>
          <p:txBody>
            <a:bodyPr/>
            <a:lstStyle/>
            <a:p>
              <a:endParaRPr lang="it-IT"/>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44581" y="395738"/>
            <a:ext cx="4781942" cy="1225879"/>
          </a:xfrm>
          <a:custGeom>
            <a:avLst/>
            <a:gdLst/>
            <a:ahLst/>
            <a:cxnLst/>
            <a:rect l="l" t="t" r="r" b="b"/>
            <a:pathLst>
              <a:path w="4781942" h="1225879">
                <a:moveTo>
                  <a:pt x="0" y="0"/>
                </a:moveTo>
                <a:lnTo>
                  <a:pt x="4781943" y="0"/>
                </a:lnTo>
                <a:lnTo>
                  <a:pt x="4781943" y="1225879"/>
                </a:lnTo>
                <a:lnTo>
                  <a:pt x="0" y="1225879"/>
                </a:lnTo>
                <a:lnTo>
                  <a:pt x="0" y="0"/>
                </a:lnTo>
                <a:close/>
              </a:path>
            </a:pathLst>
          </a:custGeom>
          <a:blipFill>
            <a:blip r:embed="rId3"/>
            <a:stretch>
              <a:fillRect/>
            </a:stretch>
          </a:blipFill>
        </p:spPr>
        <p:txBody>
          <a:bodyPr/>
          <a:lstStyle/>
          <a:p>
            <a:endParaRPr lang="it-IT"/>
          </a:p>
        </p:txBody>
      </p:sp>
      <p:sp>
        <p:nvSpPr>
          <p:cNvPr id="10" name="Freeform 10"/>
          <p:cNvSpPr/>
          <p:nvPr/>
        </p:nvSpPr>
        <p:spPr>
          <a:xfrm>
            <a:off x="1319395" y="3147734"/>
            <a:ext cx="3907128" cy="1086151"/>
          </a:xfrm>
          <a:custGeom>
            <a:avLst/>
            <a:gdLst/>
            <a:ahLst/>
            <a:cxnLst/>
            <a:rect l="l" t="t" r="r" b="b"/>
            <a:pathLst>
              <a:path w="3907128" h="1086151">
                <a:moveTo>
                  <a:pt x="0" y="0"/>
                </a:moveTo>
                <a:lnTo>
                  <a:pt x="3907129" y="0"/>
                </a:lnTo>
                <a:lnTo>
                  <a:pt x="3907129" y="1086152"/>
                </a:lnTo>
                <a:lnTo>
                  <a:pt x="0" y="1086152"/>
                </a:lnTo>
                <a:lnTo>
                  <a:pt x="0" y="0"/>
                </a:lnTo>
                <a:close/>
              </a:path>
            </a:pathLst>
          </a:custGeom>
          <a:blipFill>
            <a:blip r:embed="rId4"/>
            <a:stretch>
              <a:fillRect/>
            </a:stretch>
          </a:blipFill>
        </p:spPr>
        <p:txBody>
          <a:bodyPr/>
          <a:lstStyle/>
          <a:p>
            <a:endParaRPr lang="it-IT"/>
          </a:p>
        </p:txBody>
      </p:sp>
      <p:sp>
        <p:nvSpPr>
          <p:cNvPr id="11" name="TextBox 11"/>
          <p:cNvSpPr txBox="1"/>
          <p:nvPr/>
        </p:nvSpPr>
        <p:spPr>
          <a:xfrm>
            <a:off x="1319394" y="4176736"/>
            <a:ext cx="14758805" cy="5216556"/>
          </a:xfrm>
          <a:prstGeom prst="rect">
            <a:avLst/>
          </a:prstGeom>
        </p:spPr>
        <p:txBody>
          <a:bodyPr wrap="square" lIns="0" tIns="0" rIns="0" bIns="0" rtlCol="0" anchor="t">
            <a:spAutoFit/>
          </a:bodyPr>
          <a:lstStyle/>
          <a:p>
            <a:pPr algn="l">
              <a:lnSpc>
                <a:spcPts val="13868"/>
              </a:lnSpc>
            </a:pPr>
            <a:r>
              <a:rPr lang="en-US" sz="9905" b="1" dirty="0">
                <a:solidFill>
                  <a:srgbClr val="000000"/>
                </a:solidFill>
                <a:latin typeface="Outfit Ultra-Bold"/>
                <a:ea typeface="Outfit Ultra-Bold"/>
                <a:cs typeface="Outfit Ultra-Bold"/>
                <a:sym typeface="Outfit Ultra-Bold"/>
              </a:rPr>
              <a:t>La doppia </a:t>
            </a:r>
            <a:r>
              <a:rPr lang="en-US" sz="9905" b="1" dirty="0" err="1">
                <a:solidFill>
                  <a:srgbClr val="000000"/>
                </a:solidFill>
                <a:latin typeface="Outfit Ultra-Bold"/>
                <a:ea typeface="Outfit Ultra-Bold"/>
                <a:cs typeface="Outfit Ultra-Bold"/>
                <a:sym typeface="Outfit Ultra-Bold"/>
              </a:rPr>
              <a:t>materialità</a:t>
            </a:r>
            <a:r>
              <a:rPr lang="en-US" sz="9905" b="1" dirty="0">
                <a:solidFill>
                  <a:srgbClr val="000000"/>
                </a:solidFill>
                <a:latin typeface="Outfit Ultra-Bold"/>
                <a:ea typeface="Outfit Ultra-Bold"/>
                <a:cs typeface="Outfit Ultra-Bold"/>
                <a:sym typeface="Outfit Ultra-Bold"/>
              </a:rPr>
              <a:t> </a:t>
            </a:r>
            <a:r>
              <a:rPr lang="en-US" sz="9905" b="1" dirty="0" err="1">
                <a:solidFill>
                  <a:srgbClr val="000000"/>
                </a:solidFill>
                <a:latin typeface="Outfit Ultra-Bold"/>
                <a:ea typeface="Outfit Ultra-Bold"/>
                <a:cs typeface="Outfit Ultra-Bold"/>
                <a:sym typeface="Outfit Ultra-Bold"/>
              </a:rPr>
              <a:t>nel</a:t>
            </a:r>
            <a:r>
              <a:rPr lang="en-US" sz="9905" b="1" dirty="0">
                <a:solidFill>
                  <a:srgbClr val="000000"/>
                </a:solidFill>
                <a:latin typeface="Outfit Ultra-Bold"/>
                <a:ea typeface="Outfit Ultra-Bold"/>
                <a:cs typeface="Outfit Ultra-Bold"/>
                <a:sym typeface="Outfit Ultra-Bold"/>
              </a:rPr>
              <a:t> report di </a:t>
            </a:r>
            <a:r>
              <a:rPr lang="en-US" sz="9905" b="1" dirty="0" err="1">
                <a:solidFill>
                  <a:srgbClr val="000000"/>
                </a:solidFill>
                <a:latin typeface="Outfit Ultra-Bold"/>
                <a:ea typeface="Outfit Ultra-Bold"/>
                <a:cs typeface="Outfit Ultra-Bold"/>
                <a:sym typeface="Outfit Ultra-Bold"/>
              </a:rPr>
              <a:t>sostenibilità</a:t>
            </a:r>
            <a:br>
              <a:rPr lang="en-US" sz="9905" b="1" dirty="0">
                <a:solidFill>
                  <a:srgbClr val="000000"/>
                </a:solidFill>
                <a:latin typeface="Outfit Ultra-Bold"/>
                <a:ea typeface="Outfit Ultra-Bold"/>
                <a:cs typeface="Outfit Ultra-Bold"/>
                <a:sym typeface="Outfit Ultra-Bold"/>
              </a:rPr>
            </a:br>
            <a:endParaRPr lang="en-US" sz="9905" b="1" dirty="0">
              <a:solidFill>
                <a:srgbClr val="000000"/>
              </a:solidFill>
              <a:latin typeface="Outfit Ultra-Bold"/>
              <a:ea typeface="Outfit Ultra-Bold"/>
              <a:cs typeface="Outfit Ultra-Bold"/>
              <a:sym typeface="Outfit Ultra-Bold"/>
            </a:endParaRPr>
          </a:p>
        </p:txBody>
      </p:sp>
      <p:sp>
        <p:nvSpPr>
          <p:cNvPr id="12" name="TextBox 12"/>
          <p:cNvSpPr txBox="1"/>
          <p:nvPr/>
        </p:nvSpPr>
        <p:spPr>
          <a:xfrm>
            <a:off x="1319394" y="7886700"/>
            <a:ext cx="12701405" cy="2206951"/>
          </a:xfrm>
          <a:prstGeom prst="rect">
            <a:avLst/>
          </a:prstGeom>
        </p:spPr>
        <p:txBody>
          <a:bodyPr wrap="square" lIns="0" tIns="0" rIns="0" bIns="0" rtlCol="0" anchor="t">
            <a:spAutoFit/>
          </a:bodyPr>
          <a:lstStyle/>
          <a:p>
            <a:pPr algn="l">
              <a:lnSpc>
                <a:spcPts val="4632"/>
              </a:lnSpc>
              <a:spcBef>
                <a:spcPct val="0"/>
              </a:spcBef>
            </a:pPr>
            <a:r>
              <a:rPr lang="en-US" sz="3308" dirty="0">
                <a:solidFill>
                  <a:srgbClr val="000000"/>
                </a:solidFill>
                <a:latin typeface="Outfit"/>
                <a:ea typeface="Outfit"/>
                <a:cs typeface="Outfit"/>
                <a:sym typeface="Outfit"/>
              </a:rPr>
              <a:t>Giuseppe Maria Bifulco, PhD</a:t>
            </a:r>
          </a:p>
          <a:p>
            <a:pPr>
              <a:spcBef>
                <a:spcPct val="0"/>
              </a:spcBef>
            </a:pPr>
            <a:r>
              <a:rPr lang="it-IT" sz="2400" i="1" dirty="0"/>
              <a:t>Ricercatore in Economia Aziendale presso l’Università </a:t>
            </a:r>
            <a:r>
              <a:rPr lang="it-IT" sz="2400" i="1" dirty="0" err="1"/>
              <a:t>Mercatorum</a:t>
            </a:r>
            <a:br>
              <a:rPr lang="it-IT" sz="2400" i="1" dirty="0"/>
            </a:br>
            <a:r>
              <a:rPr lang="it-IT" sz="2400" i="1" dirty="0"/>
              <a:t>Docente a contratto presso l’Università LUISS Guido Carli e l’UNINT - Università Internazionale di Roma</a:t>
            </a:r>
            <a:br>
              <a:rPr lang="it-IT" sz="2400" i="1" dirty="0"/>
            </a:br>
            <a:r>
              <a:rPr lang="it-IT" sz="2400" i="1" dirty="0"/>
              <a:t>Dottore Commercialista e Revisore Legale</a:t>
            </a:r>
            <a:br>
              <a:rPr lang="it-IT" sz="5400" dirty="0"/>
            </a:br>
            <a:endParaRPr lang="en-US" sz="3308" dirty="0">
              <a:solidFill>
                <a:srgbClr val="000000"/>
              </a:solidFill>
              <a:latin typeface="Outfit"/>
              <a:ea typeface="Outfit"/>
              <a:cs typeface="Outfit"/>
              <a:sym typeface="Outfit"/>
            </a:endParaRPr>
          </a:p>
        </p:txBody>
      </p:sp>
      <p:sp>
        <p:nvSpPr>
          <p:cNvPr id="13" name="TextBox 13"/>
          <p:cNvSpPr txBox="1"/>
          <p:nvPr/>
        </p:nvSpPr>
        <p:spPr>
          <a:xfrm>
            <a:off x="444581" y="1638943"/>
            <a:ext cx="5063122" cy="359455"/>
          </a:xfrm>
          <a:prstGeom prst="rect">
            <a:avLst/>
          </a:prstGeom>
        </p:spPr>
        <p:txBody>
          <a:bodyPr lIns="0" tIns="0" rIns="0" bIns="0" rtlCol="0" anchor="t">
            <a:spAutoFit/>
          </a:bodyPr>
          <a:lstStyle/>
          <a:p>
            <a:pPr algn="l">
              <a:lnSpc>
                <a:spcPts val="2969"/>
              </a:lnSpc>
              <a:spcBef>
                <a:spcPct val="0"/>
              </a:spcBef>
            </a:pPr>
            <a:r>
              <a:rPr lang="en-US" sz="2120" b="1">
                <a:solidFill>
                  <a:srgbClr val="000000"/>
                </a:solidFill>
                <a:latin typeface="Outfit Ultra-Bold"/>
                <a:ea typeface="Outfit Ultra-Bold"/>
                <a:cs typeface="Outfit Ultra-Bold"/>
                <a:sym typeface="Outfit Ultra-Bold"/>
              </a:rPr>
              <a:t>Ente Formatore Autorizzato CNDCEC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7AA5-564D-04D7-A9BA-FC95413B9E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EC999A-2F75-5BA2-3FC6-17F8C592C85B}"/>
              </a:ext>
            </a:extLst>
          </p:cNvPr>
          <p:cNvSpPr/>
          <p:nvPr/>
        </p:nvSpPr>
        <p:spPr>
          <a:xfrm rot="-1898322">
            <a:off x="15523423" y="-5300289"/>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21CFE3C4-6135-67E1-C63C-4E4371C5B68F}"/>
              </a:ext>
            </a:extLst>
          </p:cNvPr>
          <p:cNvSpPr/>
          <p:nvPr/>
        </p:nvSpPr>
        <p:spPr>
          <a:xfrm rot="-1898322">
            <a:off x="-2615182" y="834803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6E63E23-CCC3-057B-8F9E-02AFAE38E26A}"/>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5C5B14A0-3DA6-66C9-E2D2-D2E2719DC220}"/>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graphicFrame>
        <p:nvGraphicFramePr>
          <p:cNvPr id="6" name="Tabella 5">
            <a:extLst>
              <a:ext uri="{FF2B5EF4-FFF2-40B4-BE49-F238E27FC236}">
                <a16:creationId xmlns:a16="http://schemas.microsoft.com/office/drawing/2014/main" id="{9676FB0C-CA9D-610D-FAA5-DA71AF40C086}"/>
              </a:ext>
            </a:extLst>
          </p:cNvPr>
          <p:cNvGraphicFramePr>
            <a:graphicFrameLocks noGrp="1"/>
          </p:cNvGraphicFramePr>
          <p:nvPr>
            <p:extLst>
              <p:ext uri="{D42A27DB-BD31-4B8C-83A1-F6EECF244321}">
                <p14:modId xmlns:p14="http://schemas.microsoft.com/office/powerpoint/2010/main" val="2839476723"/>
              </p:ext>
            </p:extLst>
          </p:nvPr>
        </p:nvGraphicFramePr>
        <p:xfrm>
          <a:off x="1648983" y="1943100"/>
          <a:ext cx="14941835" cy="7238999"/>
        </p:xfrm>
        <a:graphic>
          <a:graphicData uri="http://schemas.openxmlformats.org/drawingml/2006/table">
            <a:tbl>
              <a:tblPr firstRow="1" bandRow="1">
                <a:tableStyleId>{5C22544A-7EE6-4342-B048-85BDC9FD1C3A}</a:tableStyleId>
              </a:tblPr>
              <a:tblGrid>
                <a:gridCol w="3550211">
                  <a:extLst>
                    <a:ext uri="{9D8B030D-6E8A-4147-A177-3AD203B41FA5}">
                      <a16:colId xmlns:a16="http://schemas.microsoft.com/office/drawing/2014/main" val="1089765705"/>
                    </a:ext>
                  </a:extLst>
                </a:gridCol>
                <a:gridCol w="2847906">
                  <a:extLst>
                    <a:ext uri="{9D8B030D-6E8A-4147-A177-3AD203B41FA5}">
                      <a16:colId xmlns:a16="http://schemas.microsoft.com/office/drawing/2014/main" val="548774231"/>
                    </a:ext>
                  </a:extLst>
                </a:gridCol>
                <a:gridCol w="2847906">
                  <a:extLst>
                    <a:ext uri="{9D8B030D-6E8A-4147-A177-3AD203B41FA5}">
                      <a16:colId xmlns:a16="http://schemas.microsoft.com/office/drawing/2014/main" val="993018894"/>
                    </a:ext>
                  </a:extLst>
                </a:gridCol>
                <a:gridCol w="2847906">
                  <a:extLst>
                    <a:ext uri="{9D8B030D-6E8A-4147-A177-3AD203B41FA5}">
                      <a16:colId xmlns:a16="http://schemas.microsoft.com/office/drawing/2014/main" val="2822958059"/>
                    </a:ext>
                  </a:extLst>
                </a:gridCol>
                <a:gridCol w="2847906">
                  <a:extLst>
                    <a:ext uri="{9D8B030D-6E8A-4147-A177-3AD203B41FA5}">
                      <a16:colId xmlns:a16="http://schemas.microsoft.com/office/drawing/2014/main" val="4233888284"/>
                    </a:ext>
                  </a:extLst>
                </a:gridCol>
              </a:tblGrid>
              <a:tr h="648778">
                <a:tc gridSpan="5">
                  <a:txBody>
                    <a:bodyPr/>
                    <a:lstStyle/>
                    <a:p>
                      <a:pPr algn="ctr"/>
                      <a:r>
                        <a:rPr lang="it-IT" sz="3200" dirty="0">
                          <a:latin typeface="Times New Roman" panose="02020603050405020304" pitchFamily="18" charset="0"/>
                          <a:cs typeface="Times New Roman" panose="02020603050405020304" pitchFamily="18" charset="0"/>
                        </a:rPr>
                        <a:t>CSRD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766180242"/>
                  </a:ext>
                </a:extLst>
              </a:tr>
              <a:tr h="97665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kern="1200" dirty="0">
                          <a:solidFill>
                            <a:schemeClr val="dk1"/>
                          </a:solidFill>
                          <a:effectLst/>
                          <a:latin typeface="Times New Roman" panose="02020603050405020304" pitchFamily="18" charset="0"/>
                          <a:ea typeface="+mn-ea"/>
                          <a:cs typeface="Times New Roman" panose="02020603050405020304" pitchFamily="18" charset="0"/>
                        </a:rPr>
                        <a:t>Ambito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kern="1200" dirty="0">
                          <a:solidFill>
                            <a:schemeClr val="dk1"/>
                          </a:solidFill>
                          <a:effectLst/>
                          <a:latin typeface="Times New Roman" panose="02020603050405020304" pitchFamily="18" charset="0"/>
                          <a:ea typeface="+mn-ea"/>
                          <a:cs typeface="Times New Roman" panose="02020603050405020304" pitchFamily="18" charset="0"/>
                        </a:rPr>
                        <a:t>CSRD vigente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hMerge="1">
                  <a:txBody>
                    <a:bodyPr/>
                    <a:lstStyle/>
                    <a:p>
                      <a:endParaRPr lang="it-IT" dirty="0"/>
                    </a:p>
                  </a:txBody>
                  <a:tcPr/>
                </a:tc>
                <a:tc gridSpan="2">
                  <a:txBody>
                    <a:bodyPr/>
                    <a:lstStyle/>
                    <a:p>
                      <a:pPr algn="ctr"/>
                      <a:r>
                        <a:rPr lang="it-IT" sz="2200" b="1" i="1" kern="1200" dirty="0">
                          <a:solidFill>
                            <a:schemeClr val="dk1"/>
                          </a:solidFill>
                          <a:effectLst/>
                          <a:latin typeface="Times New Roman" panose="02020603050405020304" pitchFamily="18" charset="0"/>
                          <a:ea typeface="+mn-ea"/>
                          <a:cs typeface="Times New Roman" panose="02020603050405020304" pitchFamily="18" charset="0"/>
                        </a:rPr>
                        <a:t>Omnibus package</a:t>
                      </a:r>
                    </a:p>
                    <a:p>
                      <a:pPr algn="ctr"/>
                      <a:r>
                        <a:rPr lang="it-IT" sz="2200" b="1" i="1" kern="1200" dirty="0">
                          <a:solidFill>
                            <a:schemeClr val="dk1"/>
                          </a:solidFill>
                          <a:effectLst/>
                          <a:latin typeface="Times New Roman" panose="02020603050405020304" pitchFamily="18" charset="0"/>
                          <a:ea typeface="+mn-ea"/>
                          <a:cs typeface="Times New Roman" panose="02020603050405020304" pitchFamily="18" charset="0"/>
                        </a:rPr>
                        <a:t>Stop-the-clock </a:t>
                      </a:r>
                      <a:r>
                        <a:rPr lang="it-IT" sz="2200" b="1" i="1" kern="1200" dirty="0" err="1">
                          <a:solidFill>
                            <a:schemeClr val="dk1"/>
                          </a:solidFill>
                          <a:effectLst/>
                          <a:latin typeface="Times New Roman" panose="02020603050405020304" pitchFamily="18" charset="0"/>
                          <a:ea typeface="+mn-ea"/>
                          <a:cs typeface="Times New Roman" panose="02020603050405020304" pitchFamily="18" charset="0"/>
                        </a:rPr>
                        <a:t>proposal</a:t>
                      </a:r>
                      <a:endParaRPr lang="it-IT" sz="2200" b="1" i="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it-IT" dirty="0"/>
                    </a:p>
                  </a:txBody>
                  <a:tcPr/>
                </a:tc>
                <a:extLst>
                  <a:ext uri="{0D108BD9-81ED-4DB2-BD59-A6C34878D82A}">
                    <a16:rowId xmlns:a16="http://schemas.microsoft.com/office/drawing/2014/main" val="324527384"/>
                  </a:ext>
                </a:extLst>
              </a:tr>
              <a:tr h="409754">
                <a:tc vMerge="1">
                  <a:txBody>
                    <a:bodyPr/>
                    <a:lstStyle/>
                    <a:p>
                      <a:endParaRPr lang="it-IT" dirty="0"/>
                    </a:p>
                  </a:txBody>
                  <a:tcPr/>
                </a:tc>
                <a:tc>
                  <a:txBody>
                    <a:bodyPr/>
                    <a:lstStyle/>
                    <a:p>
                      <a:pPr algn="ctr"/>
                      <a:r>
                        <a:rPr lang="it-IT" b="1" dirty="0">
                          <a:solidFill>
                            <a:srgbClr val="151514"/>
                          </a:solidFill>
                          <a:effectLst/>
                          <a:latin typeface="Times New Roman" panose="02020603050405020304" pitchFamily="18" charset="0"/>
                          <a:cs typeface="Times New Roman" panose="02020603050405020304" pitchFamily="18" charset="0"/>
                        </a:rPr>
                        <a:t>Soglie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it-IT" b="1" dirty="0">
                          <a:solidFill>
                            <a:srgbClr val="151514"/>
                          </a:solidFill>
                          <a:effectLst/>
                          <a:latin typeface="Times New Roman" panose="02020603050405020304" pitchFamily="18" charset="0"/>
                          <a:cs typeface="Times New Roman" panose="02020603050405020304" pitchFamily="18" charset="0"/>
                        </a:rPr>
                        <a:t>Tempistiche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it-IT" b="1" dirty="0">
                          <a:solidFill>
                            <a:srgbClr val="151514"/>
                          </a:solidFill>
                          <a:effectLst/>
                          <a:latin typeface="Times New Roman" panose="02020603050405020304" pitchFamily="18" charset="0"/>
                          <a:cs typeface="Times New Roman" panose="02020603050405020304" pitchFamily="18" charset="0"/>
                        </a:rPr>
                        <a:t>Soglie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it-IT" b="1" dirty="0">
                          <a:solidFill>
                            <a:srgbClr val="151514"/>
                          </a:solidFill>
                          <a:effectLst/>
                          <a:latin typeface="Times New Roman" panose="02020603050405020304" pitchFamily="18" charset="0"/>
                          <a:cs typeface="Times New Roman" panose="02020603050405020304" pitchFamily="18" charset="0"/>
                        </a:rPr>
                        <a:t>Tempistiche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62562436"/>
                  </a:ext>
                </a:extLst>
              </a:tr>
              <a:tr h="717071">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Grandi imprese enti di</a:t>
                      </a:r>
                    </a:p>
                    <a:p>
                      <a:pPr>
                        <a:buNone/>
                      </a:pPr>
                      <a:r>
                        <a:rPr lang="it-IT" b="1" dirty="0">
                          <a:solidFill>
                            <a:srgbClr val="000000"/>
                          </a:solidFill>
                          <a:effectLst/>
                          <a:latin typeface="Times New Roman" panose="02020603050405020304" pitchFamily="18" charset="0"/>
                          <a:cs typeface="Times New Roman" panose="02020603050405020304" pitchFamily="18" charset="0"/>
                        </a:rPr>
                        <a:t>interesse pubblico (EIP)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buNone/>
                      </a:pPr>
                      <a:r>
                        <a:rPr lang="it-IT" b="0" dirty="0">
                          <a:solidFill>
                            <a:srgbClr val="000000"/>
                          </a:solidFill>
                          <a:effectLst/>
                          <a:latin typeface="Times New Roman" panose="02020603050405020304" pitchFamily="18" charset="0"/>
                          <a:cs typeface="Times New Roman" panose="02020603050405020304" pitchFamily="18" charset="0"/>
                        </a:rPr>
                        <a:t>&gt; 500 dipendenti</a:t>
                      </a:r>
                    </a:p>
                    <a:p>
                      <a:pPr>
                        <a:buNone/>
                      </a:pPr>
                      <a:r>
                        <a:rPr lang="it-IT" b="0" dirty="0">
                          <a:solidFill>
                            <a:srgbClr val="000000"/>
                          </a:solidFill>
                          <a:effectLst/>
                          <a:latin typeface="Times New Roman" panose="02020603050405020304" pitchFamily="18" charset="0"/>
                          <a:cs typeface="Times New Roman" panose="02020603050405020304" pitchFamily="18" charset="0"/>
                        </a:rPr>
                        <a:t>già soggette a NFRD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a:buNone/>
                      </a:pPr>
                      <a:r>
                        <a:rPr lang="it-IT" b="0" dirty="0">
                          <a:solidFill>
                            <a:srgbClr val="000000"/>
                          </a:solidFill>
                          <a:effectLst/>
                          <a:latin typeface="Times New Roman" panose="02020603050405020304" pitchFamily="18" charset="0"/>
                          <a:cs typeface="Times New Roman" panose="02020603050405020304" pitchFamily="18" charset="0"/>
                        </a:rPr>
                        <a:t>reporting dal 2025</a:t>
                      </a:r>
                    </a:p>
                    <a:p>
                      <a:r>
                        <a:rPr lang="it-IT" b="0" dirty="0">
                          <a:solidFill>
                            <a:srgbClr val="000000"/>
                          </a:solidFill>
                          <a:effectLst/>
                          <a:latin typeface="Times New Roman" panose="02020603050405020304" pitchFamily="18" charset="0"/>
                          <a:cs typeface="Times New Roman" panose="02020603050405020304" pitchFamily="18" charset="0"/>
                        </a:rPr>
                        <a:t>su FY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&gt;1000 dipendenti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Nessuna modifica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608007"/>
                  </a:ext>
                </a:extLst>
              </a:tr>
              <a:tr h="717071">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Impresa EIP madre di un</a:t>
                      </a:r>
                    </a:p>
                    <a:p>
                      <a:pPr>
                        <a:buNone/>
                      </a:pPr>
                      <a:r>
                        <a:rPr lang="it-IT" b="1" dirty="0">
                          <a:solidFill>
                            <a:srgbClr val="000000"/>
                          </a:solidFill>
                          <a:effectLst/>
                          <a:latin typeface="Times New Roman" panose="02020603050405020304" pitchFamily="18" charset="0"/>
                          <a:cs typeface="Times New Roman" panose="02020603050405020304" pitchFamily="18" charset="0"/>
                        </a:rPr>
                        <a:t>gruppo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buNone/>
                      </a:pPr>
                      <a:r>
                        <a:rPr lang="it-IT" b="0" dirty="0">
                          <a:solidFill>
                            <a:srgbClr val="000000"/>
                          </a:solidFill>
                          <a:effectLst/>
                          <a:latin typeface="Times New Roman" panose="02020603050405020304" pitchFamily="18" charset="0"/>
                          <a:cs typeface="Times New Roman" panose="02020603050405020304" pitchFamily="18" charset="0"/>
                        </a:rPr>
                        <a:t>Se il gruppo</a:t>
                      </a:r>
                    </a:p>
                    <a:p>
                      <a:pPr>
                        <a:buNone/>
                      </a:pPr>
                      <a:r>
                        <a:rPr lang="it-IT" b="0" dirty="0">
                          <a:solidFill>
                            <a:srgbClr val="000000"/>
                          </a:solidFill>
                          <a:effectLst/>
                          <a:latin typeface="Times New Roman" panose="02020603050405020304" pitchFamily="18" charset="0"/>
                          <a:cs typeface="Times New Roman" panose="02020603050405020304" pitchFamily="18" charset="0"/>
                        </a:rPr>
                        <a:t>&gt; 500 dipendenti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marL="0" algn="l" defTabSz="914400" rtl="0" eaLnBrk="1" latinLnBrk="0" hangingPunct="1">
                        <a:buNone/>
                      </a:pPr>
                      <a:r>
                        <a:rPr lang="it-IT" sz="1800" b="0" kern="1200" dirty="0">
                          <a:solidFill>
                            <a:srgbClr val="000000"/>
                          </a:solidFill>
                          <a:effectLst/>
                          <a:latin typeface="Times New Roman" panose="02020603050405020304" pitchFamily="18" charset="0"/>
                          <a:ea typeface="+mn-ea"/>
                          <a:cs typeface="Times New Roman" panose="02020603050405020304" pitchFamily="18" charset="0"/>
                        </a:rPr>
                        <a:t>reporting dal 2025</a:t>
                      </a:r>
                    </a:p>
                    <a:p>
                      <a:pPr marL="0" algn="l" defTabSz="914400" rtl="0" eaLnBrk="1" latinLnBrk="0" hangingPunct="1">
                        <a:buNone/>
                      </a:pPr>
                      <a:r>
                        <a:rPr lang="it-IT" sz="1800" b="0" kern="1200" dirty="0">
                          <a:solidFill>
                            <a:srgbClr val="000000"/>
                          </a:solidFill>
                          <a:effectLst/>
                          <a:latin typeface="Times New Roman" panose="02020603050405020304" pitchFamily="18" charset="0"/>
                          <a:ea typeface="+mn-ea"/>
                          <a:cs typeface="Times New Roman" panose="02020603050405020304" pitchFamily="18" charset="0"/>
                        </a:rPr>
                        <a:t>su FY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marL="0" algn="l" defTabSz="914400" rtl="0" eaLnBrk="1" latinLnBrk="0" hangingPunct="1">
                        <a:buNone/>
                      </a:pPr>
                      <a:r>
                        <a:rPr lang="it-IT" sz="1800" b="1" kern="1200" dirty="0">
                          <a:solidFill>
                            <a:srgbClr val="000000"/>
                          </a:solidFill>
                          <a:effectLst/>
                          <a:latin typeface="Times New Roman" panose="02020603050405020304" pitchFamily="18" charset="0"/>
                          <a:ea typeface="+mn-ea"/>
                          <a:cs typeface="Times New Roman" panose="02020603050405020304" pitchFamily="18" charset="0"/>
                        </a:rPr>
                        <a:t>Se il gruppo</a:t>
                      </a:r>
                    </a:p>
                    <a:p>
                      <a:pPr marL="0" algn="l" defTabSz="914400" rtl="0" eaLnBrk="1" latinLnBrk="0" hangingPunct="1">
                        <a:buNone/>
                      </a:pPr>
                      <a:r>
                        <a:rPr lang="it-IT" sz="1800" b="1" kern="1200" dirty="0">
                          <a:solidFill>
                            <a:srgbClr val="000000"/>
                          </a:solidFill>
                          <a:effectLst/>
                          <a:latin typeface="Times New Roman" panose="02020603050405020304" pitchFamily="18" charset="0"/>
                          <a:ea typeface="+mn-ea"/>
                          <a:cs typeface="Times New Roman" panose="02020603050405020304" pitchFamily="18" charset="0"/>
                        </a:rPr>
                        <a:t>&gt;1000 dipendenti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Nessuna modifica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083368034"/>
                  </a:ext>
                </a:extLst>
              </a:tr>
              <a:tr h="1516021">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Altre grandi imprese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buNone/>
                      </a:pPr>
                      <a:r>
                        <a:rPr lang="it-IT" b="0" dirty="0">
                          <a:solidFill>
                            <a:srgbClr val="000000"/>
                          </a:solidFill>
                          <a:effectLst/>
                          <a:latin typeface="Times New Roman" panose="02020603050405020304" pitchFamily="18" charset="0"/>
                          <a:cs typeface="Times New Roman" panose="02020603050405020304" pitchFamily="18" charset="0"/>
                        </a:rPr>
                        <a:t>&gt;250 dipendenti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a:buNone/>
                      </a:pPr>
                      <a:r>
                        <a:rPr lang="it-IT" b="0" dirty="0">
                          <a:solidFill>
                            <a:srgbClr val="000000"/>
                          </a:solidFill>
                          <a:effectLst/>
                          <a:latin typeface="Times New Roman" panose="02020603050405020304" pitchFamily="18" charset="0"/>
                          <a:cs typeface="Times New Roman" panose="02020603050405020304" pitchFamily="18" charset="0"/>
                        </a:rPr>
                        <a:t>reporting dal 2026</a:t>
                      </a:r>
                    </a:p>
                    <a:p>
                      <a:r>
                        <a:rPr lang="it-IT" b="0" dirty="0">
                          <a:solidFill>
                            <a:srgbClr val="000000"/>
                          </a:solidFill>
                          <a:effectLst/>
                          <a:latin typeface="Times New Roman" panose="02020603050405020304" pitchFamily="18" charset="0"/>
                          <a:cs typeface="Times New Roman" panose="02020603050405020304" pitchFamily="18" charset="0"/>
                        </a:rPr>
                        <a:t>su FY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a:buNone/>
                      </a:pPr>
                      <a:r>
                        <a:rPr lang="it-IT" b="1" dirty="0">
                          <a:solidFill>
                            <a:srgbClr val="000000"/>
                          </a:solidFill>
                          <a:effectLst/>
                          <a:latin typeface="Times New Roman" panose="02020603050405020304" pitchFamily="18" charset="0"/>
                          <a:cs typeface="Times New Roman" panose="02020603050405020304" pitchFamily="18" charset="0"/>
                        </a:rPr>
                        <a:t>&gt;1000 dipendenti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2028 su FY 2027</a:t>
                      </a:r>
                    </a:p>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Previsione transitoria</a:t>
                      </a:r>
                    </a:p>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fino all’adozione delle nuove soglie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16759478"/>
                  </a:ext>
                </a:extLst>
              </a:tr>
              <a:tr h="2253651">
                <a:tc>
                  <a:txBody>
                    <a:bodyPr/>
                    <a:lstStyle/>
                    <a:p>
                      <a:pPr marL="285750" indent="-285750">
                        <a:buFont typeface="Arial" panose="020B0604020202020204" pitchFamily="34" charset="0"/>
                        <a:buChar char="•"/>
                      </a:pPr>
                      <a:r>
                        <a:rPr lang="it-IT" sz="1800" b="1" kern="1200" dirty="0">
                          <a:solidFill>
                            <a:schemeClr val="dk1"/>
                          </a:solidFill>
                          <a:effectLst/>
                          <a:latin typeface="Times New Roman" panose="02020603050405020304" pitchFamily="18" charset="0"/>
                          <a:ea typeface="+mn-ea"/>
                          <a:cs typeface="Times New Roman" panose="02020603050405020304" pitchFamily="18" charset="0"/>
                        </a:rPr>
                        <a:t>PMI quotate </a:t>
                      </a:r>
                      <a:r>
                        <a:rPr lang="it-IT" sz="1800" b="0" kern="1200" dirty="0">
                          <a:solidFill>
                            <a:schemeClr val="dk1"/>
                          </a:solidFill>
                          <a:effectLst/>
                          <a:latin typeface="Times New Roman" panose="02020603050405020304" pitchFamily="18" charset="0"/>
                          <a:ea typeface="+mn-ea"/>
                          <a:cs typeface="Times New Roman" panose="02020603050405020304" pitchFamily="18" charset="0"/>
                        </a:rPr>
                        <a:t>su </a:t>
                      </a:r>
                      <a:r>
                        <a:rPr lang="it-IT" sz="1800" b="0" kern="1200" dirty="0" err="1">
                          <a:solidFill>
                            <a:schemeClr val="dk1"/>
                          </a:solidFill>
                          <a:effectLst/>
                          <a:latin typeface="Times New Roman" panose="02020603050405020304" pitchFamily="18" charset="0"/>
                          <a:ea typeface="+mn-ea"/>
                          <a:cs typeface="Times New Roman" panose="02020603050405020304" pitchFamily="18" charset="0"/>
                        </a:rPr>
                        <a:t>mkt</a:t>
                      </a:r>
                      <a:r>
                        <a:rPr lang="it-IT" sz="1800" b="0" kern="1200" dirty="0">
                          <a:solidFill>
                            <a:schemeClr val="dk1"/>
                          </a:solidFill>
                          <a:effectLst/>
                          <a:latin typeface="Times New Roman" panose="02020603050405020304" pitchFamily="18" charset="0"/>
                          <a:ea typeface="+mn-ea"/>
                          <a:cs typeface="Times New Roman" panose="02020603050405020304" pitchFamily="18" charset="0"/>
                        </a:rPr>
                        <a:t> regolamentati</a:t>
                      </a:r>
                    </a:p>
                    <a:p>
                      <a:pPr marL="285750" indent="-285750">
                        <a:buFont typeface="Arial" panose="020B0604020202020204" pitchFamily="34" charset="0"/>
                        <a:buChar char="•"/>
                      </a:pPr>
                      <a:r>
                        <a:rPr lang="it-IT" sz="1800" b="0" kern="1200" dirty="0">
                          <a:solidFill>
                            <a:schemeClr val="dk1"/>
                          </a:solidFill>
                          <a:effectLst/>
                          <a:latin typeface="Times New Roman" panose="02020603050405020304" pitchFamily="18" charset="0"/>
                          <a:ea typeface="+mn-ea"/>
                          <a:cs typeface="Times New Roman" panose="02020603050405020304" pitchFamily="18" charset="0"/>
                        </a:rPr>
                        <a:t>piccole e non complesse istituzioni di credito</a:t>
                      </a:r>
                    </a:p>
                    <a:p>
                      <a:pPr marL="285750" indent="-285750">
                        <a:buFont typeface="Arial" panose="020B0604020202020204" pitchFamily="34" charset="0"/>
                        <a:buChar char="•"/>
                      </a:pPr>
                      <a:r>
                        <a:rPr lang="it-IT" sz="1800" b="0" kern="1200" dirty="0">
                          <a:solidFill>
                            <a:schemeClr val="dk1"/>
                          </a:solidFill>
                          <a:effectLst/>
                          <a:latin typeface="Times New Roman" panose="02020603050405020304" pitchFamily="18" charset="0"/>
                          <a:ea typeface="+mn-ea"/>
                          <a:cs typeface="Times New Roman" panose="02020603050405020304" pitchFamily="18" charset="0"/>
                        </a:rPr>
                        <a:t>imprese di assicurazione e riassicurazione captive</a:t>
                      </a:r>
                    </a:p>
                    <a:p>
                      <a:pPr>
                        <a:buNone/>
                      </a:pPr>
                      <a:endParaRPr lang="it-IT" b="0"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gn="l"/>
                      <a:r>
                        <a:rPr lang="it-IT" sz="1800" b="0" kern="1200" dirty="0">
                          <a:solidFill>
                            <a:schemeClr val="dk1"/>
                          </a:solidFill>
                          <a:effectLst/>
                          <a:latin typeface="Times New Roman" panose="02020603050405020304" pitchFamily="18" charset="0"/>
                          <a:ea typeface="+mn-ea"/>
                          <a:cs typeface="Times New Roman" panose="02020603050405020304" pitchFamily="18" charset="0"/>
                        </a:rPr>
                        <a:t>v. soglie specifiche</a:t>
                      </a:r>
                    </a:p>
                    <a:p>
                      <a:pPr algn="l"/>
                      <a:r>
                        <a:rPr lang="it-IT" sz="1800" b="0" kern="1200" dirty="0">
                          <a:solidFill>
                            <a:schemeClr val="dk1"/>
                          </a:solidFill>
                          <a:effectLst/>
                          <a:latin typeface="Times New Roman" panose="02020603050405020304" pitchFamily="18" charset="0"/>
                          <a:ea typeface="+mn-ea"/>
                          <a:cs typeface="Times New Roman" panose="02020603050405020304" pitchFamily="18" charset="0"/>
                        </a:rPr>
                        <a:t>in base al recepimento</a:t>
                      </a:r>
                    </a:p>
                    <a:p>
                      <a:pPr algn="l"/>
                      <a:r>
                        <a:rPr lang="it-IT" sz="1800" b="0" kern="1200" dirty="0">
                          <a:solidFill>
                            <a:schemeClr val="dk1"/>
                          </a:solidFill>
                          <a:effectLst/>
                          <a:latin typeface="Times New Roman" panose="02020603050405020304" pitchFamily="18" charset="0"/>
                          <a:ea typeface="+mn-ea"/>
                          <a:cs typeface="Times New Roman" panose="02020603050405020304" pitchFamily="18" charset="0"/>
                        </a:rPr>
                        <a:t>negli Stati Membri.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Reporting dal 2027</a:t>
                      </a:r>
                    </a:p>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su FY 2026,</a:t>
                      </a:r>
                    </a:p>
                    <a:p>
                      <a:r>
                        <a:rPr lang="it-IT" sz="1800" b="0" kern="1200" dirty="0" err="1">
                          <a:solidFill>
                            <a:schemeClr val="dk1"/>
                          </a:solidFill>
                          <a:effectLst/>
                          <a:latin typeface="Times New Roman" panose="02020603050405020304" pitchFamily="18" charset="0"/>
                          <a:ea typeface="+mn-ea"/>
                          <a:cs typeface="Times New Roman" panose="02020603050405020304" pitchFamily="18" charset="0"/>
                        </a:rPr>
                        <a:t>opt</a:t>
                      </a:r>
                      <a:r>
                        <a:rPr lang="it-IT" sz="1800" b="0" kern="1200" dirty="0">
                          <a:solidFill>
                            <a:schemeClr val="dk1"/>
                          </a:solidFill>
                          <a:effectLst/>
                          <a:latin typeface="Times New Roman" panose="02020603050405020304" pitchFamily="18" charset="0"/>
                          <a:ea typeface="+mn-ea"/>
                          <a:cs typeface="Times New Roman" panose="02020603050405020304" pitchFamily="18" charset="0"/>
                        </a:rPr>
                        <a:t>-out option fino al 2028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Eliminazione totale</a:t>
                      </a:r>
                    </a:p>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dell’obbligo di reporting</a:t>
                      </a:r>
                    </a:p>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per PMI quotate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2029 su FY 2028</a:t>
                      </a:r>
                    </a:p>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Previsione transitoria</a:t>
                      </a:r>
                    </a:p>
                    <a:p>
                      <a:r>
                        <a:rPr lang="it-IT" sz="1800" b="0" kern="1200" dirty="0">
                          <a:solidFill>
                            <a:schemeClr val="dk1"/>
                          </a:solidFill>
                          <a:effectLst/>
                          <a:latin typeface="Times New Roman" panose="02020603050405020304" pitchFamily="18" charset="0"/>
                          <a:ea typeface="+mn-ea"/>
                          <a:cs typeface="Times New Roman" panose="02020603050405020304" pitchFamily="18" charset="0"/>
                        </a:rPr>
                        <a:t>fino all’adozione delle nuove soglie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702275150"/>
                  </a:ext>
                </a:extLst>
              </a:tr>
            </a:tbl>
          </a:graphicData>
        </a:graphic>
      </p:graphicFrame>
    </p:spTree>
    <p:extLst>
      <p:ext uri="{BB962C8B-B14F-4D97-AF65-F5344CB8AC3E}">
        <p14:creationId xmlns:p14="http://schemas.microsoft.com/office/powerpoint/2010/main" val="374500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7AA03-6C5E-65E3-E924-56D58D46CD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7B01F4-FA42-D7F1-9B06-9403C710F8F1}"/>
              </a:ext>
            </a:extLst>
          </p:cNvPr>
          <p:cNvSpPr/>
          <p:nvPr/>
        </p:nvSpPr>
        <p:spPr>
          <a:xfrm rot="-1898322">
            <a:off x="15218623" y="-4398085"/>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11C18A06-8BC1-E778-CEBA-06F4DF21FA0E}"/>
              </a:ext>
            </a:extLst>
          </p:cNvPr>
          <p:cNvSpPr/>
          <p:nvPr/>
        </p:nvSpPr>
        <p:spPr>
          <a:xfrm rot="-1898322">
            <a:off x="-2445752" y="7835119"/>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483D947-1CAB-5997-8361-F6346C999CF8}"/>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02372F0C-4806-1C25-B4DF-577E8AEDB861}"/>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graphicFrame>
        <p:nvGraphicFramePr>
          <p:cNvPr id="6" name="Tabella 5">
            <a:extLst>
              <a:ext uri="{FF2B5EF4-FFF2-40B4-BE49-F238E27FC236}">
                <a16:creationId xmlns:a16="http://schemas.microsoft.com/office/drawing/2014/main" id="{E9B118E3-CB46-600B-D3BA-A1857F8E5BAE}"/>
              </a:ext>
            </a:extLst>
          </p:cNvPr>
          <p:cNvGraphicFramePr>
            <a:graphicFrameLocks noGrp="1"/>
          </p:cNvGraphicFramePr>
          <p:nvPr>
            <p:extLst>
              <p:ext uri="{D42A27DB-BD31-4B8C-83A1-F6EECF244321}">
                <p14:modId xmlns:p14="http://schemas.microsoft.com/office/powerpoint/2010/main" val="4248945948"/>
              </p:ext>
            </p:extLst>
          </p:nvPr>
        </p:nvGraphicFramePr>
        <p:xfrm>
          <a:off x="2249167" y="2955751"/>
          <a:ext cx="13789665" cy="4580763"/>
        </p:xfrm>
        <a:graphic>
          <a:graphicData uri="http://schemas.openxmlformats.org/drawingml/2006/table">
            <a:tbl>
              <a:tblPr firstRow="1" bandRow="1">
                <a:tableStyleId>{5C22544A-7EE6-4342-B048-85BDC9FD1C3A}</a:tableStyleId>
              </a:tblPr>
              <a:tblGrid>
                <a:gridCol w="5271596">
                  <a:extLst>
                    <a:ext uri="{9D8B030D-6E8A-4147-A177-3AD203B41FA5}">
                      <a16:colId xmlns:a16="http://schemas.microsoft.com/office/drawing/2014/main" val="1089765705"/>
                    </a:ext>
                  </a:extLst>
                </a:gridCol>
                <a:gridCol w="3654587">
                  <a:extLst>
                    <a:ext uri="{9D8B030D-6E8A-4147-A177-3AD203B41FA5}">
                      <a16:colId xmlns:a16="http://schemas.microsoft.com/office/drawing/2014/main" val="548774231"/>
                    </a:ext>
                  </a:extLst>
                </a:gridCol>
                <a:gridCol w="4863482">
                  <a:extLst>
                    <a:ext uri="{9D8B030D-6E8A-4147-A177-3AD203B41FA5}">
                      <a16:colId xmlns:a16="http://schemas.microsoft.com/office/drawing/2014/main" val="2822958059"/>
                    </a:ext>
                  </a:extLst>
                </a:gridCol>
              </a:tblGrid>
              <a:tr h="897068">
                <a:tc gridSpan="3">
                  <a:txBody>
                    <a:bodyPr/>
                    <a:lstStyle/>
                    <a:p>
                      <a:pPr algn="ctr"/>
                      <a:r>
                        <a:rPr lang="it-IT" sz="3200" dirty="0">
                          <a:latin typeface="Times New Roman" panose="02020603050405020304" pitchFamily="18" charset="0"/>
                          <a:cs typeface="Times New Roman" panose="02020603050405020304" pitchFamily="18" charset="0"/>
                        </a:rPr>
                        <a:t>CSDDD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766180242"/>
                  </a:ext>
                </a:extLst>
              </a:tr>
              <a:tr h="1187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kern="1200" dirty="0">
                          <a:solidFill>
                            <a:schemeClr val="dk1"/>
                          </a:solidFill>
                          <a:effectLst/>
                          <a:latin typeface="Times New Roman" panose="02020603050405020304" pitchFamily="18" charset="0"/>
                          <a:ea typeface="+mn-ea"/>
                          <a:cs typeface="Times New Roman" panose="02020603050405020304" pitchFamily="18" charset="0"/>
                        </a:rPr>
                        <a:t>Ambito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b="1" kern="1200" dirty="0">
                          <a:solidFill>
                            <a:schemeClr val="dk1"/>
                          </a:solidFill>
                          <a:effectLst/>
                          <a:latin typeface="Times New Roman" panose="02020603050405020304" pitchFamily="18" charset="0"/>
                          <a:ea typeface="+mn-ea"/>
                          <a:cs typeface="Times New Roman" panose="02020603050405020304" pitchFamily="18" charset="0"/>
                        </a:rPr>
                        <a:t>CSDDD vigente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algn="ctr"/>
                      <a:r>
                        <a:rPr lang="it-IT" sz="2200" b="1" i="1" kern="1200" dirty="0">
                          <a:solidFill>
                            <a:schemeClr val="dk1"/>
                          </a:solidFill>
                          <a:effectLst/>
                          <a:latin typeface="Times New Roman" panose="02020603050405020304" pitchFamily="18" charset="0"/>
                          <a:ea typeface="+mn-ea"/>
                          <a:cs typeface="Times New Roman" panose="02020603050405020304" pitchFamily="18" charset="0"/>
                        </a:rPr>
                        <a:t>Omnibus package</a:t>
                      </a:r>
                    </a:p>
                    <a:p>
                      <a:pPr algn="ctr"/>
                      <a:r>
                        <a:rPr lang="it-IT" sz="2200" b="1" i="1" kern="1200" dirty="0">
                          <a:solidFill>
                            <a:schemeClr val="dk1"/>
                          </a:solidFill>
                          <a:effectLst/>
                          <a:latin typeface="Times New Roman" panose="02020603050405020304" pitchFamily="18" charset="0"/>
                          <a:ea typeface="+mn-ea"/>
                          <a:cs typeface="Times New Roman" panose="02020603050405020304" pitchFamily="18" charset="0"/>
                        </a:rPr>
                        <a:t>Stop-the-clock </a:t>
                      </a:r>
                      <a:r>
                        <a:rPr lang="it-IT" sz="2200" b="1" i="1" kern="1200" dirty="0" err="1">
                          <a:solidFill>
                            <a:schemeClr val="dk1"/>
                          </a:solidFill>
                          <a:effectLst/>
                          <a:latin typeface="Times New Roman" panose="02020603050405020304" pitchFamily="18" charset="0"/>
                          <a:ea typeface="+mn-ea"/>
                          <a:cs typeface="Times New Roman" panose="02020603050405020304" pitchFamily="18" charset="0"/>
                        </a:rPr>
                        <a:t>proposal</a:t>
                      </a:r>
                      <a:endParaRPr lang="it-IT" sz="2200" b="1" i="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24527384"/>
                  </a:ext>
                </a:extLst>
              </a:tr>
              <a:tr h="992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dk1"/>
                          </a:solidFill>
                          <a:effectLst/>
                          <a:latin typeface="Times New Roman" panose="02020603050405020304" pitchFamily="18" charset="0"/>
                          <a:ea typeface="+mn-ea"/>
                          <a:cs typeface="Times New Roman" panose="02020603050405020304" pitchFamily="18" charset="0"/>
                        </a:rPr>
                        <a:t>Trasposizione negli Stati membri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Times New Roman" panose="02020603050405020304" pitchFamily="18" charset="0"/>
                          <a:ea typeface="+mn-ea"/>
                          <a:cs typeface="Times New Roman" panose="02020603050405020304" pitchFamily="18" charset="0"/>
                        </a:rPr>
                        <a:t>Entro il 26 luglio 2026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Posticipo di un anno (al 26 luglio 2027)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083368034"/>
                  </a:ext>
                </a:extLst>
              </a:tr>
              <a:tr h="1503805">
                <a:tc>
                  <a:txBody>
                    <a:bodyPr/>
                    <a:lstStyle/>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Grandi imprese UE (&gt;5000 dipendenti, ricavi netti &gt;1,5 miliardi EUR)</a:t>
                      </a:r>
                    </a:p>
                    <a:p>
                      <a:r>
                        <a:rPr lang="it-IT" sz="1800" b="1" kern="1200" dirty="0">
                          <a:solidFill>
                            <a:schemeClr val="dk1"/>
                          </a:solidFill>
                          <a:effectLst/>
                          <a:latin typeface="Times New Roman" panose="02020603050405020304" pitchFamily="18" charset="0"/>
                          <a:ea typeface="+mn-ea"/>
                          <a:cs typeface="Times New Roman" panose="02020603050405020304" pitchFamily="18" charset="0"/>
                        </a:rPr>
                        <a:t>e imprese non UE con ricavi netti &gt;1,5 miliardi EUR in 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Times New Roman" panose="02020603050405020304" pitchFamily="18" charset="0"/>
                          <a:ea typeface="+mn-ea"/>
                          <a:cs typeface="Times New Roman" panose="02020603050405020304" pitchFamily="18" charset="0"/>
                        </a:rPr>
                        <a:t>Applicazione dal luglio 2027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CD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dk1"/>
                          </a:solidFill>
                          <a:effectLst/>
                          <a:latin typeface="Times New Roman" panose="02020603050405020304" pitchFamily="18" charset="0"/>
                          <a:ea typeface="+mn-ea"/>
                          <a:cs typeface="Times New Roman" panose="02020603050405020304" pitchFamily="18" charset="0"/>
                        </a:rPr>
                        <a:t>Posticipo di un anno (al luglio 2028)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16759478"/>
                  </a:ext>
                </a:extLst>
              </a:tr>
            </a:tbl>
          </a:graphicData>
        </a:graphic>
      </p:graphicFrame>
    </p:spTree>
    <p:extLst>
      <p:ext uri="{BB962C8B-B14F-4D97-AF65-F5344CB8AC3E}">
        <p14:creationId xmlns:p14="http://schemas.microsoft.com/office/powerpoint/2010/main" val="283035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8DB1-34CD-14C8-2EC4-5F313E08EB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1C1113-74BE-1B99-99C7-B4E18E2FF36B}"/>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BC725601-ECC6-28CB-0562-0F3F94C335FA}"/>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9154434A-35D9-D7DF-D157-05FF996E915D}"/>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91583EF-757E-E69F-E1C8-36CEDE5327C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F34F048F-6532-6FCF-EB58-968985845BFD}"/>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r>
              <a:rPr lang="it-IT" sz="5400" dirty="0"/>
              <a:t> e Connectivity</a:t>
            </a:r>
          </a:p>
        </p:txBody>
      </p:sp>
    </p:spTree>
    <p:extLst>
      <p:ext uri="{BB962C8B-B14F-4D97-AF65-F5344CB8AC3E}">
        <p14:creationId xmlns:p14="http://schemas.microsoft.com/office/powerpoint/2010/main" val="239017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70D1A-7AE5-2264-E012-A3F24A3CB0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9D1B3D-40FE-DD16-7C92-D4FFE3EF71D9}"/>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49E4BDF6-073B-0A21-D003-DC2797CF2E3A}"/>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98263ABE-4AFD-55A8-DDCD-0FD364377C2F}"/>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FB26E95-CAD9-00C2-86C5-455313993A5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2E48D357-F972-3BDE-E254-820C4268A65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B4B74C69-0A2A-1F85-6779-73F25B90DA1D}"/>
              </a:ext>
            </a:extLst>
          </p:cNvPr>
          <p:cNvSpPr txBox="1">
            <a:spLocks/>
          </p:cNvSpPr>
          <p:nvPr/>
        </p:nvSpPr>
        <p:spPr>
          <a:xfrm>
            <a:off x="1064124" y="3022383"/>
            <a:ext cx="125756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Quelli riguardanti la </a:t>
            </a:r>
            <a:r>
              <a:rPr lang="it-IT" sz="3600" dirty="0" err="1">
                <a:solidFill>
                  <a:schemeClr val="tx1"/>
                </a:solidFill>
              </a:rPr>
              <a:t>materiality</a:t>
            </a:r>
            <a:r>
              <a:rPr lang="it-IT" sz="3600" dirty="0">
                <a:solidFill>
                  <a:schemeClr val="tx1"/>
                </a:solidFill>
              </a:rPr>
              <a:t> (o rilevanza) delle informazioni e la </a:t>
            </a:r>
            <a:r>
              <a:rPr lang="it-IT" sz="3600" dirty="0" err="1">
                <a:solidFill>
                  <a:schemeClr val="tx1"/>
                </a:solidFill>
              </a:rPr>
              <a:t>connectivity</a:t>
            </a:r>
            <a:r>
              <a:rPr lang="it-IT" sz="3600" dirty="0">
                <a:solidFill>
                  <a:schemeClr val="tx1"/>
                </a:solidFill>
              </a:rPr>
              <a:t> (o connettività delle informazioni) sono probabilmente i due principi proposti dall’International </a:t>
            </a:r>
            <a:r>
              <a:rPr lang="it-IT" sz="3600" dirty="0" err="1">
                <a:solidFill>
                  <a:schemeClr val="tx1"/>
                </a:solidFill>
              </a:rPr>
              <a:t>Integrated</a:t>
            </a:r>
            <a:r>
              <a:rPr lang="it-IT" sz="3600" dirty="0">
                <a:solidFill>
                  <a:schemeClr val="tx1"/>
                </a:solidFill>
              </a:rPr>
              <a:t> Reporting </a:t>
            </a:r>
            <a:r>
              <a:rPr lang="it-IT" sz="3600" dirty="0" err="1">
                <a:solidFill>
                  <a:schemeClr val="tx1"/>
                </a:solidFill>
              </a:rPr>
              <a:t>Council</a:t>
            </a:r>
            <a:r>
              <a:rPr lang="it-IT" sz="3600" dirty="0">
                <a:solidFill>
                  <a:schemeClr val="tx1"/>
                </a:solidFill>
              </a:rPr>
              <a:t> (IIRC) che presentano e presenteranno maggiori difficoltà di applicazione pratica da parte delle aziende.</a:t>
            </a:r>
          </a:p>
          <a:p>
            <a:r>
              <a:rPr lang="it-IT" sz="3600" dirty="0">
                <a:solidFill>
                  <a:schemeClr val="tx1"/>
                </a:solidFill>
              </a:rPr>
              <a:t>Sono però, allo stesso tempo, i principi chiave sui quali si gioca l’effettiva possibilità dell’IR di divenire uno standard universalmente riconosciuto.</a:t>
            </a:r>
          </a:p>
        </p:txBody>
      </p:sp>
    </p:spTree>
    <p:extLst>
      <p:ext uri="{BB962C8B-B14F-4D97-AF65-F5344CB8AC3E}">
        <p14:creationId xmlns:p14="http://schemas.microsoft.com/office/powerpoint/2010/main" val="175467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A7787-68D0-F3AE-2086-9F65719442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50C4BA-B1ED-CD76-A55C-CAA504DE1F47}"/>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8DB53105-EF36-FFD6-6E27-166490BED327}"/>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46F4896D-01B6-44BD-C486-1EFF25FB75F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9E4457E-E84F-AF3F-A7CB-0EDD0A7B6AB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6FD5D0EC-2E66-67FE-289A-B58C387DBBC0}"/>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8C0DB7C6-94BD-E69A-88C9-620A3D06B2B4}"/>
              </a:ext>
            </a:extLst>
          </p:cNvPr>
          <p:cNvSpPr txBox="1">
            <a:spLocks/>
          </p:cNvSpPr>
          <p:nvPr/>
        </p:nvSpPr>
        <p:spPr>
          <a:xfrm>
            <a:off x="1064124" y="2411878"/>
            <a:ext cx="130328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Gli IR, nell’intenzione dell’IIRC, devono essere quanto più brevi possibile ed avere una dimensione di gran lunga inferiore rispetto alle centinaia di pagine dei </a:t>
            </a:r>
            <a:r>
              <a:rPr lang="it-IT" sz="3600" dirty="0" err="1">
                <a:solidFill>
                  <a:schemeClr val="tx1"/>
                </a:solidFill>
              </a:rPr>
              <a:t>financial</a:t>
            </a:r>
            <a:r>
              <a:rPr lang="it-IT" sz="3600" dirty="0">
                <a:solidFill>
                  <a:schemeClr val="tx1"/>
                </a:solidFill>
              </a:rPr>
              <a:t> o </a:t>
            </a:r>
            <a:r>
              <a:rPr lang="it-IT" sz="3600" dirty="0" err="1">
                <a:solidFill>
                  <a:schemeClr val="tx1"/>
                </a:solidFill>
              </a:rPr>
              <a:t>sustainability</a:t>
            </a:r>
            <a:r>
              <a:rPr lang="it-IT" sz="3600" dirty="0">
                <a:solidFill>
                  <a:schemeClr val="tx1"/>
                </a:solidFill>
              </a:rPr>
              <a:t> report. Questa caratteristica è fondamentale e s’innesta sul dibattito riguardante l’information </a:t>
            </a:r>
            <a:r>
              <a:rPr lang="it-IT" sz="3600" dirty="0" err="1">
                <a:solidFill>
                  <a:schemeClr val="tx1"/>
                </a:solidFill>
              </a:rPr>
              <a:t>overload</a:t>
            </a:r>
            <a:r>
              <a:rPr lang="it-IT" sz="3600" dirty="0">
                <a:solidFill>
                  <a:schemeClr val="tx1"/>
                </a:solidFill>
              </a:rPr>
              <a:t> e, in generale, la capacità di processare efficacemente informazioni da parte dei lettori del bilancio. Il principio della </a:t>
            </a:r>
            <a:r>
              <a:rPr lang="it-IT" sz="3600" dirty="0" err="1">
                <a:solidFill>
                  <a:schemeClr val="tx1"/>
                </a:solidFill>
              </a:rPr>
              <a:t>conciseness</a:t>
            </a:r>
            <a:r>
              <a:rPr lang="it-IT" sz="3600" dirty="0">
                <a:solidFill>
                  <a:schemeClr val="tx1"/>
                </a:solidFill>
              </a:rPr>
              <a:t> appare tanto più importante se si considera che la comunicazione di un ammontare eccessivo d’informazioni potrebbe rappresentare una pratica utilizzata dal management per ‘nascondere’ la performance negativa dell’azienda.</a:t>
            </a:r>
          </a:p>
        </p:txBody>
      </p:sp>
    </p:spTree>
    <p:extLst>
      <p:ext uri="{BB962C8B-B14F-4D97-AF65-F5344CB8AC3E}">
        <p14:creationId xmlns:p14="http://schemas.microsoft.com/office/powerpoint/2010/main" val="328232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56489-736F-A056-07E5-81EFF7FC14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EF38AD-306C-5CF5-C8CB-58864309910B}"/>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3BF35594-7EFC-F040-3477-1EE4DAF2DFBC}"/>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BD719720-1317-9EA3-0BF8-15D53C29F5D3}"/>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DF2DF139-0D9E-D719-789F-F2562158D98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1B3E2D68-6AE7-894A-6C55-524AFECED3C5}"/>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9C708FEE-E021-5E39-6A89-A298C4B13E80}"/>
              </a:ext>
            </a:extLst>
          </p:cNvPr>
          <p:cNvSpPr txBox="1">
            <a:spLocks/>
          </p:cNvSpPr>
          <p:nvPr/>
        </p:nvSpPr>
        <p:spPr>
          <a:xfrm>
            <a:off x="1064124" y="2786592"/>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it-IT" sz="3600" dirty="0">
                <a:solidFill>
                  <a:schemeClr val="tx1"/>
                </a:solidFill>
              </a:rPr>
              <a:t>Discussa dunque la centralità del principio, è necessario interrogarsi sulle difficoltà applicative riscontrate. In primo luogo, va rilevato che la rilevanza delle informazioni non </a:t>
            </a:r>
            <a:r>
              <a:rPr lang="it-IT" sz="3600" dirty="0" err="1">
                <a:solidFill>
                  <a:schemeClr val="tx1"/>
                </a:solidFill>
              </a:rPr>
              <a:t>financial</a:t>
            </a:r>
            <a:r>
              <a:rPr lang="it-IT" sz="3600" dirty="0">
                <a:solidFill>
                  <a:schemeClr val="tx1"/>
                </a:solidFill>
              </a:rPr>
              <a:t> è più difficilmente gestibile rispetto alla materialità delle informazioni </a:t>
            </a:r>
            <a:r>
              <a:rPr lang="it-IT" sz="3600" dirty="0" err="1">
                <a:solidFill>
                  <a:schemeClr val="tx1"/>
                </a:solidFill>
              </a:rPr>
              <a:t>financial</a:t>
            </a:r>
            <a:r>
              <a:rPr lang="it-IT" sz="3600" dirty="0">
                <a:solidFill>
                  <a:schemeClr val="tx1"/>
                </a:solidFill>
              </a:rPr>
              <a:t>. Per esempio, non è possibile utilizzare delle soglie (come viene comunemente fatto nell’ambito della revisione dei bilanci) per stabilire se una determinata informazione è rilevante o meno.</a:t>
            </a:r>
          </a:p>
        </p:txBody>
      </p:sp>
    </p:spTree>
    <p:extLst>
      <p:ext uri="{BB962C8B-B14F-4D97-AF65-F5344CB8AC3E}">
        <p14:creationId xmlns:p14="http://schemas.microsoft.com/office/powerpoint/2010/main" val="68510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6A9-37B8-6997-6306-5E12EF82F7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71F394-5704-600A-C107-AB74FAB41F1F}"/>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F08B4F60-D904-ACAF-9F18-70296AF2FFD9}"/>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AB9AFA77-19F1-EE01-3FA6-DF4B955A540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4EE4AC7-AE62-62AE-FEE7-55AD1F2B519B}"/>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8769EA61-9C37-0303-6B26-A9AB37A902F5}"/>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AA4525C8-74C1-BF6C-7CC4-A7DD3C883805}"/>
              </a:ext>
            </a:extLst>
          </p:cNvPr>
          <p:cNvSpPr txBox="1">
            <a:spLocks/>
          </p:cNvSpPr>
          <p:nvPr/>
        </p:nvSpPr>
        <p:spPr>
          <a:xfrm>
            <a:off x="1064124" y="2443051"/>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I dati non </a:t>
            </a:r>
            <a:r>
              <a:rPr lang="it-IT" sz="3600" dirty="0" err="1">
                <a:solidFill>
                  <a:schemeClr val="tx1"/>
                </a:solidFill>
              </a:rPr>
              <a:t>financial</a:t>
            </a:r>
            <a:r>
              <a:rPr lang="it-IT" sz="3600" dirty="0">
                <a:solidFill>
                  <a:schemeClr val="tx1"/>
                </a:solidFill>
              </a:rPr>
              <a:t>, caratterizzanti l’IR, non sono omogenei né possono essere riportati ad unità di misura di tipo monetario. Si consideri ad esempio l’informazione riguardante la perdita di know-how da parte del capitale umano oppure il numero di incidenti sul lavoro. </a:t>
            </a:r>
          </a:p>
          <a:p>
            <a:r>
              <a:rPr lang="it-IT" sz="3600" dirty="0">
                <a:solidFill>
                  <a:schemeClr val="tx1"/>
                </a:solidFill>
              </a:rPr>
              <a:t>Come è possibile attribuire un valore monetario a queste grandezze, se non ricorrendo a metodologie molto arbitrarie? In altre parole: vi sono dei beni immateriali che, pur non essendo oggetto di transazione in un mercato, sono rilevanti e dovrebbero essere oggetto di analisi nel corporate reporting.</a:t>
            </a:r>
          </a:p>
        </p:txBody>
      </p:sp>
    </p:spTree>
    <p:extLst>
      <p:ext uri="{BB962C8B-B14F-4D97-AF65-F5344CB8AC3E}">
        <p14:creationId xmlns:p14="http://schemas.microsoft.com/office/powerpoint/2010/main" val="115662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3A52-58C3-CD34-7769-F013ECBDF6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960676-ABAF-17AD-A00F-656DA4379609}"/>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529A1562-2D20-7C5A-FD27-BABCA866A973}"/>
              </a:ext>
            </a:extLst>
          </p:cNvPr>
          <p:cNvSpPr/>
          <p:nvPr/>
        </p:nvSpPr>
        <p:spPr>
          <a:xfrm rot="-1898322">
            <a:off x="-2064402" y="8348633"/>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AA13FBCD-E664-E539-2F93-D9C9F6B87FA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1A96C2C-59CC-1A82-3B8B-4E73E1C658A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45F848B1-A6F0-D9A6-A5AE-6A2A80976B0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FAA158DF-27F2-2CB2-AE47-FE90B0264EBB}"/>
              </a:ext>
            </a:extLst>
          </p:cNvPr>
          <p:cNvSpPr txBox="1">
            <a:spLocks/>
          </p:cNvSpPr>
          <p:nvPr/>
        </p:nvSpPr>
        <p:spPr>
          <a:xfrm>
            <a:off x="1064124" y="2443051"/>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In secondo luogo, è necessario rispondere alla domanda «rilevanti per chi?». È chiaro infatti che la rilevanza, se letta nell’ottica del lettore del bilancio, cambia a seconda dell’interlocutore. Un’informazione in merito all’inquinamento acustico in una determinata area geografica sarà rilevante per gli abitanti di quell’area ma probabilmente non per le altre categorie di stakeholder. Si noti che anche in questo caso, da una prospettiva di rendicontazione </a:t>
            </a:r>
            <a:r>
              <a:rPr lang="it-IT" sz="3600" dirty="0" err="1">
                <a:solidFill>
                  <a:schemeClr val="tx1"/>
                </a:solidFill>
              </a:rPr>
              <a:t>financial</a:t>
            </a:r>
            <a:r>
              <a:rPr lang="it-IT" sz="3600" dirty="0">
                <a:solidFill>
                  <a:schemeClr val="tx1"/>
                </a:solidFill>
              </a:rPr>
              <a:t>, il problema non si pone in quanto gli interlocutori sono principalmente gli investitori. L’IIRC ha preso una posizione su questo punto, che ha comportato anche qualche critica da parte di certa letteratura accademica.</a:t>
            </a:r>
          </a:p>
        </p:txBody>
      </p:sp>
    </p:spTree>
    <p:extLst>
      <p:ext uri="{BB962C8B-B14F-4D97-AF65-F5344CB8AC3E}">
        <p14:creationId xmlns:p14="http://schemas.microsoft.com/office/powerpoint/2010/main" val="115779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781E-70C9-C4AC-73E3-8CC0A35AC9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6807A7-EDCA-43CE-7829-897DC5E56824}"/>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62BC6D1D-9376-8B40-4B65-971C40A4A362}"/>
              </a:ext>
            </a:extLst>
          </p:cNvPr>
          <p:cNvSpPr/>
          <p:nvPr/>
        </p:nvSpPr>
        <p:spPr>
          <a:xfrm rot="-1898322">
            <a:off x="-2064402" y="8348633"/>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F65AB650-DF31-B23A-CACE-7C524ABFA770}"/>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D583A19B-4515-EE27-8336-89DC84E510BB}"/>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740B8C98-31F7-1917-ED5E-DF77170147BE}"/>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CB1C751B-D214-BD2D-4427-AAA3EA3ECEB1}"/>
              </a:ext>
            </a:extLst>
          </p:cNvPr>
          <p:cNvSpPr txBox="1">
            <a:spLocks/>
          </p:cNvSpPr>
          <p:nvPr/>
        </p:nvSpPr>
        <p:spPr>
          <a:xfrm>
            <a:off x="1064124" y="2443051"/>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Sostanzialmente, l’azienda, nel valutare la rilevanza delle informazioni, dovrebbe avere a riferimento principalmente gli investitori (providers of </a:t>
            </a:r>
            <a:r>
              <a:rPr lang="it-IT" sz="3600" dirty="0" err="1">
                <a:solidFill>
                  <a:schemeClr val="tx1"/>
                </a:solidFill>
              </a:rPr>
              <a:t>financial</a:t>
            </a:r>
            <a:r>
              <a:rPr lang="it-IT" sz="3600" dirty="0">
                <a:solidFill>
                  <a:schemeClr val="tx1"/>
                </a:solidFill>
              </a:rPr>
              <a:t> capital). Si ritiene che l’indicazione dell’IIRC sia corretta e anzi necessaria al fine di avere una indicazione utile a riguardo.</a:t>
            </a:r>
          </a:p>
          <a:p>
            <a:endParaRPr lang="it-IT" sz="3600" dirty="0">
              <a:solidFill>
                <a:schemeClr val="tx1"/>
              </a:solidFill>
            </a:endParaRPr>
          </a:p>
          <a:p>
            <a:r>
              <a:rPr lang="it-IT" sz="3600" dirty="0">
                <a:solidFill>
                  <a:schemeClr val="tx1"/>
                </a:solidFill>
              </a:rPr>
              <a:t>Questo approccio verso la materialità verrebbe a generare una sorta di “tensione” fra istanze di diversi stakeholder che in ultima analisi ha un impatto positivo sulla responsabilizzazione.</a:t>
            </a:r>
          </a:p>
        </p:txBody>
      </p:sp>
    </p:spTree>
    <p:extLst>
      <p:ext uri="{BB962C8B-B14F-4D97-AF65-F5344CB8AC3E}">
        <p14:creationId xmlns:p14="http://schemas.microsoft.com/office/powerpoint/2010/main" val="4248517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D730-973A-3497-1167-741D47FD44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621ED1-DD17-B90A-5538-1F886BD427D5}"/>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5F7A2A6B-A23E-7057-51FF-695BB4A9C14E}"/>
              </a:ext>
            </a:extLst>
          </p:cNvPr>
          <p:cNvSpPr/>
          <p:nvPr/>
        </p:nvSpPr>
        <p:spPr>
          <a:xfrm rot="-1898322">
            <a:off x="-2064402" y="8348633"/>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EC031352-3B2F-BF40-6572-74683B03B2E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8EBA787-6160-8900-C01B-587CEC576DC5}"/>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CFF4099A-1489-1C08-C4FB-49E304EA1A22}"/>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77D74F76-7E1A-B0C9-4466-4E60B55158FB}"/>
              </a:ext>
            </a:extLst>
          </p:cNvPr>
          <p:cNvSpPr txBox="1">
            <a:spLocks/>
          </p:cNvSpPr>
          <p:nvPr/>
        </p:nvSpPr>
        <p:spPr>
          <a:xfrm>
            <a:off x="1064124" y="2443051"/>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Da ultimo, poiché la rilevanza delle varie questioni non può essere intesa in senso assoluto ma piuttosto in senso relativo, sarà molto difficile per il revisore del bilancio esprimere un giudizio in merito.</a:t>
            </a:r>
          </a:p>
          <a:p>
            <a:r>
              <a:rPr lang="it-IT" sz="3600" dirty="0">
                <a:solidFill>
                  <a:schemeClr val="tx1"/>
                </a:solidFill>
              </a:rPr>
              <a:t>Le questioni rilevanti dipendono infatti dalla strategia dell’organizzazione, che non può essere conosciuta (né ovviamente valutata nel merito) da un revisore esterno. Sarà quindi più rilevante focalizzare il processo di asseverazione sul processo di determinazione delle questioni materiali oppure sull’analisi di coerenza con informazioni esterne (ad esempio, pubblicate dagli organi di stampa) piuttosto che sul risultato finale del processo.</a:t>
            </a:r>
          </a:p>
        </p:txBody>
      </p:sp>
    </p:spTree>
    <p:extLst>
      <p:ext uri="{BB962C8B-B14F-4D97-AF65-F5344CB8AC3E}">
        <p14:creationId xmlns:p14="http://schemas.microsoft.com/office/powerpoint/2010/main" val="330059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4A4E7-072E-B213-3089-13992872AC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695FFF-421A-DBB6-77A6-32577F7FE1E8}"/>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E000398B-38D7-7655-30EB-19B53BFDA52E}"/>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6CCB5466-B3A2-C8C3-A307-C3378DA27D7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5DD5ECB5-88DD-E08D-5B4E-AF167328FF6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E28D5715-BDC4-89F7-1EBF-733E8D091586}"/>
              </a:ext>
            </a:extLst>
          </p:cNvPr>
          <p:cNvSpPr txBox="1">
            <a:spLocks/>
          </p:cNvSpPr>
          <p:nvPr/>
        </p:nvSpPr>
        <p:spPr>
          <a:xfrm>
            <a:off x="3826892" y="330328"/>
            <a:ext cx="8022208" cy="11794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Lo stato dell’arte del </a:t>
            </a:r>
            <a:r>
              <a:rPr lang="it-IT" sz="5400" dirty="0" err="1"/>
              <a:t>financial</a:t>
            </a:r>
            <a:r>
              <a:rPr lang="it-IT" sz="5400" dirty="0"/>
              <a:t> reporting</a:t>
            </a:r>
            <a:br>
              <a:rPr lang="it-IT" dirty="0"/>
            </a:br>
            <a:endParaRPr lang="it-IT" dirty="0"/>
          </a:p>
        </p:txBody>
      </p:sp>
      <p:sp>
        <p:nvSpPr>
          <p:cNvPr id="8" name="Segnaposto immagine 1">
            <a:extLst>
              <a:ext uri="{FF2B5EF4-FFF2-40B4-BE49-F238E27FC236}">
                <a16:creationId xmlns:a16="http://schemas.microsoft.com/office/drawing/2014/main" id="{7A9E5C89-D397-BA83-2635-BAC3CDEC089C}"/>
              </a:ext>
            </a:extLst>
          </p:cNvPr>
          <p:cNvSpPr txBox="1">
            <a:spLocks/>
          </p:cNvSpPr>
          <p:nvPr/>
        </p:nvSpPr>
        <p:spPr>
          <a:xfrm>
            <a:off x="1119773" y="3110375"/>
            <a:ext cx="12804276" cy="420479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a:p>
            <a:r>
              <a:rPr lang="it-IT" altLang="it-IT" sz="3600" dirty="0">
                <a:solidFill>
                  <a:schemeClr val="tx1"/>
                </a:solidFill>
              </a:rPr>
              <a:t>Il corporate reporting – ovvero l’insieme di strumenti attraverso i quali le aziende comunicano con i mercati di riferimento – è profondamente evoluto negli ultimi decenni, in conseguenza di mutamenti delle qualità dei beni e servizi scambiati nel mercato, introduzione di nuove tecnologie di comunicazione, aumento della sensibilità dei consumatori e dei cittadini verso determinati temi, legislazioni e standard di riferimento internazionali.</a:t>
            </a:r>
          </a:p>
          <a:p>
            <a:r>
              <a:rPr lang="it-IT" altLang="it-IT" sz="3600" dirty="0">
                <a:solidFill>
                  <a:schemeClr val="tx1"/>
                </a:solidFill>
              </a:rPr>
              <a:t>L’azienda (e quindi il corporate reporting) non è un’entità a sé stante, ma è immersa in un contesto sociale ed economico, che ne condiziona priorità, obiettivi e, in ultima analisi, capacità di generare valore nel lungo termine.</a:t>
            </a:r>
          </a:p>
          <a:p>
            <a:endParaRPr lang="it-IT" sz="3600" dirty="0"/>
          </a:p>
        </p:txBody>
      </p:sp>
    </p:spTree>
    <p:extLst>
      <p:ext uri="{BB962C8B-B14F-4D97-AF65-F5344CB8AC3E}">
        <p14:creationId xmlns:p14="http://schemas.microsoft.com/office/powerpoint/2010/main" val="395855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DF81-7FF4-A168-DF11-2C7C12F4EC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A0312B-BF04-B20A-01E8-22BB4D766C24}"/>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CB878580-18C2-F7A0-3669-C0F36A2356CE}"/>
              </a:ext>
            </a:extLst>
          </p:cNvPr>
          <p:cNvSpPr/>
          <p:nvPr/>
        </p:nvSpPr>
        <p:spPr>
          <a:xfrm rot="-1898322">
            <a:off x="-2064402" y="8348633"/>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E32764C1-C32D-CA76-1D08-971DD4256451}"/>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074B9590-5484-A5AC-98DC-A9371BA31F42}"/>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9B7F65EE-6EA6-A63A-EB13-35D180CDEE88}"/>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8EC4A87A-AB0F-4A1B-4258-51C910644BC8}"/>
              </a:ext>
            </a:extLst>
          </p:cNvPr>
          <p:cNvSpPr txBox="1">
            <a:spLocks/>
          </p:cNvSpPr>
          <p:nvPr/>
        </p:nvSpPr>
        <p:spPr>
          <a:xfrm>
            <a:off x="1064124" y="2443051"/>
            <a:ext cx="124994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L’analisi di materialità permette l’identificazione dei temi rilevanti per il business e gli stakeholder dell’organizzazione. Per tali temi, attraverso la reportistica di sostenibilità, dovranno essere fornite informazioni in merito a: modalità di gestione, politiche, rischi e metriche correlate.</a:t>
            </a:r>
          </a:p>
        </p:txBody>
      </p:sp>
      <p:pic>
        <p:nvPicPr>
          <p:cNvPr id="10" name="Elemento grafico 9" descr="Tiro a segno con riempimento a tinta unita">
            <a:extLst>
              <a:ext uri="{FF2B5EF4-FFF2-40B4-BE49-F238E27FC236}">
                <a16:creationId xmlns:a16="http://schemas.microsoft.com/office/drawing/2014/main" id="{61F9FF63-5A78-C10D-614C-93C82027AB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7091" y="4868441"/>
            <a:ext cx="4133818" cy="4133818"/>
          </a:xfrm>
          <a:prstGeom prst="rect">
            <a:avLst/>
          </a:prstGeom>
        </p:spPr>
      </p:pic>
    </p:spTree>
    <p:extLst>
      <p:ext uri="{BB962C8B-B14F-4D97-AF65-F5344CB8AC3E}">
        <p14:creationId xmlns:p14="http://schemas.microsoft.com/office/powerpoint/2010/main" val="156509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781B6-B65C-8EBA-ED81-57C9785D77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484B7F0-4C14-1D66-076E-9F07B24AB92E}"/>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2D0F5A75-8A3F-9B38-75D7-FD2753EB436A}"/>
              </a:ext>
            </a:extLst>
          </p:cNvPr>
          <p:cNvSpPr/>
          <p:nvPr/>
        </p:nvSpPr>
        <p:spPr>
          <a:xfrm rot="-1898322">
            <a:off x="-1987269" y="8119429"/>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dpi="0" rotWithShape="1">
            <a:blip r:embed="rId2"/>
            <a:srcRect/>
            <a:stretch>
              <a:fillRect/>
            </a:stretch>
          </a:blipFill>
        </p:spPr>
        <p:txBody>
          <a:bodyPr/>
          <a:lstStyle/>
          <a:p>
            <a:endParaRPr lang="it-IT" dirty="0"/>
          </a:p>
        </p:txBody>
      </p:sp>
      <p:sp>
        <p:nvSpPr>
          <p:cNvPr id="4" name="Freeform 4">
            <a:extLst>
              <a:ext uri="{FF2B5EF4-FFF2-40B4-BE49-F238E27FC236}">
                <a16:creationId xmlns:a16="http://schemas.microsoft.com/office/drawing/2014/main" id="{B2A07359-035F-42D0-15CF-907BD3E7AAD5}"/>
              </a:ext>
            </a:extLst>
          </p:cNvPr>
          <p:cNvSpPr/>
          <p:nvPr/>
        </p:nvSpPr>
        <p:spPr>
          <a:xfrm>
            <a:off x="48783" y="429388"/>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2CF52CA-F94C-0022-ED82-A8A356EBDC9C}"/>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B23BE5A6-BDFF-58C7-5218-3B3ED768C1E0}"/>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7" name="Segnaposto immagine 1">
            <a:extLst>
              <a:ext uri="{FF2B5EF4-FFF2-40B4-BE49-F238E27FC236}">
                <a16:creationId xmlns:a16="http://schemas.microsoft.com/office/drawing/2014/main" id="{98E78023-BCC7-1055-EB19-87FB297C1C0D}"/>
              </a:ext>
            </a:extLst>
          </p:cNvPr>
          <p:cNvSpPr txBox="1">
            <a:spLocks/>
          </p:cNvSpPr>
          <p:nvPr/>
        </p:nvSpPr>
        <p:spPr>
          <a:xfrm>
            <a:off x="461942" y="1801729"/>
            <a:ext cx="9067210" cy="750040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000" dirty="0">
                <a:solidFill>
                  <a:schemeClr val="tx1"/>
                </a:solidFill>
              </a:rPr>
              <a:t>La materialità è la dimensione all’interno della quale un determinato aspetto del rapporto tra l’azienda e i suoi stakeholder è in grado di influenzare la capacità di creare valore da parte dell’organizzazione. </a:t>
            </a:r>
          </a:p>
          <a:p>
            <a:endParaRPr lang="it-IT" sz="3000" dirty="0">
              <a:solidFill>
                <a:schemeClr val="tx1"/>
              </a:solidFill>
            </a:endParaRPr>
          </a:p>
          <a:p>
            <a:r>
              <a:rPr lang="it-IT" sz="3000" dirty="0">
                <a:solidFill>
                  <a:schemeClr val="tx1"/>
                </a:solidFill>
              </a:rPr>
              <a:t>Attraverso il </a:t>
            </a:r>
            <a:r>
              <a:rPr lang="it-IT" sz="3000" dirty="0" err="1">
                <a:solidFill>
                  <a:schemeClr val="tx1"/>
                </a:solidFill>
              </a:rPr>
              <a:t>materiality</a:t>
            </a:r>
            <a:r>
              <a:rPr lang="it-IT" sz="3000" dirty="0">
                <a:solidFill>
                  <a:schemeClr val="tx1"/>
                </a:solidFill>
              </a:rPr>
              <a:t> </a:t>
            </a:r>
            <a:r>
              <a:rPr lang="it-IT" sz="3000" dirty="0" err="1">
                <a:solidFill>
                  <a:schemeClr val="tx1"/>
                </a:solidFill>
              </a:rPr>
              <a:t>assessment</a:t>
            </a:r>
            <a:r>
              <a:rPr lang="it-IT" sz="3000" dirty="0">
                <a:solidFill>
                  <a:schemeClr val="tx1"/>
                </a:solidFill>
              </a:rPr>
              <a:t>, un’organizzazione è in grado di comunicare se:</a:t>
            </a:r>
          </a:p>
          <a:p>
            <a:pPr marL="285750" indent="-285750">
              <a:buFont typeface="Arial" panose="020B0604020202020204" pitchFamily="34" charset="0"/>
              <a:buChar char="•"/>
            </a:pPr>
            <a:r>
              <a:rPr lang="it-IT" sz="3000" dirty="0">
                <a:solidFill>
                  <a:schemeClr val="tx1"/>
                </a:solidFill>
              </a:rPr>
              <a:t>produce impatti significativi dal punto di vista economico, sociale o ambientale</a:t>
            </a:r>
          </a:p>
          <a:p>
            <a:pPr marL="285750" indent="-285750">
              <a:buFont typeface="Arial" panose="020B0604020202020204" pitchFamily="34" charset="0"/>
              <a:buChar char="•"/>
            </a:pPr>
            <a:r>
              <a:rPr lang="it-IT" sz="3000" dirty="0">
                <a:solidFill>
                  <a:schemeClr val="tx1"/>
                </a:solidFill>
              </a:rPr>
              <a:t>influenza in maniera sostanziale le valutazioni o le decisioni degli stakeholder in merito all’azienda aiutando a stabilire il coinvolgimento degli stakeholder, le priorità di investimento, la sponsorizzazione esecutiva ma anche la gestione del rischio</a:t>
            </a:r>
          </a:p>
        </p:txBody>
      </p:sp>
      <p:pic>
        <p:nvPicPr>
          <p:cNvPr id="8" name="Immagine 7">
            <a:extLst>
              <a:ext uri="{FF2B5EF4-FFF2-40B4-BE49-F238E27FC236}">
                <a16:creationId xmlns:a16="http://schemas.microsoft.com/office/drawing/2014/main" id="{BFF2F45D-ED07-96C6-9CAD-B1E1CFFB0E0F}"/>
              </a:ext>
            </a:extLst>
          </p:cNvPr>
          <p:cNvPicPr>
            <a:picLocks noChangeAspect="1"/>
          </p:cNvPicPr>
          <p:nvPr/>
        </p:nvPicPr>
        <p:blipFill>
          <a:blip r:embed="rId5"/>
          <a:stretch>
            <a:fillRect/>
          </a:stretch>
        </p:blipFill>
        <p:spPr>
          <a:xfrm>
            <a:off x="9384264" y="5087306"/>
            <a:ext cx="8903736" cy="4852534"/>
          </a:xfrm>
          <a:prstGeom prst="rect">
            <a:avLst/>
          </a:prstGeom>
          <a:noFill/>
        </p:spPr>
      </p:pic>
    </p:spTree>
    <p:extLst>
      <p:ext uri="{BB962C8B-B14F-4D97-AF65-F5344CB8AC3E}">
        <p14:creationId xmlns:p14="http://schemas.microsoft.com/office/powerpoint/2010/main" val="387027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BE05-0254-BF53-7185-ADAA732B1A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C51E2E-1AB4-C2FF-498C-0C21D26EE263}"/>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E7800298-EE64-2A27-44F2-691B981F61F0}"/>
              </a:ext>
            </a:extLst>
          </p:cNvPr>
          <p:cNvSpPr/>
          <p:nvPr/>
        </p:nvSpPr>
        <p:spPr>
          <a:xfrm rot="-1898322">
            <a:off x="-1987269" y="8119429"/>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dpi="0" rotWithShape="1">
            <a:blip r:embed="rId2"/>
            <a:srcRect/>
            <a:stretch>
              <a:fillRect/>
            </a:stretch>
          </a:blipFill>
        </p:spPr>
        <p:txBody>
          <a:bodyPr/>
          <a:lstStyle/>
          <a:p>
            <a:endParaRPr lang="it-IT" dirty="0"/>
          </a:p>
        </p:txBody>
      </p:sp>
      <p:sp>
        <p:nvSpPr>
          <p:cNvPr id="4" name="Freeform 4">
            <a:extLst>
              <a:ext uri="{FF2B5EF4-FFF2-40B4-BE49-F238E27FC236}">
                <a16:creationId xmlns:a16="http://schemas.microsoft.com/office/drawing/2014/main" id="{4226A5A8-A44C-2A32-8C4B-087A7A37B50C}"/>
              </a:ext>
            </a:extLst>
          </p:cNvPr>
          <p:cNvSpPr/>
          <p:nvPr/>
        </p:nvSpPr>
        <p:spPr>
          <a:xfrm>
            <a:off x="48783" y="429388"/>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E4109CB2-BF9E-5542-24F7-1A2B3D44C90F}"/>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9836CBFC-9F62-7E7A-8AF9-B34E6AB2EE73}"/>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7" name="Segnaposto immagine 1">
            <a:extLst>
              <a:ext uri="{FF2B5EF4-FFF2-40B4-BE49-F238E27FC236}">
                <a16:creationId xmlns:a16="http://schemas.microsoft.com/office/drawing/2014/main" id="{57CF31E5-C1B5-63E8-0D63-8DB0B2F888F2}"/>
              </a:ext>
            </a:extLst>
          </p:cNvPr>
          <p:cNvSpPr txBox="1">
            <a:spLocks/>
          </p:cNvSpPr>
          <p:nvPr/>
        </p:nvSpPr>
        <p:spPr>
          <a:xfrm>
            <a:off x="461942" y="1801729"/>
            <a:ext cx="12796858" cy="750040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Le informazioni devono riferirsi ai temi e agli indicatori che riflettono gli impatti significativi economici, ambientali e sociali, o che potrebbero influenzare in modo sostanziale le valutazioni e le decisioni degli stakeholder. </a:t>
            </a:r>
          </a:p>
        </p:txBody>
      </p:sp>
      <p:graphicFrame>
        <p:nvGraphicFramePr>
          <p:cNvPr id="9" name="Diagram 3">
            <a:extLst>
              <a:ext uri="{FF2B5EF4-FFF2-40B4-BE49-F238E27FC236}">
                <a16:creationId xmlns:a16="http://schemas.microsoft.com/office/drawing/2014/main" id="{4AF8EB1F-E720-0C05-9D2F-864CECF651F4}"/>
              </a:ext>
            </a:extLst>
          </p:cNvPr>
          <p:cNvGraphicFramePr/>
          <p:nvPr>
            <p:extLst>
              <p:ext uri="{D42A27DB-BD31-4B8C-83A1-F6EECF244321}">
                <p14:modId xmlns:p14="http://schemas.microsoft.com/office/powerpoint/2010/main" val="1055790523"/>
              </p:ext>
            </p:extLst>
          </p:nvPr>
        </p:nvGraphicFramePr>
        <p:xfrm>
          <a:off x="3733800" y="4109064"/>
          <a:ext cx="10820400" cy="6216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2922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CFD2-87FD-DE02-9C64-A03DF92CCA5F}"/>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20CD49D3-BC94-CCC7-9148-D32429A8A66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2"/>
            <a:stretch>
              <a:fillRect/>
            </a:stretch>
          </a:blipFill>
        </p:spPr>
        <p:txBody>
          <a:bodyPr/>
          <a:lstStyle/>
          <a:p>
            <a:endParaRPr lang="it-IT"/>
          </a:p>
        </p:txBody>
      </p:sp>
      <p:sp>
        <p:nvSpPr>
          <p:cNvPr id="5" name="Freeform 5">
            <a:extLst>
              <a:ext uri="{FF2B5EF4-FFF2-40B4-BE49-F238E27FC236}">
                <a16:creationId xmlns:a16="http://schemas.microsoft.com/office/drawing/2014/main" id="{7C435674-01F8-438E-C1C4-C7F8374B1F5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3"/>
            <a:stretch>
              <a:fillRect/>
            </a:stretch>
          </a:blipFill>
        </p:spPr>
        <p:txBody>
          <a:bodyPr/>
          <a:lstStyle/>
          <a:p>
            <a:endParaRPr lang="it-IT"/>
          </a:p>
        </p:txBody>
      </p:sp>
      <p:pic>
        <p:nvPicPr>
          <p:cNvPr id="6" name="Immagine 5">
            <a:extLst>
              <a:ext uri="{FF2B5EF4-FFF2-40B4-BE49-F238E27FC236}">
                <a16:creationId xmlns:a16="http://schemas.microsoft.com/office/drawing/2014/main" id="{848151BE-B955-01C5-5BA2-D46191799C9B}"/>
              </a:ext>
            </a:extLst>
          </p:cNvPr>
          <p:cNvPicPr>
            <a:picLocks noChangeAspect="1"/>
          </p:cNvPicPr>
          <p:nvPr/>
        </p:nvPicPr>
        <p:blipFill rotWithShape="1">
          <a:blip r:embed="rId4">
            <a:extLst>
              <a:ext uri="{28A0092B-C50C-407E-A947-70E740481C1C}">
                <a14:useLocalDpi xmlns:a14="http://schemas.microsoft.com/office/drawing/2010/main" val="0"/>
              </a:ext>
            </a:extLst>
          </a:blip>
          <a:srcRect b="1205"/>
          <a:stretch/>
        </p:blipFill>
        <p:spPr>
          <a:xfrm>
            <a:off x="884187" y="2116295"/>
            <a:ext cx="16519625" cy="7099441"/>
          </a:xfrm>
          <a:prstGeom prst="rect">
            <a:avLst/>
          </a:prstGeom>
          <a:noFill/>
        </p:spPr>
      </p:pic>
      <p:sp>
        <p:nvSpPr>
          <p:cNvPr id="2" name="Freeform 2">
            <a:extLst>
              <a:ext uri="{FF2B5EF4-FFF2-40B4-BE49-F238E27FC236}">
                <a16:creationId xmlns:a16="http://schemas.microsoft.com/office/drawing/2014/main" id="{B1F75E81-3187-ECE8-A140-814E828B9614}"/>
              </a:ext>
            </a:extLst>
          </p:cNvPr>
          <p:cNvSpPr/>
          <p:nvPr/>
        </p:nvSpPr>
        <p:spPr>
          <a:xfrm rot="-1898322">
            <a:off x="14990023" y="-4914651"/>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5"/>
            <a:stretch>
              <a:fillRect/>
            </a:stretch>
          </a:blipFill>
        </p:spPr>
        <p:txBody>
          <a:bodyPr/>
          <a:lstStyle/>
          <a:p>
            <a:endParaRPr lang="it-IT" dirty="0"/>
          </a:p>
        </p:txBody>
      </p:sp>
      <p:sp>
        <p:nvSpPr>
          <p:cNvPr id="3" name="Freeform 3">
            <a:extLst>
              <a:ext uri="{FF2B5EF4-FFF2-40B4-BE49-F238E27FC236}">
                <a16:creationId xmlns:a16="http://schemas.microsoft.com/office/drawing/2014/main" id="{84422080-7991-9507-A900-2996484E7F61}"/>
              </a:ext>
            </a:extLst>
          </p:cNvPr>
          <p:cNvSpPr/>
          <p:nvPr/>
        </p:nvSpPr>
        <p:spPr>
          <a:xfrm rot="-1898322">
            <a:off x="-1988359" y="8095464"/>
            <a:ext cx="4891502" cy="4899600"/>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5"/>
            <a:stretch>
              <a:fillRect/>
            </a:stretch>
          </a:blipFill>
        </p:spPr>
        <p:txBody>
          <a:bodyPr/>
          <a:lstStyle/>
          <a:p>
            <a:endParaRPr lang="it-IT"/>
          </a:p>
        </p:txBody>
      </p:sp>
      <p:sp>
        <p:nvSpPr>
          <p:cNvPr id="7" name="Titolo 2">
            <a:extLst>
              <a:ext uri="{FF2B5EF4-FFF2-40B4-BE49-F238E27FC236}">
                <a16:creationId xmlns:a16="http://schemas.microsoft.com/office/drawing/2014/main" id="{29C18194-761F-88E7-17F4-93CC83B5270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Tree>
    <p:extLst>
      <p:ext uri="{BB962C8B-B14F-4D97-AF65-F5344CB8AC3E}">
        <p14:creationId xmlns:p14="http://schemas.microsoft.com/office/powerpoint/2010/main" val="321618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10FC2-BE51-E8AA-D7D1-38CCBF4CE1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210999-2806-E639-3E2C-9A0627F3FE1F}"/>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463E70E2-13A7-FE68-BD4E-8FE9899A7967}"/>
              </a:ext>
            </a:extLst>
          </p:cNvPr>
          <p:cNvSpPr/>
          <p:nvPr/>
        </p:nvSpPr>
        <p:spPr>
          <a:xfrm rot="-1898322">
            <a:off x="-2445752" y="888241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19238799-B70E-FFEB-DA4C-4BECDF5DD4A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2B01CAC-7AA0-13BF-CBA9-2749F8CDBDE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593B339E-D882-B4F8-E37F-CE4BCFA5C52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0BDAF6F4-1054-438B-997B-86AA5C3D2D0A}"/>
              </a:ext>
            </a:extLst>
          </p:cNvPr>
          <p:cNvSpPr txBox="1">
            <a:spLocks/>
          </p:cNvSpPr>
          <p:nvPr/>
        </p:nvSpPr>
        <p:spPr>
          <a:xfrm>
            <a:off x="1064124" y="2323115"/>
            <a:ext cx="13109076" cy="7500408"/>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u="sng" dirty="0">
                <a:solidFill>
                  <a:schemeClr val="tx1"/>
                </a:solidFill>
              </a:rPr>
              <a:t>Perché condurre un’analisi di materialità? </a:t>
            </a:r>
            <a:endParaRPr lang="en-GB" sz="3600" b="1" u="sng" dirty="0">
              <a:solidFill>
                <a:schemeClr val="tx1"/>
              </a:solidFill>
            </a:endParaRPr>
          </a:p>
          <a:p>
            <a:endParaRPr lang="en-GB" sz="3600" dirty="0">
              <a:solidFill>
                <a:schemeClr val="tx1"/>
              </a:solidFill>
            </a:endParaRPr>
          </a:p>
          <a:p>
            <a:pPr marL="571500" indent="-571500">
              <a:buFont typeface="Arial" panose="020B0604020202020204" pitchFamily="34" charset="0"/>
              <a:buChar char="•"/>
            </a:pPr>
            <a:r>
              <a:rPr lang="it-IT" sz="3600" dirty="0">
                <a:solidFill>
                  <a:schemeClr val="tx1"/>
                </a:solidFill>
              </a:rPr>
              <a:t>Determinare l'ambito dei report di sostenibilità e di altre comunicazioni in modo che siano più strategicamente allineati e utili agli stakeholder esterni. </a:t>
            </a:r>
          </a:p>
          <a:p>
            <a:pPr marL="571500" indent="-571500">
              <a:buFont typeface="Arial" panose="020B0604020202020204" pitchFamily="34" charset="0"/>
              <a:buChar char="•"/>
            </a:pPr>
            <a:r>
              <a:rPr lang="it-IT" sz="3600" dirty="0">
                <a:solidFill>
                  <a:schemeClr val="tx1"/>
                </a:solidFill>
              </a:rPr>
              <a:t>Promuovere la comprensione interna del legame tra questioni di sviluppo sostenibile e la strategia e identificare i temi che influenzano, o che sono in grado di influenzare, la capacità di un’organizzazione di creare valore. </a:t>
            </a:r>
          </a:p>
          <a:p>
            <a:pPr marL="571500" indent="-571500">
              <a:buFont typeface="Arial" panose="020B0604020202020204" pitchFamily="34" charset="0"/>
              <a:buChar char="•"/>
            </a:pPr>
            <a:r>
              <a:rPr lang="it-IT" sz="3600" dirty="0">
                <a:solidFill>
                  <a:schemeClr val="tx1"/>
                </a:solidFill>
              </a:rPr>
              <a:t>Monitorare e rispondere prontamente a rischi e/o opportunità che si possono manifestare. </a:t>
            </a:r>
          </a:p>
          <a:p>
            <a:endParaRPr lang="it-IT" sz="3600" dirty="0">
              <a:solidFill>
                <a:schemeClr val="tx1"/>
              </a:solidFill>
            </a:endParaRPr>
          </a:p>
          <a:p>
            <a:pPr algn="ctr"/>
            <a:r>
              <a:rPr lang="en-GB" sz="3600" b="1" u="sng" dirty="0" err="1">
                <a:solidFill>
                  <a:schemeClr val="tx1"/>
                </a:solidFill>
              </a:rPr>
              <a:t>L’analisi</a:t>
            </a:r>
            <a:r>
              <a:rPr lang="en-GB" sz="3600" b="1" u="sng" dirty="0">
                <a:solidFill>
                  <a:schemeClr val="tx1"/>
                </a:solidFill>
              </a:rPr>
              <a:t> di </a:t>
            </a:r>
            <a:r>
              <a:rPr lang="en-GB" sz="3600" b="1" u="sng" dirty="0" err="1">
                <a:solidFill>
                  <a:schemeClr val="tx1"/>
                </a:solidFill>
              </a:rPr>
              <a:t>materialità</a:t>
            </a:r>
            <a:r>
              <a:rPr lang="en-GB" sz="3600" b="1" u="sng" dirty="0">
                <a:solidFill>
                  <a:schemeClr val="tx1"/>
                </a:solidFill>
              </a:rPr>
              <a:t> </a:t>
            </a:r>
            <a:r>
              <a:rPr lang="en-GB" sz="3600" b="1" u="sng" dirty="0" err="1">
                <a:solidFill>
                  <a:schemeClr val="tx1"/>
                </a:solidFill>
              </a:rPr>
              <a:t>permette</a:t>
            </a:r>
            <a:r>
              <a:rPr lang="en-GB" sz="3600" b="1" u="sng" dirty="0">
                <a:solidFill>
                  <a:schemeClr val="tx1"/>
                </a:solidFill>
              </a:rPr>
              <a:t> di </a:t>
            </a:r>
            <a:r>
              <a:rPr lang="en-GB" sz="3600" b="1" u="sng" dirty="0" err="1">
                <a:solidFill>
                  <a:schemeClr val="tx1"/>
                </a:solidFill>
              </a:rPr>
              <a:t>individuare</a:t>
            </a:r>
            <a:r>
              <a:rPr lang="en-GB" sz="3600" b="1" u="sng" dirty="0">
                <a:solidFill>
                  <a:schemeClr val="tx1"/>
                </a:solidFill>
              </a:rPr>
              <a:t> </a:t>
            </a:r>
            <a:r>
              <a:rPr lang="en-GB" sz="3600" b="1" u="sng" dirty="0" err="1">
                <a:solidFill>
                  <a:schemeClr val="tx1"/>
                </a:solidFill>
              </a:rPr>
              <a:t>tutto</a:t>
            </a:r>
            <a:r>
              <a:rPr lang="en-GB" sz="3600" b="1" u="sng" dirty="0">
                <a:solidFill>
                  <a:schemeClr val="tx1"/>
                </a:solidFill>
              </a:rPr>
              <a:t> </a:t>
            </a:r>
            <a:r>
              <a:rPr lang="en-GB" sz="3600" b="1" u="sng" dirty="0" err="1">
                <a:solidFill>
                  <a:schemeClr val="tx1"/>
                </a:solidFill>
              </a:rPr>
              <a:t>quello</a:t>
            </a:r>
            <a:r>
              <a:rPr lang="en-GB" sz="3600" b="1" u="sng" dirty="0">
                <a:solidFill>
                  <a:schemeClr val="tx1"/>
                </a:solidFill>
              </a:rPr>
              <a:t> </a:t>
            </a:r>
            <a:r>
              <a:rPr lang="en-GB" sz="3600" b="1" u="sng" dirty="0" err="1">
                <a:solidFill>
                  <a:schemeClr val="tx1"/>
                </a:solidFill>
              </a:rPr>
              <a:t>che</a:t>
            </a:r>
            <a:r>
              <a:rPr lang="en-GB" sz="3600" b="1" u="sng" dirty="0">
                <a:solidFill>
                  <a:schemeClr val="tx1"/>
                </a:solidFill>
              </a:rPr>
              <a:t> ha un </a:t>
            </a:r>
            <a:r>
              <a:rPr lang="en-GB" sz="3600" b="1" u="sng" dirty="0" err="1">
                <a:solidFill>
                  <a:schemeClr val="tx1"/>
                </a:solidFill>
              </a:rPr>
              <a:t>impatto</a:t>
            </a:r>
            <a:r>
              <a:rPr lang="en-GB" sz="3600" b="1" u="sng" dirty="0">
                <a:solidFill>
                  <a:schemeClr val="tx1"/>
                </a:solidFill>
              </a:rPr>
              <a:t> </a:t>
            </a:r>
            <a:r>
              <a:rPr lang="en-GB" sz="3600" b="1" u="sng" dirty="0" err="1">
                <a:solidFill>
                  <a:schemeClr val="tx1"/>
                </a:solidFill>
              </a:rPr>
              <a:t>sul</a:t>
            </a:r>
            <a:r>
              <a:rPr lang="en-GB" sz="3600" b="1" u="sng" dirty="0">
                <a:solidFill>
                  <a:schemeClr val="tx1"/>
                </a:solidFill>
              </a:rPr>
              <a:t> business o </a:t>
            </a:r>
            <a:r>
              <a:rPr lang="en-GB" sz="3600" b="1" u="sng" dirty="0" err="1">
                <a:solidFill>
                  <a:schemeClr val="tx1"/>
                </a:solidFill>
              </a:rPr>
              <a:t>su</a:t>
            </a:r>
            <a:r>
              <a:rPr lang="en-GB" sz="3600" b="1" u="sng" dirty="0">
                <a:solidFill>
                  <a:schemeClr val="tx1"/>
                </a:solidFill>
              </a:rPr>
              <a:t> cui il business </a:t>
            </a:r>
            <a:r>
              <a:rPr lang="en-GB" sz="3600" b="1" u="sng" dirty="0" err="1">
                <a:solidFill>
                  <a:schemeClr val="tx1"/>
                </a:solidFill>
              </a:rPr>
              <a:t>può</a:t>
            </a:r>
            <a:r>
              <a:rPr lang="en-GB" sz="3600" b="1" u="sng" dirty="0">
                <a:solidFill>
                  <a:schemeClr val="tx1"/>
                </a:solidFill>
              </a:rPr>
              <a:t> </a:t>
            </a:r>
            <a:r>
              <a:rPr lang="en-GB" sz="3600" b="1" u="sng" dirty="0" err="1">
                <a:solidFill>
                  <a:schemeClr val="tx1"/>
                </a:solidFill>
              </a:rPr>
              <a:t>avere</a:t>
            </a:r>
            <a:r>
              <a:rPr lang="en-GB" sz="3600" b="1" u="sng" dirty="0">
                <a:solidFill>
                  <a:schemeClr val="tx1"/>
                </a:solidFill>
              </a:rPr>
              <a:t> un </a:t>
            </a:r>
            <a:r>
              <a:rPr lang="en-GB" sz="3600" b="1" u="sng" dirty="0" err="1">
                <a:solidFill>
                  <a:schemeClr val="tx1"/>
                </a:solidFill>
              </a:rPr>
              <a:t>impatto</a:t>
            </a:r>
            <a:endParaRPr lang="en-GB" sz="3600" b="1" u="sng" dirty="0">
              <a:solidFill>
                <a:schemeClr val="tx1"/>
              </a:solidFill>
            </a:endParaRPr>
          </a:p>
        </p:txBody>
      </p:sp>
    </p:spTree>
    <p:extLst>
      <p:ext uri="{BB962C8B-B14F-4D97-AF65-F5344CB8AC3E}">
        <p14:creationId xmlns:p14="http://schemas.microsoft.com/office/powerpoint/2010/main" val="40424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9A9DF-D34C-A4AA-3811-BD07A8EEE4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789C25-1720-6622-A564-23165A2559B4}"/>
              </a:ext>
            </a:extLst>
          </p:cNvPr>
          <p:cNvSpPr/>
          <p:nvPr/>
        </p:nvSpPr>
        <p:spPr>
          <a:xfrm rot="-1898322">
            <a:off x="15066223" y="-4398085"/>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FE2BA45-102E-F5E1-D2E2-C5EFECFFE852}"/>
              </a:ext>
            </a:extLst>
          </p:cNvPr>
          <p:cNvSpPr/>
          <p:nvPr/>
        </p:nvSpPr>
        <p:spPr>
          <a:xfrm rot="-1898322">
            <a:off x="-3056442" y="8499222"/>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dpi="0" rotWithShape="1">
            <a:blip r:embed="rId2"/>
            <a:srcRect/>
            <a:stretch>
              <a:fillRect/>
            </a:stretch>
          </a:blipFill>
        </p:spPr>
        <p:txBody>
          <a:bodyPr/>
          <a:lstStyle/>
          <a:p>
            <a:endParaRPr lang="it-IT" dirty="0"/>
          </a:p>
        </p:txBody>
      </p:sp>
      <p:sp>
        <p:nvSpPr>
          <p:cNvPr id="4" name="Freeform 4">
            <a:extLst>
              <a:ext uri="{FF2B5EF4-FFF2-40B4-BE49-F238E27FC236}">
                <a16:creationId xmlns:a16="http://schemas.microsoft.com/office/drawing/2014/main" id="{F6CE6126-DEE7-B79E-8DEA-3D061695556A}"/>
              </a:ext>
            </a:extLst>
          </p:cNvPr>
          <p:cNvSpPr/>
          <p:nvPr/>
        </p:nvSpPr>
        <p:spPr>
          <a:xfrm>
            <a:off x="48783" y="429388"/>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CE153A9-FFB5-B37A-4EC5-CFA5CD705F28}"/>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F7293AA9-998A-8407-3DE5-EE344D1AD585}"/>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7" name="Segnaposto immagine 1">
            <a:extLst>
              <a:ext uri="{FF2B5EF4-FFF2-40B4-BE49-F238E27FC236}">
                <a16:creationId xmlns:a16="http://schemas.microsoft.com/office/drawing/2014/main" id="{433AF899-5927-0372-61A0-E292F8A3C8BD}"/>
              </a:ext>
            </a:extLst>
          </p:cNvPr>
          <p:cNvSpPr txBox="1">
            <a:spLocks/>
          </p:cNvSpPr>
          <p:nvPr/>
        </p:nvSpPr>
        <p:spPr>
          <a:xfrm>
            <a:off x="461942" y="1801729"/>
            <a:ext cx="15082858" cy="750040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200" dirty="0">
                <a:solidFill>
                  <a:schemeClr val="tx1"/>
                </a:solidFill>
              </a:rPr>
              <a:t>Identificazione degli aspetti di sostenibilità che sono rilevanti in termini di impatto delle operazioni dell’impresa che redige il bilancio e della sua catena del valore, sulla base dei seguenti elementi: </a:t>
            </a:r>
          </a:p>
          <a:p>
            <a:pPr algn="just">
              <a:buFont typeface="+mj-lt"/>
              <a:buAutoNum type="alphaLcParenR"/>
            </a:pPr>
            <a:r>
              <a:rPr lang="it-IT" sz="3200" dirty="0">
                <a:solidFill>
                  <a:schemeClr val="tx1"/>
                </a:solidFill>
              </a:rPr>
              <a:t>gravità (scala, portata e rimediabilità) e probabilità di accadimento di eventi negativi effettivi e potenziali su persone e ambiente;  </a:t>
            </a:r>
          </a:p>
          <a:p>
            <a:pPr algn="just">
              <a:buFont typeface="+mj-lt"/>
              <a:buAutoNum type="alphaLcParenR"/>
            </a:pPr>
            <a:r>
              <a:rPr lang="it-IT" sz="3200" dirty="0">
                <a:solidFill>
                  <a:schemeClr val="tx1"/>
                </a:solidFill>
              </a:rPr>
              <a:t>entità, portata e probabilità di effettivi impatti positivi su persone e ambiente connessi alle operazioni dell’impresa e alle catene del valore; </a:t>
            </a:r>
          </a:p>
          <a:p>
            <a:pPr algn="just">
              <a:buFont typeface="+mj-lt"/>
              <a:buAutoNum type="alphaLcParenR"/>
            </a:pPr>
            <a:r>
              <a:rPr lang="it-IT" sz="3200" dirty="0">
                <a:solidFill>
                  <a:schemeClr val="tx1"/>
                </a:solidFill>
              </a:rPr>
              <a:t>valutazione delle azioni da adottare sulla base dell’evoluzione degli obiettivi delle politiche pubbliche sociali e ambientali.</a:t>
            </a:r>
          </a:p>
        </p:txBody>
      </p:sp>
      <p:sp>
        <p:nvSpPr>
          <p:cNvPr id="10" name="Segnaposto immagine 1">
            <a:extLst>
              <a:ext uri="{FF2B5EF4-FFF2-40B4-BE49-F238E27FC236}">
                <a16:creationId xmlns:a16="http://schemas.microsoft.com/office/drawing/2014/main" id="{FEC46FF3-E88A-D3CF-EDBD-8FD50A4ADAFA}"/>
              </a:ext>
            </a:extLst>
          </p:cNvPr>
          <p:cNvSpPr txBox="1">
            <a:spLocks/>
          </p:cNvSpPr>
          <p:nvPr/>
        </p:nvSpPr>
        <p:spPr>
          <a:xfrm>
            <a:off x="509082" y="6821106"/>
            <a:ext cx="10006518" cy="248103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200" dirty="0">
                <a:solidFill>
                  <a:schemeClr val="tx1"/>
                </a:solidFill>
              </a:rPr>
              <a:t>La misura del rischio deriva dal prodotto di due fattori: </a:t>
            </a:r>
          </a:p>
          <a:p>
            <a:pPr marL="285750" indent="-285750">
              <a:buFont typeface="Arial" panose="020B0604020202020204" pitchFamily="34" charset="0"/>
              <a:buChar char="•"/>
            </a:pPr>
            <a:r>
              <a:rPr lang="it-IT" sz="3200" dirty="0">
                <a:solidFill>
                  <a:schemeClr val="tx1"/>
                </a:solidFill>
              </a:rPr>
              <a:t>Probabilità di accadimento di un Evento (PE) </a:t>
            </a:r>
          </a:p>
          <a:p>
            <a:pPr marL="285750" indent="-285750">
              <a:buFont typeface="Arial" panose="020B0604020202020204" pitchFamily="34" charset="0"/>
              <a:buChar char="•"/>
            </a:pPr>
            <a:r>
              <a:rPr lang="it-IT" sz="3200" dirty="0">
                <a:solidFill>
                  <a:schemeClr val="tx1"/>
                </a:solidFill>
              </a:rPr>
              <a:t>Impatto (perdita/</a:t>
            </a:r>
            <a:r>
              <a:rPr lang="it-IT" sz="3200" dirty="0" err="1">
                <a:solidFill>
                  <a:schemeClr val="tx1"/>
                </a:solidFill>
              </a:rPr>
              <a:t>loss</a:t>
            </a:r>
            <a:r>
              <a:rPr lang="it-IT" sz="3200" dirty="0">
                <a:solidFill>
                  <a:schemeClr val="tx1"/>
                </a:solidFill>
              </a:rPr>
              <a:t>) conseguente all’accadimento dell’evento (LGE = Loss Given Event)</a:t>
            </a:r>
          </a:p>
        </p:txBody>
      </p:sp>
      <p:pic>
        <p:nvPicPr>
          <p:cNvPr id="11" name="Immagine 10">
            <a:extLst>
              <a:ext uri="{FF2B5EF4-FFF2-40B4-BE49-F238E27FC236}">
                <a16:creationId xmlns:a16="http://schemas.microsoft.com/office/drawing/2014/main" id="{67F0887B-F954-9A7F-4DBF-00F2DD436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589" y="6159444"/>
            <a:ext cx="8270469" cy="3028955"/>
          </a:xfrm>
          <a:prstGeom prst="rect">
            <a:avLst/>
          </a:prstGeom>
        </p:spPr>
      </p:pic>
    </p:spTree>
    <p:extLst>
      <p:ext uri="{BB962C8B-B14F-4D97-AF65-F5344CB8AC3E}">
        <p14:creationId xmlns:p14="http://schemas.microsoft.com/office/powerpoint/2010/main" val="7017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7196-BDF4-CE09-814C-FBE032F5F8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8C4F812-0E16-A9B4-626C-9CBC33A410E0}"/>
              </a:ext>
            </a:extLst>
          </p:cNvPr>
          <p:cNvSpPr/>
          <p:nvPr/>
        </p:nvSpPr>
        <p:spPr>
          <a:xfrm rot="-1898322">
            <a:off x="13442427" y="-4398085"/>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1C125571-9F51-919C-0283-73F3B2B7EDC0}"/>
              </a:ext>
            </a:extLst>
          </p:cNvPr>
          <p:cNvSpPr/>
          <p:nvPr/>
        </p:nvSpPr>
        <p:spPr>
          <a:xfrm rot="-1898322">
            <a:off x="-2445752" y="888241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12C27C4C-A087-0245-3D6B-74D4C802B1F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D6FD4673-F1A3-F925-C6D5-79FB93742C80}"/>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B01DAEB2-161B-1F62-BFC6-C132D7308EA8}"/>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49C1D136-A79B-F3C9-34E8-F4A6CFB3D6EA}"/>
              </a:ext>
            </a:extLst>
          </p:cNvPr>
          <p:cNvSpPr txBox="1">
            <a:spLocks/>
          </p:cNvSpPr>
          <p:nvPr/>
        </p:nvSpPr>
        <p:spPr>
          <a:xfrm>
            <a:off x="1064124" y="2323115"/>
            <a:ext cx="13490076" cy="7500408"/>
          </a:xfrm>
          <a:prstGeom prst="rect">
            <a:avLst/>
          </a:prstGeom>
        </p:spPr>
        <p:txBody>
          <a:bodyPr vert="horz" lIns="91440" tIns="45720" rIns="91440" bIns="45720" rtlCol="0" anchor="t">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b="1" u="sng" dirty="0">
                <a:solidFill>
                  <a:schemeClr val="tx1"/>
                </a:solidFill>
              </a:rPr>
              <a:t>Materialità di impatto: Standards GRI </a:t>
            </a:r>
          </a:p>
          <a:p>
            <a:pPr algn="just"/>
            <a:endParaRPr lang="it-IT" sz="3600" dirty="0">
              <a:solidFill>
                <a:schemeClr val="tx1"/>
              </a:solidFill>
            </a:endParaRPr>
          </a:p>
          <a:p>
            <a:pPr algn="just"/>
            <a:r>
              <a:rPr lang="it-IT" sz="3600" dirty="0">
                <a:solidFill>
                  <a:schemeClr val="tx1"/>
                </a:solidFill>
              </a:rPr>
              <a:t>I nuovi GRI Standards 2021 richiedono di identificare i temi materiali, ovvero quegli aspetti su cui le organizzazioni generano gli impatti più significativi sull'economia, l'ambiente e le persone, compresi gli impatti sui loro diritti umani (prospettiva inside-out).</a:t>
            </a:r>
          </a:p>
          <a:p>
            <a:pPr algn="just"/>
            <a:endParaRPr lang="it-IT" sz="3600" dirty="0">
              <a:solidFill>
                <a:schemeClr val="tx1"/>
              </a:solidFill>
            </a:endParaRPr>
          </a:p>
          <a:p>
            <a:pPr algn="just"/>
            <a:r>
              <a:rPr lang="it-IT" sz="3600" dirty="0">
                <a:solidFill>
                  <a:schemeClr val="tx1"/>
                </a:solidFill>
              </a:rPr>
              <a:t>Un’organizzazione può identificare diversi impatti da rendicontare. </a:t>
            </a:r>
            <a:r>
              <a:rPr lang="it-IT" sz="3600" b="1" dirty="0">
                <a:solidFill>
                  <a:schemeClr val="tx1"/>
                </a:solidFill>
              </a:rPr>
              <a:t>Nell'utilizzare gli Standard GRI, l’organizzazione prioritizza la rendicontazione di quei temi che rappresentano gli impatti più significativi economici, ambientali, e sulle persone, includi gli impatti su diritti umani.</a:t>
            </a:r>
            <a:r>
              <a:rPr lang="it-IT" sz="3600" dirty="0">
                <a:solidFill>
                  <a:schemeClr val="tx1"/>
                </a:solidFill>
              </a:rPr>
              <a:t> Negli Standard GRI, questi sono definibili come i temi materiali dell’organizzazione. </a:t>
            </a:r>
            <a:r>
              <a:rPr lang="it-IT" sz="3600" dirty="0">
                <a:solidFill>
                  <a:schemeClr val="tx1"/>
                </a:solidFill>
                <a:sym typeface="Wingdings" pitchFamily="2" charset="2"/>
              </a:rPr>
              <a:t> Individuazione impatti GRI1</a:t>
            </a:r>
            <a:endParaRPr lang="it-IT" sz="3600" dirty="0">
              <a:solidFill>
                <a:schemeClr val="tx1"/>
              </a:solidFill>
            </a:endParaRPr>
          </a:p>
          <a:p>
            <a:pPr algn="just"/>
            <a:r>
              <a:rPr lang="it-IT" sz="3600" dirty="0">
                <a:solidFill>
                  <a:schemeClr val="tx1"/>
                </a:solidFill>
              </a:rPr>
              <a:t>Il processo di determinazione dei temi materiali si basa sulla costante individuazione e valutazione degli impatti che l’organizzazione produce. L’individuazione e la valutazione costante degli impatti comportano il coinvolgimento dei principali stakeholder ed esperti e sono svolte in modo indipendente dalla procedura di rendicontazione di sostenibilità. </a:t>
            </a:r>
            <a:r>
              <a:rPr lang="it-IT" sz="3600" dirty="0">
                <a:solidFill>
                  <a:schemeClr val="tx1"/>
                </a:solidFill>
                <a:sym typeface="Wingdings" pitchFamily="2" charset="2"/>
              </a:rPr>
              <a:t> </a:t>
            </a:r>
            <a:r>
              <a:rPr lang="it-IT" sz="3600" dirty="0">
                <a:solidFill>
                  <a:schemeClr val="tx1"/>
                </a:solidFill>
              </a:rPr>
              <a:t>determinazione i temi materiali si veda la GRI 3</a:t>
            </a:r>
          </a:p>
        </p:txBody>
      </p:sp>
    </p:spTree>
    <p:extLst>
      <p:ext uri="{BB962C8B-B14F-4D97-AF65-F5344CB8AC3E}">
        <p14:creationId xmlns:p14="http://schemas.microsoft.com/office/powerpoint/2010/main" val="373069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D938-5966-5FD5-6CA8-6F5FA9CBC0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950BB05-1E90-635E-EB59-2C0B206C940F}"/>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FABC7FF8-6940-5666-6909-A39E553CD4A4}"/>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F9682F4-05AC-05CF-6526-762230D01C43}"/>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6EC090F1-9E83-03CF-5559-EF6BF1AB3A32}"/>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7B122CA0-8A06-8675-0EBF-4BC4E486CC28}"/>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10" name="Rettangolo 9">
            <a:extLst>
              <a:ext uri="{FF2B5EF4-FFF2-40B4-BE49-F238E27FC236}">
                <a16:creationId xmlns:a16="http://schemas.microsoft.com/office/drawing/2014/main" id="{A850651F-92FE-9F68-B4DE-196FDFBE6FC2}"/>
              </a:ext>
            </a:extLst>
          </p:cNvPr>
          <p:cNvSpPr/>
          <p:nvPr/>
        </p:nvSpPr>
        <p:spPr>
          <a:xfrm>
            <a:off x="3088089" y="2086391"/>
            <a:ext cx="3485736" cy="2031325"/>
          </a:xfrm>
          <a:prstGeom prst="rect">
            <a:avLst/>
          </a:prstGeom>
          <a:solidFill>
            <a:schemeClr val="accent3"/>
          </a:solidFill>
          <a:ln>
            <a:noFill/>
          </a:ln>
        </p:spPr>
        <p:txBody>
          <a:bodyPr wrap="square">
            <a:spAutoFit/>
          </a:bodyPr>
          <a:lstStyle/>
          <a:p>
            <a:pPr algn="just"/>
            <a:r>
              <a:rPr lang="it-IT" b="1" dirty="0">
                <a:solidFill>
                  <a:schemeClr val="bg1"/>
                </a:solidFill>
              </a:rPr>
              <a:t>Il GRI 1: Foundation 2021 </a:t>
            </a:r>
            <a:r>
              <a:rPr lang="it-IT" dirty="0">
                <a:solidFill>
                  <a:schemeClr val="bg1"/>
                </a:solidFill>
              </a:rPr>
              <a:t>introduce gli </a:t>
            </a:r>
            <a:r>
              <a:rPr lang="it-IT" b="1" dirty="0">
                <a:solidFill>
                  <a:schemeClr val="bg1"/>
                </a:solidFill>
              </a:rPr>
              <a:t>obiettivi</a:t>
            </a:r>
            <a:r>
              <a:rPr lang="it-IT" dirty="0">
                <a:solidFill>
                  <a:schemeClr val="bg1"/>
                </a:solidFill>
              </a:rPr>
              <a:t> e la </a:t>
            </a:r>
            <a:r>
              <a:rPr lang="it-IT" b="1" dirty="0">
                <a:solidFill>
                  <a:schemeClr val="bg1"/>
                </a:solidFill>
              </a:rPr>
              <a:t>struttura</a:t>
            </a:r>
            <a:r>
              <a:rPr lang="it-IT" dirty="0">
                <a:solidFill>
                  <a:schemeClr val="bg1"/>
                </a:solidFill>
              </a:rPr>
              <a:t> del sistema di reporting, illustrandone i concetti chiave, i requisiti e i principi da rispettare per la rendicontazione «in </a:t>
            </a:r>
            <a:r>
              <a:rPr lang="it-IT" dirty="0" err="1">
                <a:solidFill>
                  <a:schemeClr val="bg1"/>
                </a:solidFill>
              </a:rPr>
              <a:t>accordance</a:t>
            </a:r>
            <a:r>
              <a:rPr lang="it-IT" dirty="0">
                <a:solidFill>
                  <a:schemeClr val="bg1"/>
                </a:solidFill>
              </a:rPr>
              <a:t>» con il GRI.</a:t>
            </a:r>
            <a:endParaRPr lang="it-IT" b="1" dirty="0">
              <a:solidFill>
                <a:schemeClr val="bg1"/>
              </a:solidFill>
            </a:endParaRPr>
          </a:p>
        </p:txBody>
      </p:sp>
      <p:sp>
        <p:nvSpPr>
          <p:cNvPr id="11" name="Rettangolo 10">
            <a:extLst>
              <a:ext uri="{FF2B5EF4-FFF2-40B4-BE49-F238E27FC236}">
                <a16:creationId xmlns:a16="http://schemas.microsoft.com/office/drawing/2014/main" id="{C928DE8B-C76D-D461-75C1-EDCA66985AE7}"/>
              </a:ext>
            </a:extLst>
          </p:cNvPr>
          <p:cNvSpPr/>
          <p:nvPr/>
        </p:nvSpPr>
        <p:spPr>
          <a:xfrm>
            <a:off x="6688489" y="2086391"/>
            <a:ext cx="3960440" cy="2031325"/>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it-IT" dirty="0"/>
              <a:t>Definizione di un’unica modalità per la redazione del Reporting GRI «in </a:t>
            </a:r>
            <a:r>
              <a:rPr lang="it-IT" dirty="0" err="1"/>
              <a:t>accordance</a:t>
            </a:r>
            <a:r>
              <a:rPr lang="it-IT" dirty="0"/>
              <a:t> with the GRI </a:t>
            </a:r>
            <a:r>
              <a:rPr lang="it-IT" dirty="0" err="1"/>
              <a:t>Standards</a:t>
            </a:r>
            <a:r>
              <a:rPr lang="it-IT" dirty="0"/>
              <a:t>», che prevede il rispetto di 9 requisiti</a:t>
            </a:r>
          </a:p>
          <a:p>
            <a:pPr marL="285750" indent="-285750" algn="just">
              <a:buFont typeface="Arial" panose="020B0604020202020204" pitchFamily="34" charset="0"/>
              <a:buChar char="•"/>
            </a:pPr>
            <a:r>
              <a:rPr lang="it-IT" dirty="0"/>
              <a:t>Definizione dei principi da seguire per assicurare la qualità del processo di reporting</a:t>
            </a:r>
          </a:p>
        </p:txBody>
      </p:sp>
      <p:pic>
        <p:nvPicPr>
          <p:cNvPr id="12" name="Immagine 11">
            <a:extLst>
              <a:ext uri="{FF2B5EF4-FFF2-40B4-BE49-F238E27FC236}">
                <a16:creationId xmlns:a16="http://schemas.microsoft.com/office/drawing/2014/main" id="{574ED11A-2C55-8CE9-458F-9EDDE3B77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9764" y="2086390"/>
            <a:ext cx="1391827" cy="1987300"/>
          </a:xfrm>
          <a:prstGeom prst="rect">
            <a:avLst/>
          </a:prstGeom>
        </p:spPr>
      </p:pic>
      <p:cxnSp>
        <p:nvCxnSpPr>
          <p:cNvPr id="13" name="Connettore 2 10">
            <a:extLst>
              <a:ext uri="{FF2B5EF4-FFF2-40B4-BE49-F238E27FC236}">
                <a16:creationId xmlns:a16="http://schemas.microsoft.com/office/drawing/2014/main" id="{6041450C-25B5-B557-5E4D-48C14D963B31}"/>
              </a:ext>
            </a:extLst>
          </p:cNvPr>
          <p:cNvCxnSpPr>
            <a:cxnSpLocks/>
          </p:cNvCxnSpPr>
          <p:nvPr/>
        </p:nvCxnSpPr>
        <p:spPr>
          <a:xfrm>
            <a:off x="2350261" y="4117716"/>
            <a:ext cx="1158771" cy="35438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immagine 1">
            <a:extLst>
              <a:ext uri="{FF2B5EF4-FFF2-40B4-BE49-F238E27FC236}">
                <a16:creationId xmlns:a16="http://schemas.microsoft.com/office/drawing/2014/main" id="{595B5C99-A328-C059-7818-B2B63B0A7E35}"/>
              </a:ext>
            </a:extLst>
          </p:cNvPr>
          <p:cNvSpPr txBox="1">
            <a:spLocks/>
          </p:cNvSpPr>
          <p:nvPr/>
        </p:nvSpPr>
        <p:spPr>
          <a:xfrm>
            <a:off x="1239017" y="4618110"/>
            <a:ext cx="1635625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b="1" dirty="0">
                <a:solidFill>
                  <a:schemeClr val="tx1"/>
                </a:solidFill>
              </a:rPr>
              <a:t>Impatti</a:t>
            </a:r>
          </a:p>
          <a:p>
            <a:pPr algn="just"/>
            <a:r>
              <a:rPr lang="it-IT" sz="3600" dirty="0">
                <a:solidFill>
                  <a:schemeClr val="tx1"/>
                </a:solidFill>
              </a:rPr>
              <a:t>Negli Standard GRI, gli impatti si riferiscono agli effetti che un’organizzazione ha o potrebbe avere a </a:t>
            </a:r>
            <a:r>
              <a:rPr lang="it-IT" sz="3600" b="1" dirty="0">
                <a:solidFill>
                  <a:schemeClr val="tx1"/>
                </a:solidFill>
              </a:rPr>
              <a:t>livello economico, ambientale e sociale</a:t>
            </a:r>
            <a:r>
              <a:rPr lang="it-IT" sz="3600" dirty="0">
                <a:solidFill>
                  <a:schemeClr val="tx1"/>
                </a:solidFill>
              </a:rPr>
              <a:t>, inclusi quelli sui diritti umani come conseguenza delle sue attività o dei suoi rapporti di business. </a:t>
            </a:r>
          </a:p>
          <a:p>
            <a:pPr algn="just"/>
            <a:r>
              <a:rPr lang="it-IT" sz="3600" dirty="0">
                <a:solidFill>
                  <a:schemeClr val="tx1"/>
                </a:solidFill>
              </a:rPr>
              <a:t>Gli impatti possono essere effettivi o potenziali, negativi o positivi, di breve o di lungo termine, intenzionali o non intenzionali, reversibili o irreversibili, e rappresentano il contributo positivo o negativo dell’organizzazione allo sviluppo sostenibile. </a:t>
            </a:r>
          </a:p>
        </p:txBody>
      </p:sp>
    </p:spTree>
    <p:extLst>
      <p:ext uri="{BB962C8B-B14F-4D97-AF65-F5344CB8AC3E}">
        <p14:creationId xmlns:p14="http://schemas.microsoft.com/office/powerpoint/2010/main" val="108172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A91-1754-D189-18C7-47EB15A01E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BF9AC7-9E54-1D14-F2ED-35FA67483787}"/>
              </a:ext>
            </a:extLst>
          </p:cNvPr>
          <p:cNvSpPr/>
          <p:nvPr/>
        </p:nvSpPr>
        <p:spPr>
          <a:xfrm rot="-1898322">
            <a:off x="13964660" y="-479874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4539590B-7850-C76F-878C-18D0B9A3BC83}"/>
              </a:ext>
            </a:extLst>
          </p:cNvPr>
          <p:cNvSpPr/>
          <p:nvPr/>
        </p:nvSpPr>
        <p:spPr>
          <a:xfrm rot="-1898322">
            <a:off x="-3022049" y="893819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58F24AC8-1C04-38E2-90FE-3EC48192308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A29B109B-DA81-5870-0DEE-8A3D271624F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276A9B8C-C08A-D39D-9D05-23523C2474E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DC8A43E7-6986-762E-FB4F-736EE5EB7E37}"/>
              </a:ext>
            </a:extLst>
          </p:cNvPr>
          <p:cNvSpPr txBox="1">
            <a:spLocks/>
          </p:cNvSpPr>
          <p:nvPr/>
        </p:nvSpPr>
        <p:spPr>
          <a:xfrm>
            <a:off x="458484" y="2295501"/>
            <a:ext cx="13490076" cy="7500408"/>
          </a:xfrm>
          <a:prstGeom prst="rect">
            <a:avLst/>
          </a:prstGeom>
        </p:spPr>
        <p:txBody>
          <a:bodyPr vert="horz" lIns="91440" tIns="45720" rIns="91440" bIns="45720" rtlCol="0" anchor="t">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it-IT" sz="3600" dirty="0">
                <a:solidFill>
                  <a:schemeClr val="tx1"/>
                </a:solidFill>
              </a:rPr>
              <a:t>Gli </a:t>
            </a:r>
            <a:r>
              <a:rPr lang="it-IT" sz="3600" b="1" dirty="0">
                <a:solidFill>
                  <a:schemeClr val="tx1"/>
                </a:solidFill>
              </a:rPr>
              <a:t>impatti economici </a:t>
            </a:r>
            <a:r>
              <a:rPr lang="it-IT" sz="3600" dirty="0">
                <a:solidFill>
                  <a:schemeClr val="tx1"/>
                </a:solidFill>
              </a:rPr>
              <a:t>di un’organizzazione si riferiscono agli effetti sui sistemi economici a livello locale, nazionale e su scala globale. Un’organizzazione può avere un impatto economico tramite, ad esempio, le proprie pratiche concorrenziali, di approvvigionamento, il pagamento delle imposte ed altri corrispettivi ad enti governativi. </a:t>
            </a:r>
          </a:p>
          <a:p>
            <a:pPr marL="285750" indent="-285750" algn="just">
              <a:buFont typeface="Arial" panose="020B0604020202020204" pitchFamily="34" charset="0"/>
              <a:buChar char="•"/>
            </a:pPr>
            <a:r>
              <a:rPr lang="it-IT" sz="3600" dirty="0">
                <a:solidFill>
                  <a:schemeClr val="tx1"/>
                </a:solidFill>
              </a:rPr>
              <a:t>Gli </a:t>
            </a:r>
            <a:r>
              <a:rPr lang="it-IT" sz="3600" b="1" dirty="0">
                <a:solidFill>
                  <a:schemeClr val="tx1"/>
                </a:solidFill>
              </a:rPr>
              <a:t>impatti ambienta</a:t>
            </a:r>
            <a:r>
              <a:rPr lang="it-IT" sz="3600" dirty="0">
                <a:solidFill>
                  <a:schemeClr val="tx1"/>
                </a:solidFill>
              </a:rPr>
              <a:t>li di un’organizzazione si riferiscono agli effetti su organismi viventi ed elementi non-viventi – compresi aria, terra, acqua ed ecosistemi. Un’organizzazione può generare impatti ambientali, ad esempio, a fronte del suo consumo di energia, terra, acqua e altre risorse naturali. </a:t>
            </a:r>
          </a:p>
          <a:p>
            <a:pPr marL="285750" indent="-285750" algn="just">
              <a:buFont typeface="Arial" panose="020B0604020202020204" pitchFamily="34" charset="0"/>
              <a:buChar char="•"/>
            </a:pPr>
            <a:r>
              <a:rPr lang="it-IT" sz="3600" dirty="0">
                <a:solidFill>
                  <a:schemeClr val="tx1"/>
                </a:solidFill>
              </a:rPr>
              <a:t>Gli </a:t>
            </a:r>
            <a:r>
              <a:rPr lang="it-IT" sz="3600" b="1" dirty="0">
                <a:solidFill>
                  <a:schemeClr val="tx1"/>
                </a:solidFill>
              </a:rPr>
              <a:t>impatti sociali </a:t>
            </a:r>
            <a:r>
              <a:rPr lang="it-IT" sz="3600" dirty="0">
                <a:solidFill>
                  <a:schemeClr val="tx1"/>
                </a:solidFill>
              </a:rPr>
              <a:t>di un’organizzazione sono gli effetti su individui e gruppi, come comunità, gruppi vulnerabili o la società nel suo insieme. Ciò comprende gli impatti dell’organizzazione sui diritti umani delle persone. Un’organizzazione può generare impatti sulle persone, ad esempio, tramite le sue prassi di impiego (ad es. attraverso il salario corrisposto ai dipendenti), la sua catena di fornitura (ad es. attraverso le condizioni di lavoro dei lavoratori dei fornitori) e i suoi prodotti e servizi (ad es. attraverso la loro sicurezza o accessibilità). Le persone o i gruppi che hanno interessi che sono o potrebbero essere interessati dalle attività dell’organizzazione sono definiti stakeholder (consultare la sezione 2.4 del presente Standard per maggiori informazioni). </a:t>
            </a:r>
          </a:p>
        </p:txBody>
      </p:sp>
      <p:pic>
        <p:nvPicPr>
          <p:cNvPr id="7" name="Immagine 6">
            <a:extLst>
              <a:ext uri="{FF2B5EF4-FFF2-40B4-BE49-F238E27FC236}">
                <a16:creationId xmlns:a16="http://schemas.microsoft.com/office/drawing/2014/main" id="{40F0E695-A0B7-1250-E96D-D1FE591BC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9513" y="4305300"/>
            <a:ext cx="3423544" cy="4888259"/>
          </a:xfrm>
          <a:prstGeom prst="rect">
            <a:avLst/>
          </a:prstGeom>
        </p:spPr>
      </p:pic>
    </p:spTree>
    <p:extLst>
      <p:ext uri="{BB962C8B-B14F-4D97-AF65-F5344CB8AC3E}">
        <p14:creationId xmlns:p14="http://schemas.microsoft.com/office/powerpoint/2010/main" val="3353952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033A-05A0-9FE0-E3FF-93B7DBFBF9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342589-266D-8D28-5A46-C69D159BC86B}"/>
              </a:ext>
            </a:extLst>
          </p:cNvPr>
          <p:cNvSpPr/>
          <p:nvPr/>
        </p:nvSpPr>
        <p:spPr>
          <a:xfrm rot="-1898322">
            <a:off x="13964660" y="-479874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6E8EADFB-A4E1-6249-1C99-B5C06E744518}"/>
              </a:ext>
            </a:extLst>
          </p:cNvPr>
          <p:cNvSpPr/>
          <p:nvPr/>
        </p:nvSpPr>
        <p:spPr>
          <a:xfrm rot="-1898322">
            <a:off x="-3022049" y="893819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5FF06DB6-BC1D-508A-2848-C81B3D6593F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EE13977-F816-88DF-3543-9041E67AAD7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860D18E6-463E-9A4A-4127-7953C842A1DB}"/>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6D2F5F69-9C3B-63C4-5678-ABB1C2954839}"/>
              </a:ext>
            </a:extLst>
          </p:cNvPr>
          <p:cNvSpPr txBox="1">
            <a:spLocks/>
          </p:cNvSpPr>
          <p:nvPr/>
        </p:nvSpPr>
        <p:spPr>
          <a:xfrm>
            <a:off x="458484" y="2295501"/>
            <a:ext cx="134900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Gli impatti economici, ambientali e sociali </a:t>
            </a:r>
            <a:r>
              <a:rPr lang="it-IT" sz="3600" b="1" dirty="0">
                <a:solidFill>
                  <a:schemeClr val="tx1"/>
                </a:solidFill>
              </a:rPr>
              <a:t>sono correlati tra loro</a:t>
            </a:r>
            <a:r>
              <a:rPr lang="it-IT" sz="3600" dirty="0">
                <a:solidFill>
                  <a:schemeClr val="tx1"/>
                </a:solidFill>
              </a:rPr>
              <a:t>. Ad esempio, gli impatti economici e ambientali di un’organizzazione possono causare impatti sociali e sui diritti umani. Analogamente, gli impatti positivi di un’organizzazione possono causare impatti negativi e viceversa. Ad esempio, gli impatti ambientali positivi di un’organizzazione possono generare impatti negativi sulle persone e sui loro diritti umani.</a:t>
            </a:r>
          </a:p>
        </p:txBody>
      </p:sp>
      <p:pic>
        <p:nvPicPr>
          <p:cNvPr id="7" name="Immagine 6">
            <a:extLst>
              <a:ext uri="{FF2B5EF4-FFF2-40B4-BE49-F238E27FC236}">
                <a16:creationId xmlns:a16="http://schemas.microsoft.com/office/drawing/2014/main" id="{AFF08CAA-205D-60EC-4E97-C6CAA2337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9513" y="4305300"/>
            <a:ext cx="3423544" cy="4888259"/>
          </a:xfrm>
          <a:prstGeom prst="rect">
            <a:avLst/>
          </a:prstGeom>
        </p:spPr>
      </p:pic>
    </p:spTree>
    <p:extLst>
      <p:ext uri="{BB962C8B-B14F-4D97-AF65-F5344CB8AC3E}">
        <p14:creationId xmlns:p14="http://schemas.microsoft.com/office/powerpoint/2010/main" val="276723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EB72-396A-DEEE-3429-7B605E4AF6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C3863F-396B-85C3-B6AC-3A034721296E}"/>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B10450F-C3D8-B1EF-BFB0-C1CCDBD690D9}"/>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5ABEF30E-4FE6-1F89-FF74-478214AFDB41}"/>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8A702D2-C24C-5BA1-78F4-9132D96A88CB}"/>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Segnaposto immagine 1">
            <a:extLst>
              <a:ext uri="{FF2B5EF4-FFF2-40B4-BE49-F238E27FC236}">
                <a16:creationId xmlns:a16="http://schemas.microsoft.com/office/drawing/2014/main" id="{345F9DBB-9798-AFDE-E13D-31DBBF003F85}"/>
              </a:ext>
            </a:extLst>
          </p:cNvPr>
          <p:cNvSpPr txBox="1">
            <a:spLocks/>
          </p:cNvSpPr>
          <p:nvPr/>
        </p:nvSpPr>
        <p:spPr>
          <a:xfrm>
            <a:off x="1064124" y="2543787"/>
            <a:ext cx="12891613"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a:p>
            <a:r>
              <a:rPr lang="it-IT" altLang="it-IT" sz="3600" dirty="0">
                <a:solidFill>
                  <a:schemeClr val="tx1"/>
                </a:solidFill>
              </a:rPr>
              <a:t>Il </a:t>
            </a:r>
            <a:r>
              <a:rPr lang="it-IT" altLang="it-IT" sz="3600" dirty="0" err="1">
                <a:solidFill>
                  <a:schemeClr val="tx1"/>
                </a:solidFill>
              </a:rPr>
              <a:t>financial</a:t>
            </a:r>
            <a:r>
              <a:rPr lang="it-IT" altLang="it-IT" sz="3600" dirty="0">
                <a:solidFill>
                  <a:schemeClr val="tx1"/>
                </a:solidFill>
              </a:rPr>
              <a:t> reporting contiene molte (troppe) informazioni che talvolta sono di difficile verifica e comprensione (si pensi, ad esempio, ai </a:t>
            </a:r>
            <a:r>
              <a:rPr lang="it-IT" altLang="it-IT" sz="3600" dirty="0" err="1">
                <a:solidFill>
                  <a:schemeClr val="tx1"/>
                </a:solidFill>
              </a:rPr>
              <a:t>level</a:t>
            </a:r>
            <a:r>
              <a:rPr lang="it-IT" altLang="it-IT" sz="3600" dirty="0">
                <a:solidFill>
                  <a:schemeClr val="tx1"/>
                </a:solidFill>
              </a:rPr>
              <a:t> 3 asset), con rischio di information </a:t>
            </a:r>
            <a:r>
              <a:rPr lang="it-IT" altLang="it-IT" sz="3600" dirty="0" err="1">
                <a:solidFill>
                  <a:schemeClr val="tx1"/>
                </a:solidFill>
              </a:rPr>
              <a:t>overload</a:t>
            </a:r>
            <a:r>
              <a:rPr lang="it-IT" altLang="it-IT" sz="3600" dirty="0">
                <a:solidFill>
                  <a:schemeClr val="tx1"/>
                </a:solidFill>
              </a:rPr>
              <a:t>. Nonostante tale limite sia comunemente riconosciuto da parte degli operatori nel settore, i principi contabili sia nazionali sia internazionali presentano – soprattutto per le attività di tipo finanziario - un crescente grado di complessità, che non sembra destinato a diminuire.</a:t>
            </a:r>
          </a:p>
          <a:p>
            <a:endParaRPr lang="it-IT" sz="3600" dirty="0">
              <a:solidFill>
                <a:schemeClr val="tx1"/>
              </a:solidFill>
            </a:endParaRPr>
          </a:p>
        </p:txBody>
      </p:sp>
      <p:sp>
        <p:nvSpPr>
          <p:cNvPr id="7" name="Titolo 2">
            <a:extLst>
              <a:ext uri="{FF2B5EF4-FFF2-40B4-BE49-F238E27FC236}">
                <a16:creationId xmlns:a16="http://schemas.microsoft.com/office/drawing/2014/main" id="{81BFF316-262F-4878-5E25-F8C20CC81A88}"/>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 limiti della rendicontazione eco-finanziaria</a:t>
            </a:r>
          </a:p>
        </p:txBody>
      </p:sp>
      <p:sp>
        <p:nvSpPr>
          <p:cNvPr id="10" name="Freccia di espansione 9">
            <a:extLst>
              <a:ext uri="{FF2B5EF4-FFF2-40B4-BE49-F238E27FC236}">
                <a16:creationId xmlns:a16="http://schemas.microsoft.com/office/drawing/2014/main" id="{16FF1BA4-A7C1-6405-803F-22E6070F7F23}"/>
              </a:ext>
            </a:extLst>
          </p:cNvPr>
          <p:cNvSpPr/>
          <p:nvPr/>
        </p:nvSpPr>
        <p:spPr>
          <a:xfrm rot="5400000">
            <a:off x="8572500" y="7516610"/>
            <a:ext cx="1143000" cy="1827134"/>
          </a:xfrm>
          <a:prstGeom prst="chevron">
            <a:avLst/>
          </a:prstGeom>
          <a:solidFill>
            <a:srgbClr val="004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1763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1334-B725-83B6-D98A-16061B3B96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BFC2AD-12B9-F36B-F726-DBD3180A9D16}"/>
              </a:ext>
            </a:extLst>
          </p:cNvPr>
          <p:cNvSpPr/>
          <p:nvPr/>
        </p:nvSpPr>
        <p:spPr>
          <a:xfrm rot="-1898322">
            <a:off x="12695024" y="-5019878"/>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dirty="0"/>
          </a:p>
        </p:txBody>
      </p:sp>
      <p:sp>
        <p:nvSpPr>
          <p:cNvPr id="3" name="Freeform 3">
            <a:extLst>
              <a:ext uri="{FF2B5EF4-FFF2-40B4-BE49-F238E27FC236}">
                <a16:creationId xmlns:a16="http://schemas.microsoft.com/office/drawing/2014/main" id="{3D29441A-6B92-1F11-B2A8-402D90717C4D}"/>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CE097B6A-CFC2-6382-496A-F86B4FFAF36D}"/>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A4357194-A1B5-FA79-1BD3-A37706F7D14C}"/>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B54D379C-2D77-D8D0-07AF-63FBDE5B3FA0}"/>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14" name="Segnaposto immagine 1">
            <a:extLst>
              <a:ext uri="{FF2B5EF4-FFF2-40B4-BE49-F238E27FC236}">
                <a16:creationId xmlns:a16="http://schemas.microsoft.com/office/drawing/2014/main" id="{15B547D5-25E0-9F6D-2864-3CC571BA3E6F}"/>
              </a:ext>
            </a:extLst>
          </p:cNvPr>
          <p:cNvSpPr txBox="1">
            <a:spLocks/>
          </p:cNvSpPr>
          <p:nvPr/>
        </p:nvSpPr>
        <p:spPr>
          <a:xfrm>
            <a:off x="1205887" y="3936171"/>
            <a:ext cx="1635625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Secondo il nuovo </a:t>
            </a:r>
            <a:r>
              <a:rPr lang="it-IT" sz="3600" b="1" dirty="0">
                <a:solidFill>
                  <a:schemeClr val="tx1"/>
                </a:solidFill>
              </a:rPr>
              <a:t>GRI 3 – </a:t>
            </a:r>
            <a:r>
              <a:rPr lang="it-IT" sz="3600" b="1" dirty="0" err="1">
                <a:solidFill>
                  <a:schemeClr val="tx1"/>
                </a:solidFill>
              </a:rPr>
              <a:t>Material</a:t>
            </a:r>
            <a:r>
              <a:rPr lang="it-IT" sz="3600" b="1" dirty="0">
                <a:solidFill>
                  <a:schemeClr val="tx1"/>
                </a:solidFill>
              </a:rPr>
              <a:t> </a:t>
            </a:r>
            <a:r>
              <a:rPr lang="it-IT" sz="3600" b="1" dirty="0" err="1">
                <a:solidFill>
                  <a:schemeClr val="tx1"/>
                </a:solidFill>
              </a:rPr>
              <a:t>Topics</a:t>
            </a:r>
            <a:r>
              <a:rPr lang="it-IT" sz="3600" dirty="0">
                <a:solidFill>
                  <a:schemeClr val="tx1"/>
                </a:solidFill>
              </a:rPr>
              <a:t>, il processo per l’identificazione dei temi materiali si divide in </a:t>
            </a:r>
            <a:r>
              <a:rPr lang="it-IT" sz="3600" b="1" dirty="0">
                <a:solidFill>
                  <a:schemeClr val="tx1"/>
                </a:solidFill>
              </a:rPr>
              <a:t>quattro fasi</a:t>
            </a:r>
            <a:r>
              <a:rPr lang="it-IT" sz="3600" dirty="0">
                <a:solidFill>
                  <a:schemeClr val="tx1"/>
                </a:solidFill>
              </a:rPr>
              <a:t>, da ripetere per ogni periodo di rendicontazione, con l’obiettivo di identificare i temi materiali da riportare sotto forma di </a:t>
            </a:r>
            <a:r>
              <a:rPr lang="it-IT" sz="3600" b="1" dirty="0">
                <a:solidFill>
                  <a:schemeClr val="tx1"/>
                </a:solidFill>
              </a:rPr>
              <a:t>lista</a:t>
            </a:r>
            <a:r>
              <a:rPr lang="it-IT" sz="3600" dirty="0">
                <a:solidFill>
                  <a:schemeClr val="tx1"/>
                </a:solidFill>
              </a:rPr>
              <a:t>:</a:t>
            </a:r>
            <a:endParaRPr lang="it-IT" sz="3600" b="1" dirty="0">
              <a:solidFill>
                <a:schemeClr val="tx1"/>
              </a:solidFill>
            </a:endParaRPr>
          </a:p>
        </p:txBody>
      </p:sp>
      <p:sp>
        <p:nvSpPr>
          <p:cNvPr id="7" name="Rettangolo 6">
            <a:extLst>
              <a:ext uri="{FF2B5EF4-FFF2-40B4-BE49-F238E27FC236}">
                <a16:creationId xmlns:a16="http://schemas.microsoft.com/office/drawing/2014/main" id="{C34B5B6B-228F-A2B3-557F-363018939812}"/>
              </a:ext>
            </a:extLst>
          </p:cNvPr>
          <p:cNvSpPr/>
          <p:nvPr/>
        </p:nvSpPr>
        <p:spPr>
          <a:xfrm>
            <a:off x="4629027" y="1872324"/>
            <a:ext cx="2376264" cy="1754326"/>
          </a:xfrm>
          <a:prstGeom prst="rect">
            <a:avLst/>
          </a:prstGeom>
          <a:solidFill>
            <a:schemeClr val="accent3"/>
          </a:solidFill>
          <a:ln>
            <a:noFill/>
          </a:ln>
        </p:spPr>
        <p:txBody>
          <a:bodyPr wrap="square">
            <a:spAutoFit/>
          </a:bodyPr>
          <a:lstStyle/>
          <a:p>
            <a:pPr algn="just"/>
            <a:r>
              <a:rPr lang="it-IT" b="1" dirty="0">
                <a:solidFill>
                  <a:schemeClr val="bg1"/>
                </a:solidFill>
              </a:rPr>
              <a:t>Il GRI 3: Il GRI 3: </a:t>
            </a:r>
            <a:r>
              <a:rPr lang="it-IT" b="1" dirty="0" err="1">
                <a:solidFill>
                  <a:schemeClr val="bg1"/>
                </a:solidFill>
              </a:rPr>
              <a:t>Material</a:t>
            </a:r>
            <a:r>
              <a:rPr lang="it-IT" b="1" dirty="0">
                <a:solidFill>
                  <a:schemeClr val="bg1"/>
                </a:solidFill>
              </a:rPr>
              <a:t> </a:t>
            </a:r>
            <a:r>
              <a:rPr lang="it-IT" b="1" dirty="0" err="1">
                <a:solidFill>
                  <a:schemeClr val="bg1"/>
                </a:solidFill>
              </a:rPr>
              <a:t>Topics</a:t>
            </a:r>
            <a:r>
              <a:rPr lang="it-IT" b="1" dirty="0">
                <a:solidFill>
                  <a:schemeClr val="bg1"/>
                </a:solidFill>
              </a:rPr>
              <a:t> 2021 </a:t>
            </a:r>
            <a:r>
              <a:rPr lang="it-IT" dirty="0">
                <a:solidFill>
                  <a:schemeClr val="bg1"/>
                </a:solidFill>
              </a:rPr>
              <a:t>descrive il processo per identificare i temi materiali e le relative </a:t>
            </a:r>
            <a:r>
              <a:rPr lang="it-IT" dirty="0" err="1">
                <a:solidFill>
                  <a:schemeClr val="bg1"/>
                </a:solidFill>
              </a:rPr>
              <a:t>disclosure</a:t>
            </a:r>
            <a:r>
              <a:rPr lang="it-IT" dirty="0">
                <a:solidFill>
                  <a:schemeClr val="bg1"/>
                </a:solidFill>
              </a:rPr>
              <a:t> richieste..</a:t>
            </a:r>
            <a:endParaRPr lang="it-IT" b="1" dirty="0">
              <a:solidFill>
                <a:schemeClr val="bg1"/>
              </a:solidFill>
            </a:endParaRPr>
          </a:p>
        </p:txBody>
      </p:sp>
      <p:sp>
        <p:nvSpPr>
          <p:cNvPr id="8" name="Rettangolo 7">
            <a:extLst>
              <a:ext uri="{FF2B5EF4-FFF2-40B4-BE49-F238E27FC236}">
                <a16:creationId xmlns:a16="http://schemas.microsoft.com/office/drawing/2014/main" id="{3B2961A5-8996-029D-25BF-87B40A86713F}"/>
              </a:ext>
            </a:extLst>
          </p:cNvPr>
          <p:cNvSpPr/>
          <p:nvPr/>
        </p:nvSpPr>
        <p:spPr>
          <a:xfrm>
            <a:off x="7221315" y="1872324"/>
            <a:ext cx="4885389" cy="1754326"/>
          </a:xfrm>
          <a:prstGeom prst="rect">
            <a:avLst/>
          </a:prstGeom>
          <a:solidFill>
            <a:schemeClr val="accent5">
              <a:lumMod val="20000"/>
              <a:lumOff val="80000"/>
            </a:schemeClr>
          </a:solidFill>
        </p:spPr>
        <p:txBody>
          <a:bodyPr wrap="square">
            <a:spAutoFit/>
          </a:bodyPr>
          <a:lstStyle/>
          <a:p>
            <a:pPr marL="285750" indent="-285750" algn="just">
              <a:buFont typeface="Arial" panose="020B0604020202020204" pitchFamily="34" charset="0"/>
              <a:buChar char="•"/>
            </a:pPr>
            <a:r>
              <a:rPr lang="it-IT" dirty="0"/>
              <a:t>Guida </a:t>
            </a:r>
            <a:r>
              <a:rPr lang="it-IT" dirty="0" err="1"/>
              <a:t>step</a:t>
            </a:r>
            <a:r>
              <a:rPr lang="it-IT" dirty="0"/>
              <a:t> by </a:t>
            </a:r>
            <a:r>
              <a:rPr lang="it-IT" dirty="0" err="1"/>
              <a:t>step</a:t>
            </a:r>
            <a:r>
              <a:rPr lang="it-IT" dirty="0"/>
              <a:t> per la determinazione dei temi materiali, con un focus sugli impatti e la loro </a:t>
            </a:r>
            <a:r>
              <a:rPr lang="it-IT" dirty="0" err="1"/>
              <a:t>prioritizzazione</a:t>
            </a:r>
            <a:r>
              <a:rPr lang="it-IT" dirty="0"/>
              <a:t> </a:t>
            </a:r>
          </a:p>
          <a:p>
            <a:pPr marL="285750" indent="-285750" algn="just">
              <a:buFont typeface="Arial" panose="020B0604020202020204" pitchFamily="34" charset="0"/>
              <a:buChar char="•"/>
            </a:pPr>
            <a:r>
              <a:rPr lang="it-IT" dirty="0"/>
              <a:t>Descrizione delle modalità di utilizzo dei GRI Sector Standard nel processo di individuazione dei temi materiali per la rendicontazione</a:t>
            </a:r>
          </a:p>
        </p:txBody>
      </p:sp>
      <p:pic>
        <p:nvPicPr>
          <p:cNvPr id="9" name="Immagine 8">
            <a:extLst>
              <a:ext uri="{FF2B5EF4-FFF2-40B4-BE49-F238E27FC236}">
                <a16:creationId xmlns:a16="http://schemas.microsoft.com/office/drawing/2014/main" id="{AA9AF51A-D5F6-AEA4-6E54-6964B95B6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976" y="1874566"/>
            <a:ext cx="1230187" cy="1752084"/>
          </a:xfrm>
          <a:prstGeom prst="rect">
            <a:avLst/>
          </a:prstGeom>
        </p:spPr>
      </p:pic>
      <p:pic>
        <p:nvPicPr>
          <p:cNvPr id="15" name="Immagine 14">
            <a:extLst>
              <a:ext uri="{FF2B5EF4-FFF2-40B4-BE49-F238E27FC236}">
                <a16:creationId xmlns:a16="http://schemas.microsoft.com/office/drawing/2014/main" id="{AEF0FD95-AC19-BC5A-E768-1C4EDBCDF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037" y="5602666"/>
            <a:ext cx="13310173" cy="4684334"/>
          </a:xfrm>
          <a:prstGeom prst="rect">
            <a:avLst/>
          </a:prstGeom>
        </p:spPr>
      </p:pic>
    </p:spTree>
    <p:extLst>
      <p:ext uri="{BB962C8B-B14F-4D97-AF65-F5344CB8AC3E}">
        <p14:creationId xmlns:p14="http://schemas.microsoft.com/office/powerpoint/2010/main" val="1275276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7764E-A25C-458A-E57E-2CE6A15940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8B7C78-8B11-DDC1-9F0C-B7B10DA4CF6D}"/>
              </a:ext>
            </a:extLst>
          </p:cNvPr>
          <p:cNvSpPr/>
          <p:nvPr/>
        </p:nvSpPr>
        <p:spPr>
          <a:xfrm rot="-1898322">
            <a:off x="13964660" y="-479874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3"/>
            <a:stretch>
              <a:fillRect/>
            </a:stretch>
          </a:blipFill>
        </p:spPr>
        <p:txBody>
          <a:bodyPr/>
          <a:lstStyle/>
          <a:p>
            <a:endParaRPr lang="it-IT"/>
          </a:p>
        </p:txBody>
      </p:sp>
      <p:sp>
        <p:nvSpPr>
          <p:cNvPr id="3" name="Freeform 3">
            <a:extLst>
              <a:ext uri="{FF2B5EF4-FFF2-40B4-BE49-F238E27FC236}">
                <a16:creationId xmlns:a16="http://schemas.microsoft.com/office/drawing/2014/main" id="{823A2241-4EC7-6F32-0244-FA61539ADBD3}"/>
              </a:ext>
            </a:extLst>
          </p:cNvPr>
          <p:cNvSpPr/>
          <p:nvPr/>
        </p:nvSpPr>
        <p:spPr>
          <a:xfrm rot="-1898322">
            <a:off x="-1666605" y="865283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3"/>
            <a:stretch>
              <a:fillRect/>
            </a:stretch>
          </a:blipFill>
        </p:spPr>
        <p:txBody>
          <a:bodyPr/>
          <a:lstStyle/>
          <a:p>
            <a:endParaRPr lang="it-IT"/>
          </a:p>
        </p:txBody>
      </p:sp>
      <p:sp>
        <p:nvSpPr>
          <p:cNvPr id="4" name="Freeform 4">
            <a:extLst>
              <a:ext uri="{FF2B5EF4-FFF2-40B4-BE49-F238E27FC236}">
                <a16:creationId xmlns:a16="http://schemas.microsoft.com/office/drawing/2014/main" id="{8771D3F2-10B9-44DD-0EE5-4681E761DE47}"/>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4"/>
            <a:stretch>
              <a:fillRect/>
            </a:stretch>
          </a:blipFill>
        </p:spPr>
        <p:txBody>
          <a:bodyPr/>
          <a:lstStyle/>
          <a:p>
            <a:endParaRPr lang="it-IT"/>
          </a:p>
        </p:txBody>
      </p:sp>
      <p:sp>
        <p:nvSpPr>
          <p:cNvPr id="5" name="Freeform 5">
            <a:extLst>
              <a:ext uri="{FF2B5EF4-FFF2-40B4-BE49-F238E27FC236}">
                <a16:creationId xmlns:a16="http://schemas.microsoft.com/office/drawing/2014/main" id="{E2B05DB4-A748-B063-9C3B-FC7581FCAFAA}"/>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5"/>
            <a:stretch>
              <a:fillRect/>
            </a:stretch>
          </a:blipFill>
        </p:spPr>
        <p:txBody>
          <a:bodyPr/>
          <a:lstStyle/>
          <a:p>
            <a:endParaRPr lang="it-IT"/>
          </a:p>
        </p:txBody>
      </p:sp>
      <p:sp>
        <p:nvSpPr>
          <p:cNvPr id="6" name="Titolo 2">
            <a:extLst>
              <a:ext uri="{FF2B5EF4-FFF2-40B4-BE49-F238E27FC236}">
                <a16:creationId xmlns:a16="http://schemas.microsoft.com/office/drawing/2014/main" id="{B1C4E5B0-ECC6-E52A-4EE3-C53CD9198C67}"/>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9" name="Segnaposto immagine 1">
            <a:extLst>
              <a:ext uri="{FF2B5EF4-FFF2-40B4-BE49-F238E27FC236}">
                <a16:creationId xmlns:a16="http://schemas.microsoft.com/office/drawing/2014/main" id="{36B3A671-EC79-B549-C7C8-5BD4CAD80A3E}"/>
              </a:ext>
            </a:extLst>
          </p:cNvPr>
          <p:cNvSpPr txBox="1">
            <a:spLocks/>
          </p:cNvSpPr>
          <p:nvPr/>
        </p:nvSpPr>
        <p:spPr>
          <a:xfrm>
            <a:off x="458484" y="1894847"/>
            <a:ext cx="7237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Con il </a:t>
            </a:r>
            <a:r>
              <a:rPr lang="it-IT" sz="3600" b="1" dirty="0">
                <a:solidFill>
                  <a:schemeClr val="tx1"/>
                </a:solidFill>
              </a:rPr>
              <a:t>GRI Standard 3: </a:t>
            </a:r>
            <a:r>
              <a:rPr lang="it-IT" sz="3600" dirty="0">
                <a:solidFill>
                  <a:schemeClr val="tx1"/>
                </a:solidFill>
              </a:rPr>
              <a:t>Gestione dei temi materiali, le organizzazioni rendicontano in merito alle modalità di gestione delle tematiche materiali. </a:t>
            </a:r>
          </a:p>
          <a:p>
            <a:pPr algn="just"/>
            <a:r>
              <a:rPr lang="it-IT" sz="3600" dirty="0">
                <a:solidFill>
                  <a:schemeClr val="tx1"/>
                </a:solidFill>
              </a:rPr>
              <a:t>Lo Standard GRI 3-3 va utilizzato </a:t>
            </a:r>
            <a:r>
              <a:rPr lang="it-IT" sz="3600" b="1" dirty="0">
                <a:solidFill>
                  <a:schemeClr val="tx1"/>
                </a:solidFill>
              </a:rPr>
              <a:t>congiuntamente ai Topic Standards </a:t>
            </a:r>
            <a:r>
              <a:rPr lang="it-IT" sz="3600" dirty="0">
                <a:solidFill>
                  <a:schemeClr val="tx1"/>
                </a:solidFill>
              </a:rPr>
              <a:t>rilevanti per la tematica materiale identificata. </a:t>
            </a:r>
          </a:p>
          <a:p>
            <a:pPr algn="just"/>
            <a:r>
              <a:rPr lang="it-IT" sz="3600" dirty="0">
                <a:solidFill>
                  <a:schemeClr val="tx1"/>
                </a:solidFill>
              </a:rPr>
              <a:t>Per la rendicontazione «in </a:t>
            </a:r>
            <a:r>
              <a:rPr lang="it-IT" sz="3600" dirty="0" err="1">
                <a:solidFill>
                  <a:schemeClr val="tx1"/>
                </a:solidFill>
              </a:rPr>
              <a:t>accordance</a:t>
            </a:r>
            <a:r>
              <a:rPr lang="it-IT" sz="3600" dirty="0">
                <a:solidFill>
                  <a:schemeClr val="tx1"/>
                </a:solidFill>
              </a:rPr>
              <a:t> with GRI», il GRI 3-3 rappresenta l’unico indicatore del GRI 3 su cui è concesso riportare una omissione</a:t>
            </a:r>
            <a:endParaRPr lang="it-IT" sz="3600" b="1" dirty="0">
              <a:solidFill>
                <a:schemeClr val="tx1"/>
              </a:solidFill>
            </a:endParaRPr>
          </a:p>
        </p:txBody>
      </p:sp>
      <p:pic>
        <p:nvPicPr>
          <p:cNvPr id="8" name="Immagine 7">
            <a:extLst>
              <a:ext uri="{FF2B5EF4-FFF2-40B4-BE49-F238E27FC236}">
                <a16:creationId xmlns:a16="http://schemas.microsoft.com/office/drawing/2014/main" id="{E35B0C17-EB63-D94A-0D16-9D65B79D4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3819" y="1894847"/>
            <a:ext cx="10244181" cy="6978960"/>
          </a:xfrm>
          <a:prstGeom prst="rect">
            <a:avLst/>
          </a:prstGeom>
        </p:spPr>
      </p:pic>
    </p:spTree>
    <p:extLst>
      <p:ext uri="{BB962C8B-B14F-4D97-AF65-F5344CB8AC3E}">
        <p14:creationId xmlns:p14="http://schemas.microsoft.com/office/powerpoint/2010/main" val="364226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499F-6ECC-C7C6-9B83-8FD0E51C52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EB2B23-FF9D-7F13-C9F3-1042861C5107}"/>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3BB309FD-140E-A2E4-8519-2F3AFA0C0E45}"/>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32C29B34-8E12-1D36-0908-6B30978CF83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8C0B5CE-104B-59B6-9E62-3B600A189244}"/>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6" name="Immagine 5">
            <a:extLst>
              <a:ext uri="{FF2B5EF4-FFF2-40B4-BE49-F238E27FC236}">
                <a16:creationId xmlns:a16="http://schemas.microsoft.com/office/drawing/2014/main" id="{CA84E248-5C03-B488-34DA-FDB46E8F22E2}"/>
              </a:ext>
            </a:extLst>
          </p:cNvPr>
          <p:cNvPicPr>
            <a:picLocks noChangeAspect="1"/>
          </p:cNvPicPr>
          <p:nvPr/>
        </p:nvPicPr>
        <p:blipFill>
          <a:blip r:embed="rId5"/>
          <a:stretch>
            <a:fillRect/>
          </a:stretch>
        </p:blipFill>
        <p:spPr>
          <a:xfrm>
            <a:off x="2381369" y="3543300"/>
            <a:ext cx="10840287" cy="5078416"/>
          </a:xfrm>
          <a:prstGeom prst="rect">
            <a:avLst/>
          </a:prstGeom>
        </p:spPr>
      </p:pic>
      <p:sp>
        <p:nvSpPr>
          <p:cNvPr id="7" name="Titolo 2">
            <a:extLst>
              <a:ext uri="{FF2B5EF4-FFF2-40B4-BE49-F238E27FC236}">
                <a16:creationId xmlns:a16="http://schemas.microsoft.com/office/drawing/2014/main" id="{114BCA54-E1E7-37B5-5E19-DB31558B15CC}"/>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10" name="Segnaposto immagine 1">
            <a:extLst>
              <a:ext uri="{FF2B5EF4-FFF2-40B4-BE49-F238E27FC236}">
                <a16:creationId xmlns:a16="http://schemas.microsoft.com/office/drawing/2014/main" id="{1C49DB97-98FF-366F-AE31-DCCE6CEF5390}"/>
              </a:ext>
            </a:extLst>
          </p:cNvPr>
          <p:cNvSpPr txBox="1">
            <a:spLocks/>
          </p:cNvSpPr>
          <p:nvPr/>
        </p:nvSpPr>
        <p:spPr>
          <a:xfrm>
            <a:off x="2593335" y="2286304"/>
            <a:ext cx="134900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u="sng" dirty="0">
                <a:solidFill>
                  <a:schemeClr val="tx1"/>
                </a:solidFill>
              </a:rPr>
              <a:t>Il processo di determinazione della materialità</a:t>
            </a:r>
          </a:p>
        </p:txBody>
      </p:sp>
    </p:spTree>
    <p:extLst>
      <p:ext uri="{BB962C8B-B14F-4D97-AF65-F5344CB8AC3E}">
        <p14:creationId xmlns:p14="http://schemas.microsoft.com/office/powerpoint/2010/main" val="257973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BBA8C-559B-583B-52E1-12DB7001C8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889AF3-6FA6-623A-1814-1C9F87D36482}"/>
              </a:ext>
            </a:extLst>
          </p:cNvPr>
          <p:cNvSpPr/>
          <p:nvPr/>
        </p:nvSpPr>
        <p:spPr>
          <a:xfrm rot="-1898322">
            <a:off x="13557793" y="-3968696"/>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27F1FBE-D079-76D9-7301-7A221C111264}"/>
              </a:ext>
            </a:extLst>
          </p:cNvPr>
          <p:cNvSpPr/>
          <p:nvPr/>
        </p:nvSpPr>
        <p:spPr>
          <a:xfrm rot="-1898322">
            <a:off x="-2480131" y="9082764"/>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E84BD271-D8BD-43D7-FF5D-DE0E9C077636}"/>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9A0D21E4-E32F-E96D-28A9-1076B57D955F}"/>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3DA9BC5E-D063-745B-C8CC-F3FD1D1ECF5D}"/>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8" name="Segnaposto immagine 1">
            <a:extLst>
              <a:ext uri="{FF2B5EF4-FFF2-40B4-BE49-F238E27FC236}">
                <a16:creationId xmlns:a16="http://schemas.microsoft.com/office/drawing/2014/main" id="{2691D85F-1BC8-CABD-A1C4-06BD70016528}"/>
              </a:ext>
            </a:extLst>
          </p:cNvPr>
          <p:cNvSpPr txBox="1">
            <a:spLocks/>
          </p:cNvSpPr>
          <p:nvPr/>
        </p:nvSpPr>
        <p:spPr>
          <a:xfrm>
            <a:off x="458484" y="2122765"/>
            <a:ext cx="14095716" cy="7500408"/>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b="1" dirty="0">
                <a:solidFill>
                  <a:schemeClr val="accent1"/>
                </a:solidFill>
                <a:latin typeface="Arial" panose="020B0604020202020204" pitchFamily="34" charset="0"/>
                <a:cs typeface="Arial" panose="020B0604020202020204" pitchFamily="34" charset="0"/>
              </a:rPr>
              <a:t>FASE 1. IDENTIFICARE GLI ARGOMENTI</a:t>
            </a:r>
            <a:endParaRPr lang="it-IT" sz="3600" dirty="0">
              <a:solidFill>
                <a:schemeClr val="accent1"/>
              </a:solidFill>
              <a:latin typeface="Arial" panose="020B0604020202020204" pitchFamily="34" charset="0"/>
              <a:cs typeface="Arial" panose="020B0604020202020204" pitchFamily="34" charset="0"/>
            </a:endParaRPr>
          </a:p>
          <a:p>
            <a:pPr algn="just"/>
            <a:endParaRPr lang="it-IT" sz="3600" dirty="0">
              <a:solidFill>
                <a:schemeClr val="tx1"/>
              </a:solidFill>
            </a:endParaRPr>
          </a:p>
          <a:p>
            <a:pPr algn="just"/>
            <a:r>
              <a:rPr lang="it-IT" sz="3600" b="1" i="1" dirty="0">
                <a:solidFill>
                  <a:srgbClr val="000000"/>
                </a:solidFill>
                <a:latin typeface="Arial" panose="020B0604020202020204" pitchFamily="34" charset="0"/>
                <a:cs typeface="Arial" panose="020B0604020202020204" pitchFamily="34" charset="0"/>
              </a:rPr>
              <a:t>OBIETTIVO</a:t>
            </a:r>
          </a:p>
          <a:p>
            <a:pPr algn="just"/>
            <a:r>
              <a:rPr lang="it-IT" sz="3600" b="1" i="1" dirty="0">
                <a:solidFill>
                  <a:srgbClr val="000000"/>
                </a:solidFill>
                <a:latin typeface="Arial" panose="020B0604020202020204" pitchFamily="34" charset="0"/>
                <a:cs typeface="Arial" panose="020B0604020202020204" pitchFamily="34" charset="0"/>
              </a:rPr>
              <a:t>Identificare la più ampia selezione possibile di temi ambientali, sociali ed economici che sono, o potrebbero rivelarsi, rilevanti per l’organizzazione e per i suoi stakeholder.</a:t>
            </a:r>
          </a:p>
          <a:p>
            <a:pPr algn="just"/>
            <a:endParaRPr lang="it-IT" sz="3600" b="1" i="1" dirty="0">
              <a:solidFill>
                <a:srgbClr val="000000"/>
              </a:solidFill>
              <a:latin typeface="Arial" panose="020B0604020202020204" pitchFamily="34" charset="0"/>
              <a:cs typeface="Arial" panose="020B0604020202020204" pitchFamily="34" charset="0"/>
            </a:endParaRPr>
          </a:p>
          <a:p>
            <a:pPr algn="just"/>
            <a:r>
              <a:rPr lang="it-IT" sz="3600" i="1" dirty="0">
                <a:solidFill>
                  <a:srgbClr val="000000"/>
                </a:solidFill>
                <a:latin typeface="Arial" panose="020B0604020202020204" pitchFamily="34" charset="0"/>
                <a:cs typeface="Arial" panose="020B0604020202020204" pitchFamily="34" charset="0"/>
              </a:rPr>
              <a:t>Questa fase dovrebbe essere guidata dall'</a:t>
            </a:r>
            <a:r>
              <a:rPr lang="it-IT" sz="3600" b="1" i="1" dirty="0">
                <a:solidFill>
                  <a:srgbClr val="000000"/>
                </a:solidFill>
                <a:latin typeface="Arial" panose="020B0604020202020204" pitchFamily="34" charset="0"/>
                <a:cs typeface="Arial" panose="020B0604020202020204" pitchFamily="34" charset="0"/>
              </a:rPr>
              <a:t>inclusività</a:t>
            </a:r>
            <a:r>
              <a:rPr lang="it-IT" sz="3600" i="1" dirty="0">
                <a:solidFill>
                  <a:srgbClr val="000000"/>
                </a:solidFill>
                <a:latin typeface="Arial" panose="020B0604020202020204" pitchFamily="34" charset="0"/>
                <a:cs typeface="Arial" panose="020B0604020202020204" pitchFamily="34" charset="0"/>
              </a:rPr>
              <a:t>, in particolare dal riconoscimento del diritto degli stakeholder di essere ascoltati</a:t>
            </a:r>
            <a:endParaRPr lang="it-IT" sz="3600" dirty="0">
              <a:latin typeface="Arial" panose="020B0604020202020204" pitchFamily="34" charset="0"/>
              <a:cs typeface="Arial" panose="020B0604020202020204" pitchFamily="34" charset="0"/>
            </a:endParaRPr>
          </a:p>
          <a:p>
            <a:pPr algn="just"/>
            <a:endParaRPr lang="it-IT" sz="3600" dirty="0">
              <a:latin typeface="Arial" panose="020B0604020202020204" pitchFamily="34" charset="0"/>
              <a:cs typeface="Arial" panose="020B0604020202020204" pitchFamily="34" charset="0"/>
            </a:endParaRPr>
          </a:p>
          <a:p>
            <a:pPr algn="just"/>
            <a:r>
              <a:rPr lang="it-IT" sz="3600" b="1" i="1" dirty="0">
                <a:solidFill>
                  <a:srgbClr val="000000"/>
                </a:solidFill>
                <a:latin typeface="Arial" panose="020B0604020202020204" pitchFamily="34" charset="0"/>
                <a:cs typeface="Arial" panose="020B0604020202020204" pitchFamily="34" charset="0"/>
              </a:rPr>
              <a:t>AZIONI</a:t>
            </a:r>
            <a:endParaRPr lang="it-IT" sz="36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Identificare un elenco di questioni rilevanti per le performance finanziarie dell’organizzazione, per la capacità della stessa di realizzare strategie e politiche, per la soddisfazione dei bisogni dei propri stakeholder.</a:t>
            </a:r>
          </a:p>
          <a:p>
            <a:pPr marL="285750" indent="-285750"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Documentare il processo e registrare le informazioni (tracciabilità, facilità di analisi, garanzia di qualità del processo).</a:t>
            </a:r>
          </a:p>
          <a:p>
            <a:pPr algn="just"/>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19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353F-52AC-BB3E-D9A6-2ABC73172292}"/>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86595A84-BBC8-451D-65E3-1355DAD946A3}"/>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2"/>
            <a:stretch>
              <a:fillRect/>
            </a:stretch>
          </a:blipFill>
        </p:spPr>
        <p:txBody>
          <a:bodyPr/>
          <a:lstStyle/>
          <a:p>
            <a:endParaRPr lang="it-IT"/>
          </a:p>
        </p:txBody>
      </p:sp>
      <p:sp>
        <p:nvSpPr>
          <p:cNvPr id="5" name="Freeform 5">
            <a:extLst>
              <a:ext uri="{FF2B5EF4-FFF2-40B4-BE49-F238E27FC236}">
                <a16:creationId xmlns:a16="http://schemas.microsoft.com/office/drawing/2014/main" id="{3AE85D66-4B70-C5FB-8AD6-7EFFB9702A28}"/>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3"/>
            <a:stretch>
              <a:fillRect/>
            </a:stretch>
          </a:blipFill>
        </p:spPr>
        <p:txBody>
          <a:bodyPr/>
          <a:lstStyle/>
          <a:p>
            <a:endParaRPr lang="it-IT"/>
          </a:p>
        </p:txBody>
      </p:sp>
      <p:sp>
        <p:nvSpPr>
          <p:cNvPr id="6" name="Titolo 2">
            <a:extLst>
              <a:ext uri="{FF2B5EF4-FFF2-40B4-BE49-F238E27FC236}">
                <a16:creationId xmlns:a16="http://schemas.microsoft.com/office/drawing/2014/main" id="{DB8CA34E-5E1E-9BF8-0D66-19E7353AA180}"/>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pic>
        <p:nvPicPr>
          <p:cNvPr id="7" name="Immagine 6">
            <a:extLst>
              <a:ext uri="{FF2B5EF4-FFF2-40B4-BE49-F238E27FC236}">
                <a16:creationId xmlns:a16="http://schemas.microsoft.com/office/drawing/2014/main" id="{57A98ED1-C8AF-53A3-9643-5341C25671C9}"/>
              </a:ext>
            </a:extLst>
          </p:cNvPr>
          <p:cNvPicPr>
            <a:picLocks noChangeAspect="1"/>
          </p:cNvPicPr>
          <p:nvPr/>
        </p:nvPicPr>
        <p:blipFill>
          <a:blip r:embed="rId4"/>
          <a:stretch>
            <a:fillRect/>
          </a:stretch>
        </p:blipFill>
        <p:spPr>
          <a:xfrm>
            <a:off x="1305512" y="3684219"/>
            <a:ext cx="15311479" cy="5872086"/>
          </a:xfrm>
          <a:prstGeom prst="rect">
            <a:avLst/>
          </a:prstGeom>
        </p:spPr>
      </p:pic>
      <p:sp>
        <p:nvSpPr>
          <p:cNvPr id="8" name="Segnaposto immagine 1">
            <a:extLst>
              <a:ext uri="{FF2B5EF4-FFF2-40B4-BE49-F238E27FC236}">
                <a16:creationId xmlns:a16="http://schemas.microsoft.com/office/drawing/2014/main" id="{631AB385-CCC2-9F78-3BB5-BDA7B3747FF0}"/>
              </a:ext>
            </a:extLst>
          </p:cNvPr>
          <p:cNvSpPr txBox="1">
            <a:spLocks/>
          </p:cNvSpPr>
          <p:nvPr/>
        </p:nvSpPr>
        <p:spPr>
          <a:xfrm>
            <a:off x="1395734" y="199247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b="1" dirty="0">
                <a:solidFill>
                  <a:schemeClr val="accent1"/>
                </a:solidFill>
                <a:latin typeface="Arial" panose="020B0604020202020204" pitchFamily="34" charset="0"/>
                <a:cs typeface="Arial" panose="020B0604020202020204" pitchFamily="34" charset="0"/>
              </a:rPr>
              <a:t>FASE 1. IDENTIFICARE GLI ARGOMENTI</a:t>
            </a:r>
            <a:endParaRPr lang="it-IT" sz="3600" dirty="0">
              <a:solidFill>
                <a:schemeClr val="accent1"/>
              </a:solidFill>
              <a:latin typeface="Arial" panose="020B0604020202020204" pitchFamily="34" charset="0"/>
              <a:cs typeface="Arial" panose="020B0604020202020204" pitchFamily="34" charset="0"/>
            </a:endParaRPr>
          </a:p>
          <a:p>
            <a:pPr algn="just"/>
            <a:endParaRPr lang="it-IT" sz="3600" b="1" i="1" dirty="0">
              <a:solidFill>
                <a:srgbClr val="000000"/>
              </a:solidFill>
              <a:latin typeface="Arial" panose="020B0604020202020204" pitchFamily="34" charset="0"/>
              <a:cs typeface="Arial" panose="020B0604020202020204" pitchFamily="34" charset="0"/>
            </a:endParaRPr>
          </a:p>
          <a:p>
            <a:pPr algn="just"/>
            <a:r>
              <a:rPr lang="it-IT" sz="3600" b="1" i="1" dirty="0">
                <a:solidFill>
                  <a:srgbClr val="000000"/>
                </a:solidFill>
                <a:latin typeface="Arial" panose="020B0604020202020204" pitchFamily="34" charset="0"/>
                <a:cs typeface="Arial" panose="020B0604020202020204" pitchFamily="34" charset="0"/>
              </a:rPr>
              <a:t>FONTI INFORMATIVE</a:t>
            </a:r>
          </a:p>
          <a:p>
            <a:pPr algn="just"/>
            <a:endParaRPr lang="it-IT" sz="3600" b="1" i="1" dirty="0">
              <a:solidFill>
                <a:srgbClr val="000000"/>
              </a:solidFill>
              <a:latin typeface="Arial" panose="020B0604020202020204" pitchFamily="34" charset="0"/>
              <a:cs typeface="Arial" panose="020B0604020202020204" pitchFamily="34" charset="0"/>
            </a:endParaRPr>
          </a:p>
        </p:txBody>
      </p:sp>
      <p:sp>
        <p:nvSpPr>
          <p:cNvPr id="2" name="Freeform 2">
            <a:extLst>
              <a:ext uri="{FF2B5EF4-FFF2-40B4-BE49-F238E27FC236}">
                <a16:creationId xmlns:a16="http://schemas.microsoft.com/office/drawing/2014/main" id="{DEA73812-4265-F7D2-A0E0-7F77C7384F5D}"/>
              </a:ext>
            </a:extLst>
          </p:cNvPr>
          <p:cNvSpPr/>
          <p:nvPr/>
        </p:nvSpPr>
        <p:spPr>
          <a:xfrm rot="-1898322">
            <a:off x="13442426" y="-3968696"/>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5"/>
            <a:stretch>
              <a:fillRect/>
            </a:stretch>
          </a:blipFill>
        </p:spPr>
        <p:txBody>
          <a:bodyPr/>
          <a:lstStyle/>
          <a:p>
            <a:endParaRPr lang="it-IT" dirty="0"/>
          </a:p>
        </p:txBody>
      </p:sp>
      <p:sp>
        <p:nvSpPr>
          <p:cNvPr id="3" name="Freeform 3">
            <a:extLst>
              <a:ext uri="{FF2B5EF4-FFF2-40B4-BE49-F238E27FC236}">
                <a16:creationId xmlns:a16="http://schemas.microsoft.com/office/drawing/2014/main" id="{B7156A34-1BFA-4B31-3714-1639BE34E338}"/>
              </a:ext>
            </a:extLst>
          </p:cNvPr>
          <p:cNvSpPr/>
          <p:nvPr/>
        </p:nvSpPr>
        <p:spPr>
          <a:xfrm rot="-1898322">
            <a:off x="-2615182" y="843465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5"/>
            <a:stretch>
              <a:fillRect/>
            </a:stretch>
          </a:blipFill>
        </p:spPr>
        <p:txBody>
          <a:bodyPr/>
          <a:lstStyle/>
          <a:p>
            <a:endParaRPr lang="it-IT"/>
          </a:p>
        </p:txBody>
      </p:sp>
    </p:spTree>
    <p:extLst>
      <p:ext uri="{BB962C8B-B14F-4D97-AF65-F5344CB8AC3E}">
        <p14:creationId xmlns:p14="http://schemas.microsoft.com/office/powerpoint/2010/main" val="88136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BA440-5D9F-A910-E678-08ECDA9E31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469F62-8831-5449-8F7C-7345D4864F9B}"/>
              </a:ext>
            </a:extLst>
          </p:cNvPr>
          <p:cNvSpPr/>
          <p:nvPr/>
        </p:nvSpPr>
        <p:spPr>
          <a:xfrm rot="-1898322">
            <a:off x="13535519" y="-4023371"/>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99D71B34-DB3C-DE90-34CC-1B8DA9C78C64}"/>
              </a:ext>
            </a:extLst>
          </p:cNvPr>
          <p:cNvSpPr/>
          <p:nvPr/>
        </p:nvSpPr>
        <p:spPr>
          <a:xfrm rot="-1898322">
            <a:off x="-2705338" y="9075146"/>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773D58C8-D31E-50A8-ADB5-C0AFCAC08331}"/>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B99B38D0-5C5C-0110-0BA2-21EE2E1445B1}"/>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5AF4A3B8-F68E-2529-0EFB-EC14D4350B63}"/>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8" name="Segnaposto immagine 1">
            <a:extLst>
              <a:ext uri="{FF2B5EF4-FFF2-40B4-BE49-F238E27FC236}">
                <a16:creationId xmlns:a16="http://schemas.microsoft.com/office/drawing/2014/main" id="{68C8F137-8D18-7193-A371-9C20EEE86C5D}"/>
              </a:ext>
            </a:extLst>
          </p:cNvPr>
          <p:cNvSpPr txBox="1">
            <a:spLocks/>
          </p:cNvSpPr>
          <p:nvPr/>
        </p:nvSpPr>
        <p:spPr>
          <a:xfrm>
            <a:off x="458484" y="2122765"/>
            <a:ext cx="14095716" cy="7500408"/>
          </a:xfrm>
          <a:prstGeom prst="rect">
            <a:avLst/>
          </a:prstGeom>
        </p:spPr>
        <p:txBody>
          <a:bodyPr vert="horz" lIns="91440" tIns="45720" rIns="91440" bIns="45720" rtlCol="0" anchor="t">
            <a:normAutofit fontScale="92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dirty="0">
                <a:solidFill>
                  <a:schemeClr val="accent1"/>
                </a:solidFill>
                <a:latin typeface="Arial" panose="020B0604020202020204" pitchFamily="34" charset="0"/>
                <a:cs typeface="Arial" panose="020B0604020202020204" pitchFamily="34" charset="0"/>
              </a:rPr>
              <a:t>FASE 2. DEFINIRE LE PRIORITA’</a:t>
            </a:r>
            <a:endParaRPr lang="it-IT" sz="3600" dirty="0">
              <a:solidFill>
                <a:schemeClr val="accent1"/>
              </a:solidFill>
              <a:latin typeface="Arial" panose="020B0604020202020204" pitchFamily="34" charset="0"/>
              <a:cs typeface="Arial" panose="020B0604020202020204" pitchFamily="34" charset="0"/>
            </a:endParaRPr>
          </a:p>
          <a:p>
            <a:pPr algn="just"/>
            <a:endParaRPr lang="it-IT" sz="3600" dirty="0">
              <a:solidFill>
                <a:schemeClr val="tx1"/>
              </a:solidFill>
            </a:endParaRPr>
          </a:p>
          <a:p>
            <a:pPr algn="just"/>
            <a:r>
              <a:rPr lang="it-IT" sz="3600" b="1" i="1" dirty="0">
                <a:solidFill>
                  <a:srgbClr val="000000"/>
                </a:solidFill>
                <a:latin typeface="Arial" panose="020B0604020202020204" pitchFamily="34" charset="0"/>
                <a:cs typeface="Arial" panose="020B0604020202020204" pitchFamily="34" charset="0"/>
              </a:rPr>
              <a:t>OBIETTIVO</a:t>
            </a:r>
          </a:p>
          <a:p>
            <a:pPr algn="just"/>
            <a:r>
              <a:rPr lang="it-IT" sz="3600" b="1" i="1" dirty="0">
                <a:solidFill>
                  <a:srgbClr val="000000"/>
                </a:solidFill>
                <a:latin typeface="Arial" panose="020B0604020202020204" pitchFamily="34" charset="0"/>
                <a:cs typeface="Arial" panose="020B0604020202020204" pitchFamily="34" charset="0"/>
              </a:rPr>
              <a:t>Vagliare i temi in base alla loro significatività per l’organizzazione e l’importanza per i propri stakeholder.</a:t>
            </a:r>
          </a:p>
          <a:p>
            <a:pPr algn="just"/>
            <a:endParaRPr lang="it-IT" sz="3600" dirty="0">
              <a:latin typeface="Arial" panose="020B0604020202020204" pitchFamily="34" charset="0"/>
              <a:cs typeface="Arial" panose="020B0604020202020204" pitchFamily="34" charset="0"/>
            </a:endParaRPr>
          </a:p>
          <a:p>
            <a:pPr algn="just"/>
            <a:r>
              <a:rPr lang="it-IT" sz="3600" i="1" dirty="0">
                <a:solidFill>
                  <a:srgbClr val="000000"/>
                </a:solidFill>
                <a:latin typeface="Arial" panose="020B0604020202020204" pitchFamily="34" charset="0"/>
                <a:cs typeface="Arial" panose="020B0604020202020204" pitchFamily="34" charset="0"/>
              </a:rPr>
              <a:t>Questa fase dovrebbe essere guidata dall'</a:t>
            </a:r>
            <a:r>
              <a:rPr lang="it-IT" sz="3600" b="1" i="1" dirty="0">
                <a:solidFill>
                  <a:srgbClr val="000000"/>
                </a:solidFill>
                <a:latin typeface="Arial" panose="020B0604020202020204" pitchFamily="34" charset="0"/>
                <a:cs typeface="Arial" panose="020B0604020202020204" pitchFamily="34" charset="0"/>
              </a:rPr>
              <a:t>allineamento</a:t>
            </a:r>
            <a:r>
              <a:rPr lang="it-IT" sz="3600" i="1" dirty="0">
                <a:solidFill>
                  <a:srgbClr val="000000"/>
                </a:solidFill>
                <a:latin typeface="Arial" panose="020B0604020202020204" pitchFamily="34" charset="0"/>
                <a:cs typeface="Arial" panose="020B0604020202020204" pitchFamily="34" charset="0"/>
              </a:rPr>
              <a:t>, per garantire che siano evidenziati i temi più significativi nello specifico contesto interno ed esterno</a:t>
            </a:r>
            <a:endParaRPr lang="it-IT" sz="3600" dirty="0">
              <a:latin typeface="Arial" panose="020B0604020202020204" pitchFamily="34" charset="0"/>
              <a:cs typeface="Arial" panose="020B0604020202020204" pitchFamily="34" charset="0"/>
            </a:endParaRPr>
          </a:p>
          <a:p>
            <a:pPr algn="just"/>
            <a:endParaRPr lang="it-IT" sz="3600" dirty="0">
              <a:latin typeface="Arial" panose="020B0604020202020204" pitchFamily="34" charset="0"/>
              <a:cs typeface="Arial" panose="020B0604020202020204" pitchFamily="34" charset="0"/>
            </a:endParaRPr>
          </a:p>
          <a:p>
            <a:pPr algn="just"/>
            <a:r>
              <a:rPr lang="it-IT" sz="3600" b="1" i="1" dirty="0">
                <a:solidFill>
                  <a:srgbClr val="000000"/>
                </a:solidFill>
                <a:latin typeface="Arial" panose="020B0604020202020204" pitchFamily="34" charset="0"/>
                <a:cs typeface="Arial" panose="020B0604020202020204" pitchFamily="34" charset="0"/>
              </a:rPr>
              <a:t>AZIONI</a:t>
            </a:r>
            <a:endParaRPr lang="it-IT" sz="36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Scegliere criteri/fattori interni ed esterni per analizzare i temi e avviare la costruzione della matrice di materialità.</a:t>
            </a:r>
          </a:p>
          <a:p>
            <a:pPr marL="285750" indent="-285750"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Decidere le soglie sull'asse interno ed esterno della matrice per per dividerla in fasce di materialità.</a:t>
            </a:r>
          </a:p>
          <a:p>
            <a:pPr marL="285750" indent="-285750"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Valutare ogni tema secondo i criteri concordati e assegnarli a diverse fasce di materialità (questo può essere fatto attraverso un'analisi e una discussione qualitativa o un sistema di punteggio).</a:t>
            </a:r>
          </a:p>
        </p:txBody>
      </p:sp>
    </p:spTree>
    <p:extLst>
      <p:ext uri="{BB962C8B-B14F-4D97-AF65-F5344CB8AC3E}">
        <p14:creationId xmlns:p14="http://schemas.microsoft.com/office/powerpoint/2010/main" val="3020215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FD40-7438-D149-C9A7-D4C327427F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BEE2A8-1231-2EA8-1CF1-B9671046AF15}"/>
              </a:ext>
            </a:extLst>
          </p:cNvPr>
          <p:cNvSpPr/>
          <p:nvPr/>
        </p:nvSpPr>
        <p:spPr>
          <a:xfrm rot="-1898322">
            <a:off x="13535519" y="-4023371"/>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2D8AB42C-437D-1F3D-0B6D-428D105FA922}"/>
              </a:ext>
            </a:extLst>
          </p:cNvPr>
          <p:cNvSpPr/>
          <p:nvPr/>
        </p:nvSpPr>
        <p:spPr>
          <a:xfrm rot="-1898322">
            <a:off x="-2705338" y="9075146"/>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76C70920-8BD5-F495-79E7-EF70C4054EB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9BE7CE14-26D6-4B81-39EB-F523294CF68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0D5D07B5-8DB5-0341-4390-05A07C1F157D}"/>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8" name="Segnaposto immagine 1">
            <a:extLst>
              <a:ext uri="{FF2B5EF4-FFF2-40B4-BE49-F238E27FC236}">
                <a16:creationId xmlns:a16="http://schemas.microsoft.com/office/drawing/2014/main" id="{50B96599-5E95-5F50-4A8F-D85EAC7E5E47}"/>
              </a:ext>
            </a:extLst>
          </p:cNvPr>
          <p:cNvSpPr txBox="1">
            <a:spLocks/>
          </p:cNvSpPr>
          <p:nvPr/>
        </p:nvSpPr>
        <p:spPr>
          <a:xfrm>
            <a:off x="458484" y="2122765"/>
            <a:ext cx="13603962"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dirty="0">
                <a:solidFill>
                  <a:schemeClr val="accent1"/>
                </a:solidFill>
                <a:latin typeface="Arial" panose="020B0604020202020204" pitchFamily="34" charset="0"/>
                <a:cs typeface="Arial" panose="020B0604020202020204" pitchFamily="34" charset="0"/>
              </a:rPr>
              <a:t>FASE 2. DEFINIRE LE PRIORITA’</a:t>
            </a:r>
            <a:endParaRPr lang="it-IT" sz="3600" dirty="0">
              <a:solidFill>
                <a:schemeClr val="accent1"/>
              </a:solidFill>
              <a:latin typeface="Arial" panose="020B0604020202020204" pitchFamily="34" charset="0"/>
              <a:cs typeface="Arial" panose="020B0604020202020204" pitchFamily="34" charset="0"/>
            </a:endParaRPr>
          </a:p>
          <a:p>
            <a:pPr algn="just"/>
            <a:endParaRPr lang="it-IT" sz="3600" dirty="0">
              <a:solidFill>
                <a:schemeClr val="tx1"/>
              </a:solidFill>
            </a:endParaRPr>
          </a:p>
          <a:p>
            <a:pPr algn="just"/>
            <a:r>
              <a:rPr lang="it-IT" sz="3600" b="1" dirty="0">
                <a:solidFill>
                  <a:srgbClr val="000000"/>
                </a:solidFill>
                <a:latin typeface="Arial" panose="020B0604020202020204" pitchFamily="34" charset="0"/>
                <a:cs typeface="Arial" panose="020B0604020202020204" pitchFamily="34" charset="0"/>
              </a:rPr>
              <a:t>CRITERI/FATTORI INTERNI da considerare per la significatività</a:t>
            </a:r>
            <a:r>
              <a:rPr lang="it-IT" sz="3600" dirty="0">
                <a:solidFill>
                  <a:srgbClr val="000000"/>
                </a:solidFill>
                <a:latin typeface="Arial" panose="020B0604020202020204" pitchFamily="34" charset="0"/>
                <a:cs typeface="Arial" panose="020B0604020202020204" pitchFamily="34" charset="0"/>
              </a:rPr>
              <a:t>: potenziale effetto sulle opportunità strategiche e sulle prestazioni operative; implicazioni finanziarie dirette; rischi e opportunità reputazionali.</a:t>
            </a:r>
          </a:p>
          <a:p>
            <a:pPr algn="just"/>
            <a:endParaRPr lang="it-IT" sz="3600" dirty="0">
              <a:solidFill>
                <a:srgbClr val="000000"/>
              </a:solidFill>
              <a:latin typeface="Arial" panose="020B0604020202020204" pitchFamily="34" charset="0"/>
              <a:cs typeface="Arial" panose="020B0604020202020204" pitchFamily="34" charset="0"/>
            </a:endParaRPr>
          </a:p>
          <a:p>
            <a:pPr algn="just"/>
            <a:r>
              <a:rPr lang="it-IT" sz="3600" b="1" dirty="0">
                <a:solidFill>
                  <a:srgbClr val="000000"/>
                </a:solidFill>
                <a:latin typeface="Arial" panose="020B0604020202020204" pitchFamily="34" charset="0"/>
                <a:cs typeface="Arial" panose="020B0604020202020204" pitchFamily="34" charset="0"/>
              </a:rPr>
              <a:t>CRITERI/FATTORI ESTERNI da considerare per l’importanza per gli stakeholder</a:t>
            </a:r>
            <a:r>
              <a:rPr lang="it-IT" sz="3600" dirty="0">
                <a:solidFill>
                  <a:srgbClr val="000000"/>
                </a:solidFill>
                <a:latin typeface="Arial" panose="020B0604020202020204" pitchFamily="34" charset="0"/>
                <a:cs typeface="Arial" panose="020B0604020202020204" pitchFamily="34" charset="0"/>
              </a:rPr>
              <a:t>: indicazioni provenienti dagli stakeholder; estensione della copertura mediatica; leggi, regolamenti, accordi internazionali o accordi volontari pertinenti; temi principali individuati da soggetti simili; indagini realizzate da soggetti  riconosciuti e accreditati</a:t>
            </a:r>
            <a:endParaRPr lang="it-IT" sz="3600"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0BE225C4-1D30-0415-2D70-1394F1B72AC8}"/>
              </a:ext>
            </a:extLst>
          </p:cNvPr>
          <p:cNvPicPr>
            <a:picLocks noChangeAspect="1"/>
          </p:cNvPicPr>
          <p:nvPr/>
        </p:nvPicPr>
        <p:blipFill>
          <a:blip r:embed="rId5"/>
          <a:stretch>
            <a:fillRect/>
          </a:stretch>
        </p:blipFill>
        <p:spPr>
          <a:xfrm>
            <a:off x="14062446" y="5872969"/>
            <a:ext cx="3767070" cy="3507772"/>
          </a:xfrm>
          <a:prstGeom prst="rect">
            <a:avLst/>
          </a:prstGeom>
        </p:spPr>
      </p:pic>
    </p:spTree>
    <p:extLst>
      <p:ext uri="{BB962C8B-B14F-4D97-AF65-F5344CB8AC3E}">
        <p14:creationId xmlns:p14="http://schemas.microsoft.com/office/powerpoint/2010/main" val="3940354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5E7E0-5FBD-E08A-9CB5-7F7B7E1623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963663-54A9-61D8-0A48-26B46493ADAD}"/>
              </a:ext>
            </a:extLst>
          </p:cNvPr>
          <p:cNvSpPr/>
          <p:nvPr/>
        </p:nvSpPr>
        <p:spPr>
          <a:xfrm rot="-1898322">
            <a:off x="13535519" y="-4023371"/>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8519D0EC-6EEA-2467-2724-F23212682469}"/>
              </a:ext>
            </a:extLst>
          </p:cNvPr>
          <p:cNvSpPr/>
          <p:nvPr/>
        </p:nvSpPr>
        <p:spPr>
          <a:xfrm rot="-1898322">
            <a:off x="-2705338" y="9075146"/>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4A99318B-DD1C-9FFA-FE82-2335A64C079D}"/>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A8237C25-AA63-25B9-DE58-F0D7F2803198}"/>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A2D387EC-35CF-C17A-74A5-C70217293C8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grpSp>
        <p:nvGrpSpPr>
          <p:cNvPr id="22" name="Gruppo 21">
            <a:extLst>
              <a:ext uri="{FF2B5EF4-FFF2-40B4-BE49-F238E27FC236}">
                <a16:creationId xmlns:a16="http://schemas.microsoft.com/office/drawing/2014/main" id="{C7092A4F-5222-216C-2D82-D0C5940518BB}"/>
              </a:ext>
            </a:extLst>
          </p:cNvPr>
          <p:cNvGrpSpPr/>
          <p:nvPr/>
        </p:nvGrpSpPr>
        <p:grpSpPr>
          <a:xfrm>
            <a:off x="1385937" y="4686300"/>
            <a:ext cx="4261937" cy="2188533"/>
            <a:chOff x="2417869" y="3004972"/>
            <a:chExt cx="1815432" cy="1089259"/>
          </a:xfrm>
          <a:solidFill>
            <a:srgbClr val="E46C0A"/>
          </a:solidFill>
        </p:grpSpPr>
        <p:sp>
          <p:nvSpPr>
            <p:cNvPr id="23" name="Rettangolo con angoli arrotondati 22">
              <a:extLst>
                <a:ext uri="{FF2B5EF4-FFF2-40B4-BE49-F238E27FC236}">
                  <a16:creationId xmlns:a16="http://schemas.microsoft.com/office/drawing/2014/main" id="{7C7B862B-E497-A3FD-2CFF-F6FC9DBB8F8C}"/>
                </a:ext>
              </a:extLst>
            </p:cNvPr>
            <p:cNvSpPr/>
            <p:nvPr/>
          </p:nvSpPr>
          <p:spPr>
            <a:xfrm>
              <a:off x="2417869" y="3004972"/>
              <a:ext cx="1815432" cy="1089259"/>
            </a:xfrm>
            <a:prstGeom prst="roundRect">
              <a:avLst>
                <a:gd name="adj" fmla="val 10000"/>
              </a:avLst>
            </a:prstGeom>
            <a:solidFill>
              <a:srgbClr val="7030A0">
                <a:alpha val="79000"/>
              </a:srgbClr>
            </a:solidFill>
            <a:ln>
              <a:noFill/>
            </a:ln>
          </p:spPr>
          <p:style>
            <a:lnRef idx="2">
              <a:schemeClr val="lt1">
                <a:hueOff val="0"/>
                <a:satOff val="0"/>
                <a:lumOff val="0"/>
                <a:alphaOff val="0"/>
              </a:schemeClr>
            </a:lnRef>
            <a:fillRef idx="1">
              <a:schemeClr val="accent6">
                <a:shade val="80000"/>
                <a:hueOff val="-143135"/>
                <a:satOff val="6378"/>
                <a:lumOff val="8917"/>
                <a:alphaOff val="0"/>
              </a:schemeClr>
            </a:fillRef>
            <a:effectRef idx="0">
              <a:schemeClr val="accent6">
                <a:shade val="80000"/>
                <a:hueOff val="-143135"/>
                <a:satOff val="6378"/>
                <a:lumOff val="8917"/>
                <a:alphaOff val="0"/>
              </a:schemeClr>
            </a:effectRef>
            <a:fontRef idx="minor">
              <a:schemeClr val="lt1"/>
            </a:fontRef>
          </p:style>
          <p:txBody>
            <a:bodyPr/>
            <a:lstStyle/>
            <a:p>
              <a:endParaRPr lang="it-IT" sz="2700"/>
            </a:p>
          </p:txBody>
        </p:sp>
        <p:sp>
          <p:nvSpPr>
            <p:cNvPr id="24" name="CasellaDiTesto 23">
              <a:extLst>
                <a:ext uri="{FF2B5EF4-FFF2-40B4-BE49-F238E27FC236}">
                  <a16:creationId xmlns:a16="http://schemas.microsoft.com/office/drawing/2014/main" id="{FF5D4B66-1CF3-E275-E0EE-EA52B13BA02A}"/>
                </a:ext>
              </a:extLst>
            </p:cNvPr>
            <p:cNvSpPr txBox="1"/>
            <p:nvPr/>
          </p:nvSpPr>
          <p:spPr>
            <a:xfrm>
              <a:off x="2449772" y="3036875"/>
              <a:ext cx="1751626" cy="1025453"/>
            </a:xfrm>
            <a:prstGeom prst="rect">
              <a:avLst/>
            </a:prstGeom>
            <a:solidFill>
              <a:srgbClr val="76539F">
                <a:alpha val="78508"/>
              </a:srgbClr>
            </a:solidFill>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866775">
                <a:lnSpc>
                  <a:spcPct val="90000"/>
                </a:lnSpc>
                <a:spcBef>
                  <a:spcPct val="0"/>
                </a:spcBef>
                <a:spcAft>
                  <a:spcPct val="35000"/>
                </a:spcAft>
              </a:pPr>
              <a:r>
                <a:rPr lang="it-IT" sz="2700" b="1" dirty="0">
                  <a:latin typeface="Arial" panose="020B0604020202020204" pitchFamily="34" charset="0"/>
                  <a:cs typeface="Arial" panose="020B0604020202020204" pitchFamily="34" charset="0"/>
                </a:rPr>
                <a:t>Analisi materialità esterna e stakeholder engagement</a:t>
              </a:r>
            </a:p>
          </p:txBody>
        </p:sp>
      </p:grpSp>
      <p:sp>
        <p:nvSpPr>
          <p:cNvPr id="25" name="CasellaDiTesto 24">
            <a:extLst>
              <a:ext uri="{FF2B5EF4-FFF2-40B4-BE49-F238E27FC236}">
                <a16:creationId xmlns:a16="http://schemas.microsoft.com/office/drawing/2014/main" id="{2D129FAC-618A-0F23-B4F6-781C77208968}"/>
              </a:ext>
            </a:extLst>
          </p:cNvPr>
          <p:cNvSpPr txBox="1"/>
          <p:nvPr/>
        </p:nvSpPr>
        <p:spPr>
          <a:xfrm>
            <a:off x="6373867" y="2337250"/>
            <a:ext cx="7452134" cy="1800493"/>
          </a:xfrm>
          <a:prstGeom prst="rect">
            <a:avLst/>
          </a:prstGeom>
          <a:noFill/>
        </p:spPr>
        <p:txBody>
          <a:bodyPr wrap="square" lIns="137160" tIns="68580" rIns="137160" bIns="68580" rtlCol="0" anchor="t">
            <a:spAutoFit/>
          </a:bodyPr>
          <a:lstStyle/>
          <a:p>
            <a:pPr algn="ctr"/>
            <a:r>
              <a:rPr lang="it-IT" sz="2700" dirty="0">
                <a:latin typeface="Arial" panose="020B0604020202020204" pitchFamily="34" charset="0"/>
                <a:cs typeface="Arial" panose="020B0604020202020204" pitchFamily="34" charset="0"/>
              </a:rPr>
              <a:t>Attraverso l’analisi di materialità esterna, dopo aver identificato i possibili temi materiali, bisognerà  prioritizzare i temi materiali secondo due prospettive</a:t>
            </a:r>
          </a:p>
        </p:txBody>
      </p:sp>
      <p:sp>
        <p:nvSpPr>
          <p:cNvPr id="26" name="CasellaDiTesto 25">
            <a:extLst>
              <a:ext uri="{FF2B5EF4-FFF2-40B4-BE49-F238E27FC236}">
                <a16:creationId xmlns:a16="http://schemas.microsoft.com/office/drawing/2014/main" id="{C5D7FCE5-4705-AE6D-C786-599B6E7D126E}"/>
              </a:ext>
            </a:extLst>
          </p:cNvPr>
          <p:cNvSpPr txBox="1"/>
          <p:nvPr/>
        </p:nvSpPr>
        <p:spPr>
          <a:xfrm>
            <a:off x="6616888" y="5216330"/>
            <a:ext cx="2902673" cy="1338828"/>
          </a:xfrm>
          <a:prstGeom prst="rect">
            <a:avLst/>
          </a:prstGeom>
          <a:noFill/>
        </p:spPr>
        <p:txBody>
          <a:bodyPr wrap="square">
            <a:spAutoFit/>
          </a:bodyPr>
          <a:lstStyle/>
          <a:p>
            <a:pPr algn="ctr"/>
            <a:r>
              <a:rPr lang="it-IT" sz="2700" dirty="0">
                <a:latin typeface="Arial" panose="020B0604020202020204" pitchFamily="34" charset="0"/>
                <a:cs typeface="Arial" panose="020B0604020202020204" pitchFamily="34" charset="0"/>
              </a:rPr>
              <a:t>Prospettiva dell’</a:t>
            </a:r>
            <a:r>
              <a:rPr lang="it-IT" sz="2700" b="1" dirty="0">
                <a:solidFill>
                  <a:srgbClr val="76539F"/>
                </a:solidFill>
                <a:latin typeface="Arial" panose="020B0604020202020204" pitchFamily="34" charset="0"/>
                <a:cs typeface="Arial" panose="020B0604020202020204" pitchFamily="34" charset="0"/>
              </a:rPr>
              <a:t>azienda</a:t>
            </a:r>
          </a:p>
          <a:p>
            <a:pPr algn="ctr"/>
            <a:endParaRPr lang="it-IT" sz="2700" dirty="0">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92F4ED81-4703-A888-DCAC-8368833BFE11}"/>
              </a:ext>
            </a:extLst>
          </p:cNvPr>
          <p:cNvSpPr txBox="1"/>
          <p:nvPr/>
        </p:nvSpPr>
        <p:spPr>
          <a:xfrm>
            <a:off x="10099934" y="5046815"/>
            <a:ext cx="4092171" cy="2585323"/>
          </a:xfrm>
          <a:prstGeom prst="rect">
            <a:avLst/>
          </a:prstGeom>
          <a:noFill/>
        </p:spPr>
        <p:txBody>
          <a:bodyPr wrap="square">
            <a:spAutoFit/>
          </a:bodyPr>
          <a:lstStyle/>
          <a:p>
            <a:pPr algn="ctr"/>
            <a:r>
              <a:rPr lang="it-IT" sz="2700" dirty="0">
                <a:latin typeface="Arial" panose="020B0604020202020204" pitchFamily="34" charset="0"/>
                <a:cs typeface="Arial" panose="020B0604020202020204" pitchFamily="34" charset="0"/>
              </a:rPr>
              <a:t>Prospettiva degli </a:t>
            </a:r>
            <a:r>
              <a:rPr lang="it-IT" sz="2700" b="1" dirty="0">
                <a:solidFill>
                  <a:srgbClr val="76539F"/>
                </a:solidFill>
                <a:latin typeface="Arial" panose="020B0604020202020204" pitchFamily="34" charset="0"/>
                <a:cs typeface="Arial" panose="020B0604020202020204" pitchFamily="34" charset="0"/>
              </a:rPr>
              <a:t>stakeholder </a:t>
            </a:r>
          </a:p>
          <a:p>
            <a:pPr algn="ctr"/>
            <a:r>
              <a:rPr lang="it-IT" sz="2700" dirty="0">
                <a:latin typeface="Arial" panose="020B0604020202020204" pitchFamily="34" charset="0"/>
                <a:cs typeface="Arial" panose="020B0604020202020204" pitchFamily="34" charset="0"/>
              </a:rPr>
              <a:t>(attraverso lo </a:t>
            </a:r>
            <a:r>
              <a:rPr lang="it-IT" sz="2700" b="1" dirty="0">
                <a:solidFill>
                  <a:srgbClr val="76539F"/>
                </a:solidFill>
                <a:latin typeface="Arial" panose="020B0604020202020204" pitchFamily="34" charset="0"/>
                <a:cs typeface="Arial" panose="020B0604020202020204" pitchFamily="34" charset="0"/>
              </a:rPr>
              <a:t>stakeholder engagement</a:t>
            </a:r>
            <a:r>
              <a:rPr lang="it-IT" sz="2700" dirty="0">
                <a:latin typeface="Arial" panose="020B0604020202020204" pitchFamily="34" charset="0"/>
                <a:cs typeface="Arial" panose="020B0604020202020204" pitchFamily="34" charset="0"/>
              </a:rPr>
              <a:t>)</a:t>
            </a:r>
          </a:p>
          <a:p>
            <a:pPr algn="ctr"/>
            <a:endParaRPr lang="it-IT" sz="2700" dirty="0">
              <a:latin typeface="Arial" panose="020B0604020202020204" pitchFamily="34" charset="0"/>
              <a:cs typeface="Arial" panose="020B0604020202020204" pitchFamily="34" charset="0"/>
            </a:endParaRPr>
          </a:p>
        </p:txBody>
      </p:sp>
      <p:pic>
        <p:nvPicPr>
          <p:cNvPr id="28" name="Elemento grafico 27" descr="Freccia: diritta con riempimento a tinta unita">
            <a:extLst>
              <a:ext uri="{FF2B5EF4-FFF2-40B4-BE49-F238E27FC236}">
                <a16:creationId xmlns:a16="http://schemas.microsoft.com/office/drawing/2014/main" id="{268C3581-97B5-5F17-B429-99C926FEC3C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53456">
            <a:off x="7826143" y="4312435"/>
            <a:ext cx="1494045" cy="652826"/>
          </a:xfrm>
          <a:prstGeom prst="rect">
            <a:avLst/>
          </a:prstGeom>
        </p:spPr>
      </p:pic>
      <p:sp>
        <p:nvSpPr>
          <p:cNvPr id="29" name="Parentesi graffa chiusa 28">
            <a:extLst>
              <a:ext uri="{FF2B5EF4-FFF2-40B4-BE49-F238E27FC236}">
                <a16:creationId xmlns:a16="http://schemas.microsoft.com/office/drawing/2014/main" id="{F8CD3F9F-F962-1DBB-F0FD-6B9D682DE7AC}"/>
              </a:ext>
            </a:extLst>
          </p:cNvPr>
          <p:cNvSpPr/>
          <p:nvPr/>
        </p:nvSpPr>
        <p:spPr>
          <a:xfrm rot="5400000">
            <a:off x="9557172" y="6491526"/>
            <a:ext cx="915458" cy="25818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700">
              <a:latin typeface="Arial" panose="020B060402020202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E8A02279-01F4-F228-43EC-C9634D18FAF6}"/>
              </a:ext>
            </a:extLst>
          </p:cNvPr>
          <p:cNvSpPr txBox="1"/>
          <p:nvPr/>
        </p:nvSpPr>
        <p:spPr>
          <a:xfrm>
            <a:off x="6616888" y="8394476"/>
            <a:ext cx="6796023" cy="923330"/>
          </a:xfrm>
          <a:prstGeom prst="rect">
            <a:avLst/>
          </a:prstGeom>
          <a:noFill/>
        </p:spPr>
        <p:txBody>
          <a:bodyPr wrap="square" rtlCol="0">
            <a:spAutoFit/>
          </a:bodyPr>
          <a:lstStyle/>
          <a:p>
            <a:pPr algn="ctr"/>
            <a:r>
              <a:rPr lang="it-IT" sz="2700" dirty="0">
                <a:latin typeface="Arial" panose="020B0604020202020204" pitchFamily="34" charset="0"/>
                <a:cs typeface="Arial" panose="020B0604020202020204" pitchFamily="34" charset="0"/>
              </a:rPr>
              <a:t>Il fine ultimo è la costruzione della </a:t>
            </a:r>
            <a:r>
              <a:rPr lang="it-IT" sz="2700" b="1" dirty="0">
                <a:solidFill>
                  <a:srgbClr val="76539F"/>
                </a:solidFill>
                <a:latin typeface="Arial" panose="020B0604020202020204" pitchFamily="34" charset="0"/>
                <a:cs typeface="Arial" panose="020B0604020202020204" pitchFamily="34" charset="0"/>
              </a:rPr>
              <a:t>matrice</a:t>
            </a:r>
            <a:r>
              <a:rPr lang="it-IT" sz="2700" dirty="0">
                <a:solidFill>
                  <a:srgbClr val="76539F"/>
                </a:solidFill>
                <a:latin typeface="Arial" panose="020B0604020202020204" pitchFamily="34" charset="0"/>
                <a:cs typeface="Arial" panose="020B0604020202020204" pitchFamily="34" charset="0"/>
              </a:rPr>
              <a:t> </a:t>
            </a:r>
            <a:r>
              <a:rPr lang="it-IT" sz="2700" b="1" dirty="0">
                <a:solidFill>
                  <a:srgbClr val="76539F"/>
                </a:solidFill>
                <a:latin typeface="Arial" panose="020B0604020202020204" pitchFamily="34" charset="0"/>
                <a:cs typeface="Arial" panose="020B0604020202020204" pitchFamily="34" charset="0"/>
              </a:rPr>
              <a:t>di</a:t>
            </a:r>
            <a:r>
              <a:rPr lang="it-IT" sz="2700" dirty="0">
                <a:solidFill>
                  <a:srgbClr val="76539F"/>
                </a:solidFill>
                <a:latin typeface="Arial" panose="020B0604020202020204" pitchFamily="34" charset="0"/>
                <a:cs typeface="Arial" panose="020B0604020202020204" pitchFamily="34" charset="0"/>
              </a:rPr>
              <a:t> </a:t>
            </a:r>
            <a:r>
              <a:rPr lang="it-IT" sz="2700" b="1" dirty="0">
                <a:solidFill>
                  <a:srgbClr val="76539F"/>
                </a:solidFill>
                <a:latin typeface="Arial" panose="020B0604020202020204" pitchFamily="34" charset="0"/>
                <a:cs typeface="Arial" panose="020B0604020202020204" pitchFamily="34" charset="0"/>
              </a:rPr>
              <a:t>materialità</a:t>
            </a:r>
          </a:p>
        </p:txBody>
      </p:sp>
      <p:pic>
        <p:nvPicPr>
          <p:cNvPr id="31" name="Elemento grafico 30" descr="Freccia: diritta con riempimento a tinta unita">
            <a:extLst>
              <a:ext uri="{FF2B5EF4-FFF2-40B4-BE49-F238E27FC236}">
                <a16:creationId xmlns:a16="http://schemas.microsoft.com/office/drawing/2014/main" id="{E9AF201A-ACAB-E4F9-119F-89780EF468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813837">
            <a:off x="10963072" y="4243195"/>
            <a:ext cx="1494045" cy="652826"/>
          </a:xfrm>
          <a:prstGeom prst="rect">
            <a:avLst/>
          </a:prstGeom>
        </p:spPr>
      </p:pic>
    </p:spTree>
    <p:extLst>
      <p:ext uri="{BB962C8B-B14F-4D97-AF65-F5344CB8AC3E}">
        <p14:creationId xmlns:p14="http://schemas.microsoft.com/office/powerpoint/2010/main" val="2564932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8253-71BD-BD8C-3334-AE645D6589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75BAD4-FD67-F066-C7A6-561EC778F882}"/>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23EE258-E3AC-FA20-F15C-DB98814C96A4}"/>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05B436BF-19A7-EA7E-60B3-B64234FD38B2}"/>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7F474765-D028-E5E5-836F-600547BDC01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6" name="Immagine 5">
            <a:extLst>
              <a:ext uri="{FF2B5EF4-FFF2-40B4-BE49-F238E27FC236}">
                <a16:creationId xmlns:a16="http://schemas.microsoft.com/office/drawing/2014/main" id="{F8B248F8-00BD-A546-C9E5-3047C86E54EB}"/>
              </a:ext>
            </a:extLst>
          </p:cNvPr>
          <p:cNvPicPr>
            <a:picLocks noChangeAspect="1"/>
          </p:cNvPicPr>
          <p:nvPr/>
        </p:nvPicPr>
        <p:blipFill>
          <a:blip r:embed="rId5"/>
          <a:stretch>
            <a:fillRect/>
          </a:stretch>
        </p:blipFill>
        <p:spPr>
          <a:xfrm>
            <a:off x="665038" y="4229100"/>
            <a:ext cx="3712608" cy="3923192"/>
          </a:xfrm>
          <a:prstGeom prst="rect">
            <a:avLst/>
          </a:prstGeom>
        </p:spPr>
      </p:pic>
      <p:pic>
        <p:nvPicPr>
          <p:cNvPr id="7" name="Immagine 6">
            <a:extLst>
              <a:ext uri="{FF2B5EF4-FFF2-40B4-BE49-F238E27FC236}">
                <a16:creationId xmlns:a16="http://schemas.microsoft.com/office/drawing/2014/main" id="{5B5A8011-50A4-2E75-4AAD-4BB668D2885D}"/>
              </a:ext>
            </a:extLst>
          </p:cNvPr>
          <p:cNvPicPr>
            <a:picLocks noChangeAspect="1"/>
          </p:cNvPicPr>
          <p:nvPr/>
        </p:nvPicPr>
        <p:blipFill>
          <a:blip r:embed="rId6"/>
          <a:stretch>
            <a:fillRect/>
          </a:stretch>
        </p:blipFill>
        <p:spPr>
          <a:xfrm>
            <a:off x="4769494" y="4229100"/>
            <a:ext cx="3837695" cy="3923192"/>
          </a:xfrm>
          <a:prstGeom prst="rect">
            <a:avLst/>
          </a:prstGeom>
        </p:spPr>
      </p:pic>
      <p:pic>
        <p:nvPicPr>
          <p:cNvPr id="8" name="Immagine 7">
            <a:extLst>
              <a:ext uri="{FF2B5EF4-FFF2-40B4-BE49-F238E27FC236}">
                <a16:creationId xmlns:a16="http://schemas.microsoft.com/office/drawing/2014/main" id="{6447BD99-4C0D-E68F-D8F9-BC1726EA99AE}"/>
              </a:ext>
            </a:extLst>
          </p:cNvPr>
          <p:cNvPicPr>
            <a:picLocks noChangeAspect="1"/>
          </p:cNvPicPr>
          <p:nvPr/>
        </p:nvPicPr>
        <p:blipFill>
          <a:blip r:embed="rId7"/>
          <a:stretch>
            <a:fillRect/>
          </a:stretch>
        </p:blipFill>
        <p:spPr>
          <a:xfrm>
            <a:off x="9305998" y="4445124"/>
            <a:ext cx="3954321" cy="3357426"/>
          </a:xfrm>
          <a:prstGeom prst="rect">
            <a:avLst/>
          </a:prstGeom>
        </p:spPr>
      </p:pic>
      <p:sp>
        <p:nvSpPr>
          <p:cNvPr id="9" name="Titolo 2">
            <a:extLst>
              <a:ext uri="{FF2B5EF4-FFF2-40B4-BE49-F238E27FC236}">
                <a16:creationId xmlns:a16="http://schemas.microsoft.com/office/drawing/2014/main" id="{77AF9267-0403-862A-6E23-E81FDAC0326D}"/>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12" name="Segnaposto immagine 1">
            <a:extLst>
              <a:ext uri="{FF2B5EF4-FFF2-40B4-BE49-F238E27FC236}">
                <a16:creationId xmlns:a16="http://schemas.microsoft.com/office/drawing/2014/main" id="{DD4FA9A6-EED4-767A-7D93-2858D49566B1}"/>
              </a:ext>
            </a:extLst>
          </p:cNvPr>
          <p:cNvSpPr txBox="1">
            <a:spLocks/>
          </p:cNvSpPr>
          <p:nvPr/>
        </p:nvSpPr>
        <p:spPr>
          <a:xfrm>
            <a:off x="1064124" y="2048793"/>
            <a:ext cx="13603962" cy="210633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dirty="0">
                <a:solidFill>
                  <a:schemeClr val="accent1"/>
                </a:solidFill>
                <a:latin typeface="Arial" panose="020B0604020202020204" pitchFamily="34" charset="0"/>
                <a:cs typeface="Arial" panose="020B0604020202020204" pitchFamily="34" charset="0"/>
              </a:rPr>
              <a:t>FASE 2. DEFINIRE LE PRIORITA’</a:t>
            </a:r>
            <a:endParaRPr lang="it-IT" sz="3600" dirty="0">
              <a:solidFill>
                <a:schemeClr val="accent1"/>
              </a:solidFill>
              <a:latin typeface="Arial" panose="020B0604020202020204" pitchFamily="34" charset="0"/>
              <a:cs typeface="Arial" panose="020B0604020202020204" pitchFamily="34" charset="0"/>
            </a:endParaRPr>
          </a:p>
          <a:p>
            <a:pPr algn="just"/>
            <a:endParaRPr lang="it-IT" sz="3600" dirty="0">
              <a:solidFill>
                <a:schemeClr val="tx1"/>
              </a:solidFill>
            </a:endParaRPr>
          </a:p>
          <a:p>
            <a:pPr algn="just"/>
            <a:r>
              <a:rPr lang="it-IT" sz="3600" b="1" dirty="0">
                <a:solidFill>
                  <a:srgbClr val="000000"/>
                </a:solidFill>
                <a:latin typeface="Arial" panose="020B0604020202020204" pitchFamily="34" charset="0"/>
                <a:cs typeface="Arial" panose="020B0604020202020204" pitchFamily="34" charset="0"/>
              </a:rPr>
              <a:t>Le fasce di materialità</a:t>
            </a:r>
            <a:endParaRPr lang="it-IT"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21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1D66-3EA7-CE3B-C57B-880DDECE13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099F3F-EB98-6139-9E9C-819AB4B26E6F}"/>
              </a:ext>
            </a:extLst>
          </p:cNvPr>
          <p:cNvSpPr/>
          <p:nvPr/>
        </p:nvSpPr>
        <p:spPr>
          <a:xfrm rot="-1898322">
            <a:off x="12809398"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2DBE023B-F83D-53B3-CFE8-46F6F21DD237}"/>
              </a:ext>
            </a:extLst>
          </p:cNvPr>
          <p:cNvSpPr/>
          <p:nvPr/>
        </p:nvSpPr>
        <p:spPr>
          <a:xfrm rot="-1898322">
            <a:off x="-2445752" y="8271829"/>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4ABB03D-20C0-9052-31D6-0F6A1E6FC78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5279621E-1250-9D84-46B9-537586C1D1EE}"/>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6" name="Picture 2" descr="Matrice di materialità">
            <a:extLst>
              <a:ext uri="{FF2B5EF4-FFF2-40B4-BE49-F238E27FC236}">
                <a16:creationId xmlns:a16="http://schemas.microsoft.com/office/drawing/2014/main" id="{D400C445-D268-33D6-8B0A-07DCD8DEA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90" y="2317482"/>
            <a:ext cx="14920458" cy="6898254"/>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2">
            <a:extLst>
              <a:ext uri="{FF2B5EF4-FFF2-40B4-BE49-F238E27FC236}">
                <a16:creationId xmlns:a16="http://schemas.microsoft.com/office/drawing/2014/main" id="{083B4CE0-C8FD-A5A2-6AB1-347E5EB60FF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Tree>
    <p:extLst>
      <p:ext uri="{BB962C8B-B14F-4D97-AF65-F5344CB8AC3E}">
        <p14:creationId xmlns:p14="http://schemas.microsoft.com/office/powerpoint/2010/main" val="4109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1CBA-B01C-8712-3362-C074D1BCD0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25ADC1-1E1F-7A53-FD08-8ADA758D8F57}"/>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D9616853-D662-FF72-3145-531E72194521}"/>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7DBD0E4-E7C0-41C2-3E19-877AD146AC9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661C2518-FF6B-B8AD-BA7A-F17384E13CE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BEA25FA2-19BD-2BD0-01DE-0E3FE7E759EA}"/>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contesto di riferimento: </a:t>
            </a:r>
          </a:p>
          <a:p>
            <a:pPr algn="l"/>
            <a:r>
              <a:rPr lang="it-IT" sz="5400" dirty="0"/>
              <a:t>gli investitori sociali</a:t>
            </a:r>
          </a:p>
        </p:txBody>
      </p:sp>
      <p:sp>
        <p:nvSpPr>
          <p:cNvPr id="7" name="Segnaposto immagine 1">
            <a:extLst>
              <a:ext uri="{FF2B5EF4-FFF2-40B4-BE49-F238E27FC236}">
                <a16:creationId xmlns:a16="http://schemas.microsoft.com/office/drawing/2014/main" id="{7FB4C040-6F29-A064-9BC5-FC00E0E201D0}"/>
              </a:ext>
            </a:extLst>
          </p:cNvPr>
          <p:cNvSpPr txBox="1">
            <a:spLocks/>
          </p:cNvSpPr>
          <p:nvPr/>
        </p:nvSpPr>
        <p:spPr>
          <a:xfrm>
            <a:off x="1064124" y="2543787"/>
            <a:ext cx="12891613"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Gli investitori istituzionali sono attori centrali nella corporate governance, in quanto solitamente hanno sufficienti incentivi (e potere) per influenzare le decisioni del management.</a:t>
            </a:r>
          </a:p>
          <a:p>
            <a:r>
              <a:rPr lang="it-IT" sz="3600" dirty="0">
                <a:solidFill>
                  <a:schemeClr val="tx1"/>
                </a:solidFill>
              </a:rPr>
              <a:t>La letteratura definisce l’attivismo degli investitori istituzionali come «l’attività di influenza del management ovvero la manifestazione del dissenso senza l’alienazione delle azioni» (</a:t>
            </a:r>
            <a:r>
              <a:rPr lang="it-IT" sz="3600" dirty="0" err="1">
                <a:solidFill>
                  <a:schemeClr val="tx1"/>
                </a:solidFill>
              </a:rPr>
              <a:t>Strarks</a:t>
            </a:r>
            <a:r>
              <a:rPr lang="it-IT" sz="3600" dirty="0">
                <a:solidFill>
                  <a:schemeClr val="tx1"/>
                </a:solidFill>
              </a:rPr>
              <a:t> and Gillan, 2000).</a:t>
            </a:r>
          </a:p>
          <a:p>
            <a:r>
              <a:rPr lang="it-IT" sz="3600" dirty="0">
                <a:solidFill>
                  <a:schemeClr val="tx1"/>
                </a:solidFill>
              </a:rPr>
              <a:t>In altre parole, gli investitori istituzionali attivi non si limitano, in caso di dissenso con il management, ad alienare le loro partecipazioni (c.d. ‘feet </a:t>
            </a:r>
            <a:r>
              <a:rPr lang="it-IT" sz="3600" dirty="0" err="1">
                <a:solidFill>
                  <a:schemeClr val="tx1"/>
                </a:solidFill>
              </a:rPr>
              <a:t>voting</a:t>
            </a:r>
            <a:r>
              <a:rPr lang="it-IT" sz="3600" dirty="0">
                <a:solidFill>
                  <a:schemeClr val="tx1"/>
                </a:solidFill>
              </a:rPr>
              <a:t>’) ma cercano invece un dialogo – più o meno collaborativo o conflittuale – con lo stesso management.</a:t>
            </a:r>
          </a:p>
        </p:txBody>
      </p:sp>
    </p:spTree>
    <p:extLst>
      <p:ext uri="{BB962C8B-B14F-4D97-AF65-F5344CB8AC3E}">
        <p14:creationId xmlns:p14="http://schemas.microsoft.com/office/powerpoint/2010/main" val="296074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45612-8B13-354C-5A86-319FDB3D9D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D17DA2F-DF86-F7B8-68D7-EDDE2DAD79E0}"/>
              </a:ext>
            </a:extLst>
          </p:cNvPr>
          <p:cNvSpPr/>
          <p:nvPr/>
        </p:nvSpPr>
        <p:spPr>
          <a:xfrm rot="-1898322">
            <a:off x="13900910" y="-4283202"/>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1D91F38F-39C1-5741-FC33-34BB861A2B9D}"/>
              </a:ext>
            </a:extLst>
          </p:cNvPr>
          <p:cNvSpPr/>
          <p:nvPr/>
        </p:nvSpPr>
        <p:spPr>
          <a:xfrm rot="-1898322">
            <a:off x="-2615182" y="9082764"/>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CA0E7AA9-651D-A0CF-4EAE-F375283B1E3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A1A4513-E9EE-D740-4E77-B1F85A4072E9}"/>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Segnaposto immagine 1">
            <a:extLst>
              <a:ext uri="{FF2B5EF4-FFF2-40B4-BE49-F238E27FC236}">
                <a16:creationId xmlns:a16="http://schemas.microsoft.com/office/drawing/2014/main" id="{41DE5AD2-2A5F-177B-CD05-6E7CA629C9DE}"/>
              </a:ext>
            </a:extLst>
          </p:cNvPr>
          <p:cNvSpPr txBox="1">
            <a:spLocks/>
          </p:cNvSpPr>
          <p:nvPr/>
        </p:nvSpPr>
        <p:spPr>
          <a:xfrm>
            <a:off x="491141" y="2007121"/>
            <a:ext cx="14400516" cy="7500408"/>
          </a:xfrm>
          <a:prstGeom prst="rect">
            <a:avLst/>
          </a:prstGeom>
        </p:spPr>
        <p:txBody>
          <a:bodyPr vert="horz" lIns="91440" tIns="45720" rIns="91440" bIns="45720" rtlCol="0" anchor="t">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dirty="0">
                <a:solidFill>
                  <a:schemeClr val="accent1"/>
                </a:solidFill>
                <a:latin typeface="Arial" panose="020B0604020202020204" pitchFamily="34" charset="0"/>
                <a:cs typeface="Arial" panose="020B0604020202020204" pitchFamily="34" charset="0"/>
              </a:rPr>
              <a:t>FASE 3. VERIFICA</a:t>
            </a:r>
          </a:p>
          <a:p>
            <a:endParaRPr lang="it-IT" sz="3600" b="1" dirty="0">
              <a:solidFill>
                <a:schemeClr val="accent1"/>
              </a:solidFill>
              <a:latin typeface="Arial" panose="020B0604020202020204" pitchFamily="34" charset="0"/>
              <a:cs typeface="Arial" panose="020B0604020202020204" pitchFamily="34" charset="0"/>
            </a:endParaRPr>
          </a:p>
          <a:p>
            <a:pPr algn="just"/>
            <a:r>
              <a:rPr lang="it-IT" sz="3600" b="1" i="1" dirty="0">
                <a:solidFill>
                  <a:srgbClr val="000000"/>
                </a:solidFill>
                <a:latin typeface="Arial" panose="020B0604020202020204" pitchFamily="34" charset="0"/>
                <a:cs typeface="Arial" panose="020B0604020202020204" pitchFamily="34" charset="0"/>
              </a:rPr>
              <a:t>OBIETTIVO</a:t>
            </a:r>
          </a:p>
          <a:p>
            <a:pPr algn="just"/>
            <a:r>
              <a:rPr lang="it-IT" sz="3600" b="1" i="1" dirty="0">
                <a:solidFill>
                  <a:srgbClr val="000000"/>
                </a:solidFill>
                <a:latin typeface="Arial" panose="020B0604020202020204" pitchFamily="34" charset="0"/>
                <a:cs typeface="Arial" panose="020B0604020202020204" pitchFamily="34" charset="0"/>
              </a:rPr>
              <a:t>Garantire che la determinazione della rilevanza sia considerata solida e credibile sia internamente che esternamente e che l’organizzazione abbia accettato i suoi risultati e considerato le loro implicazioni</a:t>
            </a:r>
          </a:p>
          <a:p>
            <a:pPr algn="just"/>
            <a:endParaRPr lang="it-IT" sz="3600" dirty="0">
              <a:latin typeface="Arial" panose="020B0604020202020204" pitchFamily="34" charset="0"/>
              <a:cs typeface="Arial" panose="020B0604020202020204" pitchFamily="34" charset="0"/>
            </a:endParaRPr>
          </a:p>
          <a:p>
            <a:pPr algn="just"/>
            <a:r>
              <a:rPr lang="it-IT" sz="3600" i="1" dirty="0">
                <a:solidFill>
                  <a:srgbClr val="000000"/>
                </a:solidFill>
                <a:latin typeface="Arial" panose="020B0604020202020204" pitchFamily="34" charset="0"/>
                <a:cs typeface="Arial" panose="020B0604020202020204" pitchFamily="34" charset="0"/>
              </a:rPr>
              <a:t>Questa fase dovrebbe essere guidata dall'</a:t>
            </a:r>
            <a:r>
              <a:rPr lang="it-IT" sz="3600" b="1" i="1" dirty="0">
                <a:solidFill>
                  <a:srgbClr val="000000"/>
                </a:solidFill>
                <a:latin typeface="Arial" panose="020B0604020202020204" pitchFamily="34" charset="0"/>
                <a:cs typeface="Arial" panose="020B0604020202020204" pitchFamily="34" charset="0"/>
              </a:rPr>
              <a:t>incorporazione</a:t>
            </a:r>
            <a:r>
              <a:rPr lang="it-IT" sz="3600" i="1" dirty="0">
                <a:solidFill>
                  <a:srgbClr val="000000"/>
                </a:solidFill>
                <a:latin typeface="Arial" panose="020B0604020202020204" pitchFamily="34" charset="0"/>
                <a:cs typeface="Arial" panose="020B0604020202020204" pitchFamily="34" charset="0"/>
              </a:rPr>
              <a:t>, per garantire che il pensiero sulla materialità sia parte integrante del processo decisionale interno.</a:t>
            </a:r>
            <a:endParaRPr lang="it-IT" sz="3600" dirty="0">
              <a:latin typeface="Arial" panose="020B0604020202020204" pitchFamily="34" charset="0"/>
              <a:cs typeface="Arial" panose="020B0604020202020204" pitchFamily="34" charset="0"/>
            </a:endParaRPr>
          </a:p>
          <a:p>
            <a:pPr algn="just"/>
            <a:endParaRPr lang="it-IT" sz="3600" dirty="0">
              <a:latin typeface="Arial" panose="020B0604020202020204" pitchFamily="34" charset="0"/>
              <a:cs typeface="Arial" panose="020B0604020202020204" pitchFamily="34" charset="0"/>
            </a:endParaRPr>
          </a:p>
          <a:p>
            <a:pPr algn="just"/>
            <a:endParaRPr lang="it-IT" sz="3600" dirty="0">
              <a:solidFill>
                <a:srgbClr val="000000"/>
              </a:solidFill>
              <a:latin typeface="Arial" panose="020B0604020202020204" pitchFamily="34" charset="0"/>
              <a:cs typeface="Arial" panose="020B0604020202020204" pitchFamily="34" charset="0"/>
            </a:endParaRPr>
          </a:p>
          <a:p>
            <a:pPr algn="just"/>
            <a:r>
              <a:rPr lang="it-IT" sz="3600" b="1" i="1" dirty="0">
                <a:solidFill>
                  <a:srgbClr val="000000"/>
                </a:solidFill>
                <a:latin typeface="Arial" panose="020B0604020202020204" pitchFamily="34" charset="0"/>
                <a:cs typeface="Arial" panose="020B0604020202020204" pitchFamily="34" charset="0"/>
              </a:rPr>
              <a:t>AZIONI</a:t>
            </a:r>
            <a:endParaRPr lang="it-IT" sz="3600" dirty="0">
              <a:solidFill>
                <a:srgbClr val="000000"/>
              </a:solidFill>
              <a:latin typeface="Arial" panose="020B0604020202020204" pitchFamily="34" charset="0"/>
              <a:cs typeface="Arial" panose="020B0604020202020204" pitchFamily="34" charset="0"/>
            </a:endParaRPr>
          </a:p>
          <a:p>
            <a:pPr marL="428625" indent="-428625"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Controllo da parte del team di implementazione (revisione delle fonti di informazione, dei dati e dell'analisi e ricerca di ulteriori informazioni se necessario).</a:t>
            </a:r>
          </a:p>
          <a:p>
            <a:pPr marL="428625" indent="-428625"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Revisione da parte di gruppi consultivi di esperti interni ed esterni.</a:t>
            </a:r>
          </a:p>
          <a:p>
            <a:pPr marL="428625" indent="-428625" algn="just">
              <a:buFont typeface="Arial" panose="020B0604020202020204" pitchFamily="34" charset="0"/>
              <a:buChar char="•"/>
            </a:pPr>
            <a:r>
              <a:rPr lang="it-IT" sz="3600" dirty="0">
                <a:solidFill>
                  <a:srgbClr val="000000"/>
                </a:solidFill>
                <a:latin typeface="Arial" panose="020B0604020202020204" pitchFamily="34" charset="0"/>
                <a:cs typeface="Arial" panose="020B0604020202020204" pitchFamily="34" charset="0"/>
              </a:rPr>
              <a:t>Condivisione con il vertice dell’organizzazione dei criteri utilizzati per la determinazione della rilevanza e dei risultati ai quali si è giunti con l’analisi.</a:t>
            </a:r>
          </a:p>
        </p:txBody>
      </p:sp>
      <p:sp>
        <p:nvSpPr>
          <p:cNvPr id="7" name="Titolo 2">
            <a:extLst>
              <a:ext uri="{FF2B5EF4-FFF2-40B4-BE49-F238E27FC236}">
                <a16:creationId xmlns:a16="http://schemas.microsoft.com/office/drawing/2014/main" id="{CD367B7B-2AFD-A771-4011-C64033474B4A}"/>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Tree>
    <p:extLst>
      <p:ext uri="{BB962C8B-B14F-4D97-AF65-F5344CB8AC3E}">
        <p14:creationId xmlns:p14="http://schemas.microsoft.com/office/powerpoint/2010/main" val="1536773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035A2-1A46-FE9D-26F8-13248C18C3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990006-4EE7-E388-029B-F0C3BEB28E2B}"/>
              </a:ext>
            </a:extLst>
          </p:cNvPr>
          <p:cNvSpPr/>
          <p:nvPr/>
        </p:nvSpPr>
        <p:spPr>
          <a:xfrm rot="-1898322">
            <a:off x="13442426" y="-530029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8DA5376E-39E3-51B1-1BD9-FAE51D4C3BDD}"/>
              </a:ext>
            </a:extLst>
          </p:cNvPr>
          <p:cNvSpPr/>
          <p:nvPr/>
        </p:nvSpPr>
        <p:spPr>
          <a:xfrm rot="-1898322">
            <a:off x="-2445752" y="9198409"/>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526296EC-8624-7EDF-808C-45C660FBDDD8}"/>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99F86E3-D8BA-236C-92B4-BE1E48C6BBA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6" name="Immagine 5">
            <a:extLst>
              <a:ext uri="{FF2B5EF4-FFF2-40B4-BE49-F238E27FC236}">
                <a16:creationId xmlns:a16="http://schemas.microsoft.com/office/drawing/2014/main" id="{2B44894F-E801-ECF1-B5AF-3BFCBEC7C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2010" y="5849108"/>
            <a:ext cx="3553332" cy="4410678"/>
          </a:xfrm>
          <a:prstGeom prst="rect">
            <a:avLst/>
          </a:prstGeom>
        </p:spPr>
      </p:pic>
      <p:pic>
        <p:nvPicPr>
          <p:cNvPr id="7" name="Immagine 6">
            <a:extLst>
              <a:ext uri="{FF2B5EF4-FFF2-40B4-BE49-F238E27FC236}">
                <a16:creationId xmlns:a16="http://schemas.microsoft.com/office/drawing/2014/main" id="{E2070CC7-E4EB-023F-103F-06E2EF39240B}"/>
              </a:ext>
            </a:extLst>
          </p:cNvPr>
          <p:cNvPicPr>
            <a:picLocks noChangeAspect="1"/>
          </p:cNvPicPr>
          <p:nvPr/>
        </p:nvPicPr>
        <p:blipFill>
          <a:blip r:embed="rId6"/>
          <a:stretch>
            <a:fillRect/>
          </a:stretch>
        </p:blipFill>
        <p:spPr>
          <a:xfrm>
            <a:off x="14691124" y="3900085"/>
            <a:ext cx="3575103" cy="1987123"/>
          </a:xfrm>
          <a:prstGeom prst="rect">
            <a:avLst/>
          </a:prstGeom>
        </p:spPr>
      </p:pic>
      <p:sp>
        <p:nvSpPr>
          <p:cNvPr id="8" name="Segnaposto immagine 1">
            <a:extLst>
              <a:ext uri="{FF2B5EF4-FFF2-40B4-BE49-F238E27FC236}">
                <a16:creationId xmlns:a16="http://schemas.microsoft.com/office/drawing/2014/main" id="{3E044230-29FB-64CA-A63C-2C622484DF3F}"/>
              </a:ext>
            </a:extLst>
          </p:cNvPr>
          <p:cNvSpPr txBox="1">
            <a:spLocks/>
          </p:cNvSpPr>
          <p:nvPr/>
        </p:nvSpPr>
        <p:spPr>
          <a:xfrm>
            <a:off x="502026" y="2137004"/>
            <a:ext cx="14189098" cy="7500408"/>
          </a:xfrm>
          <a:prstGeom prst="rect">
            <a:avLst/>
          </a:prstGeom>
        </p:spPr>
        <p:txBody>
          <a:bodyPr vert="horz" lIns="91440" tIns="45720" rIns="91440" bIns="45720" rtlCol="0" anchor="t">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i="1" dirty="0">
                <a:solidFill>
                  <a:schemeClr val="tx1"/>
                </a:solidFill>
              </a:rPr>
              <a:t>Nel corso del 2022, il Gruppo ha aggiornato la propria analisi di materialità in linea con i GRI Standards pubblicati nel 2021, i quali prevedono la definizione delle tematiche materiali per l’organizzazione partendo dall’identificazione e dalla valutazione degli impatti attuali e potenziali, positivi e negativi, generati dall’organizzazione e dalle sue relazioni di business su economia, ambiente e persone, inclusi gli impatti sui diritti umani. Il processo di identificazione degli impatti è partito da un’analisi di contesto, sia interno sia esterno, effettuata tramite lo studio di fonti autorevoli (desk </a:t>
            </a:r>
            <a:r>
              <a:rPr lang="it-IT" sz="3600" i="1" dirty="0" err="1">
                <a:solidFill>
                  <a:schemeClr val="tx1"/>
                </a:solidFill>
              </a:rPr>
              <a:t>analysis</a:t>
            </a:r>
            <a:r>
              <a:rPr lang="it-IT" sz="3600" i="1" dirty="0">
                <a:solidFill>
                  <a:schemeClr val="tx1"/>
                </a:solidFill>
              </a:rPr>
              <a:t>). Con specifico riferimento al contesto esterno, sono stati analizzati documenti relativi a trend globali, nonché studi di settore e ricerche emanati da enti istituzionali riconosciuti insieme all’esecuzione di un’analisi di benchmark. Rispetto al contesto interno, è stata analizzata la documentazione di Gruppo, come il corpo procedurale aziendale, i risultati delle analisi (attuali e storiche) svolte dal Gruppo (come l’analisi dei rischi ESG di cui sopra) e le strategie di crescita e di sviluppo (come il Piano Strategico 2021-2025 di Gruppo). I risultati dell’analisi di contesto hanno permesso di identificare gli impatti rilevanti per il Gruppo. Essi sono stati successivamente valutati da parte dei diversi stakeholder, tra cui l’ESB, che ha approvato la loro prioritizzazione, valutando separatamente impatti positivi e negativi sulla base della loro magnitudo ed estensione. Agli impatti sono state associate le tematiche materiali di riferimento, anch’esse sottoposte a valutazione da parte degli stakeholder intervistati</a:t>
            </a:r>
          </a:p>
        </p:txBody>
      </p:sp>
      <p:sp>
        <p:nvSpPr>
          <p:cNvPr id="9" name="Titolo 2">
            <a:extLst>
              <a:ext uri="{FF2B5EF4-FFF2-40B4-BE49-F238E27FC236}">
                <a16:creationId xmlns:a16="http://schemas.microsoft.com/office/drawing/2014/main" id="{4DE69B26-3AEA-E142-7F2D-F28B9561E428}"/>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err="1"/>
              <a:t>Materiality</a:t>
            </a:r>
            <a:endParaRPr lang="it-IT" sz="5400" dirty="0"/>
          </a:p>
        </p:txBody>
      </p:sp>
      <p:sp>
        <p:nvSpPr>
          <p:cNvPr id="11" name="CasellaDiTesto 10">
            <a:extLst>
              <a:ext uri="{FF2B5EF4-FFF2-40B4-BE49-F238E27FC236}">
                <a16:creationId xmlns:a16="http://schemas.microsoft.com/office/drawing/2014/main" id="{EB631E4C-FC56-6092-CB72-9D43E9EC130A}"/>
              </a:ext>
            </a:extLst>
          </p:cNvPr>
          <p:cNvSpPr txBox="1"/>
          <p:nvPr/>
        </p:nvSpPr>
        <p:spPr>
          <a:xfrm>
            <a:off x="3516906" y="1338280"/>
            <a:ext cx="13650686" cy="523220"/>
          </a:xfrm>
          <a:prstGeom prst="rect">
            <a:avLst/>
          </a:prstGeom>
          <a:noFill/>
        </p:spPr>
        <p:txBody>
          <a:bodyPr wrap="square">
            <a:spAutoFit/>
          </a:bodyPr>
          <a:lstStyle/>
          <a:p>
            <a:r>
              <a:rPr lang="it-IT" sz="2800" b="1" dirty="0">
                <a:solidFill>
                  <a:schemeClr val="accent1"/>
                </a:solidFill>
                <a:latin typeface="Arial" panose="020B0604020202020204" pitchFamily="34" charset="0"/>
                <a:cs typeface="Arial" panose="020B0604020202020204" pitchFamily="34" charset="0"/>
              </a:rPr>
              <a:t>Materialità di impatto</a:t>
            </a:r>
          </a:p>
        </p:txBody>
      </p:sp>
    </p:spTree>
    <p:extLst>
      <p:ext uri="{BB962C8B-B14F-4D97-AF65-F5344CB8AC3E}">
        <p14:creationId xmlns:p14="http://schemas.microsoft.com/office/powerpoint/2010/main" val="1613808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1A39-7397-30D0-EC00-6683BA0112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D7A8EE-24BF-BA7A-471E-6CE57A265BEB}"/>
              </a:ext>
            </a:extLst>
          </p:cNvPr>
          <p:cNvSpPr/>
          <p:nvPr/>
        </p:nvSpPr>
        <p:spPr>
          <a:xfrm rot="-1898322">
            <a:off x="13442426"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9F718DE9-0F6E-7664-A80E-3F43E130DF6F}"/>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21C05F3D-A270-CFCB-DC4B-A14E065361E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F787035-A520-3D9A-5982-2BDF1C6B5903}"/>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DB11EB85-22B2-11C1-D453-F40081F1657F}"/>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5400" dirty="0"/>
              <a:t>Connectivity</a:t>
            </a:r>
            <a:endParaRPr lang="it-IT" sz="5400" dirty="0"/>
          </a:p>
        </p:txBody>
      </p:sp>
      <p:sp>
        <p:nvSpPr>
          <p:cNvPr id="8" name="Segnaposto immagine 1">
            <a:extLst>
              <a:ext uri="{FF2B5EF4-FFF2-40B4-BE49-F238E27FC236}">
                <a16:creationId xmlns:a16="http://schemas.microsoft.com/office/drawing/2014/main" id="{93A153CC-C5E8-822F-54F3-9D99004C010F}"/>
              </a:ext>
            </a:extLst>
          </p:cNvPr>
          <p:cNvSpPr txBox="1">
            <a:spLocks/>
          </p:cNvSpPr>
          <p:nvPr/>
        </p:nvSpPr>
        <p:spPr>
          <a:xfrm>
            <a:off x="604296" y="376336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it-IT" sz="3600" dirty="0" err="1">
                <a:solidFill>
                  <a:schemeClr val="tx1"/>
                </a:solidFill>
              </a:rPr>
              <a:t>L’altro</a:t>
            </a:r>
            <a:r>
              <a:rPr lang="en-US" altLang="it-IT" sz="3600" dirty="0">
                <a:solidFill>
                  <a:schemeClr val="tx1"/>
                </a:solidFill>
              </a:rPr>
              <a:t> principio </a:t>
            </a:r>
            <a:r>
              <a:rPr lang="en-US" altLang="it-IT" sz="3600" dirty="0" err="1">
                <a:solidFill>
                  <a:schemeClr val="tx1"/>
                </a:solidFill>
              </a:rPr>
              <a:t>fondamentale</a:t>
            </a:r>
            <a:r>
              <a:rPr lang="en-US" altLang="it-IT" sz="3600" dirty="0">
                <a:solidFill>
                  <a:schemeClr val="tx1"/>
                </a:solidFill>
              </a:rPr>
              <a:t> </a:t>
            </a:r>
            <a:r>
              <a:rPr lang="en-US" altLang="it-IT" sz="3600" dirty="0" err="1">
                <a:solidFill>
                  <a:schemeClr val="tx1"/>
                </a:solidFill>
              </a:rPr>
              <a:t>è</a:t>
            </a:r>
            <a:r>
              <a:rPr lang="en-US" altLang="it-IT" sz="3600" dirty="0">
                <a:solidFill>
                  <a:schemeClr val="tx1"/>
                </a:solidFill>
              </a:rPr>
              <a:t> </a:t>
            </a:r>
            <a:r>
              <a:rPr lang="en-US" altLang="it-IT" sz="3600" dirty="0" err="1">
                <a:solidFill>
                  <a:schemeClr val="tx1"/>
                </a:solidFill>
              </a:rPr>
              <a:t>quello</a:t>
            </a:r>
            <a:r>
              <a:rPr lang="en-US" altLang="it-IT" sz="3600" dirty="0">
                <a:solidFill>
                  <a:schemeClr val="tx1"/>
                </a:solidFill>
              </a:rPr>
              <a:t> </a:t>
            </a:r>
            <a:r>
              <a:rPr lang="en-US" altLang="it-IT" sz="3600" dirty="0" err="1">
                <a:solidFill>
                  <a:schemeClr val="tx1"/>
                </a:solidFill>
              </a:rPr>
              <a:t>della</a:t>
            </a:r>
            <a:r>
              <a:rPr lang="en-US" altLang="it-IT" sz="3600" dirty="0">
                <a:solidFill>
                  <a:schemeClr val="tx1"/>
                </a:solidFill>
              </a:rPr>
              <a:t> connectivity.</a:t>
            </a:r>
          </a:p>
          <a:p>
            <a:r>
              <a:rPr lang="en-US" altLang="it-IT" sz="3600" dirty="0">
                <a:solidFill>
                  <a:schemeClr val="tx1"/>
                </a:solidFill>
              </a:rPr>
              <a:t>Secondo il framework IR, «an integrated report should show a holistic picture of the combination, interrelatedness and dependencies between the factors that affect the organization’s ability to create value over time». </a:t>
            </a:r>
            <a:endParaRPr lang="it-IT" altLang="it-IT" sz="3600" dirty="0">
              <a:solidFill>
                <a:schemeClr val="tx1"/>
              </a:solidFill>
            </a:endParaRPr>
          </a:p>
        </p:txBody>
      </p:sp>
    </p:spTree>
    <p:extLst>
      <p:ext uri="{BB962C8B-B14F-4D97-AF65-F5344CB8AC3E}">
        <p14:creationId xmlns:p14="http://schemas.microsoft.com/office/powerpoint/2010/main" val="5424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F91C-33BC-E541-B5F7-1C20C02AEE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D795FCC-C89D-768A-70CA-FEC0E8575C2D}"/>
              </a:ext>
            </a:extLst>
          </p:cNvPr>
          <p:cNvSpPr/>
          <p:nvPr/>
        </p:nvSpPr>
        <p:spPr>
          <a:xfrm rot="-1898322">
            <a:off x="13442426"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13D8AF9A-257F-A966-3250-A65E173AF3E2}"/>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B672F587-F44D-6E0D-55CC-5CBAF814CA2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8DAA428-6A34-7B2C-1232-AFA3E383985D}"/>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27A5A8A0-6777-12D5-8FB3-A8AAB8156BE3}"/>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5400" dirty="0"/>
              <a:t>Connectivity</a:t>
            </a:r>
            <a:endParaRPr lang="it-IT" sz="5400" dirty="0"/>
          </a:p>
        </p:txBody>
      </p:sp>
      <p:sp>
        <p:nvSpPr>
          <p:cNvPr id="8" name="Segnaposto immagine 1">
            <a:extLst>
              <a:ext uri="{FF2B5EF4-FFF2-40B4-BE49-F238E27FC236}">
                <a16:creationId xmlns:a16="http://schemas.microsoft.com/office/drawing/2014/main" id="{DC64D1DB-21A0-0C22-DD13-3F95B62878B0}"/>
              </a:ext>
            </a:extLst>
          </p:cNvPr>
          <p:cNvSpPr txBox="1">
            <a:spLocks/>
          </p:cNvSpPr>
          <p:nvPr/>
        </p:nvSpPr>
        <p:spPr>
          <a:xfrm>
            <a:off x="604296" y="2449978"/>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b="1" dirty="0">
                <a:solidFill>
                  <a:schemeClr val="tx1"/>
                </a:solidFill>
              </a:rPr>
              <a:t>Una delle relazioni causa-effetto più rilevanti e oggetto di maggiore riflessione da parte delle aziende riguarda la relazione fra investimenti in capitale umano e performance economico-finanziaria.</a:t>
            </a:r>
          </a:p>
          <a:p>
            <a:r>
              <a:rPr lang="it-IT" sz="3600" dirty="0">
                <a:solidFill>
                  <a:schemeClr val="tx1"/>
                </a:solidFill>
              </a:rPr>
              <a:t>L’identificazione dei benefici che l’azienda ottiene grazie ad un miglioramento del know-how della forza lavoro darebbe utili informazioni al management nella gestione dell’azienda stessa e permetterebbe di focalizzare meglio i vari programmi di formazione per investire maggiormente in quelli a maggiore valore aggiunto.</a:t>
            </a:r>
          </a:p>
          <a:p>
            <a:r>
              <a:rPr lang="it-IT" sz="3600" dirty="0">
                <a:solidFill>
                  <a:schemeClr val="tx1"/>
                </a:solidFill>
              </a:rPr>
              <a:t>Ovviamente anche gli investitori beneficerebbero dell’informazione nel valutare in maniera olistica i capitali utilizzati.</a:t>
            </a:r>
          </a:p>
        </p:txBody>
      </p:sp>
    </p:spTree>
    <p:extLst>
      <p:ext uri="{BB962C8B-B14F-4D97-AF65-F5344CB8AC3E}">
        <p14:creationId xmlns:p14="http://schemas.microsoft.com/office/powerpoint/2010/main" val="205802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F7D5F-CEB8-AE06-F720-13F8596B44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8872DF1-67F4-3F8A-5085-E210338D9603}"/>
              </a:ext>
            </a:extLst>
          </p:cNvPr>
          <p:cNvSpPr/>
          <p:nvPr/>
        </p:nvSpPr>
        <p:spPr>
          <a:xfrm rot="-1898322">
            <a:off x="13442426"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35CBAB6-4AD7-E41E-78C2-A841803160F8}"/>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9AF26171-F294-BD43-F85E-D43BB6A44211}"/>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E3CEB60B-EC86-DF7F-E16A-D421CBED2A25}"/>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E27B393F-8BA5-5BAD-30FD-80304F44651A}"/>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5400" dirty="0"/>
              <a:t>Connectivity</a:t>
            </a:r>
            <a:endParaRPr lang="it-IT" sz="5400" dirty="0"/>
          </a:p>
        </p:txBody>
      </p:sp>
      <p:sp>
        <p:nvSpPr>
          <p:cNvPr id="8" name="Segnaposto immagine 1">
            <a:extLst>
              <a:ext uri="{FF2B5EF4-FFF2-40B4-BE49-F238E27FC236}">
                <a16:creationId xmlns:a16="http://schemas.microsoft.com/office/drawing/2014/main" id="{436096B9-9C88-666C-6DDE-FFA8911B6B3A}"/>
              </a:ext>
            </a:extLst>
          </p:cNvPr>
          <p:cNvSpPr txBox="1">
            <a:spLocks/>
          </p:cNvSpPr>
          <p:nvPr/>
        </p:nvSpPr>
        <p:spPr>
          <a:xfrm>
            <a:off x="604296" y="2449978"/>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Chiaramente il processo è, in questo caso, complicato da due grandi problematiche. La prima è la misurabilità empirica delle variabili. Come si misura il capitale umano? Quali sono i KPI rilevanti?</a:t>
            </a:r>
          </a:p>
          <a:p>
            <a:r>
              <a:rPr lang="it-IT" sz="3600" dirty="0">
                <a:solidFill>
                  <a:schemeClr val="tx1"/>
                </a:solidFill>
              </a:rPr>
              <a:t>In letteratura ne sono proposti molteplici, ma non tutti sono applicabili a tutte le aziende. È quindi necessario fare una scelta, non scevra da un certo livello di soggettività. Il secondo fattore è la determinazione dell’orizzonte temporale.</a:t>
            </a:r>
          </a:p>
          <a:p>
            <a:r>
              <a:rPr lang="it-IT" sz="3600" dirty="0">
                <a:solidFill>
                  <a:schemeClr val="tx1"/>
                </a:solidFill>
              </a:rPr>
              <a:t>Un investimento in formazione al tempo ‘t’ quando produrrà i propri effetti? L’anno seguente (‘t+1’)? Oppure a più medio termine (‘t+3’)? Anche in questo caso è necessario formulare delle ipotesi.</a:t>
            </a:r>
          </a:p>
        </p:txBody>
      </p:sp>
    </p:spTree>
    <p:extLst>
      <p:ext uri="{BB962C8B-B14F-4D97-AF65-F5344CB8AC3E}">
        <p14:creationId xmlns:p14="http://schemas.microsoft.com/office/powerpoint/2010/main" val="118802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7AB2-7145-AE74-CC92-5E303B15BE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C14126-EC89-E91E-FAA9-A478C1B7CBB9}"/>
              </a:ext>
            </a:extLst>
          </p:cNvPr>
          <p:cNvSpPr/>
          <p:nvPr/>
        </p:nvSpPr>
        <p:spPr>
          <a:xfrm rot="-1898322">
            <a:off x="13442426"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93B5AD28-E32D-D309-8786-53B75E80E763}"/>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FBB3FE27-E07D-6ED8-2897-20D47DD0FB05}"/>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5B2B24AC-C5BA-D867-34C4-FCFD46E31F8C}"/>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F69C6AD7-E9B3-3678-6C45-342DD52E9355}"/>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8" name="Segnaposto immagine 1">
            <a:extLst>
              <a:ext uri="{FF2B5EF4-FFF2-40B4-BE49-F238E27FC236}">
                <a16:creationId xmlns:a16="http://schemas.microsoft.com/office/drawing/2014/main" id="{40195A0B-A7CE-61A8-A035-889920F9E464}"/>
              </a:ext>
            </a:extLst>
          </p:cNvPr>
          <p:cNvSpPr txBox="1">
            <a:spLocks/>
          </p:cNvSpPr>
          <p:nvPr/>
        </p:nvSpPr>
        <p:spPr>
          <a:xfrm>
            <a:off x="604296" y="376336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Approvata dall’Unione Europea nel 2022, la Corporate </a:t>
            </a:r>
            <a:r>
              <a:rPr lang="it-IT" sz="3600" dirty="0" err="1">
                <a:solidFill>
                  <a:schemeClr val="tx1"/>
                </a:solidFill>
              </a:rPr>
              <a:t>Sustainability</a:t>
            </a:r>
            <a:r>
              <a:rPr lang="it-IT" sz="3600" dirty="0">
                <a:solidFill>
                  <a:schemeClr val="tx1"/>
                </a:solidFill>
              </a:rPr>
              <a:t> Reporting Directive (CSRD) entra in vigore dal 2024, rappresentando un cambiamento epocale. Essa estende notevolmente il numero di aziende soggette all’obbligo di rendicontazione non finanziaria e introduce un sistema più rigido e coerente per la comunicazione delle informazioni di sostenibilità.</a:t>
            </a:r>
          </a:p>
        </p:txBody>
      </p:sp>
    </p:spTree>
    <p:extLst>
      <p:ext uri="{BB962C8B-B14F-4D97-AF65-F5344CB8AC3E}">
        <p14:creationId xmlns:p14="http://schemas.microsoft.com/office/powerpoint/2010/main" val="3096309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D2BD-EF20-A160-D82D-694AEAB7CFD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A63F87-851E-C21D-1DA1-E63BCD8EC49C}"/>
              </a:ext>
            </a:extLst>
          </p:cNvPr>
          <p:cNvSpPr/>
          <p:nvPr/>
        </p:nvSpPr>
        <p:spPr>
          <a:xfrm rot="-1898322">
            <a:off x="13442426"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F44FB518-EA8C-B98B-6CE3-FEE128C96CFC}"/>
              </a:ext>
            </a:extLst>
          </p:cNvPr>
          <p:cNvSpPr/>
          <p:nvPr/>
        </p:nvSpPr>
        <p:spPr>
          <a:xfrm rot="-1898322">
            <a:off x="-2297252" y="803922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D9BD1376-4723-7AEB-3BAC-5E18311E19A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23824BB6-8E69-B82C-FD80-AE9B2C16E384}"/>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595A7333-8C94-6671-3DE6-C3D48B3FDF6F}"/>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pic>
        <p:nvPicPr>
          <p:cNvPr id="7" name="Immagine 6">
            <a:extLst>
              <a:ext uri="{FF2B5EF4-FFF2-40B4-BE49-F238E27FC236}">
                <a16:creationId xmlns:a16="http://schemas.microsoft.com/office/drawing/2014/main" id="{DCF63423-54BE-7BD0-657C-675A8B7F7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391" y="2463253"/>
            <a:ext cx="10950288" cy="5287706"/>
          </a:xfrm>
          <a:prstGeom prst="rect">
            <a:avLst/>
          </a:prstGeom>
        </p:spPr>
      </p:pic>
      <p:sp>
        <p:nvSpPr>
          <p:cNvPr id="9" name="Content Placeholder 2">
            <a:extLst>
              <a:ext uri="{FF2B5EF4-FFF2-40B4-BE49-F238E27FC236}">
                <a16:creationId xmlns:a16="http://schemas.microsoft.com/office/drawing/2014/main" id="{5840C794-3C80-BA5A-F805-7E58F5A0F0D1}"/>
              </a:ext>
            </a:extLst>
          </p:cNvPr>
          <p:cNvSpPr txBox="1">
            <a:spLocks/>
          </p:cNvSpPr>
          <p:nvPr/>
        </p:nvSpPr>
        <p:spPr>
          <a:xfrm>
            <a:off x="982119" y="1372618"/>
            <a:ext cx="12961440" cy="1793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2700" b="1" dirty="0">
              <a:solidFill>
                <a:srgbClr val="FF6600"/>
              </a:solidFill>
              <a:latin typeface="Arial" panose="020B0604020202020204" pitchFamily="34" charset="0"/>
              <a:cs typeface="Arial" panose="020B0604020202020204" pitchFamily="34" charset="0"/>
            </a:endParaRPr>
          </a:p>
          <a:p>
            <a:pPr marL="0" indent="0" algn="just">
              <a:buNone/>
            </a:pPr>
            <a:r>
              <a:rPr lang="it-IT" sz="2700" dirty="0">
                <a:latin typeface="Arial" panose="020B0604020202020204" pitchFamily="34" charset="0"/>
                <a:cs typeface="Arial" panose="020B0604020202020204" pitchFamily="34" charset="0"/>
              </a:rPr>
              <a:t>Ci sono due direzioni principali che insieme costituiscono il concetto di “doppia materialità”:</a:t>
            </a:r>
          </a:p>
          <a:p>
            <a:pPr marL="0" indent="0" algn="just">
              <a:buNone/>
            </a:pPr>
            <a:endParaRPr lang="it-IT" sz="2700" b="1" dirty="0">
              <a:solidFill>
                <a:srgbClr val="FF6600"/>
              </a:solidFill>
              <a:latin typeface="Arial" panose="020B0604020202020204" pitchFamily="34" charset="0"/>
              <a:cs typeface="Arial" panose="020B0604020202020204" pitchFamily="34" charset="0"/>
            </a:endParaRPr>
          </a:p>
          <a:p>
            <a:pPr marL="0" indent="0" algn="just">
              <a:buNone/>
            </a:pPr>
            <a:endParaRPr lang="it-IT" sz="2700" dirty="0">
              <a:latin typeface="Arial" panose="020B0604020202020204" pitchFamily="34" charset="0"/>
              <a:cs typeface="Arial" panose="020B0604020202020204" pitchFamily="34" charset="0"/>
            </a:endParaRPr>
          </a:p>
          <a:p>
            <a:pPr marL="0" indent="0" algn="just">
              <a:buNone/>
            </a:pPr>
            <a:endParaRPr lang="it-IT" sz="2700"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33983F9B-2377-BB72-F994-50FCCF701EE7}"/>
              </a:ext>
            </a:extLst>
          </p:cNvPr>
          <p:cNvSpPr/>
          <p:nvPr/>
        </p:nvSpPr>
        <p:spPr>
          <a:xfrm>
            <a:off x="2604221" y="7479662"/>
            <a:ext cx="14659419" cy="2554545"/>
          </a:xfrm>
          <a:prstGeom prst="rect">
            <a:avLst/>
          </a:prstGeom>
        </p:spPr>
        <p:txBody>
          <a:bodyPr wrap="square">
            <a:spAutoFit/>
          </a:bodyPr>
          <a:lstStyle/>
          <a:p>
            <a:pPr algn="just"/>
            <a:r>
              <a:rPr lang="it-IT" sz="3200" dirty="0">
                <a:latin typeface="Arial" panose="020B0604020202020204" pitchFamily="34" charset="0"/>
                <a:cs typeface="Arial" panose="020B0604020202020204" pitchFamily="34" charset="0"/>
              </a:rPr>
              <a:t>La rilevanza finanziaria e la materialità dell'impatto nell'ambito della </a:t>
            </a:r>
            <a:r>
              <a:rPr lang="it-IT" sz="3200" b="1" dirty="0">
                <a:latin typeface="Arial" panose="020B0604020202020204" pitchFamily="34" charset="0"/>
                <a:cs typeface="Arial" panose="020B0604020202020204" pitchFamily="34" charset="0"/>
              </a:rPr>
              <a:t>«doppia materialità» </a:t>
            </a:r>
            <a:r>
              <a:rPr lang="it-IT" sz="3200" dirty="0">
                <a:latin typeface="Arial" panose="020B0604020202020204" pitchFamily="34" charset="0"/>
                <a:cs typeface="Arial" panose="020B0604020202020204" pitchFamily="34" charset="0"/>
              </a:rPr>
              <a:t>sono le uniche forme rilevanti di rilevanza, con entrambe le prospettive necessarie in una struttura a due pilastri - per la rendicontazione finanziaria e di sostenibilità - con un nucleo di informazioni comuni e ogni pilastro su un piano di parità</a:t>
            </a:r>
          </a:p>
        </p:txBody>
      </p:sp>
    </p:spTree>
    <p:extLst>
      <p:ext uri="{BB962C8B-B14F-4D97-AF65-F5344CB8AC3E}">
        <p14:creationId xmlns:p14="http://schemas.microsoft.com/office/powerpoint/2010/main" val="408269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2C909-62D8-B254-070A-A631370424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4CDA4A-92BE-5AB8-7E7D-9A17515AE2C6}"/>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88639EEB-E74F-F169-6248-E688FD5E1B69}"/>
              </a:ext>
            </a:extLst>
          </p:cNvPr>
          <p:cNvSpPr/>
          <p:nvPr/>
        </p:nvSpPr>
        <p:spPr>
          <a:xfrm rot="-1898322">
            <a:off x="-1987268" y="865283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0FBDA85A-8F0F-5FF2-5475-B8F1050C88B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E8AB2A21-49B4-69BF-BBD7-F003890DF24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6" name="Immagine 5">
            <a:extLst>
              <a:ext uri="{FF2B5EF4-FFF2-40B4-BE49-F238E27FC236}">
                <a16:creationId xmlns:a16="http://schemas.microsoft.com/office/drawing/2014/main" id="{0E091D11-3AAB-C633-EBBC-74AD1634BFE5}"/>
              </a:ext>
            </a:extLst>
          </p:cNvPr>
          <p:cNvPicPr>
            <a:picLocks noChangeAspect="1"/>
          </p:cNvPicPr>
          <p:nvPr/>
        </p:nvPicPr>
        <p:blipFill>
          <a:blip r:embed="rId5"/>
          <a:stretch>
            <a:fillRect/>
          </a:stretch>
        </p:blipFill>
        <p:spPr>
          <a:xfrm>
            <a:off x="1167553" y="2933700"/>
            <a:ext cx="10725987" cy="5894980"/>
          </a:xfrm>
          <a:prstGeom prst="rect">
            <a:avLst/>
          </a:prstGeom>
        </p:spPr>
      </p:pic>
      <p:sp>
        <p:nvSpPr>
          <p:cNvPr id="7" name="CasellaDiTesto 6">
            <a:extLst>
              <a:ext uri="{FF2B5EF4-FFF2-40B4-BE49-F238E27FC236}">
                <a16:creationId xmlns:a16="http://schemas.microsoft.com/office/drawing/2014/main" id="{B3758799-58BF-0513-AD8B-7E9867F36FA4}"/>
              </a:ext>
            </a:extLst>
          </p:cNvPr>
          <p:cNvSpPr txBox="1"/>
          <p:nvPr/>
        </p:nvSpPr>
        <p:spPr>
          <a:xfrm>
            <a:off x="11582400" y="4152900"/>
            <a:ext cx="3672408" cy="2862322"/>
          </a:xfrm>
          <a:prstGeom prst="rect">
            <a:avLst/>
          </a:prstGeom>
          <a:noFill/>
        </p:spPr>
        <p:txBody>
          <a:bodyPr wrap="square" rtlCol="0">
            <a:spAutoFit/>
          </a:bodyPr>
          <a:lstStyle/>
          <a:p>
            <a:pPr algn="ctr"/>
            <a:r>
              <a:rPr lang="it-IT" sz="3600" b="1" dirty="0">
                <a:solidFill>
                  <a:srgbClr val="76539F"/>
                </a:solidFill>
              </a:rPr>
              <a:t>Financial</a:t>
            </a:r>
            <a:r>
              <a:rPr lang="it-IT" sz="3600" b="1" dirty="0">
                <a:solidFill>
                  <a:srgbClr val="FF6600"/>
                </a:solidFill>
              </a:rPr>
              <a:t> </a:t>
            </a:r>
            <a:r>
              <a:rPr lang="it-IT" sz="3600" b="1" dirty="0" err="1"/>
              <a:t>materiality</a:t>
            </a:r>
            <a:endParaRPr lang="it-IT" sz="3600" b="1" dirty="0"/>
          </a:p>
          <a:p>
            <a:pPr algn="ctr"/>
            <a:r>
              <a:rPr lang="it-IT" sz="3600" b="1" dirty="0"/>
              <a:t>vs</a:t>
            </a:r>
          </a:p>
          <a:p>
            <a:pPr algn="ctr"/>
            <a:r>
              <a:rPr lang="it-IT" sz="3600" b="1" dirty="0">
                <a:solidFill>
                  <a:srgbClr val="76539F"/>
                </a:solidFill>
              </a:rPr>
              <a:t>Impact</a:t>
            </a:r>
            <a:r>
              <a:rPr lang="it-IT" sz="3600" b="1" dirty="0"/>
              <a:t> </a:t>
            </a:r>
            <a:r>
              <a:rPr lang="it-IT" sz="3600" b="1" dirty="0" err="1"/>
              <a:t>materiality</a:t>
            </a:r>
            <a:endParaRPr lang="it-IT" sz="3600" b="1" dirty="0"/>
          </a:p>
        </p:txBody>
      </p:sp>
      <p:sp>
        <p:nvSpPr>
          <p:cNvPr id="8" name="Titolo 2">
            <a:extLst>
              <a:ext uri="{FF2B5EF4-FFF2-40B4-BE49-F238E27FC236}">
                <a16:creationId xmlns:a16="http://schemas.microsoft.com/office/drawing/2014/main" id="{011C88B1-4D4A-F6DD-C2D5-A463512CB75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Tree>
    <p:extLst>
      <p:ext uri="{BB962C8B-B14F-4D97-AF65-F5344CB8AC3E}">
        <p14:creationId xmlns:p14="http://schemas.microsoft.com/office/powerpoint/2010/main" val="379970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6055-503B-9A40-63E2-C8CCF5F55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90C9B2-1693-1E59-C71D-AF06FD772DED}"/>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3C0BA855-4EB6-174A-62FE-C23003552BD6}"/>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33DBE92E-E734-A4C1-CC70-3FCAEB9FDC3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261FF1C7-7C40-117C-1FE3-B1F9EA66455A}"/>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Content Placeholder 2">
            <a:extLst>
              <a:ext uri="{FF2B5EF4-FFF2-40B4-BE49-F238E27FC236}">
                <a16:creationId xmlns:a16="http://schemas.microsoft.com/office/drawing/2014/main" id="{44CB2619-3EDB-2784-76FA-76677E7539D9}"/>
              </a:ext>
            </a:extLst>
          </p:cNvPr>
          <p:cNvSpPr txBox="1">
            <a:spLocks/>
          </p:cNvSpPr>
          <p:nvPr/>
        </p:nvSpPr>
        <p:spPr>
          <a:xfrm>
            <a:off x="742752" y="1560625"/>
            <a:ext cx="12961440" cy="4859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2700"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8506C362-B252-1D95-AA6D-5A2CC7F542B6}"/>
              </a:ext>
            </a:extLst>
          </p:cNvPr>
          <p:cNvPicPr>
            <a:picLocks noChangeAspect="1"/>
          </p:cNvPicPr>
          <p:nvPr/>
        </p:nvPicPr>
        <p:blipFill>
          <a:blip r:embed="rId5"/>
          <a:stretch>
            <a:fillRect/>
          </a:stretch>
        </p:blipFill>
        <p:spPr>
          <a:xfrm>
            <a:off x="2670762" y="6818126"/>
            <a:ext cx="10087314" cy="3068055"/>
          </a:xfrm>
          <a:prstGeom prst="rect">
            <a:avLst/>
          </a:prstGeom>
        </p:spPr>
      </p:pic>
      <p:sp>
        <p:nvSpPr>
          <p:cNvPr id="8" name="Rettangolo 7">
            <a:extLst>
              <a:ext uri="{FF2B5EF4-FFF2-40B4-BE49-F238E27FC236}">
                <a16:creationId xmlns:a16="http://schemas.microsoft.com/office/drawing/2014/main" id="{A8A4A8C7-8587-BE70-9D31-C67DEBD29056}"/>
              </a:ext>
            </a:extLst>
          </p:cNvPr>
          <p:cNvSpPr/>
          <p:nvPr/>
        </p:nvSpPr>
        <p:spPr>
          <a:xfrm>
            <a:off x="3350008" y="5279608"/>
            <a:ext cx="6301725" cy="507831"/>
          </a:xfrm>
          <a:prstGeom prst="rect">
            <a:avLst/>
          </a:prstGeom>
        </p:spPr>
        <p:txBody>
          <a:bodyPr wrap="none">
            <a:spAutoFit/>
          </a:bodyPr>
          <a:lstStyle/>
          <a:p>
            <a:pPr algn="just"/>
            <a:r>
              <a:rPr lang="it-IT" sz="2700" b="1" i="1" dirty="0">
                <a:solidFill>
                  <a:srgbClr val="76539F"/>
                </a:solidFill>
                <a:latin typeface="Arial" panose="020B0604020202020204" pitchFamily="34" charset="0"/>
                <a:cs typeface="Arial" panose="020B0604020202020204" pitchFamily="34" charset="0"/>
              </a:rPr>
              <a:t>… criticità concettuali e applicative…</a:t>
            </a:r>
          </a:p>
        </p:txBody>
      </p:sp>
      <p:sp>
        <p:nvSpPr>
          <p:cNvPr id="9" name="Rettangolo 8">
            <a:extLst>
              <a:ext uri="{FF2B5EF4-FFF2-40B4-BE49-F238E27FC236}">
                <a16:creationId xmlns:a16="http://schemas.microsoft.com/office/drawing/2014/main" id="{6B4E3281-3367-5359-8C5D-05E77AAAF5CF}"/>
              </a:ext>
            </a:extLst>
          </p:cNvPr>
          <p:cNvSpPr/>
          <p:nvPr/>
        </p:nvSpPr>
        <p:spPr>
          <a:xfrm>
            <a:off x="8720706" y="2929618"/>
            <a:ext cx="3858749" cy="507831"/>
          </a:xfrm>
          <a:prstGeom prst="rect">
            <a:avLst/>
          </a:prstGeom>
        </p:spPr>
        <p:txBody>
          <a:bodyPr wrap="none">
            <a:spAutoFit/>
          </a:bodyPr>
          <a:lstStyle/>
          <a:p>
            <a:pPr algn="just"/>
            <a:r>
              <a:rPr lang="it-IT" sz="2700" b="1" i="1" dirty="0">
                <a:solidFill>
                  <a:srgbClr val="76539F"/>
                </a:solidFill>
                <a:latin typeface="Arial" panose="020B0604020202020204" pitchFamily="34" charset="0"/>
                <a:cs typeface="Arial" panose="020B0604020202020204" pitchFamily="34" charset="0"/>
              </a:rPr>
              <a:t>… </a:t>
            </a:r>
            <a:r>
              <a:rPr lang="it-IT" sz="2700" b="1" i="1" dirty="0" err="1">
                <a:solidFill>
                  <a:srgbClr val="76539F"/>
                </a:solidFill>
                <a:latin typeface="Arial" panose="020B0604020202020204" pitchFamily="34" charset="0"/>
                <a:cs typeface="Arial" panose="020B0604020202020204" pitchFamily="34" charset="0"/>
              </a:rPr>
              <a:t>financial</a:t>
            </a:r>
            <a:r>
              <a:rPr lang="it-IT" sz="2700" b="1" i="1" dirty="0">
                <a:solidFill>
                  <a:srgbClr val="76539F"/>
                </a:solidFill>
                <a:latin typeface="Arial" panose="020B0604020202020204" pitchFamily="34" charset="0"/>
                <a:cs typeface="Arial" panose="020B0604020202020204" pitchFamily="34" charset="0"/>
              </a:rPr>
              <a:t> </a:t>
            </a:r>
            <a:r>
              <a:rPr lang="it-IT" sz="2700" b="1" i="1" dirty="0" err="1">
                <a:solidFill>
                  <a:srgbClr val="76539F"/>
                </a:solidFill>
                <a:latin typeface="Arial" panose="020B0604020202020204" pitchFamily="34" charset="0"/>
                <a:cs typeface="Arial" panose="020B0604020202020204" pitchFamily="34" charset="0"/>
              </a:rPr>
              <a:t>materiality</a:t>
            </a:r>
            <a:endParaRPr lang="it-IT" sz="2700" b="1" i="1" dirty="0">
              <a:solidFill>
                <a:srgbClr val="76539F"/>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90CBC912-5E1E-CD2A-0DE2-0DADE703032C}"/>
              </a:ext>
            </a:extLst>
          </p:cNvPr>
          <p:cNvSpPr/>
          <p:nvPr/>
        </p:nvSpPr>
        <p:spPr>
          <a:xfrm>
            <a:off x="1064444" y="5759103"/>
            <a:ext cx="12529391" cy="923330"/>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Le imprese dovranno fornire informazioni di sostenibilità sia in merito all’impatto delle proprie attività sulle persone e sull’ambiente (approccio inside-out), sia riguardo al modo in cui i fattori di sostenibilità incidono su di esse e sui loro risultati (approccio </a:t>
            </a:r>
            <a:r>
              <a:rPr lang="it-IT" dirty="0" err="1">
                <a:latin typeface="Arial" panose="020B0604020202020204" pitchFamily="34" charset="0"/>
                <a:cs typeface="Arial" panose="020B0604020202020204" pitchFamily="34" charset="0"/>
              </a:rPr>
              <a:t>outside</a:t>
            </a:r>
            <a:r>
              <a:rPr lang="it-IT" dirty="0">
                <a:latin typeface="Arial" panose="020B0604020202020204" pitchFamily="34" charset="0"/>
                <a:cs typeface="Arial" panose="020B0604020202020204" pitchFamily="34" charset="0"/>
              </a:rPr>
              <a:t>-in).</a:t>
            </a:r>
          </a:p>
        </p:txBody>
      </p:sp>
      <p:pic>
        <p:nvPicPr>
          <p:cNvPr id="11" name="Immagine 10">
            <a:extLst>
              <a:ext uri="{FF2B5EF4-FFF2-40B4-BE49-F238E27FC236}">
                <a16:creationId xmlns:a16="http://schemas.microsoft.com/office/drawing/2014/main" id="{3BFCF16A-FB64-6514-346F-F26B5C7A40EB}"/>
              </a:ext>
            </a:extLst>
          </p:cNvPr>
          <p:cNvPicPr>
            <a:picLocks noChangeAspect="1"/>
          </p:cNvPicPr>
          <p:nvPr/>
        </p:nvPicPr>
        <p:blipFill rotWithShape="1">
          <a:blip r:embed="rId6">
            <a:extLst>
              <a:ext uri="{28A0092B-C50C-407E-A947-70E740481C1C}">
                <a14:useLocalDpi xmlns:a14="http://schemas.microsoft.com/office/drawing/2010/main" val="0"/>
              </a:ext>
            </a:extLst>
          </a:blip>
          <a:srcRect l="33700" t="-1227" r="34800" b="10058"/>
          <a:stretch/>
        </p:blipFill>
        <p:spPr>
          <a:xfrm>
            <a:off x="4839776" y="1950242"/>
            <a:ext cx="3834764" cy="2936151"/>
          </a:xfrm>
          <a:prstGeom prst="rect">
            <a:avLst/>
          </a:prstGeom>
        </p:spPr>
      </p:pic>
      <p:sp>
        <p:nvSpPr>
          <p:cNvPr id="12" name="Rettangolo 11">
            <a:extLst>
              <a:ext uri="{FF2B5EF4-FFF2-40B4-BE49-F238E27FC236}">
                <a16:creationId xmlns:a16="http://schemas.microsoft.com/office/drawing/2014/main" id="{9EC8226B-0C3A-CA09-BE9C-8139BFA9169D}"/>
              </a:ext>
            </a:extLst>
          </p:cNvPr>
          <p:cNvSpPr/>
          <p:nvPr/>
        </p:nvSpPr>
        <p:spPr>
          <a:xfrm>
            <a:off x="1337757" y="2323191"/>
            <a:ext cx="3474028" cy="507831"/>
          </a:xfrm>
          <a:prstGeom prst="rect">
            <a:avLst/>
          </a:prstGeom>
        </p:spPr>
        <p:txBody>
          <a:bodyPr wrap="none">
            <a:spAutoFit/>
          </a:bodyPr>
          <a:lstStyle/>
          <a:p>
            <a:pPr algn="just"/>
            <a:r>
              <a:rPr lang="it-IT" sz="2700" b="1" i="1" dirty="0">
                <a:solidFill>
                  <a:srgbClr val="76539F"/>
                </a:solidFill>
                <a:latin typeface="Arial" panose="020B0604020202020204" pitchFamily="34" charset="0"/>
                <a:cs typeface="Arial" panose="020B0604020202020204" pitchFamily="34" charset="0"/>
              </a:rPr>
              <a:t>impact </a:t>
            </a:r>
            <a:r>
              <a:rPr lang="it-IT" sz="2700" b="1" i="1" dirty="0" err="1">
                <a:solidFill>
                  <a:srgbClr val="76539F"/>
                </a:solidFill>
                <a:latin typeface="Arial" panose="020B0604020202020204" pitchFamily="34" charset="0"/>
                <a:cs typeface="Arial" panose="020B0604020202020204" pitchFamily="34" charset="0"/>
              </a:rPr>
              <a:t>materiality</a:t>
            </a:r>
            <a:r>
              <a:rPr lang="it-IT" sz="2700" b="1" i="1" dirty="0">
                <a:solidFill>
                  <a:srgbClr val="76539F"/>
                </a:solidFill>
                <a:latin typeface="Arial" panose="020B0604020202020204" pitchFamily="34" charset="0"/>
                <a:cs typeface="Arial" panose="020B0604020202020204" pitchFamily="34" charset="0"/>
              </a:rPr>
              <a:t>…</a:t>
            </a:r>
          </a:p>
        </p:txBody>
      </p:sp>
      <p:sp>
        <p:nvSpPr>
          <p:cNvPr id="13" name="CasellaDiTesto 12">
            <a:extLst>
              <a:ext uri="{FF2B5EF4-FFF2-40B4-BE49-F238E27FC236}">
                <a16:creationId xmlns:a16="http://schemas.microsoft.com/office/drawing/2014/main" id="{32F1FFEA-CE45-30A9-47BD-11286AD47B93}"/>
              </a:ext>
            </a:extLst>
          </p:cNvPr>
          <p:cNvSpPr txBox="1"/>
          <p:nvPr/>
        </p:nvSpPr>
        <p:spPr>
          <a:xfrm>
            <a:off x="532087" y="2886746"/>
            <a:ext cx="4277351" cy="2308324"/>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Secondo gli ESRS, la rilevanza dell’impatto richiederà la divulgazione di questioni legate alla sostenibilità che riguardano gli impatti materiali, reali o potenziali, positivi o negativi, di un’azienda sulle persone o sull’ambiente nel breve, medio o lungo termine.</a:t>
            </a:r>
            <a:endParaRPr lang="it-IT" sz="2700" dirty="0">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D0912161-98B3-66D5-CEE5-399260B2EBFD}"/>
              </a:ext>
            </a:extLst>
          </p:cNvPr>
          <p:cNvSpPr/>
          <p:nvPr/>
        </p:nvSpPr>
        <p:spPr>
          <a:xfrm>
            <a:off x="8674539" y="3326767"/>
            <a:ext cx="5263728" cy="2031325"/>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Secondo gli ESRS, la rilevanza finanziaria richiederà la divulgazione di questioni legate alla sostenibilità che (potrebbero) innescare effetti finanziari materiali sullo sviluppo di un’azienda – ad es. flussi di cassa, posizione finanziaria o performance finanziaria – a breve, medio o lungo termine.</a:t>
            </a:r>
          </a:p>
        </p:txBody>
      </p:sp>
      <p:sp>
        <p:nvSpPr>
          <p:cNvPr id="15" name="Titolo 2">
            <a:extLst>
              <a:ext uri="{FF2B5EF4-FFF2-40B4-BE49-F238E27FC236}">
                <a16:creationId xmlns:a16="http://schemas.microsoft.com/office/drawing/2014/main" id="{9FF95404-BF4D-828D-C89E-1DEAD6A3B8C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Tree>
    <p:extLst>
      <p:ext uri="{BB962C8B-B14F-4D97-AF65-F5344CB8AC3E}">
        <p14:creationId xmlns:p14="http://schemas.microsoft.com/office/powerpoint/2010/main" val="2053203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E7DC2-21A2-615C-C3E3-0A694D16AB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C356C5-6079-8958-4F86-2F177AEB2556}"/>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34F69A10-3BD0-E533-8019-38A6EF653D48}"/>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C1D4F62A-DC24-2033-47C4-1CF29858E783}"/>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0E2F215-26DF-F0D7-95CE-63F30239E44E}"/>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A4AE5FBA-1C85-59D4-6DE9-255675CAB00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Segnaposto immagine 1">
            <a:extLst>
              <a:ext uri="{FF2B5EF4-FFF2-40B4-BE49-F238E27FC236}">
                <a16:creationId xmlns:a16="http://schemas.microsoft.com/office/drawing/2014/main" id="{AB2AB447-D369-D45C-C4D1-6A74AB9F0DD2}"/>
              </a:ext>
            </a:extLst>
          </p:cNvPr>
          <p:cNvSpPr txBox="1">
            <a:spLocks/>
          </p:cNvSpPr>
          <p:nvPr/>
        </p:nvSpPr>
        <p:spPr>
          <a:xfrm>
            <a:off x="635465" y="32536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La CSRD introduce il principio della doppia materialità, che unisce due prospettive complementari:</a:t>
            </a:r>
          </a:p>
          <a:p>
            <a:r>
              <a:rPr lang="it-IT" sz="3600" dirty="0">
                <a:solidFill>
                  <a:schemeClr val="tx1"/>
                </a:solidFill>
              </a:rPr>
              <a:t>- La materialità finanziaria, legata ai rischi e alle opportunità ESG che impattano i risultati economici dell’azienda.</a:t>
            </a:r>
          </a:p>
          <a:p>
            <a:r>
              <a:rPr lang="it-IT" sz="3600" dirty="0">
                <a:solidFill>
                  <a:schemeClr val="tx1"/>
                </a:solidFill>
              </a:rPr>
              <a:t>- La materialità d’impatto, che considera gli effetti dell’azienda su ambiente, persone e società.</a:t>
            </a:r>
          </a:p>
          <a:p>
            <a:r>
              <a:rPr lang="it-IT" sz="3600" dirty="0">
                <a:solidFill>
                  <a:schemeClr val="tx1"/>
                </a:solidFill>
              </a:rPr>
              <a:t>Questa visione amplia il ruolo dell’impresa, non più solo attore economico ma anche sociale e ambientale.</a:t>
            </a:r>
          </a:p>
        </p:txBody>
      </p:sp>
    </p:spTree>
    <p:extLst>
      <p:ext uri="{BB962C8B-B14F-4D97-AF65-F5344CB8AC3E}">
        <p14:creationId xmlns:p14="http://schemas.microsoft.com/office/powerpoint/2010/main" val="183911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2832-9633-78C3-79BA-F1FA0B762D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4675E9-28EA-79F8-678E-4E45DAB97FB6}"/>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BE479454-63FB-DE27-3AC1-C14A004ADF38}"/>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486EE620-860F-8750-62BA-35AA05B5F9D2}"/>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00C0B696-88BD-57D9-2902-C836BEFD3658}"/>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396289E0-D0D6-822D-EE2E-B67F9A275A3D}"/>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contesto di riferimento: </a:t>
            </a:r>
          </a:p>
          <a:p>
            <a:pPr algn="l"/>
            <a:r>
              <a:rPr lang="it-IT" sz="5400" dirty="0"/>
              <a:t>gli investitori sociali</a:t>
            </a:r>
          </a:p>
        </p:txBody>
      </p:sp>
      <p:sp>
        <p:nvSpPr>
          <p:cNvPr id="7" name="Segnaposto immagine 1">
            <a:extLst>
              <a:ext uri="{FF2B5EF4-FFF2-40B4-BE49-F238E27FC236}">
                <a16:creationId xmlns:a16="http://schemas.microsoft.com/office/drawing/2014/main" id="{82E258EB-E379-E91B-848C-09D9B7D0A006}"/>
              </a:ext>
            </a:extLst>
          </p:cNvPr>
          <p:cNvSpPr txBox="1">
            <a:spLocks/>
          </p:cNvSpPr>
          <p:nvPr/>
        </p:nvSpPr>
        <p:spPr>
          <a:xfrm>
            <a:off x="1064125" y="2543787"/>
            <a:ext cx="128042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La necessità degli inventori istituzionali ‘</a:t>
            </a:r>
            <a:r>
              <a:rPr lang="it-IT" sz="3600" dirty="0" err="1">
                <a:solidFill>
                  <a:schemeClr val="tx1"/>
                </a:solidFill>
              </a:rPr>
              <a:t>active</a:t>
            </a:r>
            <a:r>
              <a:rPr lang="it-IT" sz="3600" dirty="0">
                <a:solidFill>
                  <a:schemeClr val="tx1"/>
                </a:solidFill>
              </a:rPr>
              <a:t>’ e SRI di avere informazioni ampie in merito alla gestione delle imprese è sicuramente una delle leve che ha portato alla nascita e alla diffusione dell’IR. Queste tipologie di investitori hanno generalmente un orizzonte temporale di medio-lungo termine, quindi necessitano di avere informazioni non solamente sulla performance </a:t>
            </a:r>
            <a:r>
              <a:rPr lang="it-IT" sz="3600" dirty="0" err="1">
                <a:solidFill>
                  <a:schemeClr val="tx1"/>
                </a:solidFill>
              </a:rPr>
              <a:t>financial</a:t>
            </a:r>
            <a:r>
              <a:rPr lang="it-IT" sz="3600" dirty="0">
                <a:solidFill>
                  <a:schemeClr val="tx1"/>
                </a:solidFill>
              </a:rPr>
              <a:t> di breve termine ma anche sulle c.d. informazioni </a:t>
            </a:r>
            <a:r>
              <a:rPr lang="it-IT" sz="3600" dirty="0" err="1">
                <a:solidFill>
                  <a:schemeClr val="tx1"/>
                </a:solidFill>
              </a:rPr>
              <a:t>pre-financial</a:t>
            </a:r>
            <a:r>
              <a:rPr lang="it-IT" sz="3600" dirty="0">
                <a:solidFill>
                  <a:schemeClr val="tx1"/>
                </a:solidFill>
              </a:rPr>
              <a:t> (per lo più di tipo non </a:t>
            </a:r>
            <a:r>
              <a:rPr lang="it-IT" sz="3600" dirty="0" err="1">
                <a:solidFill>
                  <a:schemeClr val="tx1"/>
                </a:solidFill>
              </a:rPr>
              <a:t>financial</a:t>
            </a:r>
            <a:r>
              <a:rPr lang="it-IT" sz="3600" dirty="0">
                <a:solidFill>
                  <a:schemeClr val="tx1"/>
                </a:solidFill>
              </a:rPr>
              <a:t>, ovvero espresse in termini non monetari), che sono utili strumenti di previsione della performance di medio-lungo periodo.</a:t>
            </a:r>
          </a:p>
        </p:txBody>
      </p:sp>
    </p:spTree>
    <p:extLst>
      <p:ext uri="{BB962C8B-B14F-4D97-AF65-F5344CB8AC3E}">
        <p14:creationId xmlns:p14="http://schemas.microsoft.com/office/powerpoint/2010/main" val="275753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BF29-E4F9-130E-1C8D-B6BF8D1868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9D006E-2DD7-EA43-2628-B2B92A53ED9C}"/>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12D07C73-A982-A5FB-F271-E2408CE5B0BE}"/>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14A8AFBE-523A-4B2F-0757-88BC3FFF58C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FFDBFD08-34A5-756C-C85A-DB4AC1D38BD4}"/>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1313873C-D25A-5A30-FEE5-1C74E361AEA4}"/>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Segnaposto immagine 1">
            <a:extLst>
              <a:ext uri="{FF2B5EF4-FFF2-40B4-BE49-F238E27FC236}">
                <a16:creationId xmlns:a16="http://schemas.microsoft.com/office/drawing/2014/main" id="{61C229CB-5CDA-0A3A-5CA9-25EE84A602A7}"/>
              </a:ext>
            </a:extLst>
          </p:cNvPr>
          <p:cNvSpPr txBox="1">
            <a:spLocks/>
          </p:cNvSpPr>
          <p:nvPr/>
        </p:nvSpPr>
        <p:spPr>
          <a:xfrm>
            <a:off x="787865" y="4175727"/>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La doppia materialità si inserisce nella logica del 'do no </a:t>
            </a:r>
            <a:r>
              <a:rPr lang="it-IT" sz="3600" dirty="0" err="1">
                <a:solidFill>
                  <a:schemeClr val="tx1"/>
                </a:solidFill>
              </a:rPr>
              <a:t>significant</a:t>
            </a:r>
            <a:r>
              <a:rPr lang="it-IT" sz="3600" dirty="0">
                <a:solidFill>
                  <a:schemeClr val="tx1"/>
                </a:solidFill>
              </a:rPr>
              <a:t> </a:t>
            </a:r>
            <a:r>
              <a:rPr lang="it-IT" sz="3600" dirty="0" err="1">
                <a:solidFill>
                  <a:schemeClr val="tx1"/>
                </a:solidFill>
              </a:rPr>
              <a:t>harm</a:t>
            </a:r>
            <a:r>
              <a:rPr lang="it-IT" sz="3600" dirty="0">
                <a:solidFill>
                  <a:schemeClr val="tx1"/>
                </a:solidFill>
              </a:rPr>
              <a:t>', promuovendo l’integrazione della sostenibilità nelle strategie aziendali. Le imprese devono quindi ripensare la propria governance, tenendo conto delle interconnessioni tra performance economica e impatti ESG, in un’ottica più ampia e responsabile.</a:t>
            </a:r>
          </a:p>
        </p:txBody>
      </p:sp>
      <p:sp>
        <p:nvSpPr>
          <p:cNvPr id="8" name="Segnaposto immagine 1">
            <a:extLst>
              <a:ext uri="{FF2B5EF4-FFF2-40B4-BE49-F238E27FC236}">
                <a16:creationId xmlns:a16="http://schemas.microsoft.com/office/drawing/2014/main" id="{4B80E85F-46D8-A9B3-CE14-D9BBC5D595CA}"/>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12353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452A4-C142-1836-3338-BDC843F80A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9ECDD2-7A88-DFE6-7316-0D0DA6542B51}"/>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8AF3C3B-964F-CE46-F5CE-F6E32DC91E58}"/>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D26E4A67-2364-D26A-06A7-E5E34AC01735}"/>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4F19704-0BEE-2661-C778-5461A0A663AC}"/>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D558143B-AE09-6F19-2B99-039BC5EC27FE}"/>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Segnaposto immagine 1">
            <a:extLst>
              <a:ext uri="{FF2B5EF4-FFF2-40B4-BE49-F238E27FC236}">
                <a16:creationId xmlns:a16="http://schemas.microsoft.com/office/drawing/2014/main" id="{427DDFA8-1746-FD90-289A-24D327D73C87}"/>
              </a:ext>
            </a:extLst>
          </p:cNvPr>
          <p:cNvSpPr txBox="1">
            <a:spLocks/>
          </p:cNvSpPr>
          <p:nvPr/>
        </p:nvSpPr>
        <p:spPr>
          <a:xfrm>
            <a:off x="787865" y="4175727"/>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Le imprese devono identificare i temi materiali in base al settore, alla localizzazione, alla catena del valore e al dialogo con gli stakeholder. Il processo, basato sugli standard ESRS, deve essere rigoroso, trasparente e aggiornato regolarmente per riflettere i cambiamenti nel contesto normativo e ambientale.</a:t>
            </a:r>
          </a:p>
        </p:txBody>
      </p:sp>
      <p:sp>
        <p:nvSpPr>
          <p:cNvPr id="8" name="Segnaposto immagine 1">
            <a:extLst>
              <a:ext uri="{FF2B5EF4-FFF2-40B4-BE49-F238E27FC236}">
                <a16:creationId xmlns:a16="http://schemas.microsoft.com/office/drawing/2014/main" id="{24F3CA67-482A-1EB2-BF90-D6A5A6572E93}"/>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1120379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9665A-382B-07D4-1E4C-ED52F1D63B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7F040E-8E64-E05B-C221-779094B4179E}"/>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4A7C975D-F37C-CAD0-3125-BEC06F1EB612}"/>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B2751AE2-7F9E-4F39-470A-CA530F6A0C10}"/>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202CACE4-39A1-3C6E-8BFF-07DF9D754A10}"/>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0E1B42B5-84F9-9579-1C7E-2F9F7B22C3FB}"/>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Segnaposto immagine 1">
            <a:extLst>
              <a:ext uri="{FF2B5EF4-FFF2-40B4-BE49-F238E27FC236}">
                <a16:creationId xmlns:a16="http://schemas.microsoft.com/office/drawing/2014/main" id="{8CF28E2F-2D2B-48FB-9063-0DA7842B3C40}"/>
              </a:ext>
            </a:extLst>
          </p:cNvPr>
          <p:cNvSpPr txBox="1">
            <a:spLocks/>
          </p:cNvSpPr>
          <p:nvPr/>
        </p:nvSpPr>
        <p:spPr>
          <a:xfrm>
            <a:off x="787865" y="4175727"/>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Le aziende devono pubblicare non solo i risultati della valutazione di materialità, ma anche il processo utilizzato per ottenerli. Le informazioni saranno soggette a revisione da parte di un ente terzo, aumentando l’affidabilità, la comparabilità e la responsabilizzazione verso investitori e società civile.</a:t>
            </a:r>
          </a:p>
        </p:txBody>
      </p:sp>
      <p:sp>
        <p:nvSpPr>
          <p:cNvPr id="8" name="Segnaposto immagine 1">
            <a:extLst>
              <a:ext uri="{FF2B5EF4-FFF2-40B4-BE49-F238E27FC236}">
                <a16:creationId xmlns:a16="http://schemas.microsoft.com/office/drawing/2014/main" id="{DE6B7F75-308E-7B51-41CF-A02B8308BBE6}"/>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198303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037E-F07B-4D57-84D1-6C594420FC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7848B5-02EF-3F12-215B-A7AA0CA7D66D}"/>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E2B78C1F-AD99-9DE9-0170-77316222D7CE}"/>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F435E3B2-03C7-8030-C8A7-2046BD41F29A}"/>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99CBAC42-AB76-2623-38C4-877B90CFE2D5}"/>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960D6242-E24A-9F7C-97A2-51206D7F50A2}"/>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Segnaposto immagine 1">
            <a:extLst>
              <a:ext uri="{FF2B5EF4-FFF2-40B4-BE49-F238E27FC236}">
                <a16:creationId xmlns:a16="http://schemas.microsoft.com/office/drawing/2014/main" id="{140DA94C-0BDB-80F0-F1A5-10DB199F5019}"/>
              </a:ext>
            </a:extLst>
          </p:cNvPr>
          <p:cNvSpPr txBox="1">
            <a:spLocks/>
          </p:cNvSpPr>
          <p:nvPr/>
        </p:nvSpPr>
        <p:spPr>
          <a:xfrm>
            <a:off x="787865" y="4175727"/>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L’adozione della doppia materialità richiede alle imprese un cambiamento profondo nel modo di intendere la rendicontazione. Non si tratta solo di compliance, ma di un’occasione per integrare la sostenibilità nella gestione strategica e nel processo decisionale, rafforzando il ruolo dell’azienda come attore responsabile nel contesto globale.</a:t>
            </a:r>
          </a:p>
        </p:txBody>
      </p:sp>
      <p:sp>
        <p:nvSpPr>
          <p:cNvPr id="8" name="Segnaposto immagine 1">
            <a:extLst>
              <a:ext uri="{FF2B5EF4-FFF2-40B4-BE49-F238E27FC236}">
                <a16:creationId xmlns:a16="http://schemas.microsoft.com/office/drawing/2014/main" id="{F37072BB-68B1-9253-5C63-886A9970329B}"/>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2417507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5992-C765-34BB-78B4-30A8B4E53B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527474-7564-39A8-AD48-216FF0C3CD1F}"/>
              </a:ext>
            </a:extLst>
          </p:cNvPr>
          <p:cNvSpPr/>
          <p:nvPr/>
        </p:nvSpPr>
        <p:spPr>
          <a:xfrm rot="-1898322">
            <a:off x="14239139" y="-4943678"/>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594AB0EA-130A-928F-13B4-899D603E8478}"/>
              </a:ext>
            </a:extLst>
          </p:cNvPr>
          <p:cNvSpPr/>
          <p:nvPr/>
        </p:nvSpPr>
        <p:spPr>
          <a:xfrm rot="-1898322">
            <a:off x="-2615182" y="888785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7D3AFA1-96F0-E729-962D-145C359E6842}"/>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80234F1A-ACCF-1DDD-DD9E-B1CFFED11420}"/>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F0A0C22E-FB95-8065-F5B5-3749FC931D8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la doppia materialità e la creazione di valore</a:t>
            </a:r>
          </a:p>
        </p:txBody>
      </p:sp>
      <p:sp>
        <p:nvSpPr>
          <p:cNvPr id="7" name="Segnaposto immagine 1">
            <a:extLst>
              <a:ext uri="{FF2B5EF4-FFF2-40B4-BE49-F238E27FC236}">
                <a16:creationId xmlns:a16="http://schemas.microsoft.com/office/drawing/2014/main" id="{CD6FB3AC-0510-EEBC-4ED9-4B64C0649EEF}"/>
              </a:ext>
            </a:extLst>
          </p:cNvPr>
          <p:cNvSpPr txBox="1">
            <a:spLocks/>
          </p:cNvSpPr>
          <p:nvPr/>
        </p:nvSpPr>
        <p:spPr>
          <a:xfrm>
            <a:off x="1019686" y="2519892"/>
            <a:ext cx="14095716" cy="7500408"/>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Poiché le organizzazioni definiscono, gestiscono e continuamente comunicano le loro identità, attività e impatti in relazione alla sostenibilità attraverso la loro analisi della doppia materialità, la concezione dello sviluppo sostenibile viene gradualmente modellata e rimodellata (</a:t>
            </a:r>
            <a:r>
              <a:rPr lang="it-IT" sz="3600" dirty="0" err="1">
                <a:solidFill>
                  <a:schemeClr val="tx1"/>
                </a:solidFill>
              </a:rPr>
              <a:t>Puroila</a:t>
            </a:r>
            <a:r>
              <a:rPr lang="it-IT" sz="3600" dirty="0">
                <a:solidFill>
                  <a:schemeClr val="tx1"/>
                </a:solidFill>
              </a:rPr>
              <a:t> e </a:t>
            </a:r>
            <a:r>
              <a:rPr lang="it-IT" sz="3600" dirty="0" err="1">
                <a:solidFill>
                  <a:schemeClr val="tx1"/>
                </a:solidFill>
              </a:rPr>
              <a:t>Mäkelä</a:t>
            </a:r>
            <a:r>
              <a:rPr lang="it-IT" sz="3600" dirty="0">
                <a:solidFill>
                  <a:schemeClr val="tx1"/>
                </a:solidFill>
              </a:rPr>
              <a:t>, 2019; </a:t>
            </a:r>
            <a:r>
              <a:rPr lang="it-IT" sz="3600" dirty="0" err="1">
                <a:solidFill>
                  <a:schemeClr val="tx1"/>
                </a:solidFill>
              </a:rPr>
              <a:t>Tregidga</a:t>
            </a:r>
            <a:r>
              <a:rPr lang="it-IT" sz="3600" dirty="0">
                <a:solidFill>
                  <a:schemeClr val="tx1"/>
                </a:solidFill>
              </a:rPr>
              <a:t> e Milne, 2006).</a:t>
            </a:r>
          </a:p>
          <a:p>
            <a:pPr algn="just"/>
            <a:endParaRPr lang="it-IT" sz="3600" dirty="0">
              <a:solidFill>
                <a:schemeClr val="tx1"/>
              </a:solidFill>
            </a:endParaRPr>
          </a:p>
          <a:p>
            <a:pPr algn="just"/>
            <a:endParaRPr lang="it-IT" sz="3600" dirty="0">
              <a:solidFill>
                <a:schemeClr val="tx1"/>
              </a:solidFill>
            </a:endParaRPr>
          </a:p>
          <a:p>
            <a:pPr algn="just"/>
            <a:r>
              <a:rPr lang="it-IT" sz="3600" dirty="0">
                <a:solidFill>
                  <a:schemeClr val="tx1"/>
                </a:solidFill>
              </a:rPr>
              <a:t>Gli investimenti nella sostenibilità possono essere costosi a breve termine, ma possono avvantaggiare l'azienda nel lungo termine (Oh &amp; Chang, 2011). </a:t>
            </a:r>
          </a:p>
          <a:p>
            <a:pPr algn="just"/>
            <a:endParaRPr lang="it-IT" sz="3600" dirty="0">
              <a:solidFill>
                <a:schemeClr val="tx1"/>
              </a:solidFill>
            </a:endParaRPr>
          </a:p>
          <a:p>
            <a:pPr algn="just"/>
            <a:r>
              <a:rPr lang="it-IT" sz="3600" dirty="0">
                <a:solidFill>
                  <a:schemeClr val="tx1"/>
                </a:solidFill>
              </a:rPr>
              <a:t>I risultati empirici rivelano che gli investimenti in questioni materiali di sostenibilità possono migliorare la performance finanziaria dell'impresa, mentre gli investimenti in questioni non materiali non hanno alcun impatto sulla performance finanziaria dell'impresa (Khan et al. 2016).</a:t>
            </a:r>
          </a:p>
        </p:txBody>
      </p:sp>
      <p:sp>
        <p:nvSpPr>
          <p:cNvPr id="8" name="Segnaposto immagine 1">
            <a:extLst>
              <a:ext uri="{FF2B5EF4-FFF2-40B4-BE49-F238E27FC236}">
                <a16:creationId xmlns:a16="http://schemas.microsoft.com/office/drawing/2014/main" id="{350786A7-6A36-2626-7613-A1C5AF2A9514}"/>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
        <p:nvSpPr>
          <p:cNvPr id="13" name="Freccia in giù 5">
            <a:extLst>
              <a:ext uri="{FF2B5EF4-FFF2-40B4-BE49-F238E27FC236}">
                <a16:creationId xmlns:a16="http://schemas.microsoft.com/office/drawing/2014/main" id="{C022A596-C7DC-1955-5A5C-C17BE852F06D}"/>
              </a:ext>
            </a:extLst>
          </p:cNvPr>
          <p:cNvSpPr/>
          <p:nvPr/>
        </p:nvSpPr>
        <p:spPr>
          <a:xfrm>
            <a:off x="7250411" y="5233413"/>
            <a:ext cx="1600200" cy="533400"/>
          </a:xfrm>
          <a:prstGeom prst="downArrow">
            <a:avLst/>
          </a:prstGeom>
          <a:solidFill>
            <a:srgbClr val="004EF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09122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9F24-7DCE-2F34-B83D-C0E2C6500E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721589-FF5F-3026-446E-B95E5A99DEFF}"/>
              </a:ext>
            </a:extLst>
          </p:cNvPr>
          <p:cNvSpPr/>
          <p:nvPr/>
        </p:nvSpPr>
        <p:spPr>
          <a:xfrm rot="-1898322">
            <a:off x="14239139" y="-4943678"/>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7A60811B-67ED-448B-2B63-D3E5A75DE5D6}"/>
              </a:ext>
            </a:extLst>
          </p:cNvPr>
          <p:cNvSpPr/>
          <p:nvPr/>
        </p:nvSpPr>
        <p:spPr>
          <a:xfrm rot="-1898322">
            <a:off x="-2615182" y="888785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4242D35-B9D4-E9ED-6A6B-3F5D83159B66}"/>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068B9797-9B48-8055-B30E-22DDD1687B2A}"/>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BDCF7063-E713-EE67-97B4-FA01450412D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pacchetto omnibus e la doppia materialità</a:t>
            </a:r>
          </a:p>
        </p:txBody>
      </p:sp>
      <p:sp>
        <p:nvSpPr>
          <p:cNvPr id="7" name="Segnaposto immagine 1">
            <a:extLst>
              <a:ext uri="{FF2B5EF4-FFF2-40B4-BE49-F238E27FC236}">
                <a16:creationId xmlns:a16="http://schemas.microsoft.com/office/drawing/2014/main" id="{B3590FC6-ACA6-06B2-B149-F463531A75DE}"/>
              </a:ext>
            </a:extLst>
          </p:cNvPr>
          <p:cNvSpPr txBox="1">
            <a:spLocks/>
          </p:cNvSpPr>
          <p:nvPr/>
        </p:nvSpPr>
        <p:spPr>
          <a:xfrm>
            <a:off x="1019686" y="2519892"/>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dirty="0">
                <a:solidFill>
                  <a:schemeClr val="tx1"/>
                </a:solidFill>
              </a:rPr>
              <a:t>Il pacchetto Omnibus, nelle sue linee di comunicazione, non reca modifiche dirette al principio della doppia materialità come tale.</a:t>
            </a:r>
          </a:p>
          <a:p>
            <a:pPr algn="just"/>
            <a:r>
              <a:rPr lang="it-IT" sz="3600" dirty="0">
                <a:solidFill>
                  <a:schemeClr val="tx1"/>
                </a:solidFill>
              </a:rPr>
              <a:t>Vi sono, però, alcune considerazioni:</a:t>
            </a:r>
          </a:p>
          <a:p>
            <a:pPr marL="571500" indent="-571500" algn="just">
              <a:buFontTx/>
              <a:buChar char="-"/>
            </a:pPr>
            <a:r>
              <a:rPr lang="it-IT" sz="3600" b="1" u="sng" dirty="0">
                <a:solidFill>
                  <a:schemeClr val="tx1"/>
                </a:solidFill>
              </a:rPr>
              <a:t>Ambito soggettivo ridotto e tempistica differita</a:t>
            </a:r>
            <a:r>
              <a:rPr lang="it-IT" sz="3600" dirty="0">
                <a:solidFill>
                  <a:schemeClr val="tx1"/>
                </a:solidFill>
              </a:rPr>
              <a:t>: poiché meno imprese rientrano obbligatoriamente nell’ambito di applicazione e alcune applicazioni sono posticipate, la portata effettiva della doppia materialità in termini numerici di imprese obbligate risulta ridotta. Questo significa che l’applicazione pratica del principio riguarderà un numero minore di entità nell’immediato. </a:t>
            </a:r>
          </a:p>
          <a:p>
            <a:pPr marL="571500" indent="-571500" algn="just">
              <a:buFontTx/>
              <a:buChar char="-"/>
            </a:pPr>
            <a:endParaRPr lang="it-IT" sz="3600" dirty="0">
              <a:solidFill>
                <a:schemeClr val="tx1"/>
              </a:solidFill>
            </a:endParaRPr>
          </a:p>
          <a:p>
            <a:pPr algn="just"/>
            <a:endParaRPr lang="it-IT" sz="3600" dirty="0">
              <a:solidFill>
                <a:schemeClr val="tx1"/>
              </a:solidFill>
            </a:endParaRPr>
          </a:p>
          <a:p>
            <a:pPr algn="just"/>
            <a:endParaRPr lang="it-IT" sz="3600" dirty="0">
              <a:solidFill>
                <a:schemeClr val="tx1"/>
              </a:solidFill>
            </a:endParaRPr>
          </a:p>
        </p:txBody>
      </p:sp>
      <p:sp>
        <p:nvSpPr>
          <p:cNvPr id="8" name="Segnaposto immagine 1">
            <a:extLst>
              <a:ext uri="{FF2B5EF4-FFF2-40B4-BE49-F238E27FC236}">
                <a16:creationId xmlns:a16="http://schemas.microsoft.com/office/drawing/2014/main" id="{A9B24BFD-BB93-8699-C848-9287C29CDDBC}"/>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2220741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28A2-C815-98B5-A9A9-307AC20D17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13A61A-003F-B8F2-92D3-7C3FCE167D96}"/>
              </a:ext>
            </a:extLst>
          </p:cNvPr>
          <p:cNvSpPr/>
          <p:nvPr/>
        </p:nvSpPr>
        <p:spPr>
          <a:xfrm rot="-1898322">
            <a:off x="14239139" y="-4943678"/>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C8912828-FAD4-31D0-75E9-90282D06623A}"/>
              </a:ext>
            </a:extLst>
          </p:cNvPr>
          <p:cNvSpPr/>
          <p:nvPr/>
        </p:nvSpPr>
        <p:spPr>
          <a:xfrm rot="-1898322">
            <a:off x="-2615182" y="888785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F55E64BA-1D62-3400-0785-A2FC4AC3CB48}"/>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3305E3B-63B9-F650-4965-8AFD42345806}"/>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DFDAAD31-A223-3B31-38F2-20D26937441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pacchetto omnibus e la doppia materialità</a:t>
            </a:r>
          </a:p>
        </p:txBody>
      </p:sp>
      <p:sp>
        <p:nvSpPr>
          <p:cNvPr id="7" name="Segnaposto immagine 1">
            <a:extLst>
              <a:ext uri="{FF2B5EF4-FFF2-40B4-BE49-F238E27FC236}">
                <a16:creationId xmlns:a16="http://schemas.microsoft.com/office/drawing/2014/main" id="{4951EE7B-FEDA-ECE9-0B3F-095772CE5A7C}"/>
              </a:ext>
            </a:extLst>
          </p:cNvPr>
          <p:cNvSpPr txBox="1">
            <a:spLocks/>
          </p:cNvSpPr>
          <p:nvPr/>
        </p:nvSpPr>
        <p:spPr>
          <a:xfrm>
            <a:off x="1019686" y="2519892"/>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just">
              <a:buFontTx/>
              <a:buChar char="-"/>
            </a:pPr>
            <a:r>
              <a:rPr lang="it-IT" sz="3600" b="1" u="sng" dirty="0">
                <a:solidFill>
                  <a:schemeClr val="tx1"/>
                </a:solidFill>
              </a:rPr>
              <a:t>Semplificazione dei requisiti informativi:</a:t>
            </a:r>
            <a:r>
              <a:rPr lang="it-IT" sz="3600" dirty="0">
                <a:solidFill>
                  <a:schemeClr val="tx1"/>
                </a:solidFill>
              </a:rPr>
              <a:t> la riduzione del numero di “data-points” e la semplificazione possono implicare che, pur mantenendo il principio, la granularità o la profondità dell’analisi della doppia materialità possano essere attenuate. In altre parole, l’impresa potrebbe dover rendicontare meno elementi di dettaglio, pur restando nell’ambito normativo del principio.</a:t>
            </a:r>
          </a:p>
          <a:p>
            <a:pPr marL="571500" indent="-571500" algn="just">
              <a:buFontTx/>
              <a:buChar char="-"/>
            </a:pPr>
            <a:r>
              <a:rPr lang="it-IT" sz="3600" b="1" u="sng" dirty="0">
                <a:solidFill>
                  <a:schemeClr val="tx1"/>
                </a:solidFill>
              </a:rPr>
              <a:t>Proporzionalità per imprese minori e volontarietà:</a:t>
            </a:r>
            <a:r>
              <a:rPr lang="it-IT" sz="3600" dirty="0">
                <a:solidFill>
                  <a:schemeClr val="tx1"/>
                </a:solidFill>
              </a:rPr>
              <a:t> alla luce della riduzione del campo di applicazione, le imprese minori che potrebbero essere escluse o passare a regime volontario vedono un potenziale allentamento nell’obbligo effettivo, il che può tradursi in una minore applicazione praticata della doppia materialità su scala.  </a:t>
            </a:r>
          </a:p>
          <a:p>
            <a:pPr algn="just"/>
            <a:endParaRPr lang="it-IT" sz="3600" dirty="0">
              <a:solidFill>
                <a:schemeClr val="tx1"/>
              </a:solidFill>
            </a:endParaRPr>
          </a:p>
        </p:txBody>
      </p:sp>
      <p:sp>
        <p:nvSpPr>
          <p:cNvPr id="8" name="Segnaposto immagine 1">
            <a:extLst>
              <a:ext uri="{FF2B5EF4-FFF2-40B4-BE49-F238E27FC236}">
                <a16:creationId xmlns:a16="http://schemas.microsoft.com/office/drawing/2014/main" id="{97916963-91A1-CD09-7F97-A70A7A6B045E}"/>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Tree>
    <p:extLst>
      <p:ext uri="{BB962C8B-B14F-4D97-AF65-F5344CB8AC3E}">
        <p14:creationId xmlns:p14="http://schemas.microsoft.com/office/powerpoint/2010/main" val="4044625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7522-324A-924A-B845-8F148F2B0F62}"/>
            </a:ext>
          </a:extLst>
        </p:cNvPr>
        <p:cNvGrpSpPr/>
        <p:nvPr/>
      </p:nvGrpSpPr>
      <p:grpSpPr>
        <a:xfrm>
          <a:off x="0" y="0"/>
          <a:ext cx="0" cy="0"/>
          <a:chOff x="0" y="0"/>
          <a:chExt cx="0" cy="0"/>
        </a:xfrm>
      </p:grpSpPr>
      <p:pic>
        <p:nvPicPr>
          <p:cNvPr id="10" name="Immagine 9" descr="Immagine che contiene testo, schermata, Carattere, design&#10;&#10;Il contenuto generato dall'IA potrebbe non essere corretto.">
            <a:extLst>
              <a:ext uri="{FF2B5EF4-FFF2-40B4-BE49-F238E27FC236}">
                <a16:creationId xmlns:a16="http://schemas.microsoft.com/office/drawing/2014/main" id="{175C6CCB-D148-D3F2-4223-4A945025C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8" y="2519892"/>
            <a:ext cx="11727892" cy="7409801"/>
          </a:xfrm>
          <a:prstGeom prst="rect">
            <a:avLst/>
          </a:prstGeom>
        </p:spPr>
      </p:pic>
      <p:sp>
        <p:nvSpPr>
          <p:cNvPr id="2" name="Freeform 2">
            <a:extLst>
              <a:ext uri="{FF2B5EF4-FFF2-40B4-BE49-F238E27FC236}">
                <a16:creationId xmlns:a16="http://schemas.microsoft.com/office/drawing/2014/main" id="{85194BA9-FF76-8EF8-548B-EECC34925194}"/>
              </a:ext>
            </a:extLst>
          </p:cNvPr>
          <p:cNvSpPr/>
          <p:nvPr/>
        </p:nvSpPr>
        <p:spPr>
          <a:xfrm rot="-1898322">
            <a:off x="14239139" y="-4943678"/>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3"/>
            <a:stretch>
              <a:fillRect/>
            </a:stretch>
          </a:blipFill>
        </p:spPr>
        <p:txBody>
          <a:bodyPr/>
          <a:lstStyle/>
          <a:p>
            <a:endParaRPr lang="it-IT"/>
          </a:p>
        </p:txBody>
      </p:sp>
      <p:sp>
        <p:nvSpPr>
          <p:cNvPr id="3" name="Freeform 3">
            <a:extLst>
              <a:ext uri="{FF2B5EF4-FFF2-40B4-BE49-F238E27FC236}">
                <a16:creationId xmlns:a16="http://schemas.microsoft.com/office/drawing/2014/main" id="{22B21F9C-B7AD-CD91-375F-4170BEFFDBDB}"/>
              </a:ext>
            </a:extLst>
          </p:cNvPr>
          <p:cNvSpPr/>
          <p:nvPr/>
        </p:nvSpPr>
        <p:spPr>
          <a:xfrm rot="-1898322">
            <a:off x="-2615182" y="8887850"/>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3"/>
            <a:stretch>
              <a:fillRect/>
            </a:stretch>
          </a:blipFill>
        </p:spPr>
        <p:txBody>
          <a:bodyPr/>
          <a:lstStyle/>
          <a:p>
            <a:endParaRPr lang="it-IT"/>
          </a:p>
        </p:txBody>
      </p:sp>
      <p:sp>
        <p:nvSpPr>
          <p:cNvPr id="4" name="Freeform 4">
            <a:extLst>
              <a:ext uri="{FF2B5EF4-FFF2-40B4-BE49-F238E27FC236}">
                <a16:creationId xmlns:a16="http://schemas.microsoft.com/office/drawing/2014/main" id="{5BECB9A9-BFBD-4FC5-9FB6-60E1899341DD}"/>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4"/>
            <a:stretch>
              <a:fillRect/>
            </a:stretch>
          </a:blipFill>
        </p:spPr>
        <p:txBody>
          <a:bodyPr/>
          <a:lstStyle/>
          <a:p>
            <a:endParaRPr lang="it-IT"/>
          </a:p>
        </p:txBody>
      </p:sp>
      <p:sp>
        <p:nvSpPr>
          <p:cNvPr id="5" name="Freeform 5">
            <a:extLst>
              <a:ext uri="{FF2B5EF4-FFF2-40B4-BE49-F238E27FC236}">
                <a16:creationId xmlns:a16="http://schemas.microsoft.com/office/drawing/2014/main" id="{365DC629-6FCE-981D-06C4-C2967A838A05}"/>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5"/>
            <a:stretch>
              <a:fillRect/>
            </a:stretch>
          </a:blipFill>
        </p:spPr>
        <p:txBody>
          <a:bodyPr/>
          <a:lstStyle/>
          <a:p>
            <a:endParaRPr lang="it-IT"/>
          </a:p>
        </p:txBody>
      </p:sp>
      <p:sp>
        <p:nvSpPr>
          <p:cNvPr id="6" name="Titolo 2">
            <a:extLst>
              <a:ext uri="{FF2B5EF4-FFF2-40B4-BE49-F238E27FC236}">
                <a16:creationId xmlns:a16="http://schemas.microsoft.com/office/drawing/2014/main" id="{340FFEE4-54B2-6525-CB9D-D68D1FAB7EE6}"/>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Linee guida applicative per la doppia materialità</a:t>
            </a:r>
          </a:p>
        </p:txBody>
      </p:sp>
      <p:sp>
        <p:nvSpPr>
          <p:cNvPr id="7" name="Segnaposto immagine 1">
            <a:extLst>
              <a:ext uri="{FF2B5EF4-FFF2-40B4-BE49-F238E27FC236}">
                <a16:creationId xmlns:a16="http://schemas.microsoft.com/office/drawing/2014/main" id="{9155D32E-4F24-83F5-887D-94BE37D2751A}"/>
              </a:ext>
            </a:extLst>
          </p:cNvPr>
          <p:cNvSpPr txBox="1">
            <a:spLocks/>
          </p:cNvSpPr>
          <p:nvPr/>
        </p:nvSpPr>
        <p:spPr>
          <a:xfrm>
            <a:off x="1019686" y="2519892"/>
            <a:ext cx="3704714"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600" dirty="0">
                <a:solidFill>
                  <a:schemeClr val="tx1"/>
                </a:solidFill>
              </a:rPr>
              <a:t>L’Organismo Italiano di Business Reporting (OIBR) ha proposto delle linee guida applicative per identificare e monitorare la rilevanza delle questioni di sostenibilità.</a:t>
            </a:r>
          </a:p>
        </p:txBody>
      </p:sp>
      <p:sp>
        <p:nvSpPr>
          <p:cNvPr id="8" name="Segnaposto immagine 1">
            <a:extLst>
              <a:ext uri="{FF2B5EF4-FFF2-40B4-BE49-F238E27FC236}">
                <a16:creationId xmlns:a16="http://schemas.microsoft.com/office/drawing/2014/main" id="{41377B56-A465-2A5A-6D0A-9E28A648F616}"/>
              </a:ext>
            </a:extLst>
          </p:cNvPr>
          <p:cNvSpPr txBox="1">
            <a:spLocks/>
          </p:cNvSpPr>
          <p:nvPr/>
        </p:nvSpPr>
        <p:spPr>
          <a:xfrm>
            <a:off x="787865" y="3406019"/>
            <a:ext cx="1409571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3600" dirty="0">
              <a:solidFill>
                <a:schemeClr val="tx1"/>
              </a:solidFill>
            </a:endParaRPr>
          </a:p>
        </p:txBody>
      </p:sp>
      <p:sp>
        <p:nvSpPr>
          <p:cNvPr id="13" name="Freccia in giù 5">
            <a:extLst>
              <a:ext uri="{FF2B5EF4-FFF2-40B4-BE49-F238E27FC236}">
                <a16:creationId xmlns:a16="http://schemas.microsoft.com/office/drawing/2014/main" id="{7BFF3C87-0108-A6A7-0A64-297D829F6058}"/>
              </a:ext>
            </a:extLst>
          </p:cNvPr>
          <p:cNvSpPr/>
          <p:nvPr/>
        </p:nvSpPr>
        <p:spPr>
          <a:xfrm rot="16200000">
            <a:off x="3889421" y="5458445"/>
            <a:ext cx="1600200" cy="533400"/>
          </a:xfrm>
          <a:prstGeom prst="downArrow">
            <a:avLst/>
          </a:prstGeom>
          <a:solidFill>
            <a:srgbClr val="004EF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11269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C10E2-9D04-3790-4C51-6FFF90D40E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A903C3-C1D7-A960-0361-FF0A03958D52}"/>
              </a:ext>
            </a:extLst>
          </p:cNvPr>
          <p:cNvSpPr/>
          <p:nvPr/>
        </p:nvSpPr>
        <p:spPr>
          <a:xfrm rot="-1898322">
            <a:off x="13900911" y="-5298632"/>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dirty="0"/>
          </a:p>
        </p:txBody>
      </p:sp>
      <p:sp>
        <p:nvSpPr>
          <p:cNvPr id="3" name="Freeform 3">
            <a:extLst>
              <a:ext uri="{FF2B5EF4-FFF2-40B4-BE49-F238E27FC236}">
                <a16:creationId xmlns:a16="http://schemas.microsoft.com/office/drawing/2014/main" id="{BE0D6274-0158-7F62-838F-94E905A1A2BF}"/>
              </a:ext>
            </a:extLst>
          </p:cNvPr>
          <p:cNvSpPr/>
          <p:nvPr/>
        </p:nvSpPr>
        <p:spPr>
          <a:xfrm rot="-1898322">
            <a:off x="-1987267" y="880523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DD6ABC1B-B163-AE1F-831F-838C4C39EBE4}"/>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AD9CA1D7-96DB-57A3-45DB-D27F21B3A493}"/>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Segnaposto immagine 1">
            <a:extLst>
              <a:ext uri="{FF2B5EF4-FFF2-40B4-BE49-F238E27FC236}">
                <a16:creationId xmlns:a16="http://schemas.microsoft.com/office/drawing/2014/main" id="{74A1CD61-2F32-DFED-5968-882A81634F21}"/>
              </a:ext>
            </a:extLst>
          </p:cNvPr>
          <p:cNvSpPr txBox="1">
            <a:spLocks/>
          </p:cNvSpPr>
          <p:nvPr/>
        </p:nvSpPr>
        <p:spPr>
          <a:xfrm>
            <a:off x="1002653" y="1866900"/>
            <a:ext cx="13400361" cy="7500408"/>
          </a:xfrm>
          <a:prstGeom prst="rect">
            <a:avLst/>
          </a:prstGeom>
        </p:spPr>
        <p:txBody>
          <a:bodyPr vert="horz" lIns="91440" tIns="45720" rIns="91440" bIns="45720" rtlCol="0" anchor="t">
            <a:normAutofit fontScale="85000"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3600" i="1" dirty="0">
                <a:solidFill>
                  <a:schemeClr val="tx1"/>
                </a:solidFill>
              </a:rPr>
              <a:t>A seguito dell’aggiornamento dei GRI Universal Standards, infatti, e in particolare dello Standard GRI 3 - </a:t>
            </a:r>
            <a:r>
              <a:rPr lang="it-IT" sz="3600" i="1" dirty="0" err="1">
                <a:solidFill>
                  <a:schemeClr val="tx1"/>
                </a:solidFill>
              </a:rPr>
              <a:t>Material</a:t>
            </a:r>
            <a:r>
              <a:rPr lang="it-IT" sz="3600" i="1" dirty="0">
                <a:solidFill>
                  <a:schemeClr val="tx1"/>
                </a:solidFill>
              </a:rPr>
              <a:t> </a:t>
            </a:r>
            <a:r>
              <a:rPr lang="it-IT" sz="3600" i="1" dirty="0" err="1">
                <a:solidFill>
                  <a:schemeClr val="tx1"/>
                </a:solidFill>
              </a:rPr>
              <a:t>Topics</a:t>
            </a:r>
            <a:r>
              <a:rPr lang="it-IT" sz="3600" i="1" dirty="0">
                <a:solidFill>
                  <a:schemeClr val="tx1"/>
                </a:solidFill>
              </a:rPr>
              <a:t>, è previsto che le organizzazioni rivedano il processo di analisi di materialità al fine di identificare gli aspetti su cui generano gli impatti più significativi sull’economia, l’ambiente e le persone, compresi gli impatti sui diritti umani. Tale analisi, volta a identificare gli impatti del Gruppo verso l’esterno (prospettiva inside-out) è stata, per completezza, affiancata da un’analisi dei rischi e delle opportunità di sostenibilità che possono influenzare le performance finanziarie e i risultati del Gruppo (prospettiva </a:t>
            </a:r>
            <a:r>
              <a:rPr lang="it-IT" sz="3600" i="1" dirty="0" err="1">
                <a:solidFill>
                  <a:schemeClr val="tx1"/>
                </a:solidFill>
              </a:rPr>
              <a:t>outside</a:t>
            </a:r>
            <a:r>
              <a:rPr lang="it-IT" sz="3600" i="1" dirty="0">
                <a:solidFill>
                  <a:schemeClr val="tx1"/>
                </a:solidFill>
              </a:rPr>
              <a:t>-in) ispirata alle disposizioni della nuova normativa sulla rendicontazione societaria di sostenibilità (i.e. Direttiva UE 2022/2464) e quindi creare o erodere il valore aziendale dell’organizzazione nel breve, medio o lungo termine, influenzandone lo sviluppo, la performance e il posizionamento. Oltre ad una analisi della materialità di impatto, il Gruppo ha, quindi, condotto una analisi della materialità finanziaria degli impatti. Il processo di analisi, guidato dalla Funzione Corporate Social </a:t>
            </a:r>
            <a:r>
              <a:rPr lang="it-IT" sz="3600" i="1" dirty="0" err="1">
                <a:solidFill>
                  <a:schemeClr val="tx1"/>
                </a:solidFill>
              </a:rPr>
              <a:t>Responsibility</a:t>
            </a:r>
            <a:r>
              <a:rPr lang="it-IT" sz="3600" i="1" dirty="0">
                <a:solidFill>
                  <a:schemeClr val="tx1"/>
                </a:solidFill>
              </a:rPr>
              <a:t> (CSR) del Gruppo, ha previsto il coinvolgimento di stakeholder interni ed esterni, con il supporto di una società di consulenza esterna specializzata in analisi, monitoraggio e rendicontazione degli impatti ESG. </a:t>
            </a:r>
          </a:p>
        </p:txBody>
      </p:sp>
      <p:pic>
        <p:nvPicPr>
          <p:cNvPr id="8" name="Immagine 7">
            <a:extLst>
              <a:ext uri="{FF2B5EF4-FFF2-40B4-BE49-F238E27FC236}">
                <a16:creationId xmlns:a16="http://schemas.microsoft.com/office/drawing/2014/main" id="{9E1F9727-5929-6D17-0642-DC468EC53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8914" y="5143500"/>
            <a:ext cx="2480420" cy="3499673"/>
          </a:xfrm>
          <a:prstGeom prst="rect">
            <a:avLst/>
          </a:prstGeom>
        </p:spPr>
      </p:pic>
      <p:pic>
        <p:nvPicPr>
          <p:cNvPr id="9" name="Immagine 8">
            <a:extLst>
              <a:ext uri="{FF2B5EF4-FFF2-40B4-BE49-F238E27FC236}">
                <a16:creationId xmlns:a16="http://schemas.microsoft.com/office/drawing/2014/main" id="{5ED1845E-E77B-4B63-229E-1FD4E16488E2}"/>
              </a:ext>
            </a:extLst>
          </p:cNvPr>
          <p:cNvPicPr>
            <a:picLocks noChangeAspect="1"/>
          </p:cNvPicPr>
          <p:nvPr/>
        </p:nvPicPr>
        <p:blipFill>
          <a:blip r:embed="rId6"/>
          <a:stretch>
            <a:fillRect/>
          </a:stretch>
        </p:blipFill>
        <p:spPr>
          <a:xfrm>
            <a:off x="14793748" y="3619781"/>
            <a:ext cx="3050752" cy="1525376"/>
          </a:xfrm>
          <a:prstGeom prst="rect">
            <a:avLst/>
          </a:prstGeom>
        </p:spPr>
      </p:pic>
      <p:sp>
        <p:nvSpPr>
          <p:cNvPr id="10" name="Titolo 2">
            <a:extLst>
              <a:ext uri="{FF2B5EF4-FFF2-40B4-BE49-F238E27FC236}">
                <a16:creationId xmlns:a16="http://schemas.microsoft.com/office/drawing/2014/main" id="{F39A87F6-596D-C17F-A564-1C7BF9E32362}"/>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Tree>
    <p:extLst>
      <p:ext uri="{BB962C8B-B14F-4D97-AF65-F5344CB8AC3E}">
        <p14:creationId xmlns:p14="http://schemas.microsoft.com/office/powerpoint/2010/main" val="3532031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E946-9648-C85D-5C34-E5111ECB74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72E751-0C03-14EF-2CAE-5872FECED0A1}"/>
              </a:ext>
            </a:extLst>
          </p:cNvPr>
          <p:cNvSpPr/>
          <p:nvPr/>
        </p:nvSpPr>
        <p:spPr>
          <a:xfrm rot="-1898322">
            <a:off x="13900911" y="-5298632"/>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dirty="0"/>
          </a:p>
        </p:txBody>
      </p:sp>
      <p:sp>
        <p:nvSpPr>
          <p:cNvPr id="3" name="Freeform 3">
            <a:extLst>
              <a:ext uri="{FF2B5EF4-FFF2-40B4-BE49-F238E27FC236}">
                <a16:creationId xmlns:a16="http://schemas.microsoft.com/office/drawing/2014/main" id="{4BC338F7-09C5-74C7-F168-8CC12FC44E46}"/>
              </a:ext>
            </a:extLst>
          </p:cNvPr>
          <p:cNvSpPr/>
          <p:nvPr/>
        </p:nvSpPr>
        <p:spPr>
          <a:xfrm rot="-1898322">
            <a:off x="-1987267" y="8805231"/>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DCBAA15D-4B23-83EC-D969-D10E660BA733}"/>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F9F8F5A-210F-5143-B633-F10802B3987A}"/>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pic>
        <p:nvPicPr>
          <p:cNvPr id="8" name="Immagine 7">
            <a:extLst>
              <a:ext uri="{FF2B5EF4-FFF2-40B4-BE49-F238E27FC236}">
                <a16:creationId xmlns:a16="http://schemas.microsoft.com/office/drawing/2014/main" id="{CE428AC4-2E2F-3F86-FB46-2C421C93F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8914" y="5143500"/>
            <a:ext cx="2480420" cy="3499673"/>
          </a:xfrm>
          <a:prstGeom prst="rect">
            <a:avLst/>
          </a:prstGeom>
        </p:spPr>
      </p:pic>
      <p:pic>
        <p:nvPicPr>
          <p:cNvPr id="9" name="Immagine 8">
            <a:extLst>
              <a:ext uri="{FF2B5EF4-FFF2-40B4-BE49-F238E27FC236}">
                <a16:creationId xmlns:a16="http://schemas.microsoft.com/office/drawing/2014/main" id="{2C3DA9EA-FA37-6D45-DB02-BAE2F07C7859}"/>
              </a:ext>
            </a:extLst>
          </p:cNvPr>
          <p:cNvPicPr>
            <a:picLocks noChangeAspect="1"/>
          </p:cNvPicPr>
          <p:nvPr/>
        </p:nvPicPr>
        <p:blipFill>
          <a:blip r:embed="rId6"/>
          <a:stretch>
            <a:fillRect/>
          </a:stretch>
        </p:blipFill>
        <p:spPr>
          <a:xfrm>
            <a:off x="14793748" y="3619781"/>
            <a:ext cx="3050752" cy="1525376"/>
          </a:xfrm>
          <a:prstGeom prst="rect">
            <a:avLst/>
          </a:prstGeom>
        </p:spPr>
      </p:pic>
      <p:sp>
        <p:nvSpPr>
          <p:cNvPr id="10" name="Titolo 2">
            <a:extLst>
              <a:ext uri="{FF2B5EF4-FFF2-40B4-BE49-F238E27FC236}">
                <a16:creationId xmlns:a16="http://schemas.microsoft.com/office/drawing/2014/main" id="{110E602A-43E3-A849-6C85-F9CF8D6E07A4}"/>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La CSRD e la doppia materialità</a:t>
            </a:r>
          </a:p>
        </p:txBody>
      </p:sp>
      <p:sp>
        <p:nvSpPr>
          <p:cNvPr id="7" name="Rettangolo 6">
            <a:extLst>
              <a:ext uri="{FF2B5EF4-FFF2-40B4-BE49-F238E27FC236}">
                <a16:creationId xmlns:a16="http://schemas.microsoft.com/office/drawing/2014/main" id="{9DB2AE2A-4787-8D09-E217-07701247E371}"/>
              </a:ext>
            </a:extLst>
          </p:cNvPr>
          <p:cNvSpPr/>
          <p:nvPr/>
        </p:nvSpPr>
        <p:spPr>
          <a:xfrm>
            <a:off x="1071266" y="2065041"/>
            <a:ext cx="3644967" cy="6986528"/>
          </a:xfrm>
          <a:prstGeom prst="rect">
            <a:avLst/>
          </a:prstGeom>
        </p:spPr>
        <p:txBody>
          <a:bodyPr wrap="square">
            <a:spAutoFit/>
          </a:bodyPr>
          <a:lstStyle/>
          <a:p>
            <a:r>
              <a:rPr lang="it-IT" sz="2800" i="1" dirty="0"/>
              <a:t>Tale processo ha previsto lo svolgimento di quattro fasi: </a:t>
            </a:r>
          </a:p>
          <a:p>
            <a:pPr marL="342900" indent="-342900">
              <a:buFont typeface="+mj-lt"/>
              <a:buAutoNum type="arabicPeriod"/>
            </a:pPr>
            <a:r>
              <a:rPr lang="it-IT" sz="2800" i="1" dirty="0"/>
              <a:t>comprensione del contesto in cui opera l’organizzazione; </a:t>
            </a:r>
          </a:p>
          <a:p>
            <a:pPr marL="342900" indent="-342900">
              <a:buFont typeface="+mj-lt"/>
              <a:buAutoNum type="arabicPeriod"/>
            </a:pPr>
            <a:r>
              <a:rPr lang="it-IT" sz="2800" i="1" dirty="0"/>
              <a:t>individuazione degli impatti attuali e potenziali; </a:t>
            </a:r>
          </a:p>
          <a:p>
            <a:pPr marL="342900" indent="-342900">
              <a:buFont typeface="+mj-lt"/>
              <a:buAutoNum type="arabicPeriod"/>
            </a:pPr>
            <a:r>
              <a:rPr lang="it-IT" sz="2800" i="1" dirty="0"/>
              <a:t>valutazione della significatività degli impatti; </a:t>
            </a:r>
          </a:p>
          <a:p>
            <a:pPr marL="342900" indent="-342900">
              <a:buFont typeface="+mj-lt"/>
              <a:buAutoNum type="arabicPeriod"/>
            </a:pPr>
            <a:r>
              <a:rPr lang="it-IT" sz="2800" i="1" dirty="0" err="1"/>
              <a:t>prioritizzazione</a:t>
            </a:r>
            <a:r>
              <a:rPr lang="it-IT" sz="2800" i="1" dirty="0"/>
              <a:t> degli impatti più significativi per il reporting</a:t>
            </a:r>
          </a:p>
        </p:txBody>
      </p:sp>
      <p:pic>
        <p:nvPicPr>
          <p:cNvPr id="11" name="Immagine 10">
            <a:extLst>
              <a:ext uri="{FF2B5EF4-FFF2-40B4-BE49-F238E27FC236}">
                <a16:creationId xmlns:a16="http://schemas.microsoft.com/office/drawing/2014/main" id="{F29AC64D-7EB0-D5B0-5BBA-A45C57C2F5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0903" y="1828168"/>
            <a:ext cx="9447760" cy="7460274"/>
          </a:xfrm>
          <a:prstGeom prst="rect">
            <a:avLst/>
          </a:prstGeom>
        </p:spPr>
      </p:pic>
    </p:spTree>
    <p:extLst>
      <p:ext uri="{BB962C8B-B14F-4D97-AF65-F5344CB8AC3E}">
        <p14:creationId xmlns:p14="http://schemas.microsoft.com/office/powerpoint/2010/main" val="365478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7CC9-2EA9-7A47-B5E4-03EB760B7A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107717-1A6E-7168-6F1F-3AA94532F74D}"/>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5D289CD1-6D7B-959F-0BE5-F753AC0197B6}"/>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dpi="0" rotWithShape="1">
            <a:blip r:embed="rId2">
              <a:alphaModFix amt="39764"/>
            </a:blip>
            <a:srcRect/>
            <a:stretch>
              <a:fillRect/>
            </a:stretch>
          </a:blipFill>
        </p:spPr>
        <p:txBody>
          <a:bodyPr/>
          <a:lstStyle/>
          <a:p>
            <a:endParaRPr lang="it-IT"/>
          </a:p>
        </p:txBody>
      </p:sp>
      <p:sp>
        <p:nvSpPr>
          <p:cNvPr id="4" name="Freeform 4">
            <a:extLst>
              <a:ext uri="{FF2B5EF4-FFF2-40B4-BE49-F238E27FC236}">
                <a16:creationId xmlns:a16="http://schemas.microsoft.com/office/drawing/2014/main" id="{2FDB9962-8473-7D3F-7737-384FBFF97C79}"/>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51E95F1-600F-E6A9-3FD3-1D2646B79334}"/>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6F542D8C-230F-90D7-889B-84B633D93240}"/>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a:t>
            </a:r>
            <a:r>
              <a:rPr lang="it-IT" sz="5400" dirty="0" err="1"/>
              <a:t>sustainability</a:t>
            </a:r>
            <a:r>
              <a:rPr lang="it-IT" sz="5400" dirty="0"/>
              <a:t> report</a:t>
            </a:r>
          </a:p>
        </p:txBody>
      </p:sp>
      <p:sp>
        <p:nvSpPr>
          <p:cNvPr id="7" name="Segnaposto immagine 1">
            <a:extLst>
              <a:ext uri="{FF2B5EF4-FFF2-40B4-BE49-F238E27FC236}">
                <a16:creationId xmlns:a16="http://schemas.microsoft.com/office/drawing/2014/main" id="{72CEBA12-5BF7-0EF4-C59D-12F2222E1808}"/>
              </a:ext>
            </a:extLst>
          </p:cNvPr>
          <p:cNvSpPr txBox="1">
            <a:spLocks/>
          </p:cNvSpPr>
          <p:nvPr/>
        </p:nvSpPr>
        <p:spPr>
          <a:xfrm>
            <a:off x="926680" y="1801729"/>
            <a:ext cx="13017920"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3600" dirty="0">
                <a:solidFill>
                  <a:schemeClr val="tx1"/>
                </a:solidFill>
              </a:rPr>
              <a:t>Il </a:t>
            </a:r>
            <a:r>
              <a:rPr lang="it-IT" altLang="it-IT" sz="3600" dirty="0" err="1">
                <a:solidFill>
                  <a:schemeClr val="tx1"/>
                </a:solidFill>
              </a:rPr>
              <a:t>sustainability</a:t>
            </a:r>
            <a:r>
              <a:rPr lang="it-IT" altLang="it-IT" sz="3600" dirty="0">
                <a:solidFill>
                  <a:schemeClr val="tx1"/>
                </a:solidFill>
              </a:rPr>
              <a:t> report, ovvero quel documento che fornisce informazioni (per lo più di tipo non </a:t>
            </a:r>
            <a:r>
              <a:rPr lang="it-IT" altLang="it-IT" sz="3600" dirty="0" err="1">
                <a:solidFill>
                  <a:schemeClr val="tx1"/>
                </a:solidFill>
              </a:rPr>
              <a:t>financial</a:t>
            </a:r>
            <a:r>
              <a:rPr lang="it-IT" altLang="it-IT" sz="3600" dirty="0">
                <a:solidFill>
                  <a:schemeClr val="tx1"/>
                </a:solidFill>
              </a:rPr>
              <a:t>) sulla performance sociale ed ambientale delle aziende, nasce negli anni ’70 del secolo scorso, nell’ambito dello sviluppo della dottrina sulla Responsabilità Sociale d’Impresa (Corporate Social </a:t>
            </a:r>
            <a:r>
              <a:rPr lang="it-IT" altLang="it-IT" sz="3600" dirty="0" err="1">
                <a:solidFill>
                  <a:schemeClr val="tx1"/>
                </a:solidFill>
              </a:rPr>
              <a:t>Responsibility</a:t>
            </a:r>
            <a:r>
              <a:rPr lang="it-IT" altLang="it-IT" sz="3600" dirty="0">
                <a:solidFill>
                  <a:schemeClr val="tx1"/>
                </a:solidFill>
              </a:rPr>
              <a:t>).</a:t>
            </a:r>
          </a:p>
          <a:p>
            <a:r>
              <a:rPr lang="it-IT" altLang="it-IT" sz="3600" dirty="0">
                <a:solidFill>
                  <a:schemeClr val="tx1"/>
                </a:solidFill>
              </a:rPr>
              <a:t>Tale orientamento ridefinisce le finalità ultime dell’azienda e pone l’accento sulle relazioni esistenti fra azienda e stakeholder, sia in ottica normativa sia in ottica strumentale (Donaldson, Peterson 1995). In questo contesto, il </a:t>
            </a:r>
            <a:r>
              <a:rPr lang="it-IT" altLang="it-IT" sz="3600" dirty="0" err="1">
                <a:solidFill>
                  <a:schemeClr val="tx1"/>
                </a:solidFill>
              </a:rPr>
              <a:t>sustainability</a:t>
            </a:r>
            <a:r>
              <a:rPr lang="it-IT" altLang="it-IT" sz="3600" dirty="0">
                <a:solidFill>
                  <a:schemeClr val="tx1"/>
                </a:solidFill>
              </a:rPr>
              <a:t> report è uno strumento di fondamentale importanza sul quale le aziende possono fare affidamento per comunicare con gli stakeholder e per creare buone relazioni con gli stessi, il che è un elemento fondamentale per il successo dell’azienda.</a:t>
            </a:r>
            <a:endParaRPr lang="it-IT" sz="3600" dirty="0">
              <a:solidFill>
                <a:schemeClr val="tx1"/>
              </a:solidFill>
            </a:endParaRPr>
          </a:p>
        </p:txBody>
      </p:sp>
    </p:spTree>
    <p:extLst>
      <p:ext uri="{BB962C8B-B14F-4D97-AF65-F5344CB8AC3E}">
        <p14:creationId xmlns:p14="http://schemas.microsoft.com/office/powerpoint/2010/main" val="298965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57E4-A1ED-40F6-609C-E9CF5DAED3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CE7EEF-A06A-D7D5-F466-9FDBCF702F15}"/>
              </a:ext>
            </a:extLst>
          </p:cNvPr>
          <p:cNvSpPr/>
          <p:nvPr/>
        </p:nvSpPr>
        <p:spPr>
          <a:xfrm rot="-1898322">
            <a:off x="12872211" y="-2776467"/>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grpSp>
        <p:nvGrpSpPr>
          <p:cNvPr id="3" name="Group 3">
            <a:extLst>
              <a:ext uri="{FF2B5EF4-FFF2-40B4-BE49-F238E27FC236}">
                <a16:creationId xmlns:a16="http://schemas.microsoft.com/office/drawing/2014/main" id="{72633B2A-C078-A172-DC29-70345DBBF7CE}"/>
              </a:ext>
            </a:extLst>
          </p:cNvPr>
          <p:cNvGrpSpPr/>
          <p:nvPr/>
        </p:nvGrpSpPr>
        <p:grpSpPr>
          <a:xfrm>
            <a:off x="10463626" y="1621617"/>
            <a:ext cx="753561" cy="753561"/>
            <a:chOff x="0" y="0"/>
            <a:chExt cx="812800" cy="812800"/>
          </a:xfrm>
        </p:grpSpPr>
        <p:sp>
          <p:nvSpPr>
            <p:cNvPr id="4" name="Freeform 4">
              <a:extLst>
                <a:ext uri="{FF2B5EF4-FFF2-40B4-BE49-F238E27FC236}">
                  <a16:creationId xmlns:a16="http://schemas.microsoft.com/office/drawing/2014/main" id="{29A2CE7D-3268-A15A-3CD9-9584DAAF123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600FE">
                    <a:alpha val="100000"/>
                  </a:srgbClr>
                </a:gs>
                <a:gs pos="25000">
                  <a:srgbClr val="C900FE">
                    <a:alpha val="100000"/>
                  </a:srgbClr>
                </a:gs>
                <a:gs pos="50000">
                  <a:srgbClr val="A136FF">
                    <a:alpha val="100000"/>
                  </a:srgbClr>
                </a:gs>
                <a:gs pos="75000">
                  <a:srgbClr val="5142F0">
                    <a:alpha val="100000"/>
                  </a:srgbClr>
                </a:gs>
                <a:gs pos="100000">
                  <a:srgbClr val="0033D9">
                    <a:alpha val="100000"/>
                  </a:srgbClr>
                </a:gs>
              </a:gsLst>
              <a:path path="circle">
                <a:fillToRect r="100000" b="100000"/>
              </a:path>
              <a:tileRect l="-100000" t="-100000"/>
            </a:gradFill>
          </p:spPr>
          <p:txBody>
            <a:bodyPr/>
            <a:lstStyle/>
            <a:p>
              <a:endParaRPr lang="it-IT"/>
            </a:p>
          </p:txBody>
        </p:sp>
        <p:sp>
          <p:nvSpPr>
            <p:cNvPr id="5" name="TextBox 5">
              <a:extLst>
                <a:ext uri="{FF2B5EF4-FFF2-40B4-BE49-F238E27FC236}">
                  <a16:creationId xmlns:a16="http://schemas.microsoft.com/office/drawing/2014/main" id="{623B662B-54AC-1551-DE4B-FB5A1D5792F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7F8EF160-0DAB-9502-FFB8-E853B0B239BC}"/>
              </a:ext>
            </a:extLst>
          </p:cNvPr>
          <p:cNvGrpSpPr/>
          <p:nvPr/>
        </p:nvGrpSpPr>
        <p:grpSpPr>
          <a:xfrm>
            <a:off x="14778711" y="7667323"/>
            <a:ext cx="1578921" cy="1578921"/>
            <a:chOff x="0" y="0"/>
            <a:chExt cx="812800" cy="812800"/>
          </a:xfrm>
        </p:grpSpPr>
        <p:sp>
          <p:nvSpPr>
            <p:cNvPr id="7" name="Freeform 7">
              <a:extLst>
                <a:ext uri="{FF2B5EF4-FFF2-40B4-BE49-F238E27FC236}">
                  <a16:creationId xmlns:a16="http://schemas.microsoft.com/office/drawing/2014/main" id="{C5C69D65-547F-1957-E2CA-B722EC67A4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600FE">
                    <a:alpha val="100000"/>
                  </a:srgbClr>
                </a:gs>
                <a:gs pos="25000">
                  <a:srgbClr val="C900FE">
                    <a:alpha val="100000"/>
                  </a:srgbClr>
                </a:gs>
                <a:gs pos="50000">
                  <a:srgbClr val="A136FF">
                    <a:alpha val="100000"/>
                  </a:srgbClr>
                </a:gs>
                <a:gs pos="75000">
                  <a:srgbClr val="5142F0">
                    <a:alpha val="100000"/>
                  </a:srgbClr>
                </a:gs>
                <a:gs pos="100000">
                  <a:srgbClr val="0033D9">
                    <a:alpha val="100000"/>
                  </a:srgbClr>
                </a:gs>
              </a:gsLst>
              <a:path path="circle">
                <a:fillToRect r="100000" b="100000"/>
              </a:path>
              <a:tileRect l="-100000" t="-100000"/>
            </a:gradFill>
          </p:spPr>
          <p:txBody>
            <a:bodyPr/>
            <a:lstStyle/>
            <a:p>
              <a:endParaRPr lang="it-IT"/>
            </a:p>
          </p:txBody>
        </p:sp>
        <p:sp>
          <p:nvSpPr>
            <p:cNvPr id="8" name="TextBox 8">
              <a:extLst>
                <a:ext uri="{FF2B5EF4-FFF2-40B4-BE49-F238E27FC236}">
                  <a16:creationId xmlns:a16="http://schemas.microsoft.com/office/drawing/2014/main" id="{A4BEFFB1-FAA7-1A96-19CA-21D058246910}"/>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a:extLst>
              <a:ext uri="{FF2B5EF4-FFF2-40B4-BE49-F238E27FC236}">
                <a16:creationId xmlns:a16="http://schemas.microsoft.com/office/drawing/2014/main" id="{10CCE00C-9257-7B47-1572-C89D35D2840E}"/>
              </a:ext>
            </a:extLst>
          </p:cNvPr>
          <p:cNvSpPr/>
          <p:nvPr/>
        </p:nvSpPr>
        <p:spPr>
          <a:xfrm>
            <a:off x="444581" y="395738"/>
            <a:ext cx="4781942" cy="1225879"/>
          </a:xfrm>
          <a:custGeom>
            <a:avLst/>
            <a:gdLst/>
            <a:ahLst/>
            <a:cxnLst/>
            <a:rect l="l" t="t" r="r" b="b"/>
            <a:pathLst>
              <a:path w="4781942" h="1225879">
                <a:moveTo>
                  <a:pt x="0" y="0"/>
                </a:moveTo>
                <a:lnTo>
                  <a:pt x="4781943" y="0"/>
                </a:lnTo>
                <a:lnTo>
                  <a:pt x="4781943" y="1225879"/>
                </a:lnTo>
                <a:lnTo>
                  <a:pt x="0" y="1225879"/>
                </a:lnTo>
                <a:lnTo>
                  <a:pt x="0" y="0"/>
                </a:lnTo>
                <a:close/>
              </a:path>
            </a:pathLst>
          </a:custGeom>
          <a:blipFill>
            <a:blip r:embed="rId3"/>
            <a:stretch>
              <a:fillRect/>
            </a:stretch>
          </a:blipFill>
        </p:spPr>
        <p:txBody>
          <a:bodyPr/>
          <a:lstStyle/>
          <a:p>
            <a:endParaRPr lang="it-IT"/>
          </a:p>
        </p:txBody>
      </p:sp>
      <p:sp>
        <p:nvSpPr>
          <p:cNvPr id="10" name="Freeform 10">
            <a:extLst>
              <a:ext uri="{FF2B5EF4-FFF2-40B4-BE49-F238E27FC236}">
                <a16:creationId xmlns:a16="http://schemas.microsoft.com/office/drawing/2014/main" id="{349A1EE1-660E-7848-D70D-BF6953641DF4}"/>
              </a:ext>
            </a:extLst>
          </p:cNvPr>
          <p:cNvSpPr/>
          <p:nvPr/>
        </p:nvSpPr>
        <p:spPr>
          <a:xfrm>
            <a:off x="1319395" y="2695136"/>
            <a:ext cx="3907128" cy="1086151"/>
          </a:xfrm>
          <a:custGeom>
            <a:avLst/>
            <a:gdLst/>
            <a:ahLst/>
            <a:cxnLst/>
            <a:rect l="l" t="t" r="r" b="b"/>
            <a:pathLst>
              <a:path w="3907128" h="1086151">
                <a:moveTo>
                  <a:pt x="0" y="0"/>
                </a:moveTo>
                <a:lnTo>
                  <a:pt x="3907129" y="0"/>
                </a:lnTo>
                <a:lnTo>
                  <a:pt x="3907129" y="1086152"/>
                </a:lnTo>
                <a:lnTo>
                  <a:pt x="0" y="1086152"/>
                </a:lnTo>
                <a:lnTo>
                  <a:pt x="0" y="0"/>
                </a:lnTo>
                <a:close/>
              </a:path>
            </a:pathLst>
          </a:custGeom>
          <a:blipFill>
            <a:blip r:embed="rId4"/>
            <a:stretch>
              <a:fillRect/>
            </a:stretch>
          </a:blipFill>
        </p:spPr>
        <p:txBody>
          <a:bodyPr/>
          <a:lstStyle/>
          <a:p>
            <a:endParaRPr lang="it-IT"/>
          </a:p>
        </p:txBody>
      </p:sp>
      <p:sp>
        <p:nvSpPr>
          <p:cNvPr id="11" name="TextBox 11">
            <a:extLst>
              <a:ext uri="{FF2B5EF4-FFF2-40B4-BE49-F238E27FC236}">
                <a16:creationId xmlns:a16="http://schemas.microsoft.com/office/drawing/2014/main" id="{718EF3EC-6843-681D-8CD1-2933961014D0}"/>
              </a:ext>
            </a:extLst>
          </p:cNvPr>
          <p:cNvSpPr txBox="1"/>
          <p:nvPr/>
        </p:nvSpPr>
        <p:spPr>
          <a:xfrm>
            <a:off x="1319395" y="4793765"/>
            <a:ext cx="11742084" cy="1107996"/>
          </a:xfrm>
          <a:prstGeom prst="rect">
            <a:avLst/>
          </a:prstGeom>
        </p:spPr>
        <p:txBody>
          <a:bodyPr wrap="square" lIns="0" tIns="0" rIns="0" bIns="0" rtlCol="0" anchor="t">
            <a:spAutoFit/>
          </a:bodyPr>
          <a:lstStyle/>
          <a:p>
            <a:pPr algn="l"/>
            <a:r>
              <a:rPr lang="en-US" sz="7200" b="1" dirty="0">
                <a:solidFill>
                  <a:srgbClr val="000000"/>
                </a:solidFill>
                <a:latin typeface="Outfit Ultra-Bold"/>
                <a:ea typeface="Outfit Ultra-Bold"/>
                <a:cs typeface="Outfit Ultra-Bold"/>
                <a:sym typeface="Outfit Ultra-Bold"/>
              </a:rPr>
              <a:t>Grazie per </a:t>
            </a:r>
            <a:r>
              <a:rPr lang="en-US" sz="7200" b="1" dirty="0" err="1">
                <a:solidFill>
                  <a:srgbClr val="000000"/>
                </a:solidFill>
                <a:latin typeface="Outfit Ultra-Bold"/>
                <a:ea typeface="Outfit Ultra-Bold"/>
                <a:cs typeface="Outfit Ultra-Bold"/>
                <a:sym typeface="Outfit Ultra-Bold"/>
              </a:rPr>
              <a:t>l’attenzione</a:t>
            </a:r>
            <a:endParaRPr lang="en-US" sz="7200" b="1" dirty="0">
              <a:solidFill>
                <a:srgbClr val="000000"/>
              </a:solidFill>
              <a:latin typeface="Outfit Ultra-Bold"/>
              <a:ea typeface="Outfit Ultra-Bold"/>
              <a:cs typeface="Outfit Ultra-Bold"/>
              <a:sym typeface="Outfit Ultra-Bold"/>
            </a:endParaRPr>
          </a:p>
        </p:txBody>
      </p:sp>
      <p:sp>
        <p:nvSpPr>
          <p:cNvPr id="12" name="TextBox 12">
            <a:extLst>
              <a:ext uri="{FF2B5EF4-FFF2-40B4-BE49-F238E27FC236}">
                <a16:creationId xmlns:a16="http://schemas.microsoft.com/office/drawing/2014/main" id="{84D616B4-0936-2157-8E9B-2A6A628A4861}"/>
              </a:ext>
            </a:extLst>
          </p:cNvPr>
          <p:cNvSpPr txBox="1"/>
          <p:nvPr/>
        </p:nvSpPr>
        <p:spPr>
          <a:xfrm>
            <a:off x="1343837" y="6460740"/>
            <a:ext cx="12931864" cy="1292662"/>
          </a:xfrm>
          <a:prstGeom prst="rect">
            <a:avLst/>
          </a:prstGeom>
        </p:spPr>
        <p:txBody>
          <a:bodyPr wrap="square" lIns="0" tIns="0" rIns="0" bIns="0" rtlCol="0" anchor="t">
            <a:spAutoFit/>
          </a:bodyPr>
          <a:lstStyle/>
          <a:p>
            <a:r>
              <a:rPr lang="it-IT" sz="4800" dirty="0"/>
              <a:t>Giuseppe Maria Bifulco, PhD</a:t>
            </a:r>
          </a:p>
          <a:p>
            <a:r>
              <a:rPr lang="it-IT" sz="3600" dirty="0" err="1"/>
              <a:t>giuseppemaria.bifulco@unimercatorum.it</a:t>
            </a:r>
            <a:endParaRPr lang="it-IT" sz="3600" dirty="0"/>
          </a:p>
        </p:txBody>
      </p:sp>
      <p:sp>
        <p:nvSpPr>
          <p:cNvPr id="13" name="TextBox 13">
            <a:extLst>
              <a:ext uri="{FF2B5EF4-FFF2-40B4-BE49-F238E27FC236}">
                <a16:creationId xmlns:a16="http://schemas.microsoft.com/office/drawing/2014/main" id="{0BBA70D9-7888-329C-6F58-1CA5AF5B187C}"/>
              </a:ext>
            </a:extLst>
          </p:cNvPr>
          <p:cNvSpPr txBox="1"/>
          <p:nvPr/>
        </p:nvSpPr>
        <p:spPr>
          <a:xfrm>
            <a:off x="444581" y="1638943"/>
            <a:ext cx="5063122" cy="359455"/>
          </a:xfrm>
          <a:prstGeom prst="rect">
            <a:avLst/>
          </a:prstGeom>
        </p:spPr>
        <p:txBody>
          <a:bodyPr lIns="0" tIns="0" rIns="0" bIns="0" rtlCol="0" anchor="t">
            <a:spAutoFit/>
          </a:bodyPr>
          <a:lstStyle/>
          <a:p>
            <a:pPr algn="l">
              <a:lnSpc>
                <a:spcPts val="2969"/>
              </a:lnSpc>
              <a:spcBef>
                <a:spcPct val="0"/>
              </a:spcBef>
            </a:pPr>
            <a:r>
              <a:rPr lang="en-US" sz="2120" b="1">
                <a:solidFill>
                  <a:srgbClr val="000000"/>
                </a:solidFill>
                <a:latin typeface="Outfit Ultra-Bold"/>
                <a:ea typeface="Outfit Ultra-Bold"/>
                <a:cs typeface="Outfit Ultra-Bold"/>
                <a:sym typeface="Outfit Ultra-Bold"/>
              </a:rPr>
              <a:t>Ente Formatore Autorizzato CNDCEC</a:t>
            </a:r>
          </a:p>
        </p:txBody>
      </p:sp>
    </p:spTree>
    <p:extLst>
      <p:ext uri="{BB962C8B-B14F-4D97-AF65-F5344CB8AC3E}">
        <p14:creationId xmlns:p14="http://schemas.microsoft.com/office/powerpoint/2010/main" val="306481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2CA59-CC82-8AA2-76DA-5086C9B299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3F98E0-88E5-1E11-109A-5C541D23081A}"/>
              </a:ext>
            </a:extLst>
          </p:cNvPr>
          <p:cNvSpPr/>
          <p:nvPr/>
        </p:nvSpPr>
        <p:spPr>
          <a:xfrm rot="-1898322">
            <a:off x="12719553" y="-4023370"/>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00FD491B-C87D-DD05-8BC8-2E123CB22AAF}"/>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DFD93435-31CD-06E6-9F8F-CE3D376EF527}"/>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117E80D7-65AA-E81E-B75E-AB467EDF4A10}"/>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6A6E792B-DB60-8A58-AAD6-665062E73739}"/>
              </a:ext>
            </a:extLst>
          </p:cNvPr>
          <p:cNvSpPr txBox="1">
            <a:spLocks/>
          </p:cNvSpPr>
          <p:nvPr/>
        </p:nvSpPr>
        <p:spPr>
          <a:xfrm>
            <a:off x="3516906" y="429388"/>
            <a:ext cx="9067210"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5400" dirty="0"/>
              <a:t>Il </a:t>
            </a:r>
            <a:r>
              <a:rPr lang="it-IT" sz="5400" dirty="0" err="1"/>
              <a:t>sustainability</a:t>
            </a:r>
            <a:r>
              <a:rPr lang="it-IT" sz="5400" dirty="0"/>
              <a:t> report</a:t>
            </a:r>
          </a:p>
        </p:txBody>
      </p:sp>
      <p:sp>
        <p:nvSpPr>
          <p:cNvPr id="7" name="Segnaposto immagine 1">
            <a:extLst>
              <a:ext uri="{FF2B5EF4-FFF2-40B4-BE49-F238E27FC236}">
                <a16:creationId xmlns:a16="http://schemas.microsoft.com/office/drawing/2014/main" id="{475424D6-BB22-8E52-A645-53F301F64BD0}"/>
              </a:ext>
            </a:extLst>
          </p:cNvPr>
          <p:cNvSpPr txBox="1">
            <a:spLocks/>
          </p:cNvSpPr>
          <p:nvPr/>
        </p:nvSpPr>
        <p:spPr>
          <a:xfrm>
            <a:off x="1064124" y="980354"/>
            <a:ext cx="12804276" cy="7500408"/>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ltLang="it-IT" sz="3600" dirty="0">
              <a:solidFill>
                <a:schemeClr val="tx1"/>
              </a:solidFill>
            </a:endParaRPr>
          </a:p>
          <a:p>
            <a:endParaRPr lang="it-IT" altLang="it-IT" sz="3600" dirty="0">
              <a:solidFill>
                <a:schemeClr val="tx1"/>
              </a:solidFill>
            </a:endParaRPr>
          </a:p>
          <a:p>
            <a:r>
              <a:rPr lang="it-IT" altLang="it-IT" sz="3600" dirty="0">
                <a:solidFill>
                  <a:schemeClr val="tx1"/>
                </a:solidFill>
              </a:rPr>
              <a:t>In primo luogo, i </a:t>
            </a:r>
            <a:r>
              <a:rPr lang="it-IT" altLang="it-IT" sz="3600" dirty="0" err="1">
                <a:solidFill>
                  <a:schemeClr val="tx1"/>
                </a:solidFill>
              </a:rPr>
              <a:t>sustainability</a:t>
            </a:r>
            <a:r>
              <a:rPr lang="it-IT" altLang="it-IT" sz="3600" dirty="0">
                <a:solidFill>
                  <a:schemeClr val="tx1"/>
                </a:solidFill>
              </a:rPr>
              <a:t> report sono spesso molto corposi (anche se non necessariamente complessi) e rischiano di fornire al lettore del bilancio troppe informazioni, rendendo difficoltosa l’individuazione delle informazioni rilevanti. Uno dei principi chiave del GRI è quello della materialità delle informazioni, ma la filosofia di fondo del framework è quella di soddisfare i bisogni informativi di tutti i portatori di interessi.</a:t>
            </a:r>
          </a:p>
          <a:p>
            <a:r>
              <a:rPr lang="it-IT" sz="3600" dirty="0">
                <a:solidFill>
                  <a:schemeClr val="tx1"/>
                </a:solidFill>
              </a:rPr>
              <a:t>In secondo luogo, i </a:t>
            </a:r>
            <a:r>
              <a:rPr lang="it-IT" sz="3600" dirty="0" err="1">
                <a:solidFill>
                  <a:schemeClr val="tx1"/>
                </a:solidFill>
              </a:rPr>
              <a:t>sustainability</a:t>
            </a:r>
            <a:r>
              <a:rPr lang="it-IT" sz="3600" dirty="0">
                <a:solidFill>
                  <a:schemeClr val="tx1"/>
                </a:solidFill>
              </a:rPr>
              <a:t> report sono spesso percepiti dagli investitori come poco affidabili, nel senso che si percepisce un loro sbilanciamento verso la rendicontazione di performance di sostenibilità positive. Da ultimo, non vi è un ragionamento approfondito sui legami fra performance sociale, ambientale e performance economico-finanziaria. </a:t>
            </a:r>
          </a:p>
        </p:txBody>
      </p:sp>
      <p:sp>
        <p:nvSpPr>
          <p:cNvPr id="8" name="Freccia di espansione 7">
            <a:extLst>
              <a:ext uri="{FF2B5EF4-FFF2-40B4-BE49-F238E27FC236}">
                <a16:creationId xmlns:a16="http://schemas.microsoft.com/office/drawing/2014/main" id="{4806D0C7-9ED1-C777-1662-D08F236AA011}"/>
              </a:ext>
            </a:extLst>
          </p:cNvPr>
          <p:cNvSpPr/>
          <p:nvPr/>
        </p:nvSpPr>
        <p:spPr>
          <a:xfrm rot="5400000">
            <a:off x="8572500" y="8138695"/>
            <a:ext cx="1143000" cy="1827134"/>
          </a:xfrm>
          <a:prstGeom prst="chevron">
            <a:avLst/>
          </a:prstGeom>
          <a:solidFill>
            <a:srgbClr val="004E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42764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DE22-B614-1227-05AA-0CFCECF35A5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8BD35CE8-258F-699D-3C9B-DE65D2FDDF8A}"/>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a:blip r:embed="rId2"/>
            <a:stretch>
              <a:fillRect/>
            </a:stretch>
          </a:blipFill>
        </p:spPr>
        <p:txBody>
          <a:bodyPr/>
          <a:lstStyle/>
          <a:p>
            <a:endParaRPr lang="it-IT"/>
          </a:p>
        </p:txBody>
      </p:sp>
      <p:sp>
        <p:nvSpPr>
          <p:cNvPr id="4" name="Freeform 4">
            <a:extLst>
              <a:ext uri="{FF2B5EF4-FFF2-40B4-BE49-F238E27FC236}">
                <a16:creationId xmlns:a16="http://schemas.microsoft.com/office/drawing/2014/main" id="{8AC407D8-6A1E-E72A-A175-98AB3BF3CAFE}"/>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DE100E7C-CFA1-A746-EAD9-3D0FF61F0542}"/>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2B63DD30-45AA-6AC8-1F7D-457E3A42D02E}"/>
              </a:ext>
            </a:extLst>
          </p:cNvPr>
          <p:cNvSpPr txBox="1">
            <a:spLocks/>
          </p:cNvSpPr>
          <p:nvPr/>
        </p:nvSpPr>
        <p:spPr>
          <a:xfrm>
            <a:off x="3826892" y="374714"/>
            <a:ext cx="6465294"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5400" dirty="0"/>
              <a:t>I contenuti del reporting integrato</a:t>
            </a:r>
            <a:endParaRPr lang="it-IT" sz="5400" dirty="0"/>
          </a:p>
        </p:txBody>
      </p:sp>
      <p:sp>
        <p:nvSpPr>
          <p:cNvPr id="7" name="Segnaposto immagine 1">
            <a:extLst>
              <a:ext uri="{FF2B5EF4-FFF2-40B4-BE49-F238E27FC236}">
                <a16:creationId xmlns:a16="http://schemas.microsoft.com/office/drawing/2014/main" id="{2B75F717-F5EA-B97B-15A3-8BEDE4540E9D}"/>
              </a:ext>
            </a:extLst>
          </p:cNvPr>
          <p:cNvSpPr txBox="1">
            <a:spLocks/>
          </p:cNvSpPr>
          <p:nvPr/>
        </p:nvSpPr>
        <p:spPr>
          <a:xfrm>
            <a:off x="1069870" y="2411878"/>
            <a:ext cx="8613275"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3600" dirty="0">
                <a:solidFill>
                  <a:schemeClr val="tx1"/>
                </a:solidFill>
              </a:rPr>
              <a:t>Presentazione dell’organizzazione e dell’ambiente esterno: che cosa fa l’organizzazione e in quali circostanze opera?</a:t>
            </a:r>
          </a:p>
          <a:p>
            <a:endParaRPr lang="it-IT" altLang="it-IT" sz="3600" dirty="0">
              <a:solidFill>
                <a:schemeClr val="tx1"/>
              </a:solidFill>
            </a:endParaRPr>
          </a:p>
          <a:p>
            <a:r>
              <a:rPr lang="it-IT" altLang="it-IT" sz="3600" dirty="0">
                <a:solidFill>
                  <a:schemeClr val="tx1"/>
                </a:solidFill>
              </a:rPr>
              <a:t>Governance: in che modo la struttura di governance dell’organizzazione sostiene la sua capacità di creare valore nel breve, medio e lungo termine? </a:t>
            </a:r>
          </a:p>
          <a:p>
            <a:endParaRPr lang="it-IT" altLang="it-IT" sz="3600" dirty="0">
              <a:solidFill>
                <a:schemeClr val="tx1"/>
              </a:solidFill>
            </a:endParaRPr>
          </a:p>
          <a:p>
            <a:r>
              <a:rPr lang="it-IT" altLang="it-IT" sz="3600" dirty="0">
                <a:solidFill>
                  <a:schemeClr val="tx1"/>
                </a:solidFill>
              </a:rPr>
              <a:t>Modello di business: qual è il modello di business dell’organizzazione?</a:t>
            </a:r>
          </a:p>
        </p:txBody>
      </p:sp>
      <p:pic>
        <p:nvPicPr>
          <p:cNvPr id="8" name="Segnaposto immagine 1">
            <a:extLst>
              <a:ext uri="{FF2B5EF4-FFF2-40B4-BE49-F238E27FC236}">
                <a16:creationId xmlns:a16="http://schemas.microsoft.com/office/drawing/2014/main" id="{997C4FC2-45A9-7020-8D34-EFB979E4E4FD}"/>
              </a:ext>
            </a:extLst>
          </p:cNvPr>
          <p:cNvPicPr>
            <a:picLocks noChangeAspect="1"/>
          </p:cNvPicPr>
          <p:nvPr/>
        </p:nvPicPr>
        <p:blipFill>
          <a:blip r:embed="rId5"/>
          <a:srcRect l="21294" r="21294"/>
          <a:stretch/>
        </p:blipFill>
        <p:spPr>
          <a:xfrm>
            <a:off x="9683145" y="2411878"/>
            <a:ext cx="5000862" cy="6008222"/>
          </a:xfrm>
          <a:prstGeom prst="rect">
            <a:avLst/>
          </a:prstGeom>
        </p:spPr>
      </p:pic>
      <p:sp>
        <p:nvSpPr>
          <p:cNvPr id="2" name="Freeform 2">
            <a:extLst>
              <a:ext uri="{FF2B5EF4-FFF2-40B4-BE49-F238E27FC236}">
                <a16:creationId xmlns:a16="http://schemas.microsoft.com/office/drawing/2014/main" id="{2A630C81-6C83-A5B1-9619-5CF36668B77D}"/>
              </a:ext>
            </a:extLst>
          </p:cNvPr>
          <p:cNvSpPr/>
          <p:nvPr/>
        </p:nvSpPr>
        <p:spPr>
          <a:xfrm rot="-1898322">
            <a:off x="13909331" y="-4398085"/>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dirty="0"/>
          </a:p>
        </p:txBody>
      </p:sp>
    </p:spTree>
    <p:extLst>
      <p:ext uri="{BB962C8B-B14F-4D97-AF65-F5344CB8AC3E}">
        <p14:creationId xmlns:p14="http://schemas.microsoft.com/office/powerpoint/2010/main" val="304261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3B60-2730-3BB4-F187-D5058A8400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DDE452-7884-30AF-A553-1B6ADF077EF9}"/>
              </a:ext>
            </a:extLst>
          </p:cNvPr>
          <p:cNvSpPr/>
          <p:nvPr/>
        </p:nvSpPr>
        <p:spPr>
          <a:xfrm rot="-1898322">
            <a:off x="12836787" y="-3648279"/>
            <a:ext cx="8774178" cy="8796169"/>
          </a:xfrm>
          <a:custGeom>
            <a:avLst/>
            <a:gdLst/>
            <a:ahLst/>
            <a:cxnLst/>
            <a:rect l="l" t="t" r="r" b="b"/>
            <a:pathLst>
              <a:path w="8774178" h="8796169">
                <a:moveTo>
                  <a:pt x="0" y="0"/>
                </a:moveTo>
                <a:lnTo>
                  <a:pt x="8774178" y="0"/>
                </a:lnTo>
                <a:lnTo>
                  <a:pt x="8774178" y="8796168"/>
                </a:lnTo>
                <a:lnTo>
                  <a:pt x="0" y="8796168"/>
                </a:lnTo>
                <a:lnTo>
                  <a:pt x="0" y="0"/>
                </a:lnTo>
                <a:close/>
              </a:path>
            </a:pathLst>
          </a:custGeom>
          <a:blipFill>
            <a:blip r:embed="rId2"/>
            <a:stretch>
              <a:fillRect/>
            </a:stretch>
          </a:blipFill>
        </p:spPr>
        <p:txBody>
          <a:bodyPr/>
          <a:lstStyle/>
          <a:p>
            <a:endParaRPr lang="it-IT"/>
          </a:p>
        </p:txBody>
      </p:sp>
      <p:sp>
        <p:nvSpPr>
          <p:cNvPr id="3" name="Freeform 3">
            <a:extLst>
              <a:ext uri="{FF2B5EF4-FFF2-40B4-BE49-F238E27FC236}">
                <a16:creationId xmlns:a16="http://schemas.microsoft.com/office/drawing/2014/main" id="{04443653-07D5-2E81-9D8E-665E9035F7C8}"/>
              </a:ext>
            </a:extLst>
          </p:cNvPr>
          <p:cNvSpPr/>
          <p:nvPr/>
        </p:nvSpPr>
        <p:spPr>
          <a:xfrm rot="-1898322">
            <a:off x="-1987267" y="8095155"/>
            <a:ext cx="4891502" cy="4903762"/>
          </a:xfrm>
          <a:custGeom>
            <a:avLst/>
            <a:gdLst/>
            <a:ahLst/>
            <a:cxnLst/>
            <a:rect l="l" t="t" r="r" b="b"/>
            <a:pathLst>
              <a:path w="4891502" h="4903762">
                <a:moveTo>
                  <a:pt x="0" y="0"/>
                </a:moveTo>
                <a:lnTo>
                  <a:pt x="4891502" y="0"/>
                </a:lnTo>
                <a:lnTo>
                  <a:pt x="4891502" y="4903762"/>
                </a:lnTo>
                <a:lnTo>
                  <a:pt x="0" y="4903762"/>
                </a:lnTo>
                <a:lnTo>
                  <a:pt x="0" y="0"/>
                </a:lnTo>
                <a:close/>
              </a:path>
            </a:pathLst>
          </a:custGeom>
          <a:blipFill dpi="0" rotWithShape="1">
            <a:blip r:embed="rId2"/>
            <a:srcRect/>
            <a:stretch>
              <a:fillRect/>
            </a:stretch>
          </a:blipFill>
        </p:spPr>
        <p:txBody>
          <a:bodyPr/>
          <a:lstStyle/>
          <a:p>
            <a:endParaRPr lang="it-IT" dirty="0"/>
          </a:p>
        </p:txBody>
      </p:sp>
      <p:sp>
        <p:nvSpPr>
          <p:cNvPr id="4" name="Freeform 4">
            <a:extLst>
              <a:ext uri="{FF2B5EF4-FFF2-40B4-BE49-F238E27FC236}">
                <a16:creationId xmlns:a16="http://schemas.microsoft.com/office/drawing/2014/main" id="{55ACCE42-8E03-8306-226F-BA7D52AB393B}"/>
              </a:ext>
            </a:extLst>
          </p:cNvPr>
          <p:cNvSpPr/>
          <p:nvPr/>
        </p:nvSpPr>
        <p:spPr>
          <a:xfrm>
            <a:off x="458484" y="374714"/>
            <a:ext cx="1211281" cy="1211281"/>
          </a:xfrm>
          <a:custGeom>
            <a:avLst/>
            <a:gdLst/>
            <a:ahLst/>
            <a:cxnLst/>
            <a:rect l="l" t="t" r="r" b="b"/>
            <a:pathLst>
              <a:path w="1211281" h="1211281">
                <a:moveTo>
                  <a:pt x="0" y="0"/>
                </a:moveTo>
                <a:lnTo>
                  <a:pt x="1211281" y="0"/>
                </a:lnTo>
                <a:lnTo>
                  <a:pt x="1211281" y="1211281"/>
                </a:lnTo>
                <a:lnTo>
                  <a:pt x="0" y="1211281"/>
                </a:lnTo>
                <a:lnTo>
                  <a:pt x="0" y="0"/>
                </a:lnTo>
                <a:close/>
              </a:path>
            </a:pathLst>
          </a:custGeom>
          <a:blipFill>
            <a:blip r:embed="rId3"/>
            <a:stretch>
              <a:fillRect/>
            </a:stretch>
          </a:blipFill>
        </p:spPr>
        <p:txBody>
          <a:bodyPr/>
          <a:lstStyle/>
          <a:p>
            <a:endParaRPr lang="it-IT"/>
          </a:p>
        </p:txBody>
      </p:sp>
      <p:sp>
        <p:nvSpPr>
          <p:cNvPr id="5" name="Freeform 5">
            <a:extLst>
              <a:ext uri="{FF2B5EF4-FFF2-40B4-BE49-F238E27FC236}">
                <a16:creationId xmlns:a16="http://schemas.microsoft.com/office/drawing/2014/main" id="{3065376E-FFF3-7329-9D70-A787E90D1025}"/>
              </a:ext>
            </a:extLst>
          </p:cNvPr>
          <p:cNvSpPr/>
          <p:nvPr/>
        </p:nvSpPr>
        <p:spPr>
          <a:xfrm>
            <a:off x="1987695" y="374714"/>
            <a:ext cx="1211281" cy="1211281"/>
          </a:xfrm>
          <a:custGeom>
            <a:avLst/>
            <a:gdLst/>
            <a:ahLst/>
            <a:cxnLst/>
            <a:rect l="l" t="t" r="r" b="b"/>
            <a:pathLst>
              <a:path w="1211281" h="1211281">
                <a:moveTo>
                  <a:pt x="0" y="0"/>
                </a:moveTo>
                <a:lnTo>
                  <a:pt x="1211282" y="0"/>
                </a:lnTo>
                <a:lnTo>
                  <a:pt x="1211282" y="1211281"/>
                </a:lnTo>
                <a:lnTo>
                  <a:pt x="0" y="1211281"/>
                </a:lnTo>
                <a:lnTo>
                  <a:pt x="0" y="0"/>
                </a:lnTo>
                <a:close/>
              </a:path>
            </a:pathLst>
          </a:custGeom>
          <a:blipFill>
            <a:blip r:embed="rId4"/>
            <a:stretch>
              <a:fillRect/>
            </a:stretch>
          </a:blipFill>
        </p:spPr>
        <p:txBody>
          <a:bodyPr/>
          <a:lstStyle/>
          <a:p>
            <a:endParaRPr lang="it-IT"/>
          </a:p>
        </p:txBody>
      </p:sp>
      <p:sp>
        <p:nvSpPr>
          <p:cNvPr id="6" name="Titolo 2">
            <a:extLst>
              <a:ext uri="{FF2B5EF4-FFF2-40B4-BE49-F238E27FC236}">
                <a16:creationId xmlns:a16="http://schemas.microsoft.com/office/drawing/2014/main" id="{82174B51-8853-31E9-4671-B3AB27704F8A}"/>
              </a:ext>
            </a:extLst>
          </p:cNvPr>
          <p:cNvSpPr txBox="1">
            <a:spLocks/>
          </p:cNvSpPr>
          <p:nvPr/>
        </p:nvSpPr>
        <p:spPr>
          <a:xfrm>
            <a:off x="3516906" y="429388"/>
            <a:ext cx="6312894" cy="9838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5400" dirty="0"/>
              <a:t>I contenuti del reporting integrato</a:t>
            </a:r>
            <a:endParaRPr lang="it-IT" sz="5400" dirty="0"/>
          </a:p>
        </p:txBody>
      </p:sp>
      <p:sp>
        <p:nvSpPr>
          <p:cNvPr id="7" name="Segnaposto immagine 1">
            <a:extLst>
              <a:ext uri="{FF2B5EF4-FFF2-40B4-BE49-F238E27FC236}">
                <a16:creationId xmlns:a16="http://schemas.microsoft.com/office/drawing/2014/main" id="{420E9C3A-39F8-A40A-B8DC-A4C09C74CCB8}"/>
              </a:ext>
            </a:extLst>
          </p:cNvPr>
          <p:cNvSpPr txBox="1">
            <a:spLocks/>
          </p:cNvSpPr>
          <p:nvPr/>
        </p:nvSpPr>
        <p:spPr>
          <a:xfrm>
            <a:off x="1064124" y="2670217"/>
            <a:ext cx="12575676" cy="7500408"/>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3600" dirty="0">
                <a:solidFill>
                  <a:schemeClr val="tx1"/>
                </a:solidFill>
              </a:rPr>
              <a:t>Rischi e opportunità: quali sono le opportunità e i rischi specifici che influiscono sulla capacità dell’organizzazione di creare valore nel breve, medio o lungo termine e in che modo essi vengono da questa gestiti?</a:t>
            </a:r>
          </a:p>
          <a:p>
            <a:r>
              <a:rPr lang="it-IT" altLang="it-IT" sz="3600" dirty="0">
                <a:solidFill>
                  <a:schemeClr val="tx1"/>
                </a:solidFill>
              </a:rPr>
              <a:t>Strategia e allocazione delle risorse: quali sono gli obiettivi dell’organizzazione e come intende raggiungerli?</a:t>
            </a:r>
          </a:p>
          <a:p>
            <a:r>
              <a:rPr lang="it-IT" altLang="it-IT" sz="3600" dirty="0">
                <a:solidFill>
                  <a:schemeClr val="tx1"/>
                </a:solidFill>
              </a:rPr>
              <a:t>Performance: in quale misura l’organizzazione ha raggiunto i propri obiettivi strategici relativi al periodo di riferimento e quali sono i risultati ottenuti in termini di effetti sui capitali?</a:t>
            </a:r>
          </a:p>
        </p:txBody>
      </p:sp>
    </p:spTree>
    <p:extLst>
      <p:ext uri="{BB962C8B-B14F-4D97-AF65-F5344CB8AC3E}">
        <p14:creationId xmlns:p14="http://schemas.microsoft.com/office/powerpoint/2010/main" val="395578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650</TotalTime>
  <Words>5313</Words>
  <Application>Microsoft Macintosh PowerPoint</Application>
  <PresentationFormat>Personalizzato</PresentationFormat>
  <Paragraphs>315</Paragraphs>
  <Slides>60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60</vt:i4>
      </vt:variant>
    </vt:vector>
  </HeadingPairs>
  <TitlesOfParts>
    <vt:vector size="68" baseType="lpstr">
      <vt:lpstr>Calibri</vt:lpstr>
      <vt:lpstr>Aptos</vt:lpstr>
      <vt:lpstr>Times New Roman</vt:lpstr>
      <vt:lpstr>Wingdings</vt:lpstr>
      <vt:lpstr>Outfit Ultra-Bold</vt:lpstr>
      <vt:lpstr>Outfit</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 Enhance Corporate Presentations</dc:title>
  <dc:creator>Utente</dc:creator>
  <dc:description>Presentazione - Enhance Corporate Presentations</dc:description>
  <cp:lastModifiedBy>Giuseppe Bifulco</cp:lastModifiedBy>
  <cp:revision>37</cp:revision>
  <cp:lastPrinted>2025-11-15T18:39:41Z</cp:lastPrinted>
  <dcterms:created xsi:type="dcterms:W3CDTF">2006-08-16T00:00:00Z</dcterms:created>
  <dcterms:modified xsi:type="dcterms:W3CDTF">2025-11-18T08:52:56Z</dcterms:modified>
  <dc:identifier>DAG3ohOy8tM</dc:identifier>
</cp:coreProperties>
</file>