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5"/>
  </p:notesMasterIdLst>
  <p:sldIdLst>
    <p:sldId id="480" r:id="rId2"/>
    <p:sldId id="481" r:id="rId3"/>
    <p:sldId id="529" r:id="rId4"/>
    <p:sldId id="540" r:id="rId5"/>
    <p:sldId id="530" r:id="rId6"/>
    <p:sldId id="531" r:id="rId7"/>
    <p:sldId id="532" r:id="rId8"/>
    <p:sldId id="533" r:id="rId9"/>
    <p:sldId id="534" r:id="rId10"/>
    <p:sldId id="535" r:id="rId11"/>
    <p:sldId id="536" r:id="rId12"/>
    <p:sldId id="537" r:id="rId13"/>
    <p:sldId id="538" r:id="rId14"/>
    <p:sldId id="539" r:id="rId15"/>
    <p:sldId id="541" r:id="rId16"/>
    <p:sldId id="542" r:id="rId17"/>
    <p:sldId id="543" r:id="rId18"/>
    <p:sldId id="544" r:id="rId19"/>
    <p:sldId id="545" r:id="rId20"/>
    <p:sldId id="546" r:id="rId21"/>
    <p:sldId id="521" r:id="rId22"/>
    <p:sldId id="547" r:id="rId23"/>
    <p:sldId id="4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74675528-124D-40A1-BA83-81570F78215E}">
          <p14:sldIdLst>
            <p14:sldId id="480"/>
            <p14:sldId id="481"/>
            <p14:sldId id="529"/>
            <p14:sldId id="540"/>
            <p14:sldId id="530"/>
            <p14:sldId id="531"/>
            <p14:sldId id="532"/>
            <p14:sldId id="533"/>
            <p14:sldId id="534"/>
            <p14:sldId id="535"/>
            <p14:sldId id="536"/>
            <p14:sldId id="537"/>
            <p14:sldId id="538"/>
            <p14:sldId id="539"/>
            <p14:sldId id="541"/>
            <p14:sldId id="542"/>
            <p14:sldId id="543"/>
            <p14:sldId id="544"/>
            <p14:sldId id="545"/>
            <p14:sldId id="546"/>
            <p14:sldId id="521"/>
            <p14:sldId id="547"/>
            <p14:sldId id="477"/>
          </p14:sldIdLst>
        </p14:section>
        <p14:section name="Sezione senza titolo" id="{FA59B8DD-1E1F-4C1C-BEC7-010FADC7C4DC}">
          <p14:sldIdLst/>
        </p14:section>
      </p14:sectionLst>
    </p:ext>
    <p:ext uri="{EFAFB233-063F-42B5-8137-9DF3F51BA10A}">
      <p15:sldGuideLst xmlns:p15="http://schemas.microsoft.com/office/powerpoint/2012/main">
        <p15:guide id="1" orient="horz" pos="1026" userDrawn="1">
          <p15:clr>
            <a:srgbClr val="A4A3A4"/>
          </p15:clr>
        </p15:guide>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heba.russo@hotmail.com" initials="e" lastIdx="0" clrIdx="0">
    <p:extLst>
      <p:ext uri="{19B8F6BF-5375-455C-9EA6-DF929625EA0E}">
        <p15:presenceInfo xmlns:p15="http://schemas.microsoft.com/office/powerpoint/2012/main" userId="c03ba7c97d0372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00"/>
    <a:srgbClr val="5289A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5550" autoAdjust="0"/>
  </p:normalViewPr>
  <p:slideViewPr>
    <p:cSldViewPr snapToGrid="0" showGuides="1">
      <p:cViewPr varScale="1">
        <p:scale>
          <a:sx n="92" d="100"/>
          <a:sy n="92" d="100"/>
        </p:scale>
        <p:origin x="331" y="86"/>
      </p:cViewPr>
      <p:guideLst>
        <p:guide orient="horz" pos="1026"/>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1697B-7B39-4334-9D4D-9F88EF10AA71}" type="datetimeFigureOut">
              <a:rPr lang="it-IT" smtClean="0"/>
              <a:t>12/02/2024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2ECB9-078E-4A43-A592-E25B00AD16FA}" type="slidenum">
              <a:rPr lang="it-IT" smtClean="0"/>
              <a:t>‹N›</a:t>
            </a:fld>
            <a:endParaRPr lang="it-IT"/>
          </a:p>
        </p:txBody>
      </p:sp>
    </p:spTree>
    <p:extLst>
      <p:ext uri="{BB962C8B-B14F-4D97-AF65-F5344CB8AC3E}">
        <p14:creationId xmlns:p14="http://schemas.microsoft.com/office/powerpoint/2010/main" val="216242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72ECB9-078E-4A43-A592-E25B00AD16FA}" type="slidenum">
              <a:rPr lang="it-IT" smtClean="0"/>
              <a:t>1</a:t>
            </a:fld>
            <a:endParaRPr lang="it-IT"/>
          </a:p>
        </p:txBody>
      </p:sp>
    </p:spTree>
    <p:extLst>
      <p:ext uri="{BB962C8B-B14F-4D97-AF65-F5344CB8AC3E}">
        <p14:creationId xmlns:p14="http://schemas.microsoft.com/office/powerpoint/2010/main" val="284557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24C308F-E463-42FA-88E1-A23CC8FA94E0}"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501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426BEC2-79D2-42E4-AF6F-43C7A1C26287}"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657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09CB62C-72C9-44EA-A79E-F05B816BA009}"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074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80E46C44-4F72-4EDA-B377-2B5E8AD61915}"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104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C8C701CE-680E-4664-8D6F-39AB156F113C}"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572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1110570A-8E16-43C2-879D-4784A7B9A72C}"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290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5F6B87E-F52D-4A9A-B46A-94429462E62B}"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844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BE64CC-BFCE-477D-9CA2-E4A5605AC02C}"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94155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5EDDD67-F6BA-4D07-B68D-C889211E6C57}"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5564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EDC1544-D809-4481-8F16-3F77369A785E}"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1064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6650566-5E24-4CDE-A0B4-52C8B446986D}"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73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2FC070D-8E6A-40F1-8661-2C7623B2B209}" type="datetime1">
              <a:rPr lang="en-US" smtClean="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471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D7365B-A94E-4C5D-9CEE-EA9ABDB7B007}" type="datetime1">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608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B827F-5E09-4E45-9BA3-B1B7B1C18DEF}" type="datetime1">
              <a:rPr lang="en-US" smtClean="0"/>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059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921107E-1255-46B5-9C3B-CF06D9E605AB}"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689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60578AA-655E-4A49-8665-53A787AB607D}"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647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BE64CC-BFCE-477D-9CA2-E4A5605AC02C}" type="datetime1">
              <a:rPr lang="en-US" smtClean="0"/>
              <a:t>2/12/2024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60596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cybersecurity360.it/legal/privacy-dati-personali/diritto-alla-portabilita-dei-dati-come-applicarlo-e-come-esercitarl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protezionedatipersonali.it/trattamento-dei-dati" TargetMode="External"/><Relationship Id="rId4" Type="http://schemas.openxmlformats.org/officeDocument/2006/relationships/hyperlink" Target="https://protezionedatipersonali.it/dato-persona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cybersecurity360.it/legal/privacy-dati-personali/gdpr-e-accountability-ecco-come-costruire-e-governare-un-sistema-di-gestione-priva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7"/>
          <p:cNvSpPr>
            <a:spLocks noGrp="1"/>
          </p:cNvSpPr>
          <p:nvPr>
            <p:ph type="title"/>
          </p:nvPr>
        </p:nvSpPr>
        <p:spPr>
          <a:xfrm>
            <a:off x="617787" y="2796918"/>
            <a:ext cx="11460444" cy="1574744"/>
          </a:xfrm>
          <a:solidFill>
            <a:srgbClr val="00B0F0"/>
          </a:solidFill>
        </p:spPr>
        <p:txBody>
          <a:bodyPr>
            <a:normAutofit/>
          </a:bodyPr>
          <a:lstStyle/>
          <a:p>
            <a:pPr marL="250825" lvl="0" defTabSz="914400">
              <a:spcBef>
                <a:spcPts val="740"/>
              </a:spcBef>
            </a:pPr>
            <a:r>
              <a:rPr lang="it-IT" sz="3100" b="1" dirty="0" smtClean="0">
                <a:solidFill>
                  <a:srgbClr val="FFFF00"/>
                </a:solidFill>
                <a:effectLst>
                  <a:outerShdw blurRad="38100" dist="38100" dir="2700000" algn="tl">
                    <a:srgbClr val="000000">
                      <a:alpha val="43137"/>
                    </a:srgbClr>
                  </a:outerShdw>
                </a:effectLst>
              </a:rPr>
              <a:t>GDPR UE 679/2016  </a:t>
            </a:r>
            <a:br>
              <a:rPr lang="it-IT" sz="3100" b="1" dirty="0" smtClean="0">
                <a:solidFill>
                  <a:srgbClr val="FFFF00"/>
                </a:solidFill>
                <a:effectLst>
                  <a:outerShdw blurRad="38100" dist="38100" dir="2700000" algn="tl">
                    <a:srgbClr val="000000">
                      <a:alpha val="43137"/>
                    </a:srgbClr>
                  </a:outerShdw>
                </a:effectLst>
              </a:rPr>
            </a:br>
            <a:r>
              <a:rPr lang="it-IT" sz="3100" b="1" dirty="0" smtClean="0">
                <a:solidFill>
                  <a:srgbClr val="FFFF00"/>
                </a:solidFill>
                <a:effectLst>
                  <a:outerShdw blurRad="38100" dist="38100" dir="2700000" algn="tl">
                    <a:srgbClr val="000000">
                      <a:alpha val="43137"/>
                    </a:srgbClr>
                  </a:outerShdw>
                </a:effectLst>
              </a:rPr>
              <a:t>GENERAL DATA PROTECTOR REGULATION</a:t>
            </a:r>
            <a:endParaRPr lang="it-IT" sz="2200" b="1" dirty="0"/>
          </a:p>
        </p:txBody>
      </p:sp>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76615" y="4541854"/>
            <a:ext cx="7853442" cy="748063"/>
          </a:xfrm>
          <a:prstGeom prst="rect">
            <a:avLst/>
          </a:prstGeom>
          <a:solidFill>
            <a:srgbClr val="00B0F0"/>
          </a:solidFill>
          <a:ln>
            <a:solidFill>
              <a:srgbClr val="00B0F0"/>
            </a:solidFill>
          </a:ln>
          <a:effectLst>
            <a:outerShdw blurRad="50800" dist="38100" dir="2700000" algn="tl" rotWithShape="0">
              <a:prstClr val="black">
                <a:alpha val="40000"/>
              </a:prstClr>
            </a:outerShdw>
          </a:effectLst>
        </p:spPr>
      </p:pic>
      <p:pic>
        <p:nvPicPr>
          <p:cNvPr id="11" name="object 17"/>
          <p:cNvPicPr/>
          <p:nvPr/>
        </p:nvPicPr>
        <p:blipFill>
          <a:blip r:embed="rId5" cstate="print"/>
          <a:stretch>
            <a:fillRect/>
          </a:stretch>
        </p:blipFill>
        <p:spPr>
          <a:xfrm>
            <a:off x="685800" y="200026"/>
            <a:ext cx="11506200" cy="2385248"/>
          </a:xfrm>
          <a:prstGeom prst="rect">
            <a:avLst/>
          </a:prstGeom>
        </p:spPr>
      </p:pic>
      <p:pic>
        <p:nvPicPr>
          <p:cNvPr id="7" name="Immagine 6"/>
          <p:cNvPicPr>
            <a:picLocks noChangeAspect="1"/>
          </p:cNvPicPr>
          <p:nvPr/>
        </p:nvPicPr>
        <p:blipFill>
          <a:blip r:embed="rId6"/>
          <a:stretch>
            <a:fillRect/>
          </a:stretch>
        </p:blipFill>
        <p:spPr>
          <a:xfrm>
            <a:off x="8713104" y="4541855"/>
            <a:ext cx="1847713" cy="832250"/>
          </a:xfrm>
          <a:prstGeom prst="rect">
            <a:avLst/>
          </a:prstGeom>
          <a:solidFill>
            <a:srgbClr val="FF3300"/>
          </a:solidFill>
        </p:spPr>
      </p:pic>
      <p:sp>
        <p:nvSpPr>
          <p:cNvPr id="3" name="Rettangolo 2"/>
          <p:cNvSpPr/>
          <p:nvPr/>
        </p:nvSpPr>
        <p:spPr>
          <a:xfrm>
            <a:off x="2654299" y="5907773"/>
            <a:ext cx="7598533" cy="646331"/>
          </a:xfrm>
          <a:prstGeom prst="rect">
            <a:avLst/>
          </a:prstGeom>
        </p:spPr>
        <p:txBody>
          <a:bodyPr wrap="square">
            <a:spAutoFit/>
          </a:bodyPr>
          <a:lstStyle/>
          <a:p>
            <a:r>
              <a:rPr lang="it-IT" b="1" dirty="0" smtClean="0"/>
              <a:t>			Dr.ssa </a:t>
            </a:r>
            <a:r>
              <a:rPr lang="it-IT" b="1" dirty="0"/>
              <a:t>Elisabetta Russo - </a:t>
            </a:r>
            <a:r>
              <a:rPr lang="it-IT" b="1" dirty="0" err="1"/>
              <a:t>OdcecSa</a:t>
            </a:r>
            <a:r>
              <a:rPr lang="it-IT" sz="1400" b="1" dirty="0"/>
              <a:t/>
            </a:r>
            <a:br>
              <a:rPr lang="it-IT" sz="1400" b="1" dirty="0"/>
            </a:br>
            <a:endParaRPr lang="it-IT" dirty="0"/>
          </a:p>
        </p:txBody>
      </p:sp>
      <p:sp>
        <p:nvSpPr>
          <p:cNvPr id="16" name="Titolo 1"/>
          <p:cNvSpPr txBox="1">
            <a:spLocks/>
          </p:cNvSpPr>
          <p:nvPr/>
        </p:nvSpPr>
        <p:spPr>
          <a:xfrm>
            <a:off x="1145512" y="562708"/>
            <a:ext cx="3637503" cy="998389"/>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solidFill>
                  <a:srgbClr val="FFFF00"/>
                </a:solidFill>
                <a:effectLst>
                  <a:outerShdw blurRad="38100" dist="38100" dir="2700000" algn="tl">
                    <a:srgbClr val="000000">
                      <a:alpha val="43137"/>
                    </a:srgbClr>
                  </a:outerShdw>
                </a:effectLst>
              </a:rPr>
              <a:t>PRIVACY E DEONTOLOGIA</a:t>
            </a:r>
            <a:endParaRPr lang="it-IT"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4676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10</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1186124" cy="4708981"/>
          </a:xfrm>
          <a:prstGeom prst="rect">
            <a:avLst/>
          </a:prstGeom>
          <a:noFill/>
        </p:spPr>
        <p:txBody>
          <a:bodyPr wrap="square" rtlCol="0">
            <a:spAutoFit/>
          </a:bodyPr>
          <a:lstStyle/>
          <a:p>
            <a:r>
              <a:rPr lang="it-IT" dirty="0"/>
              <a:t>Nel capitolo del “Chi è tenuto a </a:t>
            </a:r>
            <a:r>
              <a:rPr lang="it-IT" dirty="0" smtClean="0"/>
              <a:t>redigere il registro trattamento dati?” </a:t>
            </a:r>
          </a:p>
          <a:p>
            <a:r>
              <a:rPr lang="it-IT" dirty="0" smtClean="0"/>
              <a:t>………..</a:t>
            </a:r>
            <a:endParaRPr lang="it-IT" dirty="0"/>
          </a:p>
          <a:p>
            <a:r>
              <a:rPr lang="it-IT" dirty="0"/>
              <a:t>Quindi, nel </a:t>
            </a:r>
            <a:r>
              <a:rPr lang="it-IT" dirty="0" smtClean="0"/>
              <a:t>elenco </a:t>
            </a:r>
            <a:r>
              <a:rPr lang="it-IT" dirty="0"/>
              <a:t>di soggetti obbligati viene proposto, a titolo di esempio</a:t>
            </a:r>
            <a:r>
              <a:rPr lang="it-IT" dirty="0" smtClean="0"/>
              <a:t>:</a:t>
            </a:r>
          </a:p>
          <a:p>
            <a:endParaRPr lang="it-IT" dirty="0"/>
          </a:p>
          <a:p>
            <a:r>
              <a:rPr lang="it-IT" dirty="0" smtClean="0"/>
              <a:t>I liberi </a:t>
            </a:r>
            <a:r>
              <a:rPr lang="it-IT" dirty="0"/>
              <a:t>professionisti con almeno un dipendente e/o che trattino dati sanitari e/o dati relativi a condanne penali o reati (</a:t>
            </a:r>
            <a:r>
              <a:rPr lang="it-IT" b="1" dirty="0"/>
              <a:t>es. commercialisti</a:t>
            </a:r>
            <a:r>
              <a:rPr lang="it-IT" dirty="0"/>
              <a:t>, notai, avvocati, osteopati, fisioterapisti, farmacisti, medici in generale).</a:t>
            </a:r>
          </a:p>
          <a:p>
            <a:endParaRPr lang="it-IT" dirty="0"/>
          </a:p>
          <a:p>
            <a:endParaRPr lang="it-IT" sz="2000" dirty="0"/>
          </a:p>
          <a:p>
            <a:endParaRPr lang="it-IT" sz="2000"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815811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467081" y="2701160"/>
            <a:ext cx="11542003" cy="4585871"/>
          </a:xfrm>
          <a:prstGeom prst="rect">
            <a:avLst/>
          </a:prstGeom>
          <a:noFill/>
        </p:spPr>
        <p:txBody>
          <a:bodyPr wrap="square" rtlCol="0">
            <a:spAutoFit/>
          </a:bodyPr>
          <a:lstStyle/>
          <a:p>
            <a:endParaRPr lang="it-IT" dirty="0"/>
          </a:p>
          <a:p>
            <a:r>
              <a:rPr lang="it-IT" sz="2000" dirty="0"/>
              <a:t>“</a:t>
            </a:r>
            <a:r>
              <a:rPr lang="it-IT" sz="2000" i="1" dirty="0"/>
              <a:t>Al di fuori dei casi di tenuta obbligatoria del </a:t>
            </a:r>
            <a:r>
              <a:rPr lang="it-IT" sz="2000" i="1" dirty="0" smtClean="0"/>
              <a:t>Registro </a:t>
            </a:r>
            <a:r>
              <a:rPr lang="it-IT" sz="2000" i="1" dirty="0"/>
              <a:t>il Garante </a:t>
            </a:r>
            <a:r>
              <a:rPr lang="it-IT" sz="2000" b="1" i="1" dirty="0"/>
              <a:t>ne raccomanda la redazione a tutti i titolari e responsabili del trattamento, in quanto strumento che, fornendo piena contezza del tipo di trattamenti svolti, contribuisce a meglio attuare, con modalità semplici e accessibili a tutti, il principio di accountability</a:t>
            </a:r>
            <a:r>
              <a:rPr lang="it-IT" sz="2000" i="1" dirty="0"/>
              <a:t> e, al contempo, ad agevolare in maniera dialogante e collaborativa l’attività di controllo del Garante stesso</a:t>
            </a:r>
            <a:r>
              <a:rPr lang="it-IT" sz="2000" dirty="0"/>
              <a:t>”.</a:t>
            </a:r>
          </a:p>
          <a:p>
            <a:endParaRPr lang="it-IT" dirty="0"/>
          </a:p>
          <a:p>
            <a:endParaRPr lang="it-IT" sz="2000" dirty="0"/>
          </a:p>
          <a:p>
            <a:endParaRPr lang="it-IT" sz="2000"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33083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685799" y="2591830"/>
            <a:ext cx="11460444" cy="4555093"/>
          </a:xfrm>
          <a:prstGeom prst="rect">
            <a:avLst/>
          </a:prstGeom>
          <a:noFill/>
        </p:spPr>
        <p:txBody>
          <a:bodyPr wrap="square" rtlCol="0">
            <a:spAutoFit/>
          </a:bodyPr>
          <a:lstStyle/>
          <a:p>
            <a:r>
              <a:rPr lang="it-IT" b="1" dirty="0"/>
              <a:t>GDPR e commercialisti: il codice deontologico ODCEC</a:t>
            </a:r>
          </a:p>
          <a:p>
            <a:r>
              <a:rPr lang="it-IT" dirty="0"/>
              <a:t>Anche nel codice di comportamento della categoria ritroviamo, seppur con significati diversi, alcune delle garanzie richieste dal Regolamento UE </a:t>
            </a:r>
            <a:r>
              <a:rPr lang="it-IT" dirty="0" smtClean="0"/>
              <a:t>679/2016: </a:t>
            </a:r>
            <a:r>
              <a:rPr lang="it-IT" dirty="0"/>
              <a:t>riservatezza, integrità, disponibilità e resilienza dei sistemi e dei servizi di trattamento.</a:t>
            </a:r>
          </a:p>
          <a:p>
            <a:r>
              <a:rPr lang="it-IT" dirty="0"/>
              <a:t>Al comma 1 dell’art. 10 relativo alla Riservatezza si recita: “</a:t>
            </a:r>
            <a:r>
              <a:rPr lang="it-IT" i="1" dirty="0"/>
              <a:t>Il professionista, </a:t>
            </a:r>
            <a:r>
              <a:rPr lang="it-IT" i="1" dirty="0" smtClean="0"/>
              <a:t>fermi restando </a:t>
            </a:r>
            <a:r>
              <a:rPr lang="it-IT" i="1" dirty="0"/>
              <a:t>gli obblighi del </a:t>
            </a:r>
            <a:r>
              <a:rPr lang="it-IT" b="1" i="1" dirty="0"/>
              <a:t>segreto professionale e di tutela dei dati personali</a:t>
            </a:r>
            <a:r>
              <a:rPr lang="it-IT" i="1" dirty="0"/>
              <a:t>, previsti dalla legislazione vigente, deve mantenere </a:t>
            </a:r>
            <a:r>
              <a:rPr lang="it-IT" b="1" i="1" dirty="0"/>
              <a:t>l’assoluto riserbo e la riservatezza delle informazioni</a:t>
            </a:r>
            <a:r>
              <a:rPr lang="it-IT" i="1" dirty="0"/>
              <a:t> acquisite nell’esercizio della professione e non deve diffondere tali informazioni ad alcuno, salvo che egli abbia il diritto o il dovere di comunicarle in conformità alla legge</a:t>
            </a:r>
            <a:r>
              <a:rPr lang="it-IT" dirty="0"/>
              <a:t>”.</a:t>
            </a:r>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563547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685799" y="2591830"/>
            <a:ext cx="11460444" cy="4555093"/>
          </a:xfrm>
          <a:prstGeom prst="rect">
            <a:avLst/>
          </a:prstGeom>
          <a:noFill/>
        </p:spPr>
        <p:txBody>
          <a:bodyPr wrap="square" rtlCol="0">
            <a:spAutoFit/>
          </a:bodyPr>
          <a:lstStyle/>
          <a:p>
            <a:r>
              <a:rPr lang="it-IT" b="1" dirty="0"/>
              <a:t>GDPR e commercialisti: il codice deontologico ODCEC</a:t>
            </a:r>
          </a:p>
          <a:p>
            <a:endParaRPr lang="it-IT" dirty="0"/>
          </a:p>
          <a:p>
            <a:r>
              <a:rPr lang="it-IT" dirty="0"/>
              <a:t>Aspetti, questi, che ritroviamo nel GDPR </a:t>
            </a:r>
            <a:r>
              <a:rPr lang="it-IT" dirty="0" smtClean="0"/>
              <a:t>al punto 75 </a:t>
            </a:r>
            <a:r>
              <a:rPr lang="it-IT" dirty="0" err="1" smtClean="0"/>
              <a:t>loddove</a:t>
            </a:r>
            <a:r>
              <a:rPr lang="it-IT" dirty="0" smtClean="0"/>
              <a:t> si legge :</a:t>
            </a:r>
            <a:endParaRPr lang="it-IT" dirty="0"/>
          </a:p>
          <a:p>
            <a:r>
              <a:rPr lang="it-IT" i="1" dirty="0"/>
              <a:t>“se il trattamento può comportare [..] perdita di riservatezza dei dati personali protetti da segreto professionale</a:t>
            </a:r>
            <a:r>
              <a:rPr lang="it-IT" dirty="0"/>
              <a:t>”;</a:t>
            </a:r>
          </a:p>
          <a:p>
            <a:r>
              <a:rPr lang="it-IT" dirty="0" smtClean="0"/>
              <a:t>E al punto 85, dove:</a:t>
            </a:r>
            <a:endParaRPr lang="it-IT" dirty="0"/>
          </a:p>
          <a:p>
            <a:r>
              <a:rPr lang="it-IT" i="1" dirty="0"/>
              <a:t>“Una violazione dei dati personali può, se non affrontata in modo adeguato e tempestivo, provocare [..] perdita di riservatezza dei dati personali protetti da segreto professionale</a:t>
            </a:r>
            <a:r>
              <a:rPr lang="it-IT" dirty="0"/>
              <a:t>”.</a:t>
            </a:r>
          </a:p>
          <a:p>
            <a:endParaRPr lang="it-IT" dirty="0"/>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886471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222904" y="2484230"/>
            <a:ext cx="12044643" cy="4832092"/>
          </a:xfrm>
          <a:prstGeom prst="rect">
            <a:avLst/>
          </a:prstGeom>
          <a:noFill/>
        </p:spPr>
        <p:txBody>
          <a:bodyPr wrap="square" rtlCol="0">
            <a:spAutoFit/>
          </a:bodyPr>
          <a:lstStyle/>
          <a:p>
            <a:r>
              <a:rPr lang="it-IT" b="1" dirty="0"/>
              <a:t>GDPR e commercialisti: il codice deontologico ODCEC</a:t>
            </a:r>
          </a:p>
          <a:p>
            <a:endParaRPr lang="it-IT" dirty="0"/>
          </a:p>
          <a:p>
            <a:r>
              <a:rPr lang="it-IT" dirty="0"/>
              <a:t>Per garantire tali enunciati, orientati a preservare, con l’obbligo di tutela dei dati personali, </a:t>
            </a:r>
            <a:r>
              <a:rPr lang="it-IT" b="1" dirty="0"/>
              <a:t>l’assoluto riserbo e la riservatezza</a:t>
            </a:r>
            <a:r>
              <a:rPr lang="it-IT" dirty="0"/>
              <a:t> ovvero un diritto di libertà delle persone fisiche, è necessario attenersi a quanto stabilito dall’art. 5 lettera f) del Regolamento UE:</a:t>
            </a:r>
          </a:p>
          <a:p>
            <a:r>
              <a:rPr lang="it-IT" dirty="0"/>
              <a:t>“</a:t>
            </a:r>
            <a:r>
              <a:rPr lang="it-IT" i="1" dirty="0"/>
              <a:t>i dati personali sono trattati in maniera da </a:t>
            </a:r>
            <a:r>
              <a:rPr lang="it-IT" i="1" dirty="0" smtClean="0"/>
              <a:t>garantirne un’adeguata </a:t>
            </a:r>
            <a:r>
              <a:rPr lang="it-IT" i="1" dirty="0"/>
              <a:t>sicurezza </a:t>
            </a:r>
            <a:r>
              <a:rPr lang="it-IT" i="1" dirty="0" smtClean="0"/>
              <a:t>, </a:t>
            </a:r>
            <a:r>
              <a:rPr lang="it-IT" i="1" dirty="0"/>
              <a:t>compresa la protezione, mediante misure tecniche e organizzative adeguate, da trattamenti non autorizzati o illeciti e dalla perdita, dalla distruzione o dal danno accidentali (“</a:t>
            </a:r>
            <a:r>
              <a:rPr lang="it-IT" b="1" i="1" dirty="0"/>
              <a:t>integrità e riservatezza”</a:t>
            </a:r>
            <a:r>
              <a:rPr lang="it-IT" i="1" dirty="0"/>
              <a:t>)</a:t>
            </a:r>
            <a:r>
              <a:rPr lang="it-IT" dirty="0"/>
              <a:t>”;</a:t>
            </a:r>
          </a:p>
          <a:p>
            <a:endParaRPr lang="it-IT" dirty="0"/>
          </a:p>
          <a:p>
            <a:endParaRPr lang="it-IT" dirty="0"/>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33401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222904" y="2484230"/>
            <a:ext cx="12044643" cy="4832092"/>
          </a:xfrm>
          <a:prstGeom prst="rect">
            <a:avLst/>
          </a:prstGeom>
          <a:noFill/>
        </p:spPr>
        <p:txBody>
          <a:bodyPr wrap="square" rtlCol="0">
            <a:spAutoFit/>
          </a:bodyPr>
          <a:lstStyle/>
          <a:p>
            <a:r>
              <a:rPr lang="it-IT" b="1" dirty="0"/>
              <a:t>GDPR e commercialisti: </a:t>
            </a:r>
            <a:r>
              <a:rPr lang="it-IT" b="1" dirty="0" smtClean="0"/>
              <a:t>Riservatezza</a:t>
            </a:r>
            <a:endParaRPr lang="it-IT" b="1" dirty="0"/>
          </a:p>
          <a:p>
            <a:r>
              <a:rPr lang="it-IT" dirty="0"/>
              <a:t>In riferimento al citato art. 10 del codice di comportamento della categoria, si legge ancora al comma 3 “</a:t>
            </a:r>
            <a:r>
              <a:rPr lang="it-IT" i="1" dirty="0"/>
              <a:t>Il professionista vigilerà affinché </a:t>
            </a:r>
            <a:r>
              <a:rPr lang="it-IT" b="1" i="1" dirty="0"/>
              <a:t>il dovere di riservatezza sia rispettato anche dai suoi tirocinanti, dipendenti e collaboratori</a:t>
            </a:r>
            <a:r>
              <a:rPr lang="it-IT" dirty="0"/>
              <a:t>”.</a:t>
            </a:r>
          </a:p>
          <a:p>
            <a:r>
              <a:rPr lang="it-IT" dirty="0"/>
              <a:t>In questo passaggio, il codice sembra richiamare quella necessità di </a:t>
            </a:r>
            <a:r>
              <a:rPr lang="it-IT" i="1" dirty="0"/>
              <a:t>istruire per poter vigilare</a:t>
            </a:r>
            <a:r>
              <a:rPr lang="it-IT" dirty="0"/>
              <a:t> che trapela dall’art. 29 e dal Considerando 81 del GDPR: “</a:t>
            </a:r>
            <a:r>
              <a:rPr lang="it-IT" i="1" dirty="0"/>
              <a:t>Il responsabile del trattamento, o chiunque agisca sotto la sua autorità o sotto quella del titolare del trattamento, che abbia accesso a dati personali </a:t>
            </a:r>
            <a:r>
              <a:rPr lang="it-IT" b="1" i="1" dirty="0"/>
              <a:t>non può trattare tali dati se non è istruito in tal senso dal titolare del trattamento</a:t>
            </a:r>
            <a:r>
              <a:rPr lang="it-IT" i="1" dirty="0"/>
              <a:t>, salvo che lo richieda il diritto dell’Unione o degli Stati membri</a:t>
            </a:r>
            <a:r>
              <a:rPr lang="it-IT" dirty="0"/>
              <a:t>”.</a:t>
            </a:r>
          </a:p>
          <a:p>
            <a:endParaRPr lang="it-IT" dirty="0"/>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1200341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222904" y="2484230"/>
            <a:ext cx="12044643" cy="4278094"/>
          </a:xfrm>
          <a:prstGeom prst="rect">
            <a:avLst/>
          </a:prstGeom>
          <a:noFill/>
        </p:spPr>
        <p:txBody>
          <a:bodyPr wrap="square" rtlCol="0">
            <a:spAutoFit/>
          </a:bodyPr>
          <a:lstStyle/>
          <a:p>
            <a:r>
              <a:rPr lang="it-IT" b="1" dirty="0"/>
              <a:t>GDPR e commercialisti: il codice deontologico </a:t>
            </a:r>
            <a:r>
              <a:rPr lang="it-IT" b="1" dirty="0" smtClean="0"/>
              <a:t>ODCEC</a:t>
            </a:r>
            <a:endParaRPr lang="it-IT" b="1" dirty="0"/>
          </a:p>
          <a:p>
            <a:r>
              <a:rPr lang="it-IT" b="1" dirty="0"/>
              <a:t>Integrità</a:t>
            </a:r>
          </a:p>
          <a:p>
            <a:r>
              <a:rPr lang="it-IT" dirty="0"/>
              <a:t>All’integrità dei dati è dedicato l’art. 6 del codice deontologico ma in senso morale:</a:t>
            </a:r>
          </a:p>
          <a:p>
            <a:r>
              <a:rPr lang="it-IT" dirty="0"/>
              <a:t>“</a:t>
            </a:r>
            <a:r>
              <a:rPr lang="it-IT" i="1" dirty="0"/>
              <a:t>Il professionista deve rispettare e osservare </a:t>
            </a:r>
            <a:r>
              <a:rPr lang="it-IT" i="1" dirty="0" smtClean="0"/>
              <a:t>leggi, </a:t>
            </a:r>
            <a:r>
              <a:rPr lang="it-IT" i="1" dirty="0"/>
              <a:t>norme e </a:t>
            </a:r>
            <a:r>
              <a:rPr lang="it-IT" i="1" dirty="0" smtClean="0"/>
              <a:t>regolamenti, </a:t>
            </a:r>
            <a:r>
              <a:rPr lang="it-IT" i="1" dirty="0"/>
              <a:t>e deve agire con integrità, onesta e correttezza in tutte le sue attività e relazioni, sia di natura professionale, sia di natura personale, senza fare discriminazioni di religione, razza, etnia, nazionalità, ideologia politica, sesso o classe </a:t>
            </a:r>
            <a:r>
              <a:rPr lang="it-IT" i="1" dirty="0" smtClean="0"/>
              <a:t>sociale che </a:t>
            </a:r>
            <a:r>
              <a:rPr lang="it-IT" i="1" dirty="0"/>
              <a:t>esercita la professione </a:t>
            </a:r>
            <a:r>
              <a:rPr lang="it-IT" i="1" dirty="0" smtClean="0"/>
              <a:t>pur essendo titolare </a:t>
            </a:r>
            <a:r>
              <a:rPr lang="it-IT" i="1" dirty="0"/>
              <a:t>del trattamento</a:t>
            </a:r>
            <a:r>
              <a:rPr lang="it-IT" dirty="0"/>
              <a:t>”.</a:t>
            </a:r>
          </a:p>
          <a:p>
            <a:endParaRPr lang="it-IT" dirty="0" smtClean="0"/>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smtClean="0"/>
              <a:t>OdcecSa</a:t>
            </a:r>
            <a:r>
              <a:rPr lang="it-IT" sz="2000" b="1" dirty="0" smtClean="0"/>
              <a:t/>
            </a:r>
            <a:br>
              <a:rPr lang="it-IT" sz="2000" b="1" dirty="0" smtClean="0"/>
            </a:br>
            <a:endParaRPr lang="it-IT" sz="2000" b="1" dirty="0" smtClean="0"/>
          </a:p>
          <a:p>
            <a:endParaRPr lang="it-IT" sz="2400" kern="1200" dirty="0">
              <a:solidFill>
                <a:schemeClr val="tx1"/>
              </a:solidFill>
            </a:endParaRPr>
          </a:p>
        </p:txBody>
      </p:sp>
    </p:spTree>
    <p:extLst>
      <p:ext uri="{BB962C8B-B14F-4D97-AF65-F5344CB8AC3E}">
        <p14:creationId xmlns:p14="http://schemas.microsoft.com/office/powerpoint/2010/main" val="1719309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222904" y="2484230"/>
            <a:ext cx="12044643" cy="4555093"/>
          </a:xfrm>
          <a:prstGeom prst="rect">
            <a:avLst/>
          </a:prstGeom>
          <a:noFill/>
        </p:spPr>
        <p:txBody>
          <a:bodyPr wrap="square" rtlCol="0">
            <a:spAutoFit/>
          </a:bodyPr>
          <a:lstStyle/>
          <a:p>
            <a:r>
              <a:rPr lang="it-IT" b="1" dirty="0"/>
              <a:t>GDPR e commercialisti: il codice deontologico </a:t>
            </a:r>
            <a:r>
              <a:rPr lang="it-IT" b="1" dirty="0" smtClean="0"/>
              <a:t>ODCEC</a:t>
            </a:r>
            <a:endParaRPr lang="it-IT" b="1" dirty="0"/>
          </a:p>
          <a:p>
            <a:endParaRPr lang="it-IT" dirty="0"/>
          </a:p>
          <a:p>
            <a:r>
              <a:rPr lang="it-IT" b="1" dirty="0"/>
              <a:t>Disponibilità</a:t>
            </a:r>
          </a:p>
          <a:p>
            <a:r>
              <a:rPr lang="it-IT" dirty="0"/>
              <a:t>Il termine disponibilità è citato, in senso figurato, nell’art. 15 del codice deontologico intitolato “Collaborazione tra colleghi”:</a:t>
            </a:r>
          </a:p>
          <a:p>
            <a:r>
              <a:rPr lang="it-IT" dirty="0"/>
              <a:t>“</a:t>
            </a:r>
            <a:r>
              <a:rPr lang="it-IT" i="1" dirty="0"/>
              <a:t>[..] Costituisce assistenza reciproca anche </a:t>
            </a:r>
            <a:r>
              <a:rPr lang="it-IT" b="1" i="1" dirty="0"/>
              <a:t>la disponibilità</a:t>
            </a:r>
            <a:r>
              <a:rPr lang="it-IT" i="1" dirty="0"/>
              <a:t> del professionista alla sostituzione nella conduzione e/o gestione dello studio di altro collega, che ne faccia richiesta all’Ordine, per temporaneo impedimento dovuto a ragioni di salute, maternità, paternità, affido ovvero oggettiva difficoltà</a:t>
            </a:r>
            <a:r>
              <a:rPr lang="it-IT" dirty="0"/>
              <a:t>”.</a:t>
            </a:r>
          </a:p>
          <a:p>
            <a:endParaRPr lang="it-IT" dirty="0" smtClean="0"/>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smtClean="0"/>
              <a:t>OdcecSa</a:t>
            </a:r>
            <a:r>
              <a:rPr lang="it-IT" sz="2000" b="1" dirty="0" smtClean="0"/>
              <a:t/>
            </a:r>
            <a:br>
              <a:rPr lang="it-IT" sz="2000" b="1" dirty="0" smtClean="0"/>
            </a:br>
            <a:endParaRPr lang="it-IT" sz="2000" b="1" dirty="0" smtClean="0"/>
          </a:p>
          <a:p>
            <a:endParaRPr lang="it-IT" sz="2400" kern="1200" dirty="0">
              <a:solidFill>
                <a:schemeClr val="tx1"/>
              </a:solidFill>
            </a:endParaRPr>
          </a:p>
        </p:txBody>
      </p:sp>
    </p:spTree>
    <p:extLst>
      <p:ext uri="{BB962C8B-B14F-4D97-AF65-F5344CB8AC3E}">
        <p14:creationId xmlns:p14="http://schemas.microsoft.com/office/powerpoint/2010/main" val="1085023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273269" y="2484230"/>
            <a:ext cx="11613931" cy="4832092"/>
          </a:xfrm>
          <a:prstGeom prst="rect">
            <a:avLst/>
          </a:prstGeom>
          <a:noFill/>
        </p:spPr>
        <p:txBody>
          <a:bodyPr wrap="square" rtlCol="0">
            <a:spAutoFit/>
          </a:bodyPr>
          <a:lstStyle/>
          <a:p>
            <a:r>
              <a:rPr lang="it-IT" b="1" dirty="0"/>
              <a:t>GDPR e commercialisti: il codice deontologico </a:t>
            </a:r>
            <a:r>
              <a:rPr lang="it-IT" b="1" dirty="0" smtClean="0"/>
              <a:t>ODCEC</a:t>
            </a:r>
            <a:endParaRPr lang="it-IT" b="1" dirty="0"/>
          </a:p>
          <a:p>
            <a:endParaRPr lang="it-IT" dirty="0"/>
          </a:p>
          <a:p>
            <a:r>
              <a:rPr lang="it-IT" b="1" dirty="0"/>
              <a:t>Disponibilità</a:t>
            </a:r>
          </a:p>
          <a:p>
            <a:r>
              <a:rPr lang="it-IT" dirty="0"/>
              <a:t>Interessante è l’art. 16 “Subentro ad un collega” in particolare al comma 3:</a:t>
            </a:r>
          </a:p>
          <a:p>
            <a:r>
              <a:rPr lang="it-IT" dirty="0"/>
              <a:t>“</a:t>
            </a:r>
            <a:r>
              <a:rPr lang="it-IT" i="1" dirty="0"/>
              <a:t>Il professionista che venga sostituito da altro collega deve prestare al subentrante piena collaborazione; trasmettergli senza indugio, e previo consenso del cliente, tutta la documentazione in suo possesso; adoperarsi affinché il subentro avvenga senza pregiudizio per il cliente</a:t>
            </a:r>
            <a:r>
              <a:rPr lang="it-IT" dirty="0"/>
              <a:t>”.</a:t>
            </a:r>
          </a:p>
          <a:p>
            <a:endParaRPr lang="it-IT" dirty="0"/>
          </a:p>
          <a:p>
            <a:endParaRPr lang="it-IT" dirty="0"/>
          </a:p>
          <a:p>
            <a:endParaRPr lang="it-IT" dirty="0" smtClean="0"/>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smtClean="0"/>
              <a:t>OdcecSa</a:t>
            </a:r>
            <a:r>
              <a:rPr lang="it-IT" sz="2000" b="1" dirty="0" smtClean="0"/>
              <a:t/>
            </a:r>
            <a:br>
              <a:rPr lang="it-IT" sz="2000" b="1" dirty="0" smtClean="0"/>
            </a:br>
            <a:endParaRPr lang="it-IT" sz="2000" b="1" dirty="0" smtClean="0"/>
          </a:p>
          <a:p>
            <a:endParaRPr lang="it-IT" sz="2400" kern="1200" dirty="0">
              <a:solidFill>
                <a:schemeClr val="tx1"/>
              </a:solidFill>
            </a:endParaRPr>
          </a:p>
        </p:txBody>
      </p:sp>
    </p:spTree>
    <p:extLst>
      <p:ext uri="{BB962C8B-B14F-4D97-AF65-F5344CB8AC3E}">
        <p14:creationId xmlns:p14="http://schemas.microsoft.com/office/powerpoint/2010/main" val="894794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578070" y="2591830"/>
            <a:ext cx="11431014" cy="4124206"/>
          </a:xfrm>
          <a:prstGeom prst="rect">
            <a:avLst/>
          </a:prstGeom>
          <a:noFill/>
        </p:spPr>
        <p:txBody>
          <a:bodyPr wrap="square" rtlCol="0">
            <a:spAutoFit/>
          </a:bodyPr>
          <a:lstStyle/>
          <a:p>
            <a:r>
              <a:rPr lang="it-IT" b="1" dirty="0"/>
              <a:t>GDPR e commercialisti: il codice deontologico ODCEC</a:t>
            </a:r>
          </a:p>
          <a:p>
            <a:endParaRPr lang="it-IT" dirty="0"/>
          </a:p>
          <a:p>
            <a:r>
              <a:rPr lang="it-IT" b="1" dirty="0" smtClean="0"/>
              <a:t>Disponibilità</a:t>
            </a:r>
            <a:endParaRPr lang="it-IT" dirty="0" smtClean="0"/>
          </a:p>
          <a:p>
            <a:r>
              <a:rPr lang="it-IT" dirty="0"/>
              <a:t>Sembra richiamare il </a:t>
            </a:r>
            <a:r>
              <a:rPr lang="it-IT" b="1" dirty="0">
                <a:hlinkClick r:id="rId4"/>
              </a:rPr>
              <a:t>diritto alla portabilità dei dati</a:t>
            </a:r>
            <a:r>
              <a:rPr lang="it-IT" dirty="0"/>
              <a:t> citato dall’art. 20 del GDPR comma 1</a:t>
            </a:r>
            <a:r>
              <a:rPr lang="it-IT" dirty="0" smtClean="0"/>
              <a:t>:</a:t>
            </a:r>
            <a:endParaRPr lang="it-IT" dirty="0"/>
          </a:p>
          <a:p>
            <a:r>
              <a:rPr lang="it-IT" dirty="0" smtClean="0"/>
              <a:t>“</a:t>
            </a:r>
            <a:r>
              <a:rPr lang="it-IT" i="1" dirty="0"/>
              <a:t>L’interessato ha il diritto di ricevere in un formato strutturato, di uso comune e leggibile da dispositivo automatico i dati personali che lo riguardano forniti a un titolare del trattamento e ha il diritto di trasmettere tali dati a un altro titolare del trattamento senza impedimenti da parte del titolare del trattamento cui li ha forniti </a:t>
            </a:r>
            <a:r>
              <a:rPr lang="it-IT" i="1" dirty="0" smtClean="0"/>
              <a:t>[..]”.</a:t>
            </a:r>
            <a:r>
              <a:rPr lang="it-IT" sz="2800" b="1" dirty="0"/>
              <a:t> </a:t>
            </a:r>
            <a:endParaRPr lang="it-IT" sz="2800" b="1" dirty="0" smtClean="0"/>
          </a:p>
          <a:p>
            <a:endParaRPr lang="it-IT" sz="2800" b="1" dirty="0"/>
          </a:p>
          <a:p>
            <a:endParaRPr lang="it-IT" sz="2800" b="1" dirty="0" smtClean="0"/>
          </a:p>
          <a:p>
            <a:r>
              <a:rPr lang="it-IT" sz="2800" b="1" dirty="0"/>
              <a:t>	</a:t>
            </a:r>
            <a:r>
              <a:rPr lang="it-IT" sz="2800" b="1" dirty="0" smtClean="0"/>
              <a:t>				</a:t>
            </a:r>
            <a:r>
              <a:rPr lang="it-IT" sz="2400" b="1" dirty="0" smtClean="0"/>
              <a:t>Dr.ssa </a:t>
            </a:r>
            <a:r>
              <a:rPr lang="it-IT" sz="2400" b="1" dirty="0"/>
              <a:t>Elisabetta Russo - </a:t>
            </a:r>
            <a:r>
              <a:rPr lang="it-IT" sz="2400" b="1" dirty="0" err="1"/>
              <a:t>OdcecSa</a:t>
            </a:r>
            <a:r>
              <a:rPr lang="it-IT" sz="2400" b="1" dirty="0"/>
              <a:t/>
            </a:r>
            <a:br>
              <a:rPr lang="it-IT" sz="2400" b="1" dirty="0"/>
            </a:br>
            <a:endParaRPr lang="it-IT" sz="2400" kern="1200" dirty="0">
              <a:solidFill>
                <a:schemeClr val="tx1"/>
              </a:solidFill>
            </a:endParaRPr>
          </a:p>
        </p:txBody>
      </p:sp>
    </p:spTree>
    <p:extLst>
      <p:ext uri="{BB962C8B-B14F-4D97-AF65-F5344CB8AC3E}">
        <p14:creationId xmlns:p14="http://schemas.microsoft.com/office/powerpoint/2010/main" val="185189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462760"/>
          </a:xfrm>
          <a:prstGeom prst="rect">
            <a:avLst/>
          </a:prstGeom>
        </p:spPr>
        <p:txBody>
          <a:bodyPr wrap="square">
            <a:spAutoFit/>
          </a:bodyPr>
          <a:lstStyle/>
          <a:p>
            <a:r>
              <a:rPr lang="it-IT" sz="2000" b="1" dirty="0" smtClean="0"/>
              <a:t>In </a:t>
            </a:r>
            <a:r>
              <a:rPr lang="it-IT" sz="2000" b="1" dirty="0"/>
              <a:t>ambito </a:t>
            </a:r>
            <a:r>
              <a:rPr lang="it-IT" sz="2000" b="1" dirty="0" smtClean="0"/>
              <a:t>privacy del GDPR 679/2016</a:t>
            </a:r>
            <a:endParaRPr lang="it-IT" sz="2000" dirty="0" smtClean="0">
              <a:solidFill>
                <a:srgbClr val="323232"/>
              </a:solidFill>
              <a:latin typeface="Verdana"/>
              <a:cs typeface="Verdana"/>
            </a:endParaRPr>
          </a:p>
          <a:p>
            <a:r>
              <a:rPr lang="it-IT" sz="2000" i="1" dirty="0"/>
              <a:t>Tra i vari adempimenti necessari per raggiungere la </a:t>
            </a:r>
            <a:r>
              <a:rPr lang="it-IT" sz="2000" i="1" dirty="0" err="1"/>
              <a:t>compliance</a:t>
            </a:r>
            <a:r>
              <a:rPr lang="it-IT" sz="2000" i="1" dirty="0"/>
              <a:t> al </a:t>
            </a:r>
            <a:r>
              <a:rPr lang="it-IT" sz="2000" b="1" i="1" dirty="0"/>
              <a:t>GDPR</a:t>
            </a:r>
            <a:r>
              <a:rPr lang="it-IT" sz="2000" i="1" dirty="0"/>
              <a:t> è </a:t>
            </a:r>
            <a:r>
              <a:rPr lang="it-IT" sz="2000" i="1" dirty="0" smtClean="0"/>
              <a:t>richiesto, oltre a </a:t>
            </a:r>
            <a:r>
              <a:rPr lang="it-IT" sz="2000" i="1" dirty="0"/>
              <a:t>definire sempre, con chiarezza, </a:t>
            </a:r>
            <a:r>
              <a:rPr lang="it-IT" sz="2000" b="1" i="1" dirty="0"/>
              <a:t>i ruoli privacy e le responsabilità dei soggetti</a:t>
            </a:r>
            <a:r>
              <a:rPr lang="it-IT" sz="2000" i="1" dirty="0"/>
              <a:t> che intervengono nel processo di trattamento dei dati </a:t>
            </a:r>
            <a:r>
              <a:rPr lang="it-IT" sz="2000" i="1" dirty="0" smtClean="0"/>
              <a:t>personali, anche la deontologia professionale contempla in maniera responsabile il completamento alla </a:t>
            </a:r>
            <a:r>
              <a:rPr lang="it-IT" sz="2000" i="1" dirty="0" err="1" smtClean="0"/>
              <a:t>compliance</a:t>
            </a:r>
            <a:r>
              <a:rPr lang="it-IT" sz="2000" i="1" dirty="0" smtClean="0"/>
              <a:t>.</a:t>
            </a:r>
          </a:p>
          <a:p>
            <a:r>
              <a:rPr lang="it-IT" sz="2000" i="1" dirty="0" smtClean="0"/>
              <a:t> </a:t>
            </a:r>
          </a:p>
          <a:p>
            <a:r>
              <a:rPr lang="it-IT" sz="2000" i="1" dirty="0" smtClean="0"/>
              <a:t>Come  garantire che essa, la deontologia, possa essere rispettata all’interno dell’organigramma privacy?</a:t>
            </a:r>
            <a:endParaRPr lang="it-IT" sz="2000" b="1" spc="-10" dirty="0">
              <a:latin typeface="Verdana"/>
            </a:endParaRPr>
          </a:p>
          <a:p>
            <a:endParaRPr lang="it-IT" sz="2400" b="1" spc="-10" dirty="0" smtClean="0">
              <a:latin typeface="Verdana"/>
            </a:endParaRPr>
          </a:p>
          <a:p>
            <a:endParaRPr lang="it-IT" sz="2400" b="1" spc="-10" dirty="0" smtClean="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3600690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20</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559973"/>
            <a:ext cx="9648644" cy="599090"/>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0" y="2591830"/>
            <a:ext cx="12146244" cy="4678204"/>
          </a:xfrm>
          <a:prstGeom prst="rect">
            <a:avLst/>
          </a:prstGeom>
          <a:noFill/>
        </p:spPr>
        <p:txBody>
          <a:bodyPr wrap="square" rtlCol="0">
            <a:spAutoFit/>
          </a:bodyPr>
          <a:lstStyle/>
          <a:p>
            <a:r>
              <a:rPr lang="it-IT" b="1" dirty="0"/>
              <a:t>GDPR e commercialisti: il codice deontologico </a:t>
            </a:r>
            <a:r>
              <a:rPr lang="it-IT" b="1" dirty="0" smtClean="0"/>
              <a:t>ODCEC</a:t>
            </a:r>
            <a:endParaRPr lang="it-IT" dirty="0" smtClean="0"/>
          </a:p>
          <a:p>
            <a:r>
              <a:rPr lang="it-IT" sz="2800" b="1" dirty="0" smtClean="0"/>
              <a:t> </a:t>
            </a:r>
            <a:r>
              <a:rPr lang="it-IT" b="1" dirty="0"/>
              <a:t>Resilienza</a:t>
            </a:r>
          </a:p>
          <a:p>
            <a:r>
              <a:rPr lang="it-IT" dirty="0"/>
              <a:t>Anche il commercialista dovrà valutare, come descritto dall’art. 32 del GDPR:</a:t>
            </a:r>
          </a:p>
          <a:p>
            <a:r>
              <a:rPr lang="it-IT" dirty="0"/>
              <a:t>la resilienza dei sistemi e dei servizi di trattamento (lettera B);</a:t>
            </a:r>
          </a:p>
          <a:p>
            <a:r>
              <a:rPr lang="it-IT" dirty="0"/>
              <a:t>la capacità di ripristinare tempestivamente la disponibilità e l’accesso dei dati personali in caso di incidente fisico o tecnico (lettera C);</a:t>
            </a:r>
          </a:p>
          <a:p>
            <a:r>
              <a:rPr lang="it-IT" dirty="0"/>
              <a:t>una procedura per testare, verificare e valutare regolarmente l’efficacia delle misure tecniche e organizzative al fine di garantire la sicurezza del trattamento (lettera D).</a:t>
            </a:r>
          </a:p>
          <a:p>
            <a:r>
              <a:rPr lang="it-IT" dirty="0"/>
              <a:t>Il termine resilienza deriva dall’aggettivo resiliente che significa “rimbalzare”. La definizione non è riferita solo ad aspetti informatici ma anche fisici.</a:t>
            </a:r>
          </a:p>
          <a:p>
            <a:endParaRPr lang="it-IT" sz="2800" b="1" dirty="0"/>
          </a:p>
          <a:p>
            <a:endParaRPr lang="it-IT" sz="2800" b="1" dirty="0" smtClean="0"/>
          </a:p>
          <a:p>
            <a:r>
              <a:rPr lang="it-IT" sz="2800" b="1" dirty="0"/>
              <a:t>	</a:t>
            </a:r>
            <a:r>
              <a:rPr lang="it-IT" sz="2800" b="1" dirty="0" smtClean="0"/>
              <a:t>				</a:t>
            </a:r>
            <a:r>
              <a:rPr lang="it-IT" sz="2400" b="1" dirty="0" smtClean="0"/>
              <a:t>Dr.ssa </a:t>
            </a:r>
            <a:r>
              <a:rPr lang="it-IT" sz="2400" b="1" dirty="0"/>
              <a:t>Elisabetta Russo - </a:t>
            </a:r>
            <a:r>
              <a:rPr lang="it-IT" sz="2400" b="1" dirty="0" err="1"/>
              <a:t>OdcecSa</a:t>
            </a:r>
            <a:r>
              <a:rPr lang="it-IT" sz="2400" b="1" dirty="0"/>
              <a:t/>
            </a:r>
            <a:br>
              <a:rPr lang="it-IT" sz="2400" b="1" dirty="0"/>
            </a:br>
            <a:endParaRPr lang="it-IT" sz="2400" kern="1200" dirty="0">
              <a:solidFill>
                <a:schemeClr val="tx1"/>
              </a:solidFill>
            </a:endParaRPr>
          </a:p>
        </p:txBody>
      </p:sp>
    </p:spTree>
    <p:extLst>
      <p:ext uri="{BB962C8B-B14F-4D97-AF65-F5344CB8AC3E}">
        <p14:creationId xmlns:p14="http://schemas.microsoft.com/office/powerpoint/2010/main" val="27034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71552" y="988330"/>
            <a:ext cx="10518774" cy="1280890"/>
          </a:xfrm>
        </p:spPr>
        <p:txBody>
          <a:bodyPr/>
          <a:lstStyle/>
          <a:p>
            <a:r>
              <a:rPr lang="it-IT">
                <a:solidFill>
                  <a:srgbClr val="FFFF00"/>
                </a:solidFill>
                <a:effectLst>
                  <a:outerShdw blurRad="38100" dist="38100" dir="2700000" algn="tl">
                    <a:srgbClr val="000000">
                      <a:alpha val="43137"/>
                    </a:srgbClr>
                  </a:outerShdw>
                </a:effectLst>
              </a:rPr>
              <a:t>PRIVACY E DEONTOLOGIA </a:t>
            </a:r>
            <a:endParaRPr lang="it-IT" dirty="0"/>
          </a:p>
        </p:txBody>
      </p:sp>
      <p:sp>
        <p:nvSpPr>
          <p:cNvPr id="3" name="Rettangolo 2"/>
          <p:cNvSpPr/>
          <p:nvPr/>
        </p:nvSpPr>
        <p:spPr>
          <a:xfrm>
            <a:off x="685799" y="2190890"/>
            <a:ext cx="11323286" cy="4955203"/>
          </a:xfrm>
          <a:prstGeom prst="rect">
            <a:avLst/>
          </a:prstGeom>
        </p:spPr>
        <p:txBody>
          <a:bodyPr wrap="square">
            <a:spAutoFit/>
          </a:bodyPr>
          <a:lstStyle/>
          <a:p>
            <a:endParaRPr lang="it-IT" dirty="0"/>
          </a:p>
          <a:p>
            <a:r>
              <a:rPr lang="it-IT" dirty="0"/>
              <a:t>Se in informatica, la definizione generica di </a:t>
            </a:r>
            <a:r>
              <a:rPr lang="it-IT" b="1" dirty="0"/>
              <a:t>resilienza</a:t>
            </a:r>
            <a:r>
              <a:rPr lang="it-IT" dirty="0"/>
              <a:t> è la capacità di un sistema di adattarsi alle condizioni d’uso e di resistere all’usura in modo da garantire la disponibilità dei servizi erogati, da un punto di vista fisico questa può intendersi come la possibilità di garantire un alternativa di accesso alle strutture che ospitano i dipendenti ed i collaboratori.</a:t>
            </a:r>
          </a:p>
          <a:p>
            <a:r>
              <a:rPr lang="it-IT" dirty="0"/>
              <a:t>Per dimostrare che questo importante aspetto sia stato preso in considerazione potrebbe essere utile la stesura di un documento volto a garantire la continuità operativa (Business </a:t>
            </a:r>
            <a:r>
              <a:rPr lang="it-IT" dirty="0" err="1" smtClean="0"/>
              <a:t>Continuity</a:t>
            </a:r>
            <a:r>
              <a:rPr lang="it-IT" dirty="0" smtClean="0"/>
              <a:t>) </a:t>
            </a:r>
            <a:r>
              <a:rPr lang="it-IT" dirty="0"/>
              <a:t>dello studio ovvero:</a:t>
            </a:r>
          </a:p>
          <a:p>
            <a:r>
              <a:rPr lang="it-IT" dirty="0"/>
              <a:t>“</a:t>
            </a:r>
            <a:r>
              <a:rPr lang="it-IT" i="1" dirty="0"/>
              <a:t>la capacità del titolare di continuare a fornire i suoi servizi ad un livello accettabile a seguito di un evento distruttivo </a:t>
            </a:r>
            <a:r>
              <a:rPr lang="it-IT" dirty="0" smtClean="0"/>
              <a:t>”.</a:t>
            </a:r>
            <a:endParaRPr lang="it-IT" dirty="0"/>
          </a:p>
          <a:p>
            <a:endParaRPr lang="it-IT" dirty="0"/>
          </a:p>
          <a:p>
            <a:endParaRPr lang="it-IT" b="1" dirty="0" smtClean="0"/>
          </a:p>
          <a:p>
            <a:endParaRPr lang="it-IT" sz="2400" b="1" spc="-10" dirty="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631711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71552" y="988330"/>
            <a:ext cx="10518774" cy="1280890"/>
          </a:xfrm>
        </p:spPr>
        <p:txBody>
          <a:bodyPr/>
          <a:lstStyle/>
          <a:p>
            <a:r>
              <a:rPr lang="it-IT">
                <a:solidFill>
                  <a:srgbClr val="FFFF00"/>
                </a:solidFill>
                <a:effectLst>
                  <a:outerShdw blurRad="38100" dist="38100" dir="2700000" algn="tl">
                    <a:srgbClr val="000000">
                      <a:alpha val="43137"/>
                    </a:srgbClr>
                  </a:outerShdw>
                </a:effectLst>
              </a:rPr>
              <a:t>PRIVACY E DEONTOLOGIA </a:t>
            </a:r>
            <a:endParaRPr lang="it-IT" dirty="0"/>
          </a:p>
        </p:txBody>
      </p:sp>
      <p:sp>
        <p:nvSpPr>
          <p:cNvPr id="3" name="Rettangolo 2"/>
          <p:cNvSpPr/>
          <p:nvPr/>
        </p:nvSpPr>
        <p:spPr>
          <a:xfrm>
            <a:off x="822959" y="2596055"/>
            <a:ext cx="11186125" cy="3693319"/>
          </a:xfrm>
          <a:prstGeom prst="rect">
            <a:avLst/>
          </a:prstGeom>
        </p:spPr>
        <p:txBody>
          <a:bodyPr wrap="square">
            <a:spAutoFit/>
          </a:bodyPr>
          <a:lstStyle/>
          <a:p>
            <a:r>
              <a:rPr lang="it-IT" b="1" dirty="0"/>
              <a:t>Conclusioni</a:t>
            </a:r>
          </a:p>
          <a:p>
            <a:r>
              <a:rPr lang="it-IT" dirty="0"/>
              <a:t>In conclusione, il diritto alla protezione dei dati personali è ufficialmente qualificato, a livello nazionale ed europeo, </a:t>
            </a:r>
            <a:r>
              <a:rPr lang="it-IT" b="1" dirty="0"/>
              <a:t>come diritto civile, di carattere non patrimoniale, che spetta a tutti gli individui e rientra tra i diritti storicamente definiti come “libertà negative”, perché per il loro effettivo godimento richiedono necessariamente un astensione da parte dello Stato e degli altri individui</a:t>
            </a:r>
            <a:r>
              <a:rPr lang="it-IT" dirty="0"/>
              <a:t>.</a:t>
            </a:r>
          </a:p>
          <a:p>
            <a:r>
              <a:rPr lang="it-IT" dirty="0"/>
              <a:t>Come il diritto alla libertà personale che può avere piena realizzazione solo laddove e fintanto che altri soggetti non interferiscano con esso</a:t>
            </a:r>
            <a:r>
              <a:rPr lang="it-IT" dirty="0" smtClean="0"/>
              <a:t>.</a:t>
            </a:r>
          </a:p>
          <a:p>
            <a:endParaRPr lang="it-IT" b="1" dirty="0" smtClean="0"/>
          </a:p>
          <a:p>
            <a:endParaRPr lang="it-IT" b="1" dirty="0"/>
          </a:p>
          <a:p>
            <a:endParaRPr lang="it-IT" b="1" dirty="0" smtClean="0"/>
          </a:p>
          <a:p>
            <a:endParaRPr lang="it-IT" b="1" dirty="0"/>
          </a:p>
          <a:p>
            <a:endParaRPr lang="it-IT" b="1" dirty="0" smtClean="0"/>
          </a:p>
          <a:p>
            <a:r>
              <a:rPr lang="it-IT" b="1" dirty="0" smtClean="0"/>
              <a:t>                                               Dr.ssa </a:t>
            </a:r>
            <a:r>
              <a:rPr lang="it-IT" b="1" dirty="0"/>
              <a:t>Elisabetta Russo - </a:t>
            </a:r>
            <a:r>
              <a:rPr lang="it-IT" b="1" dirty="0" err="1"/>
              <a:t>OdcecSa</a:t>
            </a:r>
            <a:endParaRPr lang="it-IT" dirty="0"/>
          </a:p>
        </p:txBody>
      </p:sp>
    </p:spTree>
    <p:extLst>
      <p:ext uri="{BB962C8B-B14F-4D97-AF65-F5344CB8AC3E}">
        <p14:creationId xmlns:p14="http://schemas.microsoft.com/office/powerpoint/2010/main" val="3477966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57F1E4F-1CFF-5643-939E-217C01CDF565}" type="slidenum">
              <a:rPr lang="en-US" smtClean="0"/>
              <a:pPr/>
              <a:t>23</a:t>
            </a:fld>
            <a:endParaRPr lang="en-US" dirty="0"/>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101600" y="2844861"/>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0" name="CasellaDiTesto 9"/>
          <p:cNvSpPr txBox="1"/>
          <p:nvPr/>
        </p:nvSpPr>
        <p:spPr>
          <a:xfrm>
            <a:off x="822960" y="554849"/>
            <a:ext cx="10317110" cy="830993"/>
          </a:xfrm>
          <a:prstGeom prst="rect">
            <a:avLst/>
          </a:prstGeom>
          <a:noFill/>
          <a:ln>
            <a:solidFill>
              <a:srgbClr val="FFC000"/>
            </a:solidFill>
          </a:ln>
        </p:spPr>
        <p:txBody>
          <a:bodyPr wrap="square" rtlCol="0">
            <a:spAutoFit/>
            <a:scene3d>
              <a:camera prst="orthographicFront"/>
              <a:lightRig rig="threePt" dir="t"/>
            </a:scene3d>
            <a:sp3d extrusionH="57150">
              <a:bevelT w="38100" h="38100"/>
            </a:sp3d>
          </a:bodyPr>
          <a:lstStyle/>
          <a:p>
            <a:pPr algn="ctr"/>
            <a:r>
              <a:rPr lang="it-IT" sz="2800" dirty="0" smtClean="0">
                <a:solidFill>
                  <a:sysClr val="windowText" lastClr="000000"/>
                </a:solidFill>
              </a:rPr>
              <a:t>        </a:t>
            </a:r>
            <a:r>
              <a:rPr lang="it-IT" sz="2000" b="1" dirty="0" smtClean="0">
                <a:solidFill>
                  <a:sysClr val="windowText" lastClr="000000"/>
                </a:solidFill>
              </a:rPr>
              <a:t>Ringrazio tutti i presenti per l’attenzione prestatami</a:t>
            </a:r>
          </a:p>
          <a:p>
            <a:pPr algn="ctr"/>
            <a:r>
              <a:rPr lang="it-IT" sz="2000" b="1" dirty="0" smtClean="0">
                <a:solidFill>
                  <a:sysClr val="windowText" lastClr="000000"/>
                </a:solidFill>
              </a:rPr>
              <a:t>     Auguro a tutti buon lavoro.</a:t>
            </a:r>
          </a:p>
        </p:txBody>
      </p:sp>
      <p:pic>
        <p:nvPicPr>
          <p:cNvPr id="11" name="Immagine 10"/>
          <p:cNvPicPr>
            <a:picLocks noChangeAspect="1"/>
          </p:cNvPicPr>
          <p:nvPr/>
        </p:nvPicPr>
        <p:blipFill>
          <a:blip r:embed="rId2"/>
          <a:stretch>
            <a:fillRect/>
          </a:stretch>
        </p:blipFill>
        <p:spPr>
          <a:xfrm>
            <a:off x="8902261" y="986589"/>
            <a:ext cx="2237809" cy="1283369"/>
          </a:xfrm>
          <a:prstGeom prst="rect">
            <a:avLst/>
          </a:prstGeom>
          <a:ln>
            <a:noFill/>
          </a:ln>
          <a:effectLst>
            <a:softEdge rad="112500"/>
          </a:effectLst>
        </p:spPr>
      </p:pic>
      <p:sp>
        <p:nvSpPr>
          <p:cNvPr id="2" name="Rettangolo 1"/>
          <p:cNvSpPr/>
          <p:nvPr/>
        </p:nvSpPr>
        <p:spPr>
          <a:xfrm>
            <a:off x="2615878" y="6168836"/>
            <a:ext cx="7442522" cy="646331"/>
          </a:xfrm>
          <a:prstGeom prst="rect">
            <a:avLst/>
          </a:prstGeom>
        </p:spPr>
        <p:txBody>
          <a:bodyPr wrap="square">
            <a:spAutoFit/>
          </a:bodyPr>
          <a:lstStyle/>
          <a:p>
            <a:r>
              <a:rPr lang="it-IT" b="1" dirty="0" smtClean="0">
                <a:latin typeface="Baskerville Old Face" panose="02020602080505020303" pitchFamily="18" charset="0"/>
                <a:cs typeface="Times New Roman" panose="02020603050405020304" pitchFamily="18" charset="0"/>
              </a:rPr>
              <a:t>                     Dr.ssa </a:t>
            </a:r>
            <a:r>
              <a:rPr lang="it-IT" b="1" dirty="0">
                <a:latin typeface="Baskerville Old Face" panose="02020602080505020303" pitchFamily="18" charset="0"/>
                <a:cs typeface="Times New Roman" panose="02020603050405020304" pitchFamily="18" charset="0"/>
              </a:rPr>
              <a:t>Elisabetta Russo – </a:t>
            </a:r>
            <a:r>
              <a:rPr lang="it-IT" b="1" dirty="0" err="1">
                <a:latin typeface="Baskerville Old Face" panose="02020602080505020303" pitchFamily="18" charset="0"/>
                <a:cs typeface="Times New Roman" panose="02020603050405020304" pitchFamily="18" charset="0"/>
              </a:rPr>
              <a:t>Odcec</a:t>
            </a:r>
            <a:r>
              <a:rPr lang="it-IT" b="1" dirty="0">
                <a:latin typeface="Baskerville Old Face" panose="02020602080505020303" pitchFamily="18" charset="0"/>
                <a:cs typeface="Times New Roman" panose="02020603050405020304" pitchFamily="18" charset="0"/>
              </a:rPr>
              <a:t> Salerno</a:t>
            </a:r>
            <a:r>
              <a:rPr lang="it-IT" sz="1600" dirty="0">
                <a:latin typeface="Baskerville Old Face" panose="02020602080505020303" pitchFamily="18" charset="0"/>
                <a:cs typeface="Times New Roman" panose="02020603050405020304" pitchFamily="18" charset="0"/>
              </a:rPr>
              <a:t/>
            </a:r>
            <a:br>
              <a:rPr lang="it-IT" sz="1600" dirty="0">
                <a:latin typeface="Baskerville Old Face" panose="02020602080505020303" pitchFamily="18" charset="0"/>
                <a:cs typeface="Times New Roman" panose="02020603050405020304" pitchFamily="18" charset="0"/>
              </a:rPr>
            </a:b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2269958"/>
            <a:ext cx="10694715" cy="4346592"/>
          </a:xfrm>
          <a:prstGeom prst="rect">
            <a:avLst/>
          </a:prstGeom>
        </p:spPr>
      </p:pic>
      <p:sp>
        <p:nvSpPr>
          <p:cNvPr id="6" name="CasellaDiTesto 5"/>
          <p:cNvSpPr txBox="1"/>
          <p:nvPr/>
        </p:nvSpPr>
        <p:spPr>
          <a:xfrm>
            <a:off x="5026181" y="1560349"/>
            <a:ext cx="2835429" cy="400110"/>
          </a:xfrm>
          <a:prstGeom prst="rect">
            <a:avLst/>
          </a:prstGeom>
          <a:noFill/>
        </p:spPr>
        <p:txBody>
          <a:bodyPr wrap="square" rtlCol="0">
            <a:spAutoFit/>
          </a:bodyPr>
          <a:lstStyle/>
          <a:p>
            <a:r>
              <a:rPr lang="it-IT" sz="2000" b="1" smtClean="0"/>
              <a:t>,</a:t>
            </a:r>
            <a:endParaRPr lang="it-IT" sz="2000" b="1" dirty="0"/>
          </a:p>
        </p:txBody>
      </p:sp>
    </p:spTree>
    <p:extLst>
      <p:ext uri="{BB962C8B-B14F-4D97-AF65-F5344CB8AC3E}">
        <p14:creationId xmlns:p14="http://schemas.microsoft.com/office/powerpoint/2010/main" val="17222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0387584" cy="4093428"/>
          </a:xfrm>
          <a:prstGeom prst="rect">
            <a:avLst/>
          </a:prstGeom>
          <a:noFill/>
        </p:spPr>
        <p:txBody>
          <a:bodyPr wrap="square" rtlCol="0">
            <a:spAutoFit/>
          </a:bodyPr>
          <a:lstStyle/>
          <a:p>
            <a:r>
              <a:rPr lang="it-IT" sz="2400" dirty="0"/>
              <a:t>Parlando di GDPR </a:t>
            </a:r>
            <a:r>
              <a:rPr lang="it-IT" sz="2400" dirty="0" smtClean="0"/>
              <a:t>679/2016 e </a:t>
            </a:r>
            <a:r>
              <a:rPr lang="it-IT" sz="2400" dirty="0"/>
              <a:t>commercialisti, e quindi di </a:t>
            </a:r>
            <a:r>
              <a:rPr lang="it-IT" sz="2400" dirty="0" err="1"/>
              <a:t>compliance</a:t>
            </a:r>
            <a:r>
              <a:rPr lang="it-IT" sz="2400" dirty="0"/>
              <a:t> alla normativa in materia di protezione dei dati personali, è utile fornire alcune indicazioni pratiche sul significato di riservatezza, integrità, disponibilità, resilienza dei sistemi e dei servizi di trattamento </a:t>
            </a:r>
            <a:r>
              <a:rPr lang="it-IT" sz="2400" dirty="0" smtClean="0"/>
              <a:t>dati</a:t>
            </a:r>
          </a:p>
          <a:p>
            <a:endParaRPr lang="it-IT" sz="2400" kern="1200" dirty="0">
              <a:solidFill>
                <a:schemeClr val="tx1"/>
              </a:solidFill>
            </a:endParaRPr>
          </a:p>
          <a:p>
            <a:endParaRPr lang="it-IT" sz="2400" dirty="0" smtClean="0"/>
          </a:p>
          <a:p>
            <a:endParaRPr lang="it-IT" sz="2400" kern="1200" dirty="0">
              <a:solidFill>
                <a:schemeClr val="tx1"/>
              </a:solidFill>
            </a:endParaRPr>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223016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1186124" cy="4093428"/>
          </a:xfrm>
          <a:prstGeom prst="rect">
            <a:avLst/>
          </a:prstGeom>
          <a:noFill/>
        </p:spPr>
        <p:txBody>
          <a:bodyPr wrap="square" rtlCol="0">
            <a:spAutoFit/>
          </a:bodyPr>
          <a:lstStyle/>
          <a:p>
            <a:r>
              <a:rPr lang="it-IT" sz="2000" dirty="0" smtClean="0"/>
              <a:t>L'art. 5, par. 1, lett. f), stabilisce che i </a:t>
            </a:r>
            <a:r>
              <a:rPr lang="it-IT" sz="2000" dirty="0" smtClean="0">
                <a:hlinkClick r:id="rId4" tooltip="Dato personale"/>
              </a:rPr>
              <a:t>dati personali</a:t>
            </a:r>
            <a:r>
              <a:rPr lang="it-IT" sz="2000" dirty="0" smtClean="0"/>
              <a:t> devono essere "</a:t>
            </a:r>
            <a:r>
              <a:rPr lang="it-IT" sz="2000" i="1" dirty="0" smtClean="0"/>
              <a:t>trattati in maniera da garantire un’adeguata </a:t>
            </a:r>
            <a:r>
              <a:rPr lang="it-IT" sz="2000" b="1" i="1" dirty="0" smtClean="0"/>
              <a:t>sicurezza</a:t>
            </a:r>
            <a:r>
              <a:rPr lang="it-IT" sz="2000" i="1" dirty="0" smtClean="0"/>
              <a:t> dei dati personali, compresa la protezione, mediante misure tecniche e organizzative adeguate, da trattamenti non autorizzati o illeciti e dalla perdita, dalla distruzione o dal danno accidentali («</a:t>
            </a:r>
            <a:r>
              <a:rPr lang="it-IT" sz="2000" b="1" i="1" dirty="0" smtClean="0"/>
              <a:t>integrità</a:t>
            </a:r>
            <a:r>
              <a:rPr lang="it-IT" sz="2000" i="1" dirty="0" smtClean="0"/>
              <a:t> e </a:t>
            </a:r>
            <a:r>
              <a:rPr lang="it-IT" sz="2000" b="1" i="1" dirty="0" smtClean="0"/>
              <a:t>riservatezza</a:t>
            </a:r>
            <a:r>
              <a:rPr lang="it-IT" sz="2000" i="1" dirty="0" smtClean="0"/>
              <a:t>»)</a:t>
            </a:r>
            <a:r>
              <a:rPr lang="it-IT" sz="2000" dirty="0" smtClean="0"/>
              <a:t>". E' importante notare che </a:t>
            </a:r>
            <a:r>
              <a:rPr lang="it-IT" sz="2000" b="1" dirty="0" smtClean="0"/>
              <a:t>è l'intero trattamento a dover essere sicuro</a:t>
            </a:r>
            <a:r>
              <a:rPr lang="it-IT" sz="2000" dirty="0" smtClean="0"/>
              <a:t>, non solo i dati come prodotto finale. Ciò comporta anche che le valutazioni di sicurezza vanno sviluppate per ogni tipo di </a:t>
            </a:r>
            <a:r>
              <a:rPr lang="it-IT" sz="2000" dirty="0" smtClean="0">
                <a:hlinkClick r:id="rId5" tooltip="Trattamento dei dati personali"/>
              </a:rPr>
              <a:t>trattamento</a:t>
            </a:r>
            <a:r>
              <a:rPr lang="it-IT" sz="2000" dirty="0" smtClean="0"/>
              <a:t>. </a:t>
            </a:r>
          </a:p>
          <a:p>
            <a:endParaRPr lang="it-IT" sz="2000" kern="1200" dirty="0" smtClean="0">
              <a:solidFill>
                <a:schemeClr val="tx1"/>
              </a:solidFill>
            </a:endParaRPr>
          </a:p>
          <a:p>
            <a:endParaRPr lang="it-IT" sz="2000" dirty="0" smtClean="0"/>
          </a:p>
          <a:p>
            <a:endParaRPr lang="it-IT" sz="2000" dirty="0" smtClean="0"/>
          </a:p>
          <a:p>
            <a:endParaRPr lang="it-IT" sz="2000" kern="1200" dirty="0" smtClean="0">
              <a:solidFill>
                <a:schemeClr val="tx1"/>
              </a:solidFill>
            </a:endParaRPr>
          </a:p>
          <a:p>
            <a:r>
              <a:rPr lang="it-IT" sz="2000" b="1" dirty="0" smtClean="0"/>
              <a:t>                                            Dr.ssa </a:t>
            </a:r>
            <a:r>
              <a:rPr lang="it-IT" sz="2000" b="1" dirty="0"/>
              <a:t>Elisabetta Russo - </a:t>
            </a:r>
            <a:r>
              <a:rPr lang="it-IT" sz="2000" b="1" dirty="0" err="1"/>
              <a:t>OdcecSa</a:t>
            </a:r>
            <a:r>
              <a:rPr lang="it-IT" sz="2000" b="1" dirty="0"/>
              <a:t/>
            </a:r>
            <a:br>
              <a:rPr lang="it-IT" sz="2000" b="1" dirty="0"/>
            </a:br>
            <a:endParaRPr lang="it-IT" sz="2000" kern="1200" dirty="0">
              <a:solidFill>
                <a:schemeClr val="tx1"/>
              </a:solidFill>
            </a:endParaRPr>
          </a:p>
        </p:txBody>
      </p:sp>
    </p:spTree>
    <p:extLst>
      <p:ext uri="{BB962C8B-B14F-4D97-AF65-F5344CB8AC3E}">
        <p14:creationId xmlns:p14="http://schemas.microsoft.com/office/powerpoint/2010/main" val="143496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0387584" cy="4832092"/>
          </a:xfrm>
          <a:prstGeom prst="rect">
            <a:avLst/>
          </a:prstGeom>
          <a:noFill/>
        </p:spPr>
        <p:txBody>
          <a:bodyPr wrap="square" rtlCol="0">
            <a:spAutoFit/>
          </a:bodyPr>
          <a:lstStyle/>
          <a:p>
            <a:r>
              <a:rPr lang="it-IT" sz="2400" dirty="0"/>
              <a:t>“</a:t>
            </a:r>
            <a:r>
              <a:rPr lang="it-IT" sz="2400" i="1" dirty="0"/>
              <a:t>La normativa europea richiede un ripensamento delle misure di sicurezza da adottarsi negli studi professionali, che devono essere adeguate al singolo contesto organizzativo ed elaborate caso per caso attraverso una preventiva, consapevole e responsabile mappatura dei rischi di trattamento dei dati gestiti</a:t>
            </a:r>
            <a:r>
              <a:rPr lang="it-IT" sz="2400" dirty="0"/>
              <a:t>”.</a:t>
            </a:r>
            <a:endParaRPr lang="it-IT" sz="2400" dirty="0" smtClean="0"/>
          </a:p>
          <a:p>
            <a:endParaRPr lang="it-IT" sz="2400" kern="1200" dirty="0">
              <a:solidFill>
                <a:schemeClr val="tx1"/>
              </a:solidFill>
            </a:endParaRPr>
          </a:p>
          <a:p>
            <a:endParaRPr lang="it-IT" sz="2400" dirty="0" smtClean="0"/>
          </a:p>
          <a:p>
            <a:endParaRPr lang="it-IT" sz="2400" kern="1200" dirty="0">
              <a:solidFill>
                <a:schemeClr val="tx1"/>
              </a:solidFill>
            </a:endParaRPr>
          </a:p>
          <a:p>
            <a:endParaRPr lang="it-IT" sz="2400" dirty="0" smtClean="0"/>
          </a:p>
          <a:p>
            <a:endParaRPr lang="it-IT" sz="2400" kern="1200" dirty="0">
              <a:solidFill>
                <a:schemeClr val="tx1"/>
              </a:solidFill>
            </a:endParaRPr>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574880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0387584" cy="4462760"/>
          </a:xfrm>
          <a:prstGeom prst="rect">
            <a:avLst/>
          </a:prstGeom>
          <a:noFill/>
        </p:spPr>
        <p:txBody>
          <a:bodyPr wrap="square" rtlCol="0">
            <a:spAutoFit/>
          </a:bodyPr>
          <a:lstStyle/>
          <a:p>
            <a:r>
              <a:rPr lang="it-IT" sz="2400" dirty="0" smtClean="0"/>
              <a:t>OSSIA:</a:t>
            </a:r>
          </a:p>
          <a:p>
            <a:r>
              <a:rPr lang="it-IT" sz="2000" dirty="0"/>
              <a:t>Non è un modello basato sul vecchio disciplinare tecnico in materia di misure minime di </a:t>
            </a:r>
            <a:r>
              <a:rPr lang="it-IT" sz="2000" dirty="0" smtClean="0"/>
              <a:t>sicurezza, in </a:t>
            </a:r>
            <a:r>
              <a:rPr lang="it-IT" sz="2000" dirty="0"/>
              <a:t>quanto posto a carico del titolare dello studio professionale la responsabilità di dimostrare (c.d. principio di </a:t>
            </a:r>
            <a:r>
              <a:rPr lang="it-IT" sz="2000" b="1" i="1" dirty="0">
                <a:hlinkClick r:id="rId4"/>
              </a:rPr>
              <a:t>accountability</a:t>
            </a:r>
            <a:r>
              <a:rPr lang="it-IT" sz="2000" dirty="0"/>
              <a:t>), all’esito di un’attenta analisi dei rischi, le misure di sicurezza adottate per garantire la sicurezza “dei dati personali trattati dal Titolare stesso o dal Responsabile del trattamento”.</a:t>
            </a:r>
            <a:endParaRPr lang="it-IT" sz="2000" dirty="0" smtClean="0"/>
          </a:p>
          <a:p>
            <a:endParaRPr lang="it-IT" sz="2400" kern="1200" dirty="0">
              <a:solidFill>
                <a:schemeClr val="tx1"/>
              </a:solidFill>
            </a:endParaRPr>
          </a:p>
          <a:p>
            <a:endParaRPr lang="it-IT" sz="2400" dirty="0" smtClean="0"/>
          </a:p>
          <a:p>
            <a:endParaRPr lang="it-IT" sz="2400" kern="1200" dirty="0">
              <a:solidFill>
                <a:schemeClr val="tx1"/>
              </a:solidFill>
            </a:endParaRPr>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3067575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1186124" cy="4339650"/>
          </a:xfrm>
          <a:prstGeom prst="rect">
            <a:avLst/>
          </a:prstGeom>
          <a:noFill/>
        </p:spPr>
        <p:txBody>
          <a:bodyPr wrap="square" rtlCol="0">
            <a:spAutoFit/>
          </a:bodyPr>
          <a:lstStyle/>
          <a:p>
            <a:r>
              <a:rPr lang="it-IT" sz="2000" dirty="0"/>
              <a:t>Viene quindi sottolineata </a:t>
            </a:r>
            <a:r>
              <a:rPr lang="it-IT" sz="2000" b="1" dirty="0"/>
              <a:t>la necessità di effettuare un censimento sulle modalità di acquisizione, gestione, trattamento, comunicazione e restituzione dei dati personali trattati</a:t>
            </a:r>
            <a:r>
              <a:rPr lang="it-IT" sz="2000" dirty="0"/>
              <a:t>.</a:t>
            </a:r>
          </a:p>
          <a:p>
            <a:r>
              <a:rPr lang="it-IT" sz="2000" dirty="0"/>
              <a:t>In pratica, bisogna descrivere, come il dato personale “entra” in Studio, quali strumenti sono utilizzati per la sua gestione, chi è autorizzato al trattamento, per quanto tempo è dove viene conservato, come è cancellato , in che modo “esce” dallo Studio, a chi è inviato, in che modo e perché.</a:t>
            </a:r>
          </a:p>
          <a:p>
            <a:endParaRPr lang="it-IT" sz="2000"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3654766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1186124" cy="4647426"/>
          </a:xfrm>
          <a:prstGeom prst="rect">
            <a:avLst/>
          </a:prstGeom>
          <a:noFill/>
        </p:spPr>
        <p:txBody>
          <a:bodyPr wrap="square" rtlCol="0">
            <a:spAutoFit/>
          </a:bodyPr>
          <a:lstStyle/>
          <a:p>
            <a:r>
              <a:rPr lang="it-IT" sz="2000" dirty="0"/>
              <a:t>Nel capitolo del “Chi è tenuto a </a:t>
            </a:r>
            <a:r>
              <a:rPr lang="it-IT" sz="2000" dirty="0" smtClean="0"/>
              <a:t>redigere il registro trattamento dati?” </a:t>
            </a:r>
          </a:p>
          <a:p>
            <a:r>
              <a:rPr lang="it-IT" sz="2000" dirty="0"/>
              <a:t>I</a:t>
            </a:r>
            <a:r>
              <a:rPr lang="it-IT" sz="2000" dirty="0" smtClean="0"/>
              <a:t>n </a:t>
            </a:r>
            <a:r>
              <a:rPr lang="it-IT" sz="2000" dirty="0"/>
              <a:t>ambito privato è precisato che i soggetti obbligati sono</a:t>
            </a:r>
            <a:r>
              <a:rPr lang="it-IT" sz="2000" dirty="0" smtClean="0"/>
              <a:t>:</a:t>
            </a:r>
          </a:p>
          <a:p>
            <a:endParaRPr lang="it-IT" sz="2000" dirty="0"/>
          </a:p>
          <a:p>
            <a:pPr marL="342900" indent="-342900">
              <a:buAutoNum type="alphaLcPeriod"/>
            </a:pPr>
            <a:r>
              <a:rPr lang="it-IT" sz="2000" dirty="0" smtClean="0"/>
              <a:t>imprese </a:t>
            </a:r>
            <a:r>
              <a:rPr lang="it-IT" sz="2000" dirty="0"/>
              <a:t>o organizzazioni con almeno 250 dipendenti</a:t>
            </a:r>
            <a:r>
              <a:rPr lang="it-IT" sz="2000" dirty="0" smtClean="0"/>
              <a:t>;</a:t>
            </a:r>
          </a:p>
          <a:p>
            <a:r>
              <a:rPr lang="it-IT" sz="2000" dirty="0" smtClean="0"/>
              <a:t>b. qualunque </a:t>
            </a:r>
            <a:r>
              <a:rPr lang="it-IT" sz="2000" dirty="0"/>
              <a:t>titolare o responsabile (incluse imprese o organizzazioni con meno di 250 dipendenti) che effettui trattamenti che possano presentare un rischio – anche non elevato – per i diritti e le libertà dell’interessato</a:t>
            </a:r>
            <a:r>
              <a:rPr lang="it-IT" sz="2000" dirty="0" smtClean="0"/>
              <a:t>;</a:t>
            </a:r>
            <a:endParaRPr lang="it-IT" sz="2000" dirty="0"/>
          </a:p>
          <a:p>
            <a:endParaRPr lang="it-IT" sz="2000" dirty="0"/>
          </a:p>
          <a:p>
            <a:endParaRPr lang="it-IT" sz="2000"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102360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466656" y="2764572"/>
            <a:ext cx="11557139" cy="4093428"/>
          </a:xfrm>
          <a:prstGeom prst="rect">
            <a:avLst/>
          </a:prstGeom>
          <a:noFill/>
        </p:spPr>
        <p:txBody>
          <a:bodyPr wrap="square" rtlCol="0">
            <a:spAutoFit/>
          </a:bodyPr>
          <a:lstStyle/>
          <a:p>
            <a:r>
              <a:rPr lang="it-IT" dirty="0"/>
              <a:t>Nel capitolo del “Chi è tenuto a </a:t>
            </a:r>
            <a:r>
              <a:rPr lang="it-IT" dirty="0" smtClean="0"/>
              <a:t>redigere il registro trattamento dati?” </a:t>
            </a:r>
            <a:endParaRPr lang="it-IT" dirty="0" smtClean="0"/>
          </a:p>
          <a:p>
            <a:endParaRPr lang="it-IT" dirty="0" smtClean="0"/>
          </a:p>
          <a:p>
            <a:r>
              <a:rPr lang="it-IT" dirty="0"/>
              <a:t>I</a:t>
            </a:r>
            <a:r>
              <a:rPr lang="it-IT" dirty="0" smtClean="0"/>
              <a:t>n </a:t>
            </a:r>
            <a:r>
              <a:rPr lang="it-IT" dirty="0"/>
              <a:t>ambito privato è precisato che i soggetti obbligati sono</a:t>
            </a:r>
            <a:r>
              <a:rPr lang="it-IT" dirty="0" smtClean="0"/>
              <a:t>:</a:t>
            </a:r>
          </a:p>
          <a:p>
            <a:endParaRPr lang="it-IT" dirty="0"/>
          </a:p>
          <a:p>
            <a:r>
              <a:rPr lang="it-IT" dirty="0" smtClean="0"/>
              <a:t>c. qualunque </a:t>
            </a:r>
            <a:r>
              <a:rPr lang="it-IT" dirty="0"/>
              <a:t>titolare o </a:t>
            </a:r>
            <a:r>
              <a:rPr lang="it-IT" dirty="0" smtClean="0"/>
              <a:t>responsabile che </a:t>
            </a:r>
            <a:r>
              <a:rPr lang="it-IT" dirty="0"/>
              <a:t>effettui trattamenti non </a:t>
            </a:r>
            <a:r>
              <a:rPr lang="it-IT" dirty="0" smtClean="0"/>
              <a:t>occasionali</a:t>
            </a:r>
            <a:r>
              <a:rPr lang="it-IT" dirty="0"/>
              <a:t> e</a:t>
            </a:r>
            <a:r>
              <a:rPr lang="it-IT" dirty="0" smtClean="0"/>
              <a:t> anche trattamenti di dati di cui all’articolo </a:t>
            </a:r>
            <a:r>
              <a:rPr lang="it-IT" dirty="0"/>
              <a:t>9, paragrafo 1 </a:t>
            </a:r>
            <a:r>
              <a:rPr lang="it-IT" dirty="0" smtClean="0"/>
              <a:t>RGPD </a:t>
            </a:r>
            <a:r>
              <a:rPr lang="it-IT" dirty="0"/>
              <a:t>o di dati personali relativi a condanne penali e a reati di cui all’articolo 10 RGPD</a:t>
            </a:r>
            <a:r>
              <a:rPr lang="it-IT" dirty="0" smtClean="0"/>
              <a:t>.</a:t>
            </a:r>
          </a:p>
          <a:p>
            <a:endParaRPr lang="it-IT" dirty="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415116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16896</TotalTime>
  <Words>2126</Words>
  <Application>Microsoft Office PowerPoint</Application>
  <PresentationFormat>Widescreen</PresentationFormat>
  <Paragraphs>231</Paragraphs>
  <Slides>23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Baskerville Old Face</vt:lpstr>
      <vt:lpstr>Calibri</vt:lpstr>
      <vt:lpstr>Century Gothic</vt:lpstr>
      <vt:lpstr>Times New Roman</vt:lpstr>
      <vt:lpstr>Verdana</vt:lpstr>
      <vt:lpstr>Wingdings 3</vt:lpstr>
      <vt:lpstr>Filo</vt:lpstr>
      <vt:lpstr>GDPR UE 679/2016   GENERAL DATA PROTECTOR REGULATION</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 PRIVACY E DEONTOLOGIA </vt:lpstr>
      <vt:lpstr>PRIVACY E DEONTOLOGIA </vt:lpstr>
      <vt:lpstr>PRIVACY E DEONTOLOGIA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INSIEMI</dc:title>
  <dc:creator>elisheba.russo@hotmail.com</dc:creator>
  <cp:lastModifiedBy>elisheba.russo@hotmail.com</cp:lastModifiedBy>
  <cp:revision>519</cp:revision>
  <dcterms:created xsi:type="dcterms:W3CDTF">2020-10-06T12:45:11Z</dcterms:created>
  <dcterms:modified xsi:type="dcterms:W3CDTF">2024-02-12T21:54:52Z</dcterms:modified>
</cp:coreProperties>
</file>