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notesMasterIdLst>
    <p:notesMasterId r:id="rId22"/>
  </p:notesMasterIdLst>
  <p:sldIdLst>
    <p:sldId id="480" r:id="rId2"/>
    <p:sldId id="481" r:id="rId3"/>
    <p:sldId id="521" r:id="rId4"/>
    <p:sldId id="522" r:id="rId5"/>
    <p:sldId id="513" r:id="rId6"/>
    <p:sldId id="514" r:id="rId7"/>
    <p:sldId id="523" r:id="rId8"/>
    <p:sldId id="515" r:id="rId9"/>
    <p:sldId id="516" r:id="rId10"/>
    <p:sldId id="517" r:id="rId11"/>
    <p:sldId id="519" r:id="rId12"/>
    <p:sldId id="524" r:id="rId13"/>
    <p:sldId id="518" r:id="rId14"/>
    <p:sldId id="525" r:id="rId15"/>
    <p:sldId id="526" r:id="rId16"/>
    <p:sldId id="483" r:id="rId17"/>
    <p:sldId id="527" r:id="rId18"/>
    <p:sldId id="528" r:id="rId19"/>
    <p:sldId id="501" r:id="rId20"/>
    <p:sldId id="4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senza titolo" id="{74675528-124D-40A1-BA83-81570F78215E}">
          <p14:sldIdLst>
            <p14:sldId id="480"/>
            <p14:sldId id="481"/>
            <p14:sldId id="521"/>
            <p14:sldId id="522"/>
            <p14:sldId id="513"/>
            <p14:sldId id="514"/>
            <p14:sldId id="523"/>
            <p14:sldId id="515"/>
            <p14:sldId id="516"/>
            <p14:sldId id="517"/>
            <p14:sldId id="519"/>
            <p14:sldId id="524"/>
            <p14:sldId id="518"/>
            <p14:sldId id="525"/>
            <p14:sldId id="526"/>
            <p14:sldId id="483"/>
            <p14:sldId id="527"/>
            <p14:sldId id="528"/>
            <p14:sldId id="501"/>
            <p14:sldId id="477"/>
          </p14:sldIdLst>
        </p14:section>
        <p14:section name="Sezione senza titolo" id="{FA59B8DD-1E1F-4C1C-BEC7-010FADC7C4DC}">
          <p14:sldIdLst/>
        </p14:section>
      </p14:sectionLst>
    </p:ext>
    <p:ext uri="{EFAFB233-063F-42B5-8137-9DF3F51BA10A}">
      <p15:sldGuideLst xmlns:p15="http://schemas.microsoft.com/office/powerpoint/2012/main">
        <p15:guide id="1" orient="horz" pos="1026" userDrawn="1">
          <p15:clr>
            <a:srgbClr val="A4A3A4"/>
          </p15:clr>
        </p15:guide>
        <p15:guide id="2" pos="384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heba.russo@hotmail.com" initials="e" lastIdx="0" clrIdx="0">
    <p:extLst>
      <p:ext uri="{19B8F6BF-5375-455C-9EA6-DF929625EA0E}">
        <p15:presenceInfo xmlns:p15="http://schemas.microsoft.com/office/powerpoint/2012/main" userId="c03ba7c97d0372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0000"/>
    <a:srgbClr val="5289A8"/>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91218" autoAdjust="0"/>
  </p:normalViewPr>
  <p:slideViewPr>
    <p:cSldViewPr snapToGrid="0" showGuides="1">
      <p:cViewPr varScale="1">
        <p:scale>
          <a:sx n="84" d="100"/>
          <a:sy n="84" d="100"/>
        </p:scale>
        <p:origin x="653" y="91"/>
      </p:cViewPr>
      <p:guideLst>
        <p:guide orient="horz" pos="1026"/>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1697B-7B39-4334-9D4D-9F88EF10AA71}" type="datetimeFigureOut">
              <a:rPr lang="it-IT" smtClean="0"/>
              <a:t>11/02/2024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72ECB9-078E-4A43-A592-E25B00AD16FA}" type="slidenum">
              <a:rPr lang="it-IT" smtClean="0"/>
              <a:t>‹N›</a:t>
            </a:fld>
            <a:endParaRPr lang="it-IT"/>
          </a:p>
        </p:txBody>
      </p:sp>
    </p:spTree>
    <p:extLst>
      <p:ext uri="{BB962C8B-B14F-4D97-AF65-F5344CB8AC3E}">
        <p14:creationId xmlns:p14="http://schemas.microsoft.com/office/powerpoint/2010/main" val="2162428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E72ECB9-078E-4A43-A592-E25B00AD16FA}" type="slidenum">
              <a:rPr lang="it-IT" smtClean="0"/>
              <a:t>1</a:t>
            </a:fld>
            <a:endParaRPr lang="it-IT"/>
          </a:p>
        </p:txBody>
      </p:sp>
    </p:spTree>
    <p:extLst>
      <p:ext uri="{BB962C8B-B14F-4D97-AF65-F5344CB8AC3E}">
        <p14:creationId xmlns:p14="http://schemas.microsoft.com/office/powerpoint/2010/main" val="2845576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E72ECB9-078E-4A43-A592-E25B00AD16FA}" type="slidenum">
              <a:rPr lang="it-IT" smtClean="0"/>
              <a:t>13</a:t>
            </a:fld>
            <a:endParaRPr lang="it-IT"/>
          </a:p>
        </p:txBody>
      </p:sp>
    </p:spTree>
    <p:extLst>
      <p:ext uri="{BB962C8B-B14F-4D97-AF65-F5344CB8AC3E}">
        <p14:creationId xmlns:p14="http://schemas.microsoft.com/office/powerpoint/2010/main" val="2161845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E72ECB9-078E-4A43-A592-E25B00AD16FA}" type="slidenum">
              <a:rPr lang="it-IT" smtClean="0"/>
              <a:t>14</a:t>
            </a:fld>
            <a:endParaRPr lang="it-IT"/>
          </a:p>
        </p:txBody>
      </p:sp>
    </p:spTree>
    <p:extLst>
      <p:ext uri="{BB962C8B-B14F-4D97-AF65-F5344CB8AC3E}">
        <p14:creationId xmlns:p14="http://schemas.microsoft.com/office/powerpoint/2010/main" val="390314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E72ECB9-078E-4A43-A592-E25B00AD16FA}" type="slidenum">
              <a:rPr lang="it-IT" smtClean="0"/>
              <a:t>15</a:t>
            </a:fld>
            <a:endParaRPr lang="it-IT"/>
          </a:p>
        </p:txBody>
      </p:sp>
    </p:spTree>
    <p:extLst>
      <p:ext uri="{BB962C8B-B14F-4D97-AF65-F5344CB8AC3E}">
        <p14:creationId xmlns:p14="http://schemas.microsoft.com/office/powerpoint/2010/main" val="1837483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24C308F-E463-42FA-88E1-A23CC8FA94E0}" type="datetime1">
              <a:rPr lang="en-US" smtClean="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5010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E426BEC2-79D2-42E4-AF6F-43C7A1C26287}" type="datetime1">
              <a:rPr lang="en-US" smtClean="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46576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D09CB62C-72C9-44EA-A79E-F05B816BA009}" type="datetime1">
              <a:rPr lang="en-US" smtClean="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80743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80E46C44-4F72-4EDA-B377-2B5E8AD61915}" type="datetime1">
              <a:rPr lang="en-US" smtClean="0"/>
              <a:t>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51049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C8C701CE-680E-4664-8D6F-39AB156F113C}" type="datetime1">
              <a:rPr lang="en-US" smtClean="0"/>
              <a:t>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35726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1110570A-8E16-43C2-879D-4784A7B9A72C}" type="datetime1">
              <a:rPr lang="en-US" smtClean="0"/>
              <a:t>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32903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5F6B87E-F52D-4A9A-B46A-94429462E62B}" type="datetime1">
              <a:rPr lang="en-US" smtClean="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38446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6BE64CC-BFCE-477D-9CA2-E4A5605AC02C}" type="datetime1">
              <a:rPr lang="en-US" smtClean="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3941557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5EDDD67-F6BA-4D07-B68D-C889211E6C57}" type="datetime1">
              <a:rPr lang="en-US" smtClean="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55643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EEDC1544-D809-4481-8F16-3F77369A785E}" type="datetime1">
              <a:rPr lang="en-US" smtClean="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1064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36650566-5E24-4CDE-A0B4-52C8B446986D}" type="datetime1">
              <a:rPr lang="en-US" smtClean="0"/>
              <a:t>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9734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92FC070D-8E6A-40F1-8661-2C7623B2B209}" type="datetime1">
              <a:rPr lang="en-US" smtClean="0"/>
              <a:t>2/11/2024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4471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D7365B-A94E-4C5D-9CEE-EA9ABDB7B007}" type="datetime1">
              <a:rPr lang="en-US" smtClean="0"/>
              <a:t>2/11/2024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6081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B827F-5E09-4E45-9BA3-B1B7B1C18DEF}" type="datetime1">
              <a:rPr lang="en-US" smtClean="0"/>
              <a:t>2/11/2024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2059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E921107E-1255-46B5-9C3B-CF06D9E605AB}" type="datetime1">
              <a:rPr lang="en-US" smtClean="0"/>
              <a:t>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2689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960578AA-655E-4A49-8665-53A787AB607D}" type="datetime1">
              <a:rPr lang="en-US" smtClean="0"/>
              <a:t>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3647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6BE64CC-BFCE-477D-9CA2-E4A5605AC02C}" type="datetime1">
              <a:rPr lang="en-US" smtClean="0"/>
              <a:t>2/11/2024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4605963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riskmanagement360.it/risk-analysis/analisi-del-rischio-privacy-dati-personali-e-gdpr-cosa-fa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olo 7"/>
          <p:cNvSpPr>
            <a:spLocks noGrp="1"/>
          </p:cNvSpPr>
          <p:nvPr>
            <p:ph type="title"/>
          </p:nvPr>
        </p:nvSpPr>
        <p:spPr>
          <a:xfrm>
            <a:off x="617787" y="2796918"/>
            <a:ext cx="11460444" cy="1574744"/>
          </a:xfrm>
          <a:solidFill>
            <a:srgbClr val="00B0F0"/>
          </a:solidFill>
        </p:spPr>
        <p:txBody>
          <a:bodyPr>
            <a:normAutofit/>
          </a:bodyPr>
          <a:lstStyle/>
          <a:p>
            <a:pPr marL="250825" lvl="0" defTabSz="914400">
              <a:spcBef>
                <a:spcPts val="740"/>
              </a:spcBef>
            </a:pPr>
            <a:r>
              <a:rPr lang="it-IT" sz="3100" b="1" dirty="0" smtClean="0">
                <a:solidFill>
                  <a:srgbClr val="FFFF00"/>
                </a:solidFill>
                <a:effectLst>
                  <a:outerShdw blurRad="38100" dist="38100" dir="2700000" algn="tl">
                    <a:srgbClr val="000000">
                      <a:alpha val="43137"/>
                    </a:srgbClr>
                  </a:outerShdw>
                </a:effectLst>
              </a:rPr>
              <a:t>GDPR UE 679/2016  </a:t>
            </a:r>
            <a:br>
              <a:rPr lang="it-IT" sz="3100" b="1" dirty="0" smtClean="0">
                <a:solidFill>
                  <a:srgbClr val="FFFF00"/>
                </a:solidFill>
                <a:effectLst>
                  <a:outerShdw blurRad="38100" dist="38100" dir="2700000" algn="tl">
                    <a:srgbClr val="000000">
                      <a:alpha val="43137"/>
                    </a:srgbClr>
                  </a:outerShdw>
                </a:effectLst>
              </a:rPr>
            </a:br>
            <a:r>
              <a:rPr lang="it-IT" sz="3100" b="1" dirty="0" smtClean="0">
                <a:solidFill>
                  <a:srgbClr val="FFFF00"/>
                </a:solidFill>
                <a:effectLst>
                  <a:outerShdw blurRad="38100" dist="38100" dir="2700000" algn="tl">
                    <a:srgbClr val="000000">
                      <a:alpha val="43137"/>
                    </a:srgbClr>
                  </a:outerShdw>
                </a:effectLst>
              </a:rPr>
              <a:t>GENERAL DATA PROTECTOR REGULATION</a:t>
            </a:r>
            <a:endParaRPr lang="it-IT" sz="2200" b="1" dirty="0"/>
          </a:p>
        </p:txBody>
      </p:sp>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76615" y="4541854"/>
            <a:ext cx="7853442" cy="748063"/>
          </a:xfrm>
          <a:prstGeom prst="rect">
            <a:avLst/>
          </a:prstGeom>
          <a:solidFill>
            <a:srgbClr val="00B0F0"/>
          </a:solidFill>
          <a:ln>
            <a:solidFill>
              <a:srgbClr val="00B0F0"/>
            </a:solidFill>
          </a:ln>
          <a:effectLst>
            <a:outerShdw blurRad="50800" dist="38100" dir="2700000" algn="tl" rotWithShape="0">
              <a:prstClr val="black">
                <a:alpha val="40000"/>
              </a:prstClr>
            </a:outerShdw>
          </a:effectLst>
        </p:spPr>
      </p:pic>
      <p:pic>
        <p:nvPicPr>
          <p:cNvPr id="11" name="object 17"/>
          <p:cNvPicPr/>
          <p:nvPr/>
        </p:nvPicPr>
        <p:blipFill>
          <a:blip r:embed="rId5" cstate="print"/>
          <a:stretch>
            <a:fillRect/>
          </a:stretch>
        </p:blipFill>
        <p:spPr>
          <a:xfrm>
            <a:off x="685800" y="200026"/>
            <a:ext cx="11506200" cy="2385248"/>
          </a:xfrm>
          <a:prstGeom prst="rect">
            <a:avLst/>
          </a:prstGeom>
        </p:spPr>
      </p:pic>
      <p:pic>
        <p:nvPicPr>
          <p:cNvPr id="7" name="Immagine 6"/>
          <p:cNvPicPr>
            <a:picLocks noChangeAspect="1"/>
          </p:cNvPicPr>
          <p:nvPr/>
        </p:nvPicPr>
        <p:blipFill>
          <a:blip r:embed="rId6"/>
          <a:stretch>
            <a:fillRect/>
          </a:stretch>
        </p:blipFill>
        <p:spPr>
          <a:xfrm>
            <a:off x="8713104" y="4541855"/>
            <a:ext cx="1847713" cy="832250"/>
          </a:xfrm>
          <a:prstGeom prst="rect">
            <a:avLst/>
          </a:prstGeom>
          <a:solidFill>
            <a:srgbClr val="FF3300"/>
          </a:solidFill>
        </p:spPr>
      </p:pic>
      <p:sp>
        <p:nvSpPr>
          <p:cNvPr id="3" name="Rettangolo 2"/>
          <p:cNvSpPr/>
          <p:nvPr/>
        </p:nvSpPr>
        <p:spPr>
          <a:xfrm>
            <a:off x="2654299" y="5907773"/>
            <a:ext cx="7598533" cy="646331"/>
          </a:xfrm>
          <a:prstGeom prst="rect">
            <a:avLst/>
          </a:prstGeom>
        </p:spPr>
        <p:txBody>
          <a:bodyPr wrap="square">
            <a:spAutoFit/>
          </a:bodyPr>
          <a:lstStyle/>
          <a:p>
            <a:r>
              <a:rPr lang="it-IT" b="1" dirty="0" smtClean="0"/>
              <a:t>			Dr.ssa </a:t>
            </a:r>
            <a:r>
              <a:rPr lang="it-IT" b="1" dirty="0"/>
              <a:t>Elisabetta Russo - </a:t>
            </a:r>
            <a:r>
              <a:rPr lang="it-IT" b="1" dirty="0" err="1"/>
              <a:t>OdcecSa</a:t>
            </a:r>
            <a:r>
              <a:rPr lang="it-IT" sz="1400" b="1" dirty="0"/>
              <a:t/>
            </a:r>
            <a:br>
              <a:rPr lang="it-IT" sz="1400" b="1" dirty="0"/>
            </a:br>
            <a:endParaRPr lang="it-IT" dirty="0"/>
          </a:p>
        </p:txBody>
      </p:sp>
      <p:sp>
        <p:nvSpPr>
          <p:cNvPr id="16" name="Titolo 1"/>
          <p:cNvSpPr txBox="1">
            <a:spLocks/>
          </p:cNvSpPr>
          <p:nvPr/>
        </p:nvSpPr>
        <p:spPr>
          <a:xfrm>
            <a:off x="1145512" y="562708"/>
            <a:ext cx="3637503" cy="998389"/>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mtClean="0">
                <a:solidFill>
                  <a:srgbClr val="FFFF00"/>
                </a:solidFill>
                <a:effectLst>
                  <a:outerShdw blurRad="38100" dist="38100" dir="2700000" algn="tl">
                    <a:srgbClr val="000000">
                      <a:alpha val="43137"/>
                    </a:srgbClr>
                  </a:outerShdw>
                </a:effectLst>
              </a:rPr>
              <a:t>I RUOLI PRIVACY</a:t>
            </a:r>
            <a:endParaRPr lang="it-IT"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4676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10</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436158"/>
            <a:ext cx="9648644" cy="462224"/>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I RUOLI PRIVACY</a:t>
            </a:r>
            <a:endParaRPr lang="it-IT" dirty="0">
              <a:solidFill>
                <a:srgbClr val="FFFF00"/>
              </a:solidFill>
              <a:effectLst>
                <a:outerShdw blurRad="38100" dist="38100" dir="2700000" algn="tl">
                  <a:srgbClr val="000000">
                    <a:alpha val="43137"/>
                  </a:srgbClr>
                </a:outerShdw>
              </a:effectLst>
            </a:endParaRPr>
          </a:p>
        </p:txBody>
      </p:sp>
      <p:sp>
        <p:nvSpPr>
          <p:cNvPr id="3" name="Rettangolo 2"/>
          <p:cNvSpPr/>
          <p:nvPr/>
        </p:nvSpPr>
        <p:spPr>
          <a:xfrm>
            <a:off x="822959" y="2551838"/>
            <a:ext cx="11186125" cy="4893647"/>
          </a:xfrm>
          <a:prstGeom prst="rect">
            <a:avLst/>
          </a:prstGeom>
        </p:spPr>
        <p:txBody>
          <a:bodyPr wrap="square">
            <a:spAutoFit/>
          </a:bodyPr>
          <a:lstStyle/>
          <a:p>
            <a:r>
              <a:rPr lang="it-IT" sz="2000" dirty="0" smtClean="0"/>
              <a:t>  ….quindi il </a:t>
            </a:r>
            <a:endParaRPr lang="it-IT" sz="2000" dirty="0"/>
          </a:p>
          <a:p>
            <a:r>
              <a:rPr lang="it-IT" sz="2400" dirty="0" smtClean="0"/>
              <a:t>•titolare </a:t>
            </a:r>
            <a:r>
              <a:rPr lang="it-IT" sz="2400" dirty="0"/>
              <a:t>del </a:t>
            </a:r>
            <a:r>
              <a:rPr lang="it-IT" sz="2400" dirty="0" smtClean="0"/>
              <a:t>trattamento</a:t>
            </a:r>
          </a:p>
          <a:p>
            <a:r>
              <a:rPr lang="it-IT" sz="2400" dirty="0" smtClean="0"/>
              <a:t>è </a:t>
            </a:r>
            <a:r>
              <a:rPr lang="it-IT" sz="2400" dirty="0"/>
              <a:t>colui che da solo o insieme ad </a:t>
            </a:r>
            <a:r>
              <a:rPr lang="it-IT" sz="2400" dirty="0" smtClean="0"/>
              <a:t>altri (contitolari),determina </a:t>
            </a:r>
            <a:r>
              <a:rPr lang="it-IT" sz="2400" dirty="0"/>
              <a:t>le finalità e gli strumenti del trattamento di dati </a:t>
            </a:r>
            <a:r>
              <a:rPr lang="it-IT" sz="2400" dirty="0" smtClean="0"/>
              <a:t>personali, ossia Il </a:t>
            </a:r>
            <a:r>
              <a:rPr lang="it-IT" sz="2400" dirty="0"/>
              <a:t>titolare che tratta il dato non ne diventa “proprietario” ma deve sempre essere consapevole che l’interessato può, in ogni momento, esercitare una sorta di “potere di controllo” su quei </a:t>
            </a:r>
            <a:r>
              <a:rPr lang="it-IT" sz="2400" dirty="0" smtClean="0"/>
              <a:t>dati.</a:t>
            </a:r>
          </a:p>
          <a:p>
            <a:endParaRPr lang="it-IT" sz="2400" b="1" spc="-10" dirty="0">
              <a:latin typeface="Verdana"/>
            </a:endParaRPr>
          </a:p>
          <a:p>
            <a:endParaRPr lang="it-IT" sz="2400" b="1" spc="-10" dirty="0" smtClean="0">
              <a:latin typeface="Verdana"/>
            </a:endParaRPr>
          </a:p>
          <a:p>
            <a:endParaRPr lang="it-IT" sz="2400" b="1" spc="-10" dirty="0" smtClean="0">
              <a:latin typeface="Verdana"/>
            </a:endParaRPr>
          </a:p>
          <a:p>
            <a:r>
              <a:rPr lang="it-IT" sz="2800" dirty="0" smtClean="0"/>
              <a:t> 					         </a:t>
            </a:r>
            <a:r>
              <a:rPr lang="it-IT" sz="1600" b="1" dirty="0" smtClean="0"/>
              <a:t>Dr.ssa Elisabetta Russo - </a:t>
            </a:r>
            <a:r>
              <a:rPr lang="it-IT" sz="1600" b="1" dirty="0" err="1" smtClean="0"/>
              <a:t>OdcecSa</a:t>
            </a:r>
            <a:r>
              <a:rPr lang="it-IT" sz="2400" b="1" dirty="0" smtClean="0"/>
              <a:t/>
            </a:r>
            <a:br>
              <a:rPr lang="it-IT" sz="2400" b="1" dirty="0" smtClean="0"/>
            </a:br>
            <a:endParaRPr lang="it-IT" sz="2400" b="1" dirty="0" smtClean="0"/>
          </a:p>
          <a:p>
            <a:endParaRPr lang="it-IT" sz="2400" dirty="0"/>
          </a:p>
        </p:txBody>
      </p:sp>
    </p:spTree>
    <p:extLst>
      <p:ext uri="{BB962C8B-B14F-4D97-AF65-F5344CB8AC3E}">
        <p14:creationId xmlns:p14="http://schemas.microsoft.com/office/powerpoint/2010/main" val="1049171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11</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436158"/>
            <a:ext cx="9648644" cy="462224"/>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I RUOLI PRIVACY</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685800" y="2591830"/>
            <a:ext cx="11323284" cy="2585323"/>
          </a:xfrm>
          <a:prstGeom prst="rect">
            <a:avLst/>
          </a:prstGeom>
          <a:noFill/>
        </p:spPr>
        <p:txBody>
          <a:bodyPr wrap="square" rtlCol="0">
            <a:spAutoFit/>
          </a:bodyPr>
          <a:lstStyle/>
          <a:p>
            <a:r>
              <a:rPr lang="it-IT" dirty="0"/>
              <a:t>RESPONSABILE DELLA PROTEZIONE DEI DATI (DPO – Data </a:t>
            </a:r>
            <a:r>
              <a:rPr lang="it-IT" dirty="0" err="1"/>
              <a:t>Protection</a:t>
            </a:r>
            <a:r>
              <a:rPr lang="it-IT" dirty="0"/>
              <a:t> </a:t>
            </a:r>
            <a:r>
              <a:rPr lang="it-IT" dirty="0" err="1"/>
              <a:t>Officer</a:t>
            </a:r>
            <a:r>
              <a:rPr lang="it-IT" dirty="0"/>
              <a:t>) </a:t>
            </a:r>
          </a:p>
          <a:p>
            <a:r>
              <a:rPr lang="it-IT" dirty="0" smtClean="0"/>
              <a:t>Il responsabile del Trattamento </a:t>
            </a:r>
            <a:r>
              <a:rPr lang="it-IT" dirty="0" err="1" smtClean="0"/>
              <a:t>puo’nominare</a:t>
            </a:r>
            <a:r>
              <a:rPr lang="it-IT" dirty="0" smtClean="0"/>
              <a:t> il DPO ossia un sub-responsabile</a:t>
            </a:r>
          </a:p>
          <a:p>
            <a:endParaRPr lang="it-IT" dirty="0" smtClean="0"/>
          </a:p>
          <a:p>
            <a:r>
              <a:rPr lang="it-IT" dirty="0" smtClean="0"/>
              <a:t>In </a:t>
            </a:r>
            <a:r>
              <a:rPr lang="it-IT" dirty="0"/>
              <a:t>sintesi, la nomina del DPO è obbligatoria: </a:t>
            </a:r>
            <a:endParaRPr lang="it-IT" dirty="0" smtClean="0"/>
          </a:p>
          <a:p>
            <a:pPr marL="342900" indent="-342900">
              <a:buAutoNum type="alphaLcParenR"/>
            </a:pPr>
            <a:r>
              <a:rPr lang="it-IT" dirty="0" smtClean="0"/>
              <a:t>se </a:t>
            </a:r>
            <a:r>
              <a:rPr lang="it-IT" dirty="0"/>
              <a:t>il trattamento è svolto da un’autorità pubblica o da un organismo pubblico</a:t>
            </a:r>
            <a:r>
              <a:rPr lang="it-IT" dirty="0" smtClean="0"/>
              <a:t>…</a:t>
            </a:r>
          </a:p>
          <a:p>
            <a:pPr marL="342900" indent="-342900">
              <a:buAutoNum type="alphaLcParenR"/>
            </a:pPr>
            <a:r>
              <a:rPr lang="it-IT" dirty="0" smtClean="0"/>
              <a:t>se </a:t>
            </a:r>
            <a:r>
              <a:rPr lang="it-IT" dirty="0"/>
              <a:t>le attività consistono in trattamenti che richiedono il monitoraggio regolare e sistematico di interessati su larga scala</a:t>
            </a:r>
            <a:r>
              <a:rPr lang="it-IT" dirty="0" smtClean="0"/>
              <a:t>;</a:t>
            </a:r>
          </a:p>
          <a:p>
            <a:pPr marL="342900" indent="-342900">
              <a:buAutoNum type="alphaLcParenR"/>
            </a:pPr>
            <a:r>
              <a:rPr lang="it-IT" dirty="0" smtClean="0"/>
              <a:t>se </a:t>
            </a:r>
            <a:r>
              <a:rPr lang="it-IT" dirty="0"/>
              <a:t>le attività consistono nel trattamento su larga scala di categorie particolari di dati o di dati personali relativi a condanne penali e reati. </a:t>
            </a:r>
            <a:endParaRPr lang="it-IT" sz="1800" kern="1200" dirty="0">
              <a:solidFill>
                <a:schemeClr val="tx1"/>
              </a:solidFill>
              <a:latin typeface="+mn-lt"/>
              <a:ea typeface="+mn-ea"/>
              <a:cs typeface="+mn-cs"/>
            </a:endParaRPr>
          </a:p>
        </p:txBody>
      </p:sp>
      <p:sp>
        <p:nvSpPr>
          <p:cNvPr id="6" name="Rettangolo 5"/>
          <p:cNvSpPr/>
          <p:nvPr/>
        </p:nvSpPr>
        <p:spPr>
          <a:xfrm>
            <a:off x="3195376" y="3297233"/>
            <a:ext cx="5948624" cy="3416320"/>
          </a:xfrm>
          <a:prstGeom prst="rect">
            <a:avLst/>
          </a:prstGeom>
        </p:spPr>
        <p:txBody>
          <a:bodyPr wrap="square">
            <a:spAutoFit/>
          </a:bodyPr>
          <a:lstStyle/>
          <a:p>
            <a:endParaRPr lang="it-IT" b="1" dirty="0" smtClean="0"/>
          </a:p>
          <a:p>
            <a:endParaRPr lang="it-IT" b="1" dirty="0"/>
          </a:p>
          <a:p>
            <a:endParaRPr lang="it-IT" b="1" dirty="0" smtClean="0"/>
          </a:p>
          <a:p>
            <a:endParaRPr lang="it-IT" b="1" dirty="0"/>
          </a:p>
          <a:p>
            <a:endParaRPr lang="it-IT" b="1" dirty="0" smtClean="0"/>
          </a:p>
          <a:p>
            <a:endParaRPr lang="it-IT" b="1" dirty="0"/>
          </a:p>
          <a:p>
            <a:endParaRPr lang="it-IT" b="1" dirty="0" smtClean="0"/>
          </a:p>
          <a:p>
            <a:endParaRPr lang="it-IT" b="1" dirty="0"/>
          </a:p>
          <a:p>
            <a:endParaRPr lang="it-IT" b="1" dirty="0" smtClean="0"/>
          </a:p>
          <a:p>
            <a:endParaRPr lang="it-IT" b="1" dirty="0"/>
          </a:p>
          <a:p>
            <a:r>
              <a:rPr lang="it-IT" b="1" dirty="0" smtClean="0"/>
              <a:t>      Dr.ssa </a:t>
            </a:r>
            <a:r>
              <a:rPr lang="it-IT" b="1" dirty="0"/>
              <a:t>Elisabetta Russo - </a:t>
            </a:r>
            <a:r>
              <a:rPr lang="it-IT" b="1" dirty="0" err="1"/>
              <a:t>OdcecSa</a:t>
            </a:r>
            <a:r>
              <a:rPr lang="it-IT" sz="2800" b="1" dirty="0"/>
              <a:t/>
            </a:r>
            <a:br>
              <a:rPr lang="it-IT" sz="2800" b="1" dirty="0"/>
            </a:br>
            <a:endParaRPr lang="it-IT" dirty="0"/>
          </a:p>
        </p:txBody>
      </p:sp>
    </p:spTree>
    <p:extLst>
      <p:ext uri="{BB962C8B-B14F-4D97-AF65-F5344CB8AC3E}">
        <p14:creationId xmlns:p14="http://schemas.microsoft.com/office/powerpoint/2010/main" val="4094165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12</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12" y="5833873"/>
            <a:ext cx="9495484" cy="343676"/>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I RUOLI PRIVACY</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685798" y="2484230"/>
            <a:ext cx="11064242" cy="3693319"/>
          </a:xfrm>
          <a:prstGeom prst="rect">
            <a:avLst/>
          </a:prstGeom>
          <a:noFill/>
        </p:spPr>
        <p:txBody>
          <a:bodyPr wrap="square" rtlCol="0">
            <a:spAutoFit/>
          </a:bodyPr>
          <a:lstStyle/>
          <a:p>
            <a:r>
              <a:rPr lang="it-IT" dirty="0"/>
              <a:t>RESPONSABILE DELLA PROTEZIONE DEI DATI (DPO </a:t>
            </a:r>
            <a:r>
              <a:rPr lang="it-IT" dirty="0" smtClean="0"/>
              <a:t>– Data </a:t>
            </a:r>
            <a:r>
              <a:rPr lang="it-IT" dirty="0" err="1" smtClean="0"/>
              <a:t>Protection</a:t>
            </a:r>
            <a:r>
              <a:rPr lang="it-IT" dirty="0" smtClean="0"/>
              <a:t> </a:t>
            </a:r>
            <a:r>
              <a:rPr lang="it-IT" dirty="0" err="1" smtClean="0"/>
              <a:t>Officer</a:t>
            </a:r>
            <a:r>
              <a:rPr lang="it-IT" dirty="0" smtClean="0"/>
              <a:t>) </a:t>
            </a:r>
          </a:p>
          <a:p>
            <a:r>
              <a:rPr lang="it-IT" dirty="0" smtClean="0"/>
              <a:t>Il responsabile del Trattamento </a:t>
            </a:r>
            <a:r>
              <a:rPr lang="it-IT" dirty="0" err="1" smtClean="0"/>
              <a:t>puo’nominare</a:t>
            </a:r>
            <a:r>
              <a:rPr lang="it-IT" dirty="0" smtClean="0"/>
              <a:t> il DPO ossia un sub-responsabile, ma cosa succede?</a:t>
            </a:r>
          </a:p>
          <a:p>
            <a:endParaRPr lang="it-IT" dirty="0" smtClean="0"/>
          </a:p>
          <a:p>
            <a:r>
              <a:rPr lang="it-IT" dirty="0"/>
              <a:t>“</a:t>
            </a:r>
            <a:r>
              <a:rPr lang="it-IT" i="1" dirty="0"/>
              <a:t>Quando un responsabile del trattamento ricorre a un altro responsabile del trattamento per l’esecuzione di specifiche attività di trattamento per conto del titolare del trattamento, su tale altro responsabile del trattamento sono imposti, mediante un contratto o un altro atto giuridico a norma del diritto dell’Unione o degli Stati membri, gli stessi obblighi in materia di protezione dei dati contenuti nel contratto o in altro atto giuridico tra il titolare del trattamento e il responsabile del trattamento </a:t>
            </a:r>
            <a:r>
              <a:rPr lang="it-IT" i="1" dirty="0" smtClean="0"/>
              <a:t>, </a:t>
            </a:r>
            <a:r>
              <a:rPr lang="it-IT" i="1" dirty="0"/>
              <a:t>prevedendo in particolare garanzie sufficienti per mettere in atto misure tecniche e organizzative adeguate in modo tale che il trattamento soddisfi i requisiti del </a:t>
            </a:r>
            <a:r>
              <a:rPr lang="it-IT" i="1" dirty="0" smtClean="0"/>
              <a:t>presente regolamento</a:t>
            </a:r>
            <a:r>
              <a:rPr lang="it-IT" dirty="0"/>
              <a:t>”.</a:t>
            </a:r>
            <a:endParaRPr lang="it-IT" dirty="0" smtClean="0"/>
          </a:p>
          <a:p>
            <a:endParaRPr lang="it-IT" dirty="0" smtClean="0"/>
          </a:p>
        </p:txBody>
      </p:sp>
      <p:sp>
        <p:nvSpPr>
          <p:cNvPr id="6" name="Rettangolo 5"/>
          <p:cNvSpPr/>
          <p:nvPr/>
        </p:nvSpPr>
        <p:spPr>
          <a:xfrm>
            <a:off x="3303376" y="6695999"/>
            <a:ext cx="2348624" cy="3970318"/>
          </a:xfrm>
          <a:prstGeom prst="rect">
            <a:avLst/>
          </a:prstGeom>
        </p:spPr>
        <p:txBody>
          <a:bodyPr wrap="square">
            <a:spAutoFit/>
          </a:bodyPr>
          <a:lstStyle/>
          <a:p>
            <a:endParaRPr lang="it-IT" b="1" dirty="0" smtClean="0"/>
          </a:p>
          <a:p>
            <a:endParaRPr lang="it-IT" b="1" dirty="0"/>
          </a:p>
          <a:p>
            <a:endParaRPr lang="it-IT" b="1" dirty="0" smtClean="0"/>
          </a:p>
          <a:p>
            <a:endParaRPr lang="it-IT" b="1" dirty="0"/>
          </a:p>
          <a:p>
            <a:endParaRPr lang="it-IT" b="1" dirty="0" smtClean="0"/>
          </a:p>
          <a:p>
            <a:endParaRPr lang="it-IT" b="1" dirty="0"/>
          </a:p>
          <a:p>
            <a:endParaRPr lang="it-IT" b="1" dirty="0" smtClean="0"/>
          </a:p>
          <a:p>
            <a:endParaRPr lang="it-IT" b="1" dirty="0" smtClean="0"/>
          </a:p>
          <a:p>
            <a:endParaRPr lang="it-IT" b="1" dirty="0"/>
          </a:p>
          <a:p>
            <a:endParaRPr lang="it-IT" b="1" dirty="0" smtClean="0"/>
          </a:p>
          <a:p>
            <a:endParaRPr lang="it-IT" b="1" dirty="0"/>
          </a:p>
          <a:p>
            <a:r>
              <a:rPr lang="it-IT" b="1" dirty="0" smtClean="0"/>
              <a:t>      Dr.ssa </a:t>
            </a:r>
            <a:r>
              <a:rPr lang="it-IT" b="1" dirty="0"/>
              <a:t>Elisabetta Russo - </a:t>
            </a:r>
            <a:r>
              <a:rPr lang="it-IT" b="1" dirty="0" err="1"/>
              <a:t>OdcecSa</a:t>
            </a:r>
            <a:r>
              <a:rPr lang="it-IT" sz="2800" b="1" dirty="0"/>
              <a:t/>
            </a:r>
            <a:br>
              <a:rPr lang="it-IT" sz="2800" b="1" dirty="0"/>
            </a:br>
            <a:endParaRPr lang="it-IT" dirty="0"/>
          </a:p>
        </p:txBody>
      </p:sp>
      <p:sp>
        <p:nvSpPr>
          <p:cNvPr id="3" name="Rettangolo 2"/>
          <p:cNvSpPr/>
          <p:nvPr/>
        </p:nvSpPr>
        <p:spPr>
          <a:xfrm>
            <a:off x="3048000" y="3105835"/>
            <a:ext cx="6096000" cy="3970318"/>
          </a:xfrm>
          <a:prstGeom prst="rect">
            <a:avLst/>
          </a:prstGeom>
        </p:spPr>
        <p:txBody>
          <a:bodyPr>
            <a:spAutoFit/>
          </a:bodyPr>
          <a:lstStyle/>
          <a:p>
            <a:endParaRPr lang="it-IT" b="1" dirty="0" smtClean="0"/>
          </a:p>
          <a:p>
            <a:endParaRPr lang="it-IT" b="1" dirty="0"/>
          </a:p>
          <a:p>
            <a:endParaRPr lang="it-IT" b="1" dirty="0" smtClean="0"/>
          </a:p>
          <a:p>
            <a:endParaRPr lang="it-IT" b="1" dirty="0"/>
          </a:p>
          <a:p>
            <a:endParaRPr lang="it-IT" b="1" dirty="0" smtClean="0"/>
          </a:p>
          <a:p>
            <a:endParaRPr lang="it-IT" b="1" dirty="0"/>
          </a:p>
          <a:p>
            <a:endParaRPr lang="it-IT" b="1" dirty="0" smtClean="0"/>
          </a:p>
          <a:p>
            <a:endParaRPr lang="it-IT" b="1" dirty="0"/>
          </a:p>
          <a:p>
            <a:endParaRPr lang="it-IT" b="1" dirty="0" smtClean="0"/>
          </a:p>
          <a:p>
            <a:endParaRPr lang="it-IT" b="1" dirty="0"/>
          </a:p>
          <a:p>
            <a:endParaRPr lang="it-IT" b="1" dirty="0" smtClean="0"/>
          </a:p>
          <a:p>
            <a:endParaRPr lang="it-IT" b="1" dirty="0"/>
          </a:p>
          <a:p>
            <a:r>
              <a:rPr lang="it-IT" b="1" dirty="0" smtClean="0"/>
              <a:t>        Dr.ssa </a:t>
            </a:r>
            <a:r>
              <a:rPr lang="it-IT" b="1" dirty="0"/>
              <a:t>Elisabetta Russo - </a:t>
            </a:r>
            <a:r>
              <a:rPr lang="it-IT" b="1" dirty="0" err="1"/>
              <a:t>OdcecSa</a:t>
            </a:r>
            <a:r>
              <a:rPr lang="it-IT" sz="2800" b="1" dirty="0"/>
              <a:t/>
            </a:r>
            <a:br>
              <a:rPr lang="it-IT" sz="2800" b="1" dirty="0"/>
            </a:br>
            <a:endParaRPr lang="it-IT" dirty="0"/>
          </a:p>
        </p:txBody>
      </p:sp>
    </p:spTree>
    <p:extLst>
      <p:ext uri="{BB962C8B-B14F-4D97-AF65-F5344CB8AC3E}">
        <p14:creationId xmlns:p14="http://schemas.microsoft.com/office/powerpoint/2010/main" val="1161611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13</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52" y="5436158"/>
            <a:ext cx="9648644" cy="462224"/>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4"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I RUOLI PRIVACY</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685799" y="2627868"/>
            <a:ext cx="10960241" cy="3231654"/>
          </a:xfrm>
          <a:prstGeom prst="rect">
            <a:avLst/>
          </a:prstGeom>
          <a:noFill/>
        </p:spPr>
        <p:txBody>
          <a:bodyPr wrap="square" rtlCol="0">
            <a:spAutoFit/>
          </a:bodyPr>
          <a:lstStyle/>
          <a:p>
            <a:r>
              <a:rPr lang="it-IT" dirty="0"/>
              <a:t>RESPONSABILE DELLA PROTEZIONE DEI DATI (DPO – Data </a:t>
            </a:r>
            <a:r>
              <a:rPr lang="it-IT" dirty="0" err="1"/>
              <a:t>Protection</a:t>
            </a:r>
            <a:r>
              <a:rPr lang="it-IT" dirty="0"/>
              <a:t> </a:t>
            </a:r>
            <a:r>
              <a:rPr lang="it-IT" dirty="0" err="1"/>
              <a:t>Officer</a:t>
            </a:r>
            <a:r>
              <a:rPr lang="it-IT" dirty="0"/>
              <a:t>) </a:t>
            </a:r>
          </a:p>
          <a:p>
            <a:r>
              <a:rPr lang="it-IT" dirty="0"/>
              <a:t>Il responsabile del Trattamento </a:t>
            </a:r>
            <a:r>
              <a:rPr lang="it-IT" dirty="0" err="1"/>
              <a:t>puo’nominare</a:t>
            </a:r>
            <a:r>
              <a:rPr lang="it-IT" dirty="0"/>
              <a:t> il DPO ossia un sub-responsabile, ma cosa succede</a:t>
            </a:r>
            <a:r>
              <a:rPr lang="it-IT" dirty="0" smtClean="0"/>
              <a:t>?</a:t>
            </a:r>
            <a:endParaRPr lang="it-IT" b="1" dirty="0" smtClean="0"/>
          </a:p>
          <a:p>
            <a:r>
              <a:rPr lang="it-IT" dirty="0" smtClean="0"/>
              <a:t>……..“</a:t>
            </a:r>
            <a:r>
              <a:rPr lang="it-IT" i="1" dirty="0"/>
              <a:t>Qualora l’altro responsabile del trattamento ometta di adempiere ai propri obblighi in materia di protezione dei dati, il responsabile iniziale conserva nei confronti del titolare del trattamento l’intera responsabilità dell’adempimento degli obblighi dell’altro responsabile</a:t>
            </a:r>
            <a:r>
              <a:rPr lang="it-IT" dirty="0" smtClean="0"/>
              <a:t>”.</a:t>
            </a:r>
          </a:p>
          <a:p>
            <a:endParaRPr lang="it-IT" b="1" dirty="0" smtClean="0"/>
          </a:p>
          <a:p>
            <a:r>
              <a:rPr lang="it-IT" dirty="0"/>
              <a:t>In altre parole, ricorrere ad un sub responsabile espone il soggetto che ha effettuato la designazione a rischi che devono essere attentamente valutati e che, nella situazione descritta, sono troppo spesso trascurati o del tutto ignorati.</a:t>
            </a:r>
            <a:endParaRPr lang="it-IT" sz="1800" kern="1200" dirty="0" smtClean="0">
              <a:solidFill>
                <a:schemeClr val="tx1"/>
              </a:solidFill>
              <a:latin typeface="+mn-lt"/>
              <a:ea typeface="+mn-ea"/>
              <a:cs typeface="+mn-cs"/>
            </a:endParaRPr>
          </a:p>
          <a:p>
            <a:endParaRPr lang="it-IT" sz="2400" kern="1200" dirty="0">
              <a:solidFill>
                <a:schemeClr val="tx1"/>
              </a:solidFill>
            </a:endParaRPr>
          </a:p>
        </p:txBody>
      </p:sp>
      <p:sp>
        <p:nvSpPr>
          <p:cNvPr id="6" name="Rettangolo 5"/>
          <p:cNvSpPr/>
          <p:nvPr/>
        </p:nvSpPr>
        <p:spPr>
          <a:xfrm>
            <a:off x="3200400" y="3675888"/>
            <a:ext cx="5321809" cy="3139321"/>
          </a:xfrm>
          <a:prstGeom prst="rect">
            <a:avLst/>
          </a:prstGeom>
        </p:spPr>
        <p:txBody>
          <a:bodyPr wrap="square">
            <a:spAutoFit/>
          </a:bodyPr>
          <a:lstStyle/>
          <a:p>
            <a:endParaRPr lang="it-IT" b="1" dirty="0" smtClean="0"/>
          </a:p>
          <a:p>
            <a:endParaRPr lang="it-IT" b="1" dirty="0"/>
          </a:p>
          <a:p>
            <a:endParaRPr lang="it-IT" b="1" dirty="0" smtClean="0"/>
          </a:p>
          <a:p>
            <a:endParaRPr lang="it-IT" b="1" dirty="0"/>
          </a:p>
          <a:p>
            <a:endParaRPr lang="it-IT" b="1" dirty="0" smtClean="0"/>
          </a:p>
          <a:p>
            <a:endParaRPr lang="it-IT" b="1" dirty="0"/>
          </a:p>
          <a:p>
            <a:endParaRPr lang="it-IT" b="1" dirty="0" smtClean="0"/>
          </a:p>
          <a:p>
            <a:endParaRPr lang="it-IT" b="1" dirty="0"/>
          </a:p>
          <a:p>
            <a:endParaRPr lang="it-IT" b="1" dirty="0" smtClean="0"/>
          </a:p>
          <a:p>
            <a:r>
              <a:rPr lang="it-IT" b="1" dirty="0" smtClean="0"/>
              <a:t>    Dr.ssa </a:t>
            </a:r>
            <a:r>
              <a:rPr lang="it-IT" b="1" dirty="0"/>
              <a:t>Elisabetta Russo - </a:t>
            </a:r>
            <a:r>
              <a:rPr lang="it-IT" b="1" dirty="0" err="1"/>
              <a:t>OdcecSa</a:t>
            </a:r>
            <a:r>
              <a:rPr lang="it-IT" sz="2800" b="1" dirty="0"/>
              <a:t/>
            </a:r>
            <a:br>
              <a:rPr lang="it-IT" sz="2800" b="1" dirty="0"/>
            </a:br>
            <a:endParaRPr lang="it-IT" dirty="0"/>
          </a:p>
        </p:txBody>
      </p:sp>
    </p:spTree>
    <p:extLst>
      <p:ext uri="{BB962C8B-B14F-4D97-AF65-F5344CB8AC3E}">
        <p14:creationId xmlns:p14="http://schemas.microsoft.com/office/powerpoint/2010/main" val="2030543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14</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52" y="5650992"/>
            <a:ext cx="9648644" cy="394527"/>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4" cstate="print"/>
          <a:stretch>
            <a:fillRect/>
          </a:stretch>
        </p:blipFill>
        <p:spPr>
          <a:xfrm>
            <a:off x="822959" y="13904"/>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I RUOLI PRIVACY</a:t>
            </a:r>
            <a:endParaRPr lang="it-IT" dirty="0">
              <a:solidFill>
                <a:srgbClr val="FFFF00"/>
              </a:solidFill>
              <a:effectLst>
                <a:outerShdw blurRad="38100" dist="38100" dir="2700000" algn="tl">
                  <a:srgbClr val="000000">
                    <a:alpha val="43137"/>
                  </a:srgbClr>
                </a:outerShdw>
              </a:effectLst>
            </a:endParaRPr>
          </a:p>
        </p:txBody>
      </p:sp>
      <p:sp>
        <p:nvSpPr>
          <p:cNvPr id="6" name="Rettangolo 5"/>
          <p:cNvSpPr/>
          <p:nvPr/>
        </p:nvSpPr>
        <p:spPr>
          <a:xfrm>
            <a:off x="3895344" y="3858768"/>
            <a:ext cx="6724851" cy="3139321"/>
          </a:xfrm>
          <a:prstGeom prst="rect">
            <a:avLst/>
          </a:prstGeom>
        </p:spPr>
        <p:txBody>
          <a:bodyPr wrap="square">
            <a:spAutoFit/>
          </a:bodyPr>
          <a:lstStyle/>
          <a:p>
            <a:endParaRPr lang="it-IT" b="1" dirty="0" smtClean="0"/>
          </a:p>
          <a:p>
            <a:endParaRPr lang="it-IT" b="1" dirty="0"/>
          </a:p>
          <a:p>
            <a:endParaRPr lang="it-IT" b="1" dirty="0" smtClean="0"/>
          </a:p>
          <a:p>
            <a:endParaRPr lang="it-IT" b="1" dirty="0"/>
          </a:p>
          <a:p>
            <a:endParaRPr lang="it-IT" b="1" dirty="0" smtClean="0"/>
          </a:p>
          <a:p>
            <a:endParaRPr lang="it-IT" b="1" dirty="0"/>
          </a:p>
          <a:p>
            <a:endParaRPr lang="it-IT" b="1" dirty="0" smtClean="0"/>
          </a:p>
          <a:p>
            <a:endParaRPr lang="it-IT" b="1" dirty="0"/>
          </a:p>
          <a:p>
            <a:endParaRPr lang="it-IT" b="1" dirty="0" smtClean="0"/>
          </a:p>
          <a:p>
            <a:r>
              <a:rPr lang="it-IT" b="1" dirty="0" smtClean="0"/>
              <a:t>    Dr.ssa </a:t>
            </a:r>
            <a:r>
              <a:rPr lang="it-IT" b="1" dirty="0"/>
              <a:t>Elisabetta Russo - </a:t>
            </a:r>
            <a:r>
              <a:rPr lang="it-IT" b="1" dirty="0" err="1"/>
              <a:t>OdcecSa</a:t>
            </a:r>
            <a:r>
              <a:rPr lang="it-IT" sz="2800" b="1" dirty="0"/>
              <a:t/>
            </a:r>
            <a:br>
              <a:rPr lang="it-IT" sz="2800" b="1" dirty="0"/>
            </a:br>
            <a:endParaRPr lang="it-IT" dirty="0"/>
          </a:p>
        </p:txBody>
      </p:sp>
      <p:sp>
        <p:nvSpPr>
          <p:cNvPr id="3" name="CasellaDiTesto 2"/>
          <p:cNvSpPr txBox="1"/>
          <p:nvPr/>
        </p:nvSpPr>
        <p:spPr>
          <a:xfrm>
            <a:off x="585216" y="2352200"/>
            <a:ext cx="11402568" cy="3139321"/>
          </a:xfrm>
          <a:prstGeom prst="rect">
            <a:avLst/>
          </a:prstGeom>
          <a:noFill/>
        </p:spPr>
        <p:txBody>
          <a:bodyPr wrap="square" rtlCol="0">
            <a:spAutoFit/>
          </a:bodyPr>
          <a:lstStyle/>
          <a:p>
            <a:r>
              <a:rPr lang="it-IT" dirty="0" smtClean="0"/>
              <a:t> </a:t>
            </a:r>
            <a:r>
              <a:rPr lang="it-IT" dirty="0"/>
              <a:t>IN PRATICA</a:t>
            </a:r>
            <a:r>
              <a:rPr lang="it-IT" dirty="0" smtClean="0"/>
              <a:t>…</a:t>
            </a:r>
          </a:p>
          <a:p>
            <a:r>
              <a:rPr lang="it-IT" dirty="0" smtClean="0"/>
              <a:t>ADEGUARSI </a:t>
            </a:r>
            <a:r>
              <a:rPr lang="it-IT" dirty="0"/>
              <a:t>AL GDPR </a:t>
            </a:r>
            <a:r>
              <a:rPr lang="it-IT" dirty="0" smtClean="0"/>
              <a:t>SIGNIFICA PORRE IN ESSERE UN PROCESSO.</a:t>
            </a:r>
          </a:p>
          <a:p>
            <a:endParaRPr lang="it-IT" dirty="0" smtClean="0"/>
          </a:p>
          <a:p>
            <a:r>
              <a:rPr lang="it-IT" dirty="0" smtClean="0"/>
              <a:t>Per </a:t>
            </a:r>
            <a:r>
              <a:rPr lang="it-IT" dirty="0"/>
              <a:t>adempiere a quanto previsto dal GDPR i Titolari del trattamento devono: </a:t>
            </a:r>
            <a:endParaRPr lang="it-IT" dirty="0" smtClean="0"/>
          </a:p>
          <a:p>
            <a:pPr marL="342900" indent="-342900">
              <a:buAutoNum type="arabicPeriod"/>
            </a:pPr>
            <a:r>
              <a:rPr lang="it-IT" dirty="0" smtClean="0"/>
              <a:t>Formarsi </a:t>
            </a:r>
            <a:r>
              <a:rPr lang="it-IT" dirty="0"/>
              <a:t>per conoscere la nuova normativa GDPR </a:t>
            </a:r>
            <a:endParaRPr lang="it-IT" dirty="0" smtClean="0"/>
          </a:p>
          <a:p>
            <a:pPr marL="342900" indent="-342900">
              <a:buAutoNum type="arabicPeriod"/>
            </a:pPr>
            <a:r>
              <a:rPr lang="it-IT" dirty="0" smtClean="0"/>
              <a:t>Rilevare </a:t>
            </a:r>
            <a:r>
              <a:rPr lang="it-IT" dirty="0"/>
              <a:t>le categorie </a:t>
            </a:r>
            <a:r>
              <a:rPr lang="it-IT" dirty="0" smtClean="0"/>
              <a:t>di </a:t>
            </a:r>
            <a:r>
              <a:rPr lang="it-IT" dirty="0"/>
              <a:t>Dati Personali oggetto di trattamento </a:t>
            </a:r>
            <a:endParaRPr lang="it-IT" dirty="0" smtClean="0"/>
          </a:p>
          <a:p>
            <a:pPr marL="342900" indent="-342900">
              <a:buAutoNum type="arabicPeriod"/>
            </a:pPr>
            <a:r>
              <a:rPr lang="it-IT" dirty="0" smtClean="0"/>
              <a:t>Mappare </a:t>
            </a:r>
            <a:r>
              <a:rPr lang="it-IT" dirty="0"/>
              <a:t>i trattamenti e le finalità </a:t>
            </a:r>
            <a:endParaRPr lang="it-IT" dirty="0" smtClean="0"/>
          </a:p>
          <a:p>
            <a:pPr marL="342900" indent="-342900">
              <a:buAutoNum type="arabicPeriod"/>
            </a:pPr>
            <a:r>
              <a:rPr lang="it-IT" dirty="0" smtClean="0"/>
              <a:t>Individuare </a:t>
            </a:r>
            <a:r>
              <a:rPr lang="it-IT" dirty="0"/>
              <a:t>ruoli, responsabilità e compiti degli incaricati al </a:t>
            </a:r>
            <a:r>
              <a:rPr lang="it-IT" dirty="0" smtClean="0"/>
              <a:t>trattamento</a:t>
            </a:r>
          </a:p>
          <a:p>
            <a:pPr marL="342900" indent="-342900">
              <a:buAutoNum type="arabicPeriod"/>
            </a:pPr>
            <a:r>
              <a:rPr lang="it-IT" dirty="0" smtClean="0"/>
              <a:t>Analizzare i processi e definire misure organizzative e procedure </a:t>
            </a:r>
          </a:p>
          <a:p>
            <a:pPr marL="342900" indent="-342900">
              <a:buAutoNum type="arabicPeriod"/>
            </a:pPr>
            <a:r>
              <a:rPr lang="it-IT" dirty="0" smtClean="0"/>
              <a:t>Rilevare gli </a:t>
            </a:r>
            <a:r>
              <a:rPr lang="it-IT" dirty="0" err="1" smtClean="0"/>
              <a:t>asset</a:t>
            </a:r>
            <a:r>
              <a:rPr lang="it-IT" dirty="0" smtClean="0"/>
              <a:t> (sedi/uffici, sistemi informatici, dispositivi, archivi fisici, </a:t>
            </a:r>
            <a:r>
              <a:rPr lang="it-IT" dirty="0" err="1" smtClean="0"/>
              <a:t>ecc</a:t>
            </a:r>
            <a:r>
              <a:rPr lang="it-IT" dirty="0" smtClean="0"/>
              <a:t>…)</a:t>
            </a:r>
          </a:p>
          <a:p>
            <a:endParaRPr lang="it-IT" sz="1800" kern="1200" dirty="0">
              <a:solidFill>
                <a:schemeClr val="tx1"/>
              </a:solidFill>
              <a:latin typeface="+mn-lt"/>
              <a:ea typeface="+mn-ea"/>
              <a:cs typeface="+mn-cs"/>
            </a:endParaRPr>
          </a:p>
        </p:txBody>
      </p:sp>
    </p:spTree>
    <p:extLst>
      <p:ext uri="{BB962C8B-B14F-4D97-AF65-F5344CB8AC3E}">
        <p14:creationId xmlns:p14="http://schemas.microsoft.com/office/powerpoint/2010/main" val="232043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15</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52" y="5650992"/>
            <a:ext cx="9648644" cy="394527"/>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4" cstate="print"/>
          <a:stretch>
            <a:fillRect/>
          </a:stretch>
        </p:blipFill>
        <p:spPr>
          <a:xfrm>
            <a:off x="822959" y="13904"/>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I RUOLI PRIVACY</a:t>
            </a:r>
            <a:endParaRPr lang="it-IT" dirty="0">
              <a:solidFill>
                <a:srgbClr val="FFFF00"/>
              </a:solidFill>
              <a:effectLst>
                <a:outerShdw blurRad="38100" dist="38100" dir="2700000" algn="tl">
                  <a:srgbClr val="000000">
                    <a:alpha val="43137"/>
                  </a:srgbClr>
                </a:outerShdw>
              </a:effectLst>
            </a:endParaRPr>
          </a:p>
        </p:txBody>
      </p:sp>
      <p:sp>
        <p:nvSpPr>
          <p:cNvPr id="6" name="Rettangolo 5"/>
          <p:cNvSpPr/>
          <p:nvPr/>
        </p:nvSpPr>
        <p:spPr>
          <a:xfrm>
            <a:off x="3895344" y="3858768"/>
            <a:ext cx="6724851" cy="3139321"/>
          </a:xfrm>
          <a:prstGeom prst="rect">
            <a:avLst/>
          </a:prstGeom>
        </p:spPr>
        <p:txBody>
          <a:bodyPr wrap="square">
            <a:spAutoFit/>
          </a:bodyPr>
          <a:lstStyle/>
          <a:p>
            <a:endParaRPr lang="it-IT" b="1" dirty="0" smtClean="0"/>
          </a:p>
          <a:p>
            <a:endParaRPr lang="it-IT" b="1" dirty="0"/>
          </a:p>
          <a:p>
            <a:endParaRPr lang="it-IT" b="1" dirty="0" smtClean="0"/>
          </a:p>
          <a:p>
            <a:endParaRPr lang="it-IT" b="1" dirty="0"/>
          </a:p>
          <a:p>
            <a:endParaRPr lang="it-IT" b="1" dirty="0" smtClean="0"/>
          </a:p>
          <a:p>
            <a:endParaRPr lang="it-IT" b="1" dirty="0"/>
          </a:p>
          <a:p>
            <a:endParaRPr lang="it-IT" b="1" dirty="0" smtClean="0"/>
          </a:p>
          <a:p>
            <a:endParaRPr lang="it-IT" b="1" dirty="0"/>
          </a:p>
          <a:p>
            <a:endParaRPr lang="it-IT" b="1" dirty="0" smtClean="0"/>
          </a:p>
          <a:p>
            <a:r>
              <a:rPr lang="it-IT" b="1" dirty="0" smtClean="0"/>
              <a:t>    Dr.ssa </a:t>
            </a:r>
            <a:r>
              <a:rPr lang="it-IT" b="1" dirty="0"/>
              <a:t>Elisabetta Russo - </a:t>
            </a:r>
            <a:r>
              <a:rPr lang="it-IT" b="1" dirty="0" err="1"/>
              <a:t>OdcecSa</a:t>
            </a:r>
            <a:r>
              <a:rPr lang="it-IT" sz="2800" b="1" dirty="0"/>
              <a:t/>
            </a:r>
            <a:br>
              <a:rPr lang="it-IT" sz="2800" b="1" dirty="0"/>
            </a:br>
            <a:endParaRPr lang="it-IT" dirty="0"/>
          </a:p>
        </p:txBody>
      </p:sp>
      <p:sp>
        <p:nvSpPr>
          <p:cNvPr id="3" name="CasellaDiTesto 2"/>
          <p:cNvSpPr txBox="1"/>
          <p:nvPr/>
        </p:nvSpPr>
        <p:spPr>
          <a:xfrm>
            <a:off x="1207008" y="2732410"/>
            <a:ext cx="11219688" cy="2585323"/>
          </a:xfrm>
          <a:prstGeom prst="rect">
            <a:avLst/>
          </a:prstGeom>
          <a:noFill/>
        </p:spPr>
        <p:txBody>
          <a:bodyPr wrap="square" rtlCol="0">
            <a:spAutoFit/>
          </a:bodyPr>
          <a:lstStyle/>
          <a:p>
            <a:r>
              <a:rPr lang="it-IT" dirty="0" smtClean="0"/>
              <a:t> </a:t>
            </a:r>
            <a:r>
              <a:rPr lang="it-IT" dirty="0"/>
              <a:t>IN PRATICA</a:t>
            </a:r>
            <a:r>
              <a:rPr lang="it-IT" dirty="0" smtClean="0"/>
              <a:t>…</a:t>
            </a:r>
          </a:p>
          <a:p>
            <a:r>
              <a:rPr lang="it-IT" dirty="0" smtClean="0"/>
              <a:t>ADEGUARSI </a:t>
            </a:r>
            <a:r>
              <a:rPr lang="it-IT" dirty="0"/>
              <a:t>AL GDPR </a:t>
            </a:r>
            <a:r>
              <a:rPr lang="it-IT" dirty="0" smtClean="0"/>
              <a:t>SIGNIFICA PORRE IN ESSERE UN PROCESSO.</a:t>
            </a:r>
          </a:p>
          <a:p>
            <a:r>
              <a:rPr lang="it-IT" dirty="0" smtClean="0"/>
              <a:t>Per </a:t>
            </a:r>
            <a:r>
              <a:rPr lang="it-IT" dirty="0"/>
              <a:t>adempiere a quanto previsto dal GDPR i Titolari del trattamento devono: </a:t>
            </a:r>
            <a:endParaRPr lang="it-IT" dirty="0" smtClean="0"/>
          </a:p>
          <a:p>
            <a:r>
              <a:rPr lang="it-IT" dirty="0" smtClean="0"/>
              <a:t>……………</a:t>
            </a:r>
          </a:p>
          <a:p>
            <a:r>
              <a:rPr lang="it-IT" dirty="0" smtClean="0"/>
              <a:t>7. Definire </a:t>
            </a:r>
            <a:r>
              <a:rPr lang="it-IT" dirty="0"/>
              <a:t>l’analisi dei rischi individuando minacce e misure </a:t>
            </a:r>
            <a:r>
              <a:rPr lang="it-IT" dirty="0" smtClean="0"/>
              <a:t>tecniche</a:t>
            </a:r>
          </a:p>
          <a:p>
            <a:r>
              <a:rPr lang="it-IT" dirty="0" smtClean="0"/>
              <a:t>8. Produrre </a:t>
            </a:r>
            <a:r>
              <a:rPr lang="it-IT" dirty="0"/>
              <a:t>una lista di criticità e definire un programma di intervento </a:t>
            </a:r>
            <a:endParaRPr lang="it-IT" dirty="0" smtClean="0"/>
          </a:p>
          <a:p>
            <a:r>
              <a:rPr lang="it-IT" dirty="0" smtClean="0"/>
              <a:t>9. Stilare </a:t>
            </a:r>
            <a:r>
              <a:rPr lang="it-IT" dirty="0"/>
              <a:t>la documentazione che comprova la conformità al GDPR </a:t>
            </a:r>
            <a:endParaRPr lang="it-IT" dirty="0" smtClean="0"/>
          </a:p>
          <a:p>
            <a:r>
              <a:rPr lang="it-IT" dirty="0" smtClean="0"/>
              <a:t>10. Formare </a:t>
            </a:r>
            <a:r>
              <a:rPr lang="it-IT" dirty="0"/>
              <a:t>e tenere aggiornati gli addetti al </a:t>
            </a:r>
            <a:r>
              <a:rPr lang="it-IT" dirty="0" smtClean="0"/>
              <a:t>trattamento.</a:t>
            </a:r>
          </a:p>
          <a:p>
            <a:endParaRPr lang="it-IT" sz="1800" kern="1200" dirty="0">
              <a:solidFill>
                <a:schemeClr val="tx1"/>
              </a:solidFill>
              <a:latin typeface="+mn-lt"/>
              <a:ea typeface="+mn-ea"/>
              <a:cs typeface="+mn-cs"/>
            </a:endParaRPr>
          </a:p>
        </p:txBody>
      </p:sp>
    </p:spTree>
    <p:extLst>
      <p:ext uri="{BB962C8B-B14F-4D97-AF65-F5344CB8AC3E}">
        <p14:creationId xmlns:p14="http://schemas.microsoft.com/office/powerpoint/2010/main" val="1921084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16</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240" y="5192486"/>
            <a:ext cx="7254240" cy="499568"/>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868715" y="81576"/>
            <a:ext cx="11323285" cy="2380023"/>
          </a:xfrm>
          <a:prstGeom prst="rect">
            <a:avLst/>
          </a:prstGeom>
        </p:spPr>
      </p:pic>
      <p:sp>
        <p:nvSpPr>
          <p:cNvPr id="8" name="Rettangolo 7"/>
          <p:cNvSpPr/>
          <p:nvPr/>
        </p:nvSpPr>
        <p:spPr>
          <a:xfrm>
            <a:off x="2082074" y="5692054"/>
            <a:ext cx="7249885" cy="369332"/>
          </a:xfrm>
          <a:prstGeom prst="rect">
            <a:avLst/>
          </a:prstGeom>
        </p:spPr>
        <p:txBody>
          <a:bodyPr wrap="square">
            <a:spAutoFit/>
          </a:bodyPr>
          <a:lstStyle/>
          <a:p>
            <a:r>
              <a:rPr lang="it-IT" b="1" dirty="0" smtClean="0"/>
              <a:t>                             Dr.ssa </a:t>
            </a:r>
            <a:r>
              <a:rPr lang="it-IT" b="1" dirty="0"/>
              <a:t>Elisabetta Russo - </a:t>
            </a:r>
            <a:r>
              <a:rPr lang="it-IT" b="1" dirty="0" err="1"/>
              <a:t>OdcecSa</a:t>
            </a:r>
            <a:endParaRPr lang="it-IT" dirty="0"/>
          </a:p>
        </p:txBody>
      </p:sp>
      <p:sp>
        <p:nvSpPr>
          <p:cNvPr id="3" name="Titolo 2"/>
          <p:cNvSpPr>
            <a:spLocks noGrp="1"/>
          </p:cNvSpPr>
          <p:nvPr>
            <p:ph type="title"/>
          </p:nvPr>
        </p:nvSpPr>
        <p:spPr>
          <a:xfrm>
            <a:off x="868715" y="624110"/>
            <a:ext cx="4864573" cy="1280890"/>
          </a:xfrm>
        </p:spPr>
        <p:txBody>
          <a:bodyPr/>
          <a:lstStyle/>
          <a:p>
            <a:r>
              <a:rPr lang="it-IT" dirty="0" smtClean="0">
                <a:solidFill>
                  <a:srgbClr val="FFFF00"/>
                </a:solidFill>
              </a:rPr>
              <a:t>I RUOLI PRIVACY</a:t>
            </a:r>
            <a:endParaRPr lang="it-IT" dirty="0">
              <a:solidFill>
                <a:srgbClr val="FFFF00"/>
              </a:solidFill>
            </a:endParaRPr>
          </a:p>
        </p:txBody>
      </p:sp>
      <p:sp>
        <p:nvSpPr>
          <p:cNvPr id="4" name="CasellaDiTesto 3"/>
          <p:cNvSpPr txBox="1"/>
          <p:nvPr/>
        </p:nvSpPr>
        <p:spPr>
          <a:xfrm>
            <a:off x="822960" y="2672880"/>
            <a:ext cx="11100816" cy="2308324"/>
          </a:xfrm>
          <a:prstGeom prst="rect">
            <a:avLst/>
          </a:prstGeom>
          <a:noFill/>
        </p:spPr>
        <p:txBody>
          <a:bodyPr wrap="square" rtlCol="0">
            <a:spAutoFit/>
          </a:bodyPr>
          <a:lstStyle/>
          <a:p>
            <a:r>
              <a:rPr lang="it-IT" dirty="0"/>
              <a:t>In merito all’attribuzione dei ruoli privacy, si possono trarre diverse conclusioni e </a:t>
            </a:r>
            <a:r>
              <a:rPr lang="it-IT" dirty="0" smtClean="0"/>
              <a:t>indicazioni, </a:t>
            </a:r>
            <a:r>
              <a:rPr lang="it-IT" dirty="0"/>
              <a:t>quali:</a:t>
            </a:r>
          </a:p>
          <a:p>
            <a:pPr marL="285750" indent="-285750">
              <a:buFont typeface="Wingdings" panose="05000000000000000000" pitchFamily="2" charset="2"/>
              <a:buChar char="Ø"/>
            </a:pPr>
            <a:r>
              <a:rPr lang="it-IT" dirty="0"/>
              <a:t>l’attribuzione di un corretto ruolo privacy non è una attività svolta una tantum, ma necessità di una continua gestione nel tempo;</a:t>
            </a:r>
          </a:p>
          <a:p>
            <a:pPr marL="285750" indent="-285750">
              <a:buFont typeface="Wingdings" panose="05000000000000000000" pitchFamily="2" charset="2"/>
              <a:buChar char="Ø"/>
            </a:pPr>
            <a:r>
              <a:rPr lang="it-IT" dirty="0"/>
              <a:t>il ruolo privacy di un soggetto è legato alla singola finalità di trattamento;</a:t>
            </a:r>
          </a:p>
          <a:p>
            <a:pPr marL="285750" indent="-285750">
              <a:buFont typeface="Wingdings" panose="05000000000000000000" pitchFamily="2" charset="2"/>
              <a:buChar char="Ø"/>
            </a:pPr>
            <a:r>
              <a:rPr lang="it-IT" dirty="0"/>
              <a:t>la relazione fra due soggetti che trattano dati personali può comportare che i medesimi rivestano fra loro ruoli diversi per finalità di trattamento diverse;</a:t>
            </a:r>
          </a:p>
          <a:p>
            <a:pPr marL="285750" indent="-285750">
              <a:buFont typeface="Wingdings" panose="05000000000000000000" pitchFamily="2" charset="2"/>
              <a:buChar char="Ø"/>
            </a:pPr>
            <a:r>
              <a:rPr lang="it-IT" dirty="0"/>
              <a:t>le relazioni devono sempre essere formalizzate;</a:t>
            </a:r>
          </a:p>
          <a:p>
            <a:endParaRPr lang="it-IT" dirty="0"/>
          </a:p>
        </p:txBody>
      </p:sp>
    </p:spTree>
    <p:extLst>
      <p:ext uri="{BB962C8B-B14F-4D97-AF65-F5344CB8AC3E}">
        <p14:creationId xmlns:p14="http://schemas.microsoft.com/office/powerpoint/2010/main" val="116872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17</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240" y="5192486"/>
            <a:ext cx="7254240" cy="499568"/>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868715" y="81576"/>
            <a:ext cx="11323285" cy="2380023"/>
          </a:xfrm>
          <a:prstGeom prst="rect">
            <a:avLst/>
          </a:prstGeom>
        </p:spPr>
      </p:pic>
      <p:sp>
        <p:nvSpPr>
          <p:cNvPr id="8" name="Rettangolo 7"/>
          <p:cNvSpPr/>
          <p:nvPr/>
        </p:nvSpPr>
        <p:spPr>
          <a:xfrm>
            <a:off x="2082074" y="5692054"/>
            <a:ext cx="7249885" cy="369332"/>
          </a:xfrm>
          <a:prstGeom prst="rect">
            <a:avLst/>
          </a:prstGeom>
        </p:spPr>
        <p:txBody>
          <a:bodyPr wrap="square">
            <a:spAutoFit/>
          </a:bodyPr>
          <a:lstStyle/>
          <a:p>
            <a:r>
              <a:rPr lang="it-IT" b="1" dirty="0" smtClean="0"/>
              <a:t>                             Dr.ssa </a:t>
            </a:r>
            <a:r>
              <a:rPr lang="it-IT" b="1" dirty="0"/>
              <a:t>Elisabetta Russo - </a:t>
            </a:r>
            <a:r>
              <a:rPr lang="it-IT" b="1" dirty="0" err="1"/>
              <a:t>OdcecSa</a:t>
            </a:r>
            <a:endParaRPr lang="it-IT" dirty="0"/>
          </a:p>
        </p:txBody>
      </p:sp>
      <p:sp>
        <p:nvSpPr>
          <p:cNvPr id="3" name="Titolo 2"/>
          <p:cNvSpPr>
            <a:spLocks noGrp="1"/>
          </p:cNvSpPr>
          <p:nvPr>
            <p:ph type="title"/>
          </p:nvPr>
        </p:nvSpPr>
        <p:spPr>
          <a:xfrm>
            <a:off x="868715" y="624110"/>
            <a:ext cx="4864573" cy="1280890"/>
          </a:xfrm>
        </p:spPr>
        <p:txBody>
          <a:bodyPr/>
          <a:lstStyle/>
          <a:p>
            <a:r>
              <a:rPr lang="it-IT" dirty="0" smtClean="0">
                <a:solidFill>
                  <a:srgbClr val="FFFF00"/>
                </a:solidFill>
              </a:rPr>
              <a:t>I RUOLI PRIVACY</a:t>
            </a:r>
            <a:endParaRPr lang="it-IT" dirty="0">
              <a:solidFill>
                <a:srgbClr val="FFFF00"/>
              </a:solidFill>
            </a:endParaRPr>
          </a:p>
        </p:txBody>
      </p:sp>
      <p:sp>
        <p:nvSpPr>
          <p:cNvPr id="4" name="CasellaDiTesto 3"/>
          <p:cNvSpPr txBox="1"/>
          <p:nvPr/>
        </p:nvSpPr>
        <p:spPr>
          <a:xfrm>
            <a:off x="521208" y="2532888"/>
            <a:ext cx="11625036" cy="2308324"/>
          </a:xfrm>
          <a:prstGeom prst="rect">
            <a:avLst/>
          </a:prstGeom>
          <a:noFill/>
        </p:spPr>
        <p:txBody>
          <a:bodyPr wrap="square" rtlCol="0">
            <a:spAutoFit/>
          </a:bodyPr>
          <a:lstStyle/>
          <a:p>
            <a:r>
              <a:rPr lang="it-IT" dirty="0"/>
              <a:t>In merito all’attribuzione dei ruoli privacy, si possono trarre diverse conclusioni e </a:t>
            </a:r>
            <a:r>
              <a:rPr lang="it-IT" dirty="0" smtClean="0"/>
              <a:t>indicazioni, </a:t>
            </a:r>
            <a:r>
              <a:rPr lang="it-IT" dirty="0"/>
              <a:t>quali:</a:t>
            </a:r>
          </a:p>
          <a:p>
            <a:endParaRPr lang="it-IT" dirty="0"/>
          </a:p>
          <a:p>
            <a:endParaRPr lang="it-IT" dirty="0"/>
          </a:p>
          <a:p>
            <a:pPr marL="285750" indent="-285750">
              <a:buFont typeface="Wingdings" panose="05000000000000000000" pitchFamily="2" charset="2"/>
              <a:buChar char="Ø"/>
            </a:pPr>
            <a:r>
              <a:rPr lang="it-IT" dirty="0"/>
              <a:t>può esistere più di una soluzione per l’individuazione dei ruoli, con diversi gradi di responsabilità;</a:t>
            </a:r>
          </a:p>
          <a:p>
            <a:pPr marL="285750" indent="-285750">
              <a:buFont typeface="Wingdings" panose="05000000000000000000" pitchFamily="2" charset="2"/>
              <a:buChar char="Ø"/>
            </a:pPr>
            <a:r>
              <a:rPr lang="it-IT" dirty="0"/>
              <a:t>la variazione del ruolo di un soggetto che tratta i dati può avere impatti sui ruoli attribuiti agli altri soggetti che partecipano ai trattamenti e questo aspetto deve essere attentamente valutato anche in prospettiva (si pensi ad esempio al vincolo che un Titolare può imporre ad un Responsabile circa la designazione dei sub responsabili).</a:t>
            </a:r>
          </a:p>
        </p:txBody>
      </p:sp>
    </p:spTree>
    <p:extLst>
      <p:ext uri="{BB962C8B-B14F-4D97-AF65-F5344CB8AC3E}">
        <p14:creationId xmlns:p14="http://schemas.microsoft.com/office/powerpoint/2010/main" val="4221906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18</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240" y="5192486"/>
            <a:ext cx="7254240" cy="499568"/>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822959" y="97763"/>
            <a:ext cx="11323285" cy="2333583"/>
          </a:xfrm>
          <a:prstGeom prst="rect">
            <a:avLst/>
          </a:prstGeom>
        </p:spPr>
      </p:pic>
      <p:sp>
        <p:nvSpPr>
          <p:cNvPr id="8" name="Rettangolo 7"/>
          <p:cNvSpPr/>
          <p:nvPr/>
        </p:nvSpPr>
        <p:spPr>
          <a:xfrm>
            <a:off x="2082074" y="5692054"/>
            <a:ext cx="7249885" cy="369332"/>
          </a:xfrm>
          <a:prstGeom prst="rect">
            <a:avLst/>
          </a:prstGeom>
        </p:spPr>
        <p:txBody>
          <a:bodyPr wrap="square">
            <a:spAutoFit/>
          </a:bodyPr>
          <a:lstStyle/>
          <a:p>
            <a:r>
              <a:rPr lang="it-IT" b="1" dirty="0" smtClean="0"/>
              <a:t>                             Dr.ssa </a:t>
            </a:r>
            <a:r>
              <a:rPr lang="it-IT" b="1" dirty="0"/>
              <a:t>Elisabetta Russo - </a:t>
            </a:r>
            <a:r>
              <a:rPr lang="it-IT" b="1" dirty="0" err="1"/>
              <a:t>OdcecSa</a:t>
            </a:r>
            <a:endParaRPr lang="it-IT" dirty="0"/>
          </a:p>
        </p:txBody>
      </p:sp>
      <p:sp>
        <p:nvSpPr>
          <p:cNvPr id="3" name="Titolo 2"/>
          <p:cNvSpPr>
            <a:spLocks noGrp="1"/>
          </p:cNvSpPr>
          <p:nvPr>
            <p:ph type="title"/>
          </p:nvPr>
        </p:nvSpPr>
        <p:spPr>
          <a:xfrm>
            <a:off x="868715" y="624110"/>
            <a:ext cx="4864573" cy="1280890"/>
          </a:xfrm>
        </p:spPr>
        <p:txBody>
          <a:bodyPr/>
          <a:lstStyle/>
          <a:p>
            <a:r>
              <a:rPr lang="it-IT" dirty="0" smtClean="0">
                <a:solidFill>
                  <a:srgbClr val="FFFF00"/>
                </a:solidFill>
              </a:rPr>
              <a:t>I RUOLI PRIVACY</a:t>
            </a:r>
            <a:endParaRPr lang="it-IT" dirty="0">
              <a:solidFill>
                <a:srgbClr val="FFFF00"/>
              </a:solidFill>
            </a:endParaRPr>
          </a:p>
        </p:txBody>
      </p:sp>
      <p:sp>
        <p:nvSpPr>
          <p:cNvPr id="6" name="CasellaDiTesto 5"/>
          <p:cNvSpPr txBox="1"/>
          <p:nvPr/>
        </p:nvSpPr>
        <p:spPr>
          <a:xfrm>
            <a:off x="868715" y="2505456"/>
            <a:ext cx="10296109" cy="2308324"/>
          </a:xfrm>
          <a:prstGeom prst="rect">
            <a:avLst/>
          </a:prstGeom>
          <a:noFill/>
        </p:spPr>
        <p:txBody>
          <a:bodyPr wrap="square" rtlCol="0">
            <a:spAutoFit/>
          </a:bodyPr>
          <a:lstStyle/>
          <a:p>
            <a:r>
              <a:rPr lang="it-IT" dirty="0" smtClean="0"/>
              <a:t>AUTORIZZATI AL TRATTAMENTO DEI DATI </a:t>
            </a:r>
          </a:p>
          <a:p>
            <a:endParaRPr lang="it-IT" dirty="0"/>
          </a:p>
          <a:p>
            <a:r>
              <a:rPr lang="it-IT" dirty="0" smtClean="0"/>
              <a:t>Sono </a:t>
            </a:r>
            <a:r>
              <a:rPr lang="it-IT" dirty="0"/>
              <a:t>autorizzati al trattamento dei dati tutti i soggetti, dipendenti e collaboratori a qualsiasi titolo, che operano sotto la diretta autorità del Titolare o dei soggetti delegati attuatori</a:t>
            </a:r>
            <a:r>
              <a:rPr lang="it-IT" dirty="0" smtClean="0"/>
              <a:t>.</a:t>
            </a:r>
          </a:p>
          <a:p>
            <a:r>
              <a:rPr lang="it-IT" dirty="0" smtClean="0"/>
              <a:t>Tali </a:t>
            </a:r>
            <a:r>
              <a:rPr lang="it-IT" dirty="0"/>
              <a:t>soggetti devono essere da questi formalmente autorizzati</a:t>
            </a:r>
            <a:r>
              <a:rPr lang="it-IT" dirty="0" smtClean="0"/>
              <a:t>.</a:t>
            </a:r>
          </a:p>
          <a:p>
            <a:r>
              <a:rPr lang="it-IT" dirty="0" smtClean="0"/>
              <a:t>Nel </a:t>
            </a:r>
            <a:r>
              <a:rPr lang="it-IT" dirty="0"/>
              <a:t>settore privato il titolare del trattamento può essere una persona fisica oppure una persona giuridica. </a:t>
            </a:r>
            <a:r>
              <a:rPr lang="it-IT" dirty="0" smtClean="0"/>
              <a:t>Nel </a:t>
            </a:r>
            <a:r>
              <a:rPr lang="it-IT" dirty="0"/>
              <a:t>caso di gruppi di società la società madre e le controllate sono distinti titolari del trattamento, avendo una personalità giuridica distinta.</a:t>
            </a:r>
            <a:endParaRPr lang="it-IT" sz="1800" kern="1200" dirty="0">
              <a:solidFill>
                <a:schemeClr val="tx1"/>
              </a:solidFill>
              <a:latin typeface="+mn-lt"/>
              <a:ea typeface="+mn-ea"/>
              <a:cs typeface="+mn-cs"/>
            </a:endParaRPr>
          </a:p>
        </p:txBody>
      </p:sp>
    </p:spTree>
    <p:extLst>
      <p:ext uri="{BB962C8B-B14F-4D97-AF65-F5344CB8AC3E}">
        <p14:creationId xmlns:p14="http://schemas.microsoft.com/office/powerpoint/2010/main" val="642550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0" y="680720"/>
            <a:ext cx="685800" cy="538480"/>
          </a:xfrm>
          <a:solidFill>
            <a:srgbClr val="00B0F0"/>
          </a:solidFill>
          <a:ln>
            <a:solidFill>
              <a:srgbClr val="00B0F0"/>
            </a:solidFill>
          </a:ln>
        </p:spPr>
        <p:txBody>
          <a:bodyPr/>
          <a:lstStyle/>
          <a:p>
            <a:fld id="{D57F1E4F-1CFF-5643-939E-217C01CDF565}" type="slidenum">
              <a:rPr lang="en-US" sz="2400" smtClean="0">
                <a:solidFill>
                  <a:schemeClr val="tx1"/>
                </a:solidFill>
              </a:rPr>
              <a:pPr/>
              <a:t>19</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rotWithShape="1">
          <a:blip r:embed="rId2">
            <a:extLst>
              <a:ext uri="{28A0092B-C50C-407E-A947-70E740481C1C}">
                <a14:useLocalDpi xmlns:a14="http://schemas.microsoft.com/office/drawing/2010/main" val="0"/>
              </a:ext>
            </a:extLst>
          </a:blip>
          <a:srcRect r="12907" b="-16114"/>
          <a:stretch/>
        </p:blipFill>
        <p:spPr>
          <a:xfrm>
            <a:off x="1926770" y="5946501"/>
            <a:ext cx="7320925" cy="397737"/>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800" y="141166"/>
            <a:ext cx="11460444" cy="2253168"/>
          </a:xfrm>
          <a:prstGeom prst="rect">
            <a:avLst/>
          </a:prstGeom>
        </p:spPr>
      </p:pic>
      <p:sp>
        <p:nvSpPr>
          <p:cNvPr id="7" name="Rettangolo 6"/>
          <p:cNvSpPr/>
          <p:nvPr/>
        </p:nvSpPr>
        <p:spPr>
          <a:xfrm>
            <a:off x="2082074" y="6183984"/>
            <a:ext cx="6562305" cy="646331"/>
          </a:xfrm>
          <a:prstGeom prst="rect">
            <a:avLst/>
          </a:prstGeom>
        </p:spPr>
        <p:txBody>
          <a:bodyPr wrap="square">
            <a:spAutoFit/>
          </a:bodyPr>
          <a:lstStyle/>
          <a:p>
            <a:r>
              <a:rPr lang="it-IT" b="1" dirty="0" smtClean="0"/>
              <a:t>                    </a:t>
            </a:r>
          </a:p>
          <a:p>
            <a:r>
              <a:rPr lang="it-IT" b="1" dirty="0"/>
              <a:t> </a:t>
            </a:r>
            <a:r>
              <a:rPr lang="it-IT" b="1" dirty="0" smtClean="0"/>
              <a:t>                            Dr.ssa </a:t>
            </a:r>
            <a:r>
              <a:rPr lang="it-IT" b="1" dirty="0"/>
              <a:t>Elisabetta Russo - </a:t>
            </a:r>
            <a:r>
              <a:rPr lang="it-IT" b="1" dirty="0" err="1"/>
              <a:t>OdcecSa</a:t>
            </a:r>
            <a:endParaRPr lang="it-IT" dirty="0"/>
          </a:p>
        </p:txBody>
      </p:sp>
      <p:sp>
        <p:nvSpPr>
          <p:cNvPr id="4" name="Rettangolo 3"/>
          <p:cNvSpPr/>
          <p:nvPr/>
        </p:nvSpPr>
        <p:spPr>
          <a:xfrm>
            <a:off x="1095335" y="537410"/>
            <a:ext cx="3789486" cy="954107"/>
          </a:xfrm>
          <a:prstGeom prst="rect">
            <a:avLst/>
          </a:prstGeom>
        </p:spPr>
        <p:txBody>
          <a:bodyPr wrap="square">
            <a:spAutoFit/>
          </a:bodyPr>
          <a:lstStyle/>
          <a:p>
            <a:pPr algn="ctr">
              <a:lnSpc>
                <a:spcPct val="100000"/>
              </a:lnSpc>
            </a:pPr>
            <a:r>
              <a:rPr lang="it-IT" sz="2800" dirty="0" smtClean="0">
                <a:solidFill>
                  <a:srgbClr val="FFFF00"/>
                </a:solidFill>
              </a:rPr>
              <a:t>AMMINISTRATORE DI SISTEMA</a:t>
            </a:r>
            <a:endParaRPr lang="it-IT" sz="2800" dirty="0">
              <a:solidFill>
                <a:srgbClr val="FFFF00"/>
              </a:solidFill>
              <a:latin typeface="Verdana"/>
              <a:cs typeface="Verdana"/>
            </a:endParaRPr>
          </a:p>
        </p:txBody>
      </p:sp>
      <p:sp>
        <p:nvSpPr>
          <p:cNvPr id="16" name="CasellaDiTesto 15"/>
          <p:cNvSpPr txBox="1"/>
          <p:nvPr/>
        </p:nvSpPr>
        <p:spPr>
          <a:xfrm>
            <a:off x="592738" y="2631817"/>
            <a:ext cx="11366651" cy="2862322"/>
          </a:xfrm>
          <a:prstGeom prst="rect">
            <a:avLst/>
          </a:prstGeom>
          <a:noFill/>
        </p:spPr>
        <p:txBody>
          <a:bodyPr wrap="square" rtlCol="0">
            <a:spAutoFit/>
          </a:bodyPr>
          <a:lstStyle/>
          <a:p>
            <a:r>
              <a:rPr lang="it-IT" dirty="0" smtClean="0"/>
              <a:t>Dal provvedimento </a:t>
            </a:r>
            <a:r>
              <a:rPr lang="it-IT" dirty="0"/>
              <a:t>dell’Autorità Garante sulle funzioni di </a:t>
            </a:r>
            <a:r>
              <a:rPr lang="it-IT" b="1" dirty="0"/>
              <a:t>amministratore di sistema</a:t>
            </a:r>
            <a:r>
              <a:rPr lang="it-IT" dirty="0"/>
              <a:t> </a:t>
            </a:r>
            <a:r>
              <a:rPr lang="it-IT" dirty="0" smtClean="0"/>
              <a:t>, </a:t>
            </a:r>
            <a:r>
              <a:rPr lang="it-IT" dirty="0"/>
              <a:t>anche noto come </a:t>
            </a:r>
            <a:r>
              <a:rPr lang="it-IT" b="1" dirty="0" err="1"/>
              <a:t>system</a:t>
            </a:r>
            <a:r>
              <a:rPr lang="it-IT" b="1" dirty="0"/>
              <a:t> </a:t>
            </a:r>
            <a:r>
              <a:rPr lang="it-IT" b="1" dirty="0" err="1"/>
              <a:t>administrator</a:t>
            </a:r>
            <a:r>
              <a:rPr lang="it-IT" dirty="0"/>
              <a:t>, è un professionista che si occupa della gestione, dell’amministrazione e della manutenzione dei sistemi informatici all’interno di un’azienda.</a:t>
            </a:r>
            <a:endParaRPr lang="it-IT" dirty="0" smtClean="0"/>
          </a:p>
          <a:p>
            <a:r>
              <a:rPr lang="it-IT" dirty="0" smtClean="0"/>
              <a:t>Dal 2008 </a:t>
            </a:r>
            <a:r>
              <a:rPr lang="it-IT" dirty="0"/>
              <a:t>all’applicazione del </a:t>
            </a:r>
            <a:r>
              <a:rPr lang="it-IT" b="1" dirty="0">
                <a:hlinkClick r:id="rId4"/>
              </a:rPr>
              <a:t>Regolamento europeo 679/2016,</a:t>
            </a:r>
            <a:r>
              <a:rPr lang="it-IT" dirty="0"/>
              <a:t> l’amministratore di sistema è tutt’oggi una delle figure più significative nel contesto della protezione dei dati personali.</a:t>
            </a:r>
          </a:p>
          <a:p>
            <a:r>
              <a:rPr lang="it-IT" dirty="0"/>
              <a:t>La figura dell’amministratore di sistema è cruciale per garantire il rispetto dei principi di protezione dei dati personali secondo il GDPR.</a:t>
            </a:r>
          </a:p>
          <a:p>
            <a:r>
              <a:rPr lang="it-IT" dirty="0"/>
              <a:t>Attraverso la privacy by design, l’</a:t>
            </a:r>
            <a:r>
              <a:rPr lang="it-IT" dirty="0" err="1"/>
              <a:t>accountability</a:t>
            </a:r>
            <a:r>
              <a:rPr lang="it-IT" dirty="0"/>
              <a:t> e l’adozione di adeguate misure di sicurezza, l’amministratore di sistema svolge un ruolo chiave nell’organizzazione per assicurare la conformità e la protezione dei dati personali.</a:t>
            </a:r>
          </a:p>
        </p:txBody>
      </p:sp>
    </p:spTree>
    <p:extLst>
      <p:ext uri="{BB962C8B-B14F-4D97-AF65-F5344CB8AC3E}">
        <p14:creationId xmlns:p14="http://schemas.microsoft.com/office/powerpoint/2010/main" val="890482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2</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I RUOLI PRIVACY</a:t>
            </a:r>
            <a:endParaRPr lang="it-IT" dirty="0">
              <a:solidFill>
                <a:srgbClr val="FFFF00"/>
              </a:solidFill>
              <a:effectLst>
                <a:outerShdw blurRad="38100" dist="38100" dir="2700000" algn="tl">
                  <a:srgbClr val="000000">
                    <a:alpha val="43137"/>
                  </a:srgbClr>
                </a:outerShdw>
              </a:effectLst>
            </a:endParaRPr>
          </a:p>
        </p:txBody>
      </p:sp>
      <p:sp>
        <p:nvSpPr>
          <p:cNvPr id="3" name="Rettangolo 2"/>
          <p:cNvSpPr/>
          <p:nvPr/>
        </p:nvSpPr>
        <p:spPr>
          <a:xfrm>
            <a:off x="685799" y="2551837"/>
            <a:ext cx="11323285" cy="3939540"/>
          </a:xfrm>
          <a:prstGeom prst="rect">
            <a:avLst/>
          </a:prstGeom>
        </p:spPr>
        <p:txBody>
          <a:bodyPr wrap="square">
            <a:spAutoFit/>
          </a:bodyPr>
          <a:lstStyle/>
          <a:p>
            <a:r>
              <a:rPr lang="it-IT" b="1" dirty="0"/>
              <a:t>I ruoli in ambito privacy: perché è importante </a:t>
            </a:r>
          </a:p>
          <a:p>
            <a:endParaRPr lang="it-IT" dirty="0" smtClean="0">
              <a:solidFill>
                <a:srgbClr val="323232"/>
              </a:solidFill>
              <a:latin typeface="Verdana"/>
              <a:cs typeface="Verdana"/>
            </a:endParaRPr>
          </a:p>
          <a:p>
            <a:r>
              <a:rPr lang="it-IT" i="1" dirty="0"/>
              <a:t>Tra i vari adempimenti necessari per raggiungere la </a:t>
            </a:r>
            <a:r>
              <a:rPr lang="it-IT" i="1" dirty="0" err="1"/>
              <a:t>compliance</a:t>
            </a:r>
            <a:r>
              <a:rPr lang="it-IT" i="1" dirty="0"/>
              <a:t> al </a:t>
            </a:r>
            <a:r>
              <a:rPr lang="it-IT" b="1" i="1" dirty="0"/>
              <a:t>GDPR</a:t>
            </a:r>
            <a:r>
              <a:rPr lang="it-IT" i="1" dirty="0"/>
              <a:t> è richiesto anche di definire sempre, con chiarezza, </a:t>
            </a:r>
            <a:r>
              <a:rPr lang="it-IT" b="1" i="1" dirty="0"/>
              <a:t>i ruoli privacy e le responsabilità dei soggetti</a:t>
            </a:r>
            <a:r>
              <a:rPr lang="it-IT" i="1" dirty="0"/>
              <a:t> che intervengono nel processo di trattamento dei dati personali</a:t>
            </a:r>
            <a:r>
              <a:rPr lang="it-IT" i="1" dirty="0" smtClean="0"/>
              <a:t>.</a:t>
            </a:r>
          </a:p>
          <a:p>
            <a:r>
              <a:rPr lang="it-IT" i="1" dirty="0" smtClean="0"/>
              <a:t> </a:t>
            </a:r>
          </a:p>
          <a:p>
            <a:r>
              <a:rPr lang="it-IT" i="1" dirty="0" smtClean="0"/>
              <a:t>Come </a:t>
            </a:r>
            <a:r>
              <a:rPr lang="it-IT" i="1" dirty="0"/>
              <a:t>individuare le figure principali dell’organigramma privacy</a:t>
            </a:r>
            <a:endParaRPr lang="it-IT" sz="2400" b="1" spc="-10" dirty="0">
              <a:latin typeface="Verdana"/>
            </a:endParaRPr>
          </a:p>
          <a:p>
            <a:endParaRPr lang="it-IT" sz="2400" b="1" spc="-10" dirty="0" smtClean="0">
              <a:latin typeface="Verdana"/>
            </a:endParaRPr>
          </a:p>
          <a:p>
            <a:endParaRPr lang="it-IT" sz="2400" b="1" spc="-10" dirty="0" smtClean="0">
              <a:latin typeface="Verdana"/>
            </a:endParaRPr>
          </a:p>
          <a:p>
            <a:endParaRPr lang="it-IT" sz="2400" b="1" spc="-10" dirty="0">
              <a:latin typeface="Verdana"/>
            </a:endParaRPr>
          </a:p>
          <a:p>
            <a:r>
              <a:rPr lang="it-IT" sz="2800" dirty="0"/>
              <a:t> </a:t>
            </a:r>
            <a:r>
              <a:rPr lang="it-IT" sz="2800" dirty="0" smtClean="0"/>
              <a:t>					          </a:t>
            </a:r>
            <a:r>
              <a:rPr lang="it-IT" sz="1600" b="1" dirty="0" smtClean="0"/>
              <a:t>Dr.ssa </a:t>
            </a:r>
            <a:r>
              <a:rPr lang="it-IT" sz="1600" b="1" dirty="0"/>
              <a:t>Elisabetta Russo - </a:t>
            </a:r>
            <a:r>
              <a:rPr lang="it-IT" sz="1600" b="1" dirty="0" err="1"/>
              <a:t>OdcecSa</a:t>
            </a:r>
            <a:r>
              <a:rPr lang="it-IT" sz="2400" b="1" dirty="0"/>
              <a:t/>
            </a:r>
            <a:br>
              <a:rPr lang="it-IT" sz="2400" b="1" dirty="0"/>
            </a:br>
            <a:endParaRPr lang="it-IT" sz="2400" dirty="0"/>
          </a:p>
        </p:txBody>
      </p:sp>
    </p:spTree>
    <p:extLst>
      <p:ext uri="{BB962C8B-B14F-4D97-AF65-F5344CB8AC3E}">
        <p14:creationId xmlns:p14="http://schemas.microsoft.com/office/powerpoint/2010/main" val="3600690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D57F1E4F-1CFF-5643-939E-217C01CDF565}" type="slidenum">
              <a:rPr lang="en-US" smtClean="0"/>
              <a:pPr/>
              <a:t>20</a:t>
            </a:fld>
            <a:endParaRPr lang="en-US" dirty="0"/>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1"/>
          <p:cNvSpPr>
            <a:spLocks noChangeArrowheads="1"/>
          </p:cNvSpPr>
          <p:nvPr/>
        </p:nvSpPr>
        <p:spPr bwMode="auto">
          <a:xfrm>
            <a:off x="101600" y="2844861"/>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10" name="CasellaDiTesto 9"/>
          <p:cNvSpPr txBox="1"/>
          <p:nvPr/>
        </p:nvSpPr>
        <p:spPr>
          <a:xfrm>
            <a:off x="822960" y="554849"/>
            <a:ext cx="10317110" cy="830993"/>
          </a:xfrm>
          <a:prstGeom prst="rect">
            <a:avLst/>
          </a:prstGeom>
          <a:noFill/>
          <a:ln>
            <a:solidFill>
              <a:srgbClr val="FFC000"/>
            </a:solidFill>
          </a:ln>
        </p:spPr>
        <p:txBody>
          <a:bodyPr wrap="square" rtlCol="0">
            <a:spAutoFit/>
            <a:scene3d>
              <a:camera prst="orthographicFront"/>
              <a:lightRig rig="threePt" dir="t"/>
            </a:scene3d>
            <a:sp3d extrusionH="57150">
              <a:bevelT w="38100" h="38100"/>
            </a:sp3d>
          </a:bodyPr>
          <a:lstStyle/>
          <a:p>
            <a:pPr algn="ctr"/>
            <a:r>
              <a:rPr lang="it-IT" sz="2800" dirty="0" smtClean="0">
                <a:solidFill>
                  <a:sysClr val="windowText" lastClr="000000"/>
                </a:solidFill>
              </a:rPr>
              <a:t>        </a:t>
            </a:r>
            <a:r>
              <a:rPr lang="it-IT" sz="2000" b="1" dirty="0" smtClean="0">
                <a:solidFill>
                  <a:sysClr val="windowText" lastClr="000000"/>
                </a:solidFill>
              </a:rPr>
              <a:t>Ringrazio tutti i presenti per l’attenzione prestatami</a:t>
            </a:r>
          </a:p>
          <a:p>
            <a:pPr algn="ctr"/>
            <a:r>
              <a:rPr lang="it-IT" sz="2000" b="1" dirty="0" smtClean="0">
                <a:solidFill>
                  <a:sysClr val="windowText" lastClr="000000"/>
                </a:solidFill>
              </a:rPr>
              <a:t>     Auguro a tutti buon lavoro.</a:t>
            </a:r>
          </a:p>
        </p:txBody>
      </p:sp>
      <p:pic>
        <p:nvPicPr>
          <p:cNvPr id="11" name="Immagine 10"/>
          <p:cNvPicPr>
            <a:picLocks noChangeAspect="1"/>
          </p:cNvPicPr>
          <p:nvPr/>
        </p:nvPicPr>
        <p:blipFill>
          <a:blip r:embed="rId2"/>
          <a:stretch>
            <a:fillRect/>
          </a:stretch>
        </p:blipFill>
        <p:spPr>
          <a:xfrm>
            <a:off x="9287206" y="986589"/>
            <a:ext cx="1939322" cy="1283369"/>
          </a:xfrm>
          <a:prstGeom prst="rect">
            <a:avLst/>
          </a:prstGeom>
          <a:solidFill>
            <a:srgbClr val="FF3300"/>
          </a:solidFill>
        </p:spPr>
      </p:pic>
      <p:sp>
        <p:nvSpPr>
          <p:cNvPr id="2" name="Rettangolo 1"/>
          <p:cNvSpPr/>
          <p:nvPr/>
        </p:nvSpPr>
        <p:spPr>
          <a:xfrm>
            <a:off x="2615878" y="6168836"/>
            <a:ext cx="7442522" cy="646331"/>
          </a:xfrm>
          <a:prstGeom prst="rect">
            <a:avLst/>
          </a:prstGeom>
        </p:spPr>
        <p:txBody>
          <a:bodyPr wrap="square">
            <a:spAutoFit/>
          </a:bodyPr>
          <a:lstStyle/>
          <a:p>
            <a:r>
              <a:rPr lang="it-IT" b="1" dirty="0" smtClean="0">
                <a:latin typeface="Baskerville Old Face" panose="02020602080505020303" pitchFamily="18" charset="0"/>
                <a:cs typeface="Times New Roman" panose="02020603050405020304" pitchFamily="18" charset="0"/>
              </a:rPr>
              <a:t>                     Dr.ssa </a:t>
            </a:r>
            <a:r>
              <a:rPr lang="it-IT" b="1" dirty="0">
                <a:latin typeface="Baskerville Old Face" panose="02020602080505020303" pitchFamily="18" charset="0"/>
                <a:cs typeface="Times New Roman" panose="02020603050405020304" pitchFamily="18" charset="0"/>
              </a:rPr>
              <a:t>Elisabetta Russo – </a:t>
            </a:r>
            <a:r>
              <a:rPr lang="it-IT" b="1" dirty="0" err="1">
                <a:latin typeface="Baskerville Old Face" panose="02020602080505020303" pitchFamily="18" charset="0"/>
                <a:cs typeface="Times New Roman" panose="02020603050405020304" pitchFamily="18" charset="0"/>
              </a:rPr>
              <a:t>Odcec</a:t>
            </a:r>
            <a:r>
              <a:rPr lang="it-IT" b="1" dirty="0">
                <a:latin typeface="Baskerville Old Face" panose="02020602080505020303" pitchFamily="18" charset="0"/>
                <a:cs typeface="Times New Roman" panose="02020603050405020304" pitchFamily="18" charset="0"/>
              </a:rPr>
              <a:t> Salerno</a:t>
            </a:r>
            <a:r>
              <a:rPr lang="it-IT" sz="1600" dirty="0">
                <a:latin typeface="Baskerville Old Face" panose="02020602080505020303" pitchFamily="18" charset="0"/>
                <a:cs typeface="Times New Roman" panose="02020603050405020304" pitchFamily="18" charset="0"/>
              </a:rPr>
              <a:t/>
            </a:r>
            <a:br>
              <a:rPr lang="it-IT" sz="1600" dirty="0">
                <a:latin typeface="Baskerville Old Face" panose="02020602080505020303" pitchFamily="18" charset="0"/>
                <a:cs typeface="Times New Roman" panose="02020603050405020304" pitchFamily="18" charset="0"/>
              </a:rPr>
            </a:b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2269958"/>
            <a:ext cx="10694715" cy="4346592"/>
          </a:xfrm>
          <a:prstGeom prst="rect">
            <a:avLst/>
          </a:prstGeom>
        </p:spPr>
      </p:pic>
      <p:sp>
        <p:nvSpPr>
          <p:cNvPr id="6" name="CasellaDiTesto 5"/>
          <p:cNvSpPr txBox="1"/>
          <p:nvPr/>
        </p:nvSpPr>
        <p:spPr>
          <a:xfrm>
            <a:off x="5026181" y="1560349"/>
            <a:ext cx="2835429" cy="369332"/>
          </a:xfrm>
          <a:prstGeom prst="rect">
            <a:avLst/>
          </a:prstGeom>
          <a:noFill/>
        </p:spPr>
        <p:txBody>
          <a:bodyPr wrap="square" rtlCol="0">
            <a:spAutoFit/>
          </a:bodyPr>
          <a:lstStyle/>
          <a:p>
            <a:r>
              <a:rPr lang="it-IT" dirty="0" smtClean="0"/>
              <a:t>TRAMONTI</a:t>
            </a:r>
            <a:endParaRPr lang="it-IT" dirty="0"/>
          </a:p>
        </p:txBody>
      </p:sp>
    </p:spTree>
    <p:extLst>
      <p:ext uri="{BB962C8B-B14F-4D97-AF65-F5344CB8AC3E}">
        <p14:creationId xmlns:p14="http://schemas.microsoft.com/office/powerpoint/2010/main" val="172224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3</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I RUOLI PRIVACY</a:t>
            </a:r>
            <a:endParaRPr lang="it-IT" dirty="0">
              <a:solidFill>
                <a:srgbClr val="FFFF00"/>
              </a:solidFill>
              <a:effectLst>
                <a:outerShdw blurRad="38100" dist="38100" dir="2700000" algn="tl">
                  <a:srgbClr val="000000">
                    <a:alpha val="43137"/>
                  </a:srgbClr>
                </a:outerShdw>
              </a:effectLst>
            </a:endParaRPr>
          </a:p>
        </p:txBody>
      </p:sp>
      <p:sp>
        <p:nvSpPr>
          <p:cNvPr id="3" name="Rettangolo 2"/>
          <p:cNvSpPr/>
          <p:nvPr/>
        </p:nvSpPr>
        <p:spPr>
          <a:xfrm>
            <a:off x="685798" y="2190890"/>
            <a:ext cx="11772465" cy="4401205"/>
          </a:xfrm>
          <a:prstGeom prst="rect">
            <a:avLst/>
          </a:prstGeom>
        </p:spPr>
        <p:txBody>
          <a:bodyPr wrap="square">
            <a:spAutoFit/>
          </a:bodyPr>
          <a:lstStyle/>
          <a:p>
            <a:endParaRPr lang="it-IT" dirty="0"/>
          </a:p>
          <a:p>
            <a:r>
              <a:rPr lang="it-IT" b="1" dirty="0"/>
              <a:t>Ruoli chiave definiti nel </a:t>
            </a:r>
            <a:r>
              <a:rPr lang="it-IT" b="1" dirty="0" smtClean="0"/>
              <a:t>GDPR </a:t>
            </a:r>
            <a:r>
              <a:rPr lang="it-IT" b="1" dirty="0"/>
              <a:t> </a:t>
            </a:r>
            <a:r>
              <a:rPr lang="it-IT" b="1" dirty="0" smtClean="0"/>
              <a:t>679/2016 dell'UE </a:t>
            </a:r>
          </a:p>
          <a:p>
            <a:r>
              <a:rPr lang="it-IT" dirty="0"/>
              <a:t>TITOLARE (CONTITOLARE) DEL TRATTAMENTO.</a:t>
            </a:r>
          </a:p>
          <a:p>
            <a:r>
              <a:rPr lang="it-IT" dirty="0"/>
              <a:t>RESPONSABILE DEL TRATTAMENTO.</a:t>
            </a:r>
          </a:p>
          <a:p>
            <a:r>
              <a:rPr lang="it-IT" dirty="0"/>
              <a:t>DPO – DATA PROTECTION OFFICER.</a:t>
            </a:r>
          </a:p>
          <a:p>
            <a:r>
              <a:rPr lang="it-IT" dirty="0"/>
              <a:t>AMMINISTRATORE </a:t>
            </a:r>
            <a:r>
              <a:rPr lang="it-IT" b="1" dirty="0"/>
              <a:t>DI</a:t>
            </a:r>
            <a:r>
              <a:rPr lang="it-IT" dirty="0"/>
              <a:t> SISTEMA.</a:t>
            </a:r>
          </a:p>
          <a:p>
            <a:r>
              <a:rPr lang="it-IT" dirty="0"/>
              <a:t>AUTORIZZATO AL TRATTAMENTO.</a:t>
            </a:r>
          </a:p>
          <a:p>
            <a:r>
              <a:rPr lang="it-IT" dirty="0"/>
              <a:t>AUTORITÀ </a:t>
            </a:r>
            <a:r>
              <a:rPr lang="it-IT" b="1" dirty="0"/>
              <a:t>DI</a:t>
            </a:r>
            <a:r>
              <a:rPr lang="it-IT" dirty="0"/>
              <a:t> CONTROLLO.</a:t>
            </a:r>
          </a:p>
          <a:p>
            <a:r>
              <a:rPr lang="it-IT" dirty="0"/>
              <a:t>COMITATO EUROPEO PER LA PROTEZIONE </a:t>
            </a:r>
            <a:r>
              <a:rPr lang="it-IT" b="1" dirty="0"/>
              <a:t>DEI</a:t>
            </a:r>
            <a:r>
              <a:rPr lang="it-IT" dirty="0"/>
              <a:t> DATI.</a:t>
            </a:r>
          </a:p>
          <a:p>
            <a:endParaRPr lang="it-IT" b="1" dirty="0" smtClean="0"/>
          </a:p>
          <a:p>
            <a:endParaRPr lang="it-IT" sz="2400" b="1" spc="-10" dirty="0">
              <a:latin typeface="Verdana"/>
            </a:endParaRPr>
          </a:p>
          <a:p>
            <a:endParaRPr lang="it-IT" sz="2400" b="1" spc="-10" dirty="0">
              <a:latin typeface="Verdana"/>
            </a:endParaRPr>
          </a:p>
          <a:p>
            <a:r>
              <a:rPr lang="it-IT" sz="2800" dirty="0"/>
              <a:t> </a:t>
            </a:r>
            <a:r>
              <a:rPr lang="it-IT" sz="2800" dirty="0" smtClean="0"/>
              <a:t>					          </a:t>
            </a:r>
            <a:r>
              <a:rPr lang="it-IT" sz="1600" b="1" dirty="0" smtClean="0"/>
              <a:t>Dr.ssa </a:t>
            </a:r>
            <a:r>
              <a:rPr lang="it-IT" sz="1600" b="1" dirty="0"/>
              <a:t>Elisabetta Russo - </a:t>
            </a:r>
            <a:r>
              <a:rPr lang="it-IT" sz="1600" b="1" dirty="0" err="1"/>
              <a:t>OdcecSa</a:t>
            </a:r>
            <a:r>
              <a:rPr lang="it-IT" sz="2400" b="1" dirty="0"/>
              <a:t/>
            </a:r>
            <a:br>
              <a:rPr lang="it-IT" sz="2400" b="1" dirty="0"/>
            </a:br>
            <a:endParaRPr lang="it-IT" sz="2400" dirty="0"/>
          </a:p>
        </p:txBody>
      </p:sp>
    </p:spTree>
    <p:extLst>
      <p:ext uri="{BB962C8B-B14F-4D97-AF65-F5344CB8AC3E}">
        <p14:creationId xmlns:p14="http://schemas.microsoft.com/office/powerpoint/2010/main" val="631711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4</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I RUOLI PRIVACY</a:t>
            </a:r>
            <a:endParaRPr lang="it-IT" dirty="0">
              <a:solidFill>
                <a:srgbClr val="FFFF00"/>
              </a:solidFill>
              <a:effectLst>
                <a:outerShdw blurRad="38100" dist="38100" dir="2700000" algn="tl">
                  <a:srgbClr val="000000">
                    <a:alpha val="43137"/>
                  </a:srgbClr>
                </a:outerShdw>
              </a:effectLst>
            </a:endParaRPr>
          </a:p>
        </p:txBody>
      </p:sp>
      <p:sp>
        <p:nvSpPr>
          <p:cNvPr id="3" name="Rettangolo 2"/>
          <p:cNvSpPr/>
          <p:nvPr/>
        </p:nvSpPr>
        <p:spPr>
          <a:xfrm>
            <a:off x="685799" y="2551837"/>
            <a:ext cx="11323285" cy="4124206"/>
          </a:xfrm>
          <a:prstGeom prst="rect">
            <a:avLst/>
          </a:prstGeom>
        </p:spPr>
        <p:txBody>
          <a:bodyPr wrap="square">
            <a:spAutoFit/>
          </a:bodyPr>
          <a:lstStyle/>
          <a:p>
            <a:endParaRPr lang="it-IT" dirty="0"/>
          </a:p>
          <a:p>
            <a:r>
              <a:rPr lang="it-IT" b="1" dirty="0"/>
              <a:t>Ruoli chiave definiti nel GDPR </a:t>
            </a:r>
            <a:r>
              <a:rPr lang="it-IT" b="1" dirty="0" smtClean="0"/>
              <a:t>dell'UE </a:t>
            </a:r>
          </a:p>
          <a:p>
            <a:r>
              <a:rPr lang="it-IT" dirty="0"/>
              <a:t>La corretta definizione dei ruoli privacy richiede un’analisi complessa che deve tener conto di numerose variabili e della loro evoluzione nel tempo</a:t>
            </a:r>
            <a:r>
              <a:rPr lang="it-IT" dirty="0" smtClean="0"/>
              <a:t>.</a:t>
            </a:r>
            <a:endParaRPr lang="it-IT" dirty="0"/>
          </a:p>
          <a:p>
            <a:r>
              <a:rPr lang="it-IT" dirty="0"/>
              <a:t>Il Controllore. ...</a:t>
            </a:r>
          </a:p>
          <a:p>
            <a:r>
              <a:rPr lang="it-IT" dirty="0"/>
              <a:t>Il Processore. ...</a:t>
            </a:r>
          </a:p>
          <a:p>
            <a:r>
              <a:rPr lang="it-IT" dirty="0"/>
              <a:t>Il Responsabile della Protezione dei Dati. ...</a:t>
            </a:r>
          </a:p>
          <a:p>
            <a:r>
              <a:rPr lang="it-IT" dirty="0"/>
              <a:t>Autorità di Controllo. ...</a:t>
            </a:r>
          </a:p>
          <a:p>
            <a:r>
              <a:rPr lang="it-IT" dirty="0"/>
              <a:t>Conclusione.</a:t>
            </a:r>
          </a:p>
          <a:p>
            <a:endParaRPr lang="it-IT" sz="2400" b="1" spc="-10" dirty="0">
              <a:latin typeface="Verdana"/>
            </a:endParaRPr>
          </a:p>
          <a:p>
            <a:endParaRPr lang="it-IT" sz="2400" b="1" spc="-10" dirty="0">
              <a:latin typeface="Verdana"/>
            </a:endParaRPr>
          </a:p>
          <a:p>
            <a:r>
              <a:rPr lang="it-IT" sz="2800" dirty="0"/>
              <a:t> </a:t>
            </a:r>
            <a:r>
              <a:rPr lang="it-IT" sz="2800" dirty="0" smtClean="0"/>
              <a:t>					          </a:t>
            </a:r>
            <a:r>
              <a:rPr lang="it-IT" sz="1600" b="1" dirty="0" smtClean="0"/>
              <a:t>Dr.ssa </a:t>
            </a:r>
            <a:r>
              <a:rPr lang="it-IT" sz="1600" b="1" dirty="0"/>
              <a:t>Elisabetta Russo - </a:t>
            </a:r>
            <a:r>
              <a:rPr lang="it-IT" sz="1600" b="1" dirty="0" err="1"/>
              <a:t>OdcecSa</a:t>
            </a:r>
            <a:r>
              <a:rPr lang="it-IT" sz="2400" b="1" dirty="0"/>
              <a:t/>
            </a:r>
            <a:br>
              <a:rPr lang="it-IT" sz="2400" b="1" dirty="0"/>
            </a:br>
            <a:endParaRPr lang="it-IT" sz="2400" dirty="0"/>
          </a:p>
        </p:txBody>
      </p:sp>
    </p:spTree>
    <p:extLst>
      <p:ext uri="{BB962C8B-B14F-4D97-AF65-F5344CB8AC3E}">
        <p14:creationId xmlns:p14="http://schemas.microsoft.com/office/powerpoint/2010/main" val="2276116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5</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I RUOLI PRIVACY</a:t>
            </a:r>
            <a:endParaRPr lang="it-IT" dirty="0">
              <a:solidFill>
                <a:srgbClr val="FFFF00"/>
              </a:solidFill>
              <a:effectLst>
                <a:outerShdw blurRad="38100" dist="38100" dir="2700000" algn="tl">
                  <a:srgbClr val="000000">
                    <a:alpha val="43137"/>
                  </a:srgbClr>
                </a:outerShdw>
              </a:effectLst>
            </a:endParaRPr>
          </a:p>
        </p:txBody>
      </p:sp>
      <p:sp>
        <p:nvSpPr>
          <p:cNvPr id="3" name="Rettangolo 2"/>
          <p:cNvSpPr/>
          <p:nvPr/>
        </p:nvSpPr>
        <p:spPr>
          <a:xfrm>
            <a:off x="685799" y="2551837"/>
            <a:ext cx="11323285" cy="4216539"/>
          </a:xfrm>
          <a:prstGeom prst="rect">
            <a:avLst/>
          </a:prstGeom>
        </p:spPr>
        <p:txBody>
          <a:bodyPr wrap="square">
            <a:spAutoFit/>
          </a:bodyPr>
          <a:lstStyle/>
          <a:p>
            <a:endParaRPr lang="it-IT" sz="2000" b="1" dirty="0" smtClean="0"/>
          </a:p>
          <a:p>
            <a:endParaRPr lang="it-IT" sz="2000" b="1" dirty="0"/>
          </a:p>
          <a:p>
            <a:r>
              <a:rPr lang="it-IT" sz="2000" b="1" dirty="0" smtClean="0"/>
              <a:t>IL GDPR</a:t>
            </a:r>
            <a:endParaRPr lang="it-IT" sz="2000" b="1" dirty="0"/>
          </a:p>
          <a:p>
            <a:r>
              <a:rPr lang="it-IT" sz="1400" b="1" spc="-10" dirty="0" smtClean="0">
                <a:latin typeface="Verdana"/>
              </a:rPr>
              <a:t>Richiede che siano definiti sempre con chiarezza sia I RUOLI PRIVACY che  le  RESPONSABILITA’ DEI SOGGETTI CHE INTERVENGONO NEL TRATTAMENTO DEI DATI PERSONALI, tra cui:</a:t>
            </a:r>
          </a:p>
          <a:p>
            <a:endParaRPr lang="it-IT" sz="1400" b="1" spc="-10" dirty="0" smtClean="0">
              <a:latin typeface="Verdana"/>
            </a:endParaRPr>
          </a:p>
          <a:p>
            <a:pPr marL="342900" indent="-342900">
              <a:buAutoNum type="arabicPeriod"/>
            </a:pPr>
            <a:r>
              <a:rPr lang="it-IT" sz="1400" b="1" spc="-10" dirty="0" smtClean="0">
                <a:latin typeface="Verdana"/>
              </a:rPr>
              <a:t>IL TITOLARE DEL TRATTAMENTO (CHE E’ L’ENTE, LA SOCIETA’ O LA PERSONA GIURIDICA)</a:t>
            </a:r>
          </a:p>
          <a:p>
            <a:pPr marL="342900" indent="-342900">
              <a:buAutoNum type="arabicPeriod"/>
            </a:pPr>
            <a:r>
              <a:rPr lang="it-IT" sz="1400" b="1" spc="-10" dirty="0" smtClean="0">
                <a:latin typeface="Verdana"/>
              </a:rPr>
              <a:t>IL RESPONSABILE DEL TRATTAMENTO</a:t>
            </a:r>
          </a:p>
          <a:p>
            <a:pPr marL="342900" indent="-342900">
              <a:buAutoNum type="arabicPeriod"/>
            </a:pPr>
            <a:r>
              <a:rPr lang="it-IT" sz="1400" b="1" spc="-10" dirty="0" smtClean="0">
                <a:latin typeface="Verdana"/>
              </a:rPr>
              <a:t>GLI INCARICATI</a:t>
            </a:r>
            <a:endParaRPr lang="it-IT" sz="1400" b="1" spc="-10" dirty="0">
              <a:latin typeface="Verdana"/>
            </a:endParaRPr>
          </a:p>
          <a:p>
            <a:endParaRPr lang="it-IT" sz="2400" b="1" spc="-10" dirty="0" smtClean="0">
              <a:latin typeface="Verdana"/>
            </a:endParaRPr>
          </a:p>
          <a:p>
            <a:endParaRPr lang="it-IT" sz="2400" b="1" spc="-10" dirty="0" smtClean="0">
              <a:latin typeface="Verdana"/>
            </a:endParaRPr>
          </a:p>
          <a:p>
            <a:endParaRPr lang="it-IT" sz="2400" b="1" spc="-10" dirty="0">
              <a:latin typeface="Verdana"/>
            </a:endParaRPr>
          </a:p>
          <a:p>
            <a:r>
              <a:rPr lang="it-IT" sz="2800" dirty="0"/>
              <a:t> </a:t>
            </a:r>
            <a:r>
              <a:rPr lang="it-IT" sz="2800" dirty="0" smtClean="0"/>
              <a:t>					          	</a:t>
            </a:r>
            <a:r>
              <a:rPr lang="it-IT" sz="1600" b="1" dirty="0" smtClean="0"/>
              <a:t>Dr.ssa </a:t>
            </a:r>
            <a:r>
              <a:rPr lang="it-IT" sz="1600" b="1" dirty="0"/>
              <a:t>Elisabetta Russo - </a:t>
            </a:r>
            <a:r>
              <a:rPr lang="it-IT" sz="1600" b="1" dirty="0" err="1"/>
              <a:t>OdcecSa</a:t>
            </a:r>
            <a:r>
              <a:rPr lang="it-IT" sz="2400" b="1" dirty="0"/>
              <a:t/>
            </a:r>
            <a:br>
              <a:rPr lang="it-IT" sz="2400" b="1" dirty="0"/>
            </a:br>
            <a:endParaRPr lang="it-IT" sz="2400" dirty="0"/>
          </a:p>
        </p:txBody>
      </p:sp>
    </p:spTree>
    <p:extLst>
      <p:ext uri="{BB962C8B-B14F-4D97-AF65-F5344CB8AC3E}">
        <p14:creationId xmlns:p14="http://schemas.microsoft.com/office/powerpoint/2010/main" val="2357034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6</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I RUOLI PRIVACY</a:t>
            </a:r>
            <a:endParaRPr lang="it-IT" dirty="0">
              <a:solidFill>
                <a:srgbClr val="FFFF00"/>
              </a:solidFill>
              <a:effectLst>
                <a:outerShdw blurRad="38100" dist="38100" dir="2700000" algn="tl">
                  <a:srgbClr val="000000">
                    <a:alpha val="43137"/>
                  </a:srgbClr>
                </a:outerShdw>
              </a:effectLst>
            </a:endParaRPr>
          </a:p>
        </p:txBody>
      </p:sp>
      <p:sp>
        <p:nvSpPr>
          <p:cNvPr id="3" name="Rettangolo 2"/>
          <p:cNvSpPr/>
          <p:nvPr/>
        </p:nvSpPr>
        <p:spPr>
          <a:xfrm>
            <a:off x="685799" y="2551837"/>
            <a:ext cx="11323285" cy="4062651"/>
          </a:xfrm>
          <a:prstGeom prst="rect">
            <a:avLst/>
          </a:prstGeom>
        </p:spPr>
        <p:txBody>
          <a:bodyPr wrap="square">
            <a:spAutoFit/>
          </a:bodyPr>
          <a:lstStyle/>
          <a:p>
            <a:endParaRPr lang="it-IT" sz="2000" b="1" dirty="0" smtClean="0"/>
          </a:p>
          <a:p>
            <a:endParaRPr lang="it-IT" sz="1400" b="1" spc="-10" dirty="0" smtClean="0">
              <a:latin typeface="Verdana"/>
            </a:endParaRPr>
          </a:p>
          <a:p>
            <a:pPr marL="342900" indent="-342900">
              <a:buAutoNum type="arabicPeriod"/>
            </a:pPr>
            <a:r>
              <a:rPr lang="it-IT" sz="1400" b="1" spc="-10" dirty="0" smtClean="0">
                <a:latin typeface="Verdana"/>
              </a:rPr>
              <a:t>IL TITOLARE DEL TRATTAMENTO (CHE E’ L’ENTE, LA SOCIETA’ O LA PERSONA GIURIDICA NEL SUO COMPLESSO)</a:t>
            </a:r>
            <a:endParaRPr lang="it-IT" sz="1400" b="1" spc="-10" dirty="0">
              <a:latin typeface="Verdana"/>
            </a:endParaRPr>
          </a:p>
          <a:p>
            <a:r>
              <a:rPr lang="it-IT" sz="1600" b="1" spc="-10" dirty="0" smtClean="0">
                <a:latin typeface="Verdana"/>
              </a:rPr>
              <a:t>      ha il dovere, in ragione del principio della responsabilizzazione(</a:t>
            </a:r>
            <a:r>
              <a:rPr lang="it-IT" sz="1600" b="1" spc="-10" dirty="0" err="1" smtClean="0">
                <a:latin typeface="Verdana"/>
              </a:rPr>
              <a:t>accountability</a:t>
            </a:r>
            <a:r>
              <a:rPr lang="it-IT" sz="1600" b="1" spc="-10" dirty="0" smtClean="0">
                <a:latin typeface="Verdana"/>
              </a:rPr>
              <a:t>), di   </a:t>
            </a:r>
          </a:p>
          <a:p>
            <a:r>
              <a:rPr lang="it-IT" sz="1600" b="1" spc="-10" dirty="0" smtClean="0">
                <a:latin typeface="Verdana"/>
              </a:rPr>
              <a:t>      determinare finalità e mezzi del trattamento dei dati, mettendo a punto un’ organizzazione</a:t>
            </a:r>
          </a:p>
          <a:p>
            <a:r>
              <a:rPr lang="it-IT" sz="1600" b="1" spc="-10" dirty="0">
                <a:latin typeface="Verdana"/>
              </a:rPr>
              <a:t> </a:t>
            </a:r>
            <a:r>
              <a:rPr lang="it-IT" sz="1600" b="1" spc="-10" dirty="0" smtClean="0">
                <a:latin typeface="Verdana"/>
              </a:rPr>
              <a:t>     societaria tale da garantire la sicurezza dei dati stessi.</a:t>
            </a:r>
          </a:p>
          <a:p>
            <a:endParaRPr lang="it-IT" sz="2400" b="1" spc="-10" dirty="0" smtClean="0">
              <a:latin typeface="Verdana"/>
            </a:endParaRPr>
          </a:p>
          <a:p>
            <a:endParaRPr lang="it-IT" sz="2400" b="1" spc="-10" dirty="0">
              <a:latin typeface="Verdana"/>
            </a:endParaRPr>
          </a:p>
          <a:p>
            <a:endParaRPr lang="it-IT" sz="2400" b="1" spc="-10" dirty="0" smtClean="0">
              <a:latin typeface="Verdana"/>
            </a:endParaRPr>
          </a:p>
          <a:p>
            <a:endParaRPr lang="it-IT" sz="2400" b="1" spc="-10" dirty="0">
              <a:latin typeface="Verdana"/>
            </a:endParaRPr>
          </a:p>
          <a:p>
            <a:r>
              <a:rPr lang="it-IT" sz="2800" dirty="0"/>
              <a:t> </a:t>
            </a:r>
            <a:r>
              <a:rPr lang="it-IT" sz="2800" dirty="0" smtClean="0"/>
              <a:t>					          	</a:t>
            </a:r>
            <a:r>
              <a:rPr lang="it-IT" sz="1600" b="1" dirty="0" smtClean="0"/>
              <a:t>Dr.ssa </a:t>
            </a:r>
            <a:r>
              <a:rPr lang="it-IT" sz="1600" b="1" dirty="0"/>
              <a:t>Elisabetta Russo - </a:t>
            </a:r>
            <a:r>
              <a:rPr lang="it-IT" sz="1600" b="1" dirty="0" err="1"/>
              <a:t>OdcecSa</a:t>
            </a:r>
            <a:r>
              <a:rPr lang="it-IT" sz="2400" b="1" dirty="0"/>
              <a:t/>
            </a:r>
            <a:br>
              <a:rPr lang="it-IT" sz="2400" b="1" dirty="0"/>
            </a:br>
            <a:endParaRPr lang="it-IT" sz="2400" dirty="0"/>
          </a:p>
        </p:txBody>
      </p:sp>
    </p:spTree>
    <p:extLst>
      <p:ext uri="{BB962C8B-B14F-4D97-AF65-F5344CB8AC3E}">
        <p14:creationId xmlns:p14="http://schemas.microsoft.com/office/powerpoint/2010/main" val="2545436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7</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I RUOLI PRIVACY</a:t>
            </a:r>
            <a:endParaRPr lang="it-IT" dirty="0">
              <a:solidFill>
                <a:srgbClr val="FFFF00"/>
              </a:solidFill>
              <a:effectLst>
                <a:outerShdw blurRad="38100" dist="38100" dir="2700000" algn="tl">
                  <a:srgbClr val="000000">
                    <a:alpha val="43137"/>
                  </a:srgbClr>
                </a:outerShdw>
              </a:effectLst>
            </a:endParaRPr>
          </a:p>
        </p:txBody>
      </p:sp>
      <p:sp>
        <p:nvSpPr>
          <p:cNvPr id="3" name="Rettangolo 2"/>
          <p:cNvSpPr/>
          <p:nvPr/>
        </p:nvSpPr>
        <p:spPr>
          <a:xfrm>
            <a:off x="685799" y="2551837"/>
            <a:ext cx="11323285" cy="4339650"/>
          </a:xfrm>
          <a:prstGeom prst="rect">
            <a:avLst/>
          </a:prstGeom>
        </p:spPr>
        <p:txBody>
          <a:bodyPr wrap="square">
            <a:spAutoFit/>
          </a:bodyPr>
          <a:lstStyle/>
          <a:p>
            <a:endParaRPr lang="it-IT" sz="2000" b="1" dirty="0" smtClean="0"/>
          </a:p>
          <a:p>
            <a:endParaRPr lang="it-IT" sz="1400" b="1" spc="-10" dirty="0" smtClean="0">
              <a:latin typeface="Verdana"/>
            </a:endParaRPr>
          </a:p>
          <a:p>
            <a:pPr marL="342900" indent="-342900">
              <a:buAutoNum type="arabicPeriod"/>
            </a:pPr>
            <a:r>
              <a:rPr lang="it-IT" sz="1400" b="1" spc="-10" dirty="0" smtClean="0">
                <a:latin typeface="Verdana"/>
              </a:rPr>
              <a:t>IL TITOLARE DEL TRATTAMENTO (CHE E’ L’ENTE, LA SOCIETA’ O LA PERSONA GIURIDICA NEL SUO COMPLESSO</a:t>
            </a:r>
            <a:endParaRPr lang="it-IT" sz="1400" b="1" spc="-10" dirty="0">
              <a:latin typeface="Verdana"/>
            </a:endParaRPr>
          </a:p>
          <a:p>
            <a:endParaRPr lang="it-IT" dirty="0"/>
          </a:p>
          <a:p>
            <a:r>
              <a:rPr lang="it-IT" dirty="0" smtClean="0"/>
              <a:t>può </a:t>
            </a:r>
            <a:r>
              <a:rPr lang="it-IT" dirty="0"/>
              <a:t>essere qualsiasi ente, quindi una persona fisica, giuridica, la pubblica amministrazione, un servizio o qualsiasi altro organismo ed è colui che decide cosa fare con i dati raccolti, come farlo, che mezzi utilizzare e in che modo proteggerli: in sintesi, è la persona che decide le sorti dei dati! E’ però anche la garanzia dell’interessato, colui che lo protegge. </a:t>
            </a:r>
            <a:endParaRPr lang="it-IT" sz="2400" b="1" spc="-10" dirty="0" smtClean="0">
              <a:latin typeface="Verdana"/>
            </a:endParaRPr>
          </a:p>
          <a:p>
            <a:endParaRPr lang="it-IT" sz="2400" b="1" spc="-10" dirty="0">
              <a:latin typeface="Verdana"/>
            </a:endParaRPr>
          </a:p>
          <a:p>
            <a:endParaRPr lang="it-IT" sz="2400" b="1" spc="-10" dirty="0" smtClean="0">
              <a:latin typeface="Verdana"/>
            </a:endParaRPr>
          </a:p>
          <a:p>
            <a:endParaRPr lang="it-IT" sz="2400" b="1" spc="-10" dirty="0">
              <a:latin typeface="Verdana"/>
            </a:endParaRPr>
          </a:p>
          <a:p>
            <a:r>
              <a:rPr lang="it-IT" sz="2800" dirty="0"/>
              <a:t> </a:t>
            </a:r>
            <a:r>
              <a:rPr lang="it-IT" sz="2800" dirty="0" smtClean="0"/>
              <a:t>					          	</a:t>
            </a:r>
            <a:r>
              <a:rPr lang="it-IT" sz="1600" b="1" dirty="0" smtClean="0"/>
              <a:t>Dr.ssa </a:t>
            </a:r>
            <a:r>
              <a:rPr lang="it-IT" sz="1600" b="1" dirty="0"/>
              <a:t>Elisabetta Russo - </a:t>
            </a:r>
            <a:r>
              <a:rPr lang="it-IT" sz="1600" b="1" dirty="0" err="1"/>
              <a:t>OdcecSa</a:t>
            </a:r>
            <a:r>
              <a:rPr lang="it-IT" sz="2400" b="1" dirty="0"/>
              <a:t/>
            </a:r>
            <a:br>
              <a:rPr lang="it-IT" sz="2400" b="1" dirty="0"/>
            </a:br>
            <a:endParaRPr lang="it-IT" sz="2400" dirty="0"/>
          </a:p>
        </p:txBody>
      </p:sp>
    </p:spTree>
    <p:extLst>
      <p:ext uri="{BB962C8B-B14F-4D97-AF65-F5344CB8AC3E}">
        <p14:creationId xmlns:p14="http://schemas.microsoft.com/office/powerpoint/2010/main" val="978760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8</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I RUOLI PRIVACY</a:t>
            </a:r>
            <a:endParaRPr lang="it-IT" dirty="0">
              <a:solidFill>
                <a:srgbClr val="FFFF00"/>
              </a:solidFill>
              <a:effectLst>
                <a:outerShdw blurRad="38100" dist="38100" dir="2700000" algn="tl">
                  <a:srgbClr val="000000">
                    <a:alpha val="43137"/>
                  </a:srgbClr>
                </a:outerShdw>
              </a:effectLst>
            </a:endParaRPr>
          </a:p>
        </p:txBody>
      </p:sp>
      <p:sp>
        <p:nvSpPr>
          <p:cNvPr id="3" name="Rettangolo 2"/>
          <p:cNvSpPr/>
          <p:nvPr/>
        </p:nvSpPr>
        <p:spPr>
          <a:xfrm>
            <a:off x="685799" y="2551837"/>
            <a:ext cx="11323285" cy="4154984"/>
          </a:xfrm>
          <a:prstGeom prst="rect">
            <a:avLst/>
          </a:prstGeom>
        </p:spPr>
        <p:txBody>
          <a:bodyPr wrap="square">
            <a:spAutoFit/>
          </a:bodyPr>
          <a:lstStyle/>
          <a:p>
            <a:r>
              <a:rPr lang="it-IT" sz="2000" dirty="0" smtClean="0"/>
              <a:t>L’art. 24 delinea tale figura, OSSIA IL TITOLARE DEL TRATTAMENTO</a:t>
            </a:r>
          </a:p>
          <a:p>
            <a:r>
              <a:rPr lang="it-IT" sz="2000" dirty="0" smtClean="0"/>
              <a:t>Tenuto conto della natura, dell'ambito di applicazione, del contesto e delle finalità del trattamento, nonché dei rischi aventi probabilità e gravità diverse per i diritti e le libertà delle persone fisiche, il titolare del trattamento mette in atto misure tecniche e organizzative adeguate per garantire, ed essere in grado di dimostrare, che il trattamento è effettuato conformemente al presente regolamento. Dette misure sono riesaminate e aggiornate qualora necessario.</a:t>
            </a:r>
          </a:p>
          <a:p>
            <a:endParaRPr lang="it-IT" sz="2400" b="1" spc="-10" dirty="0" smtClean="0">
              <a:latin typeface="Verdana"/>
            </a:endParaRPr>
          </a:p>
          <a:p>
            <a:endParaRPr lang="it-IT" sz="2400" b="1" spc="-10" dirty="0" smtClean="0">
              <a:latin typeface="Verdana"/>
            </a:endParaRPr>
          </a:p>
          <a:p>
            <a:r>
              <a:rPr lang="it-IT" sz="2800" dirty="0" smtClean="0"/>
              <a:t> 					          	</a:t>
            </a:r>
            <a:r>
              <a:rPr lang="it-IT" sz="1600" b="1" dirty="0" smtClean="0"/>
              <a:t>Dr.ssa Elisabetta Russo - </a:t>
            </a:r>
            <a:r>
              <a:rPr lang="it-IT" sz="1600" b="1" dirty="0" err="1" smtClean="0"/>
              <a:t>OdcecSa</a:t>
            </a:r>
            <a:r>
              <a:rPr lang="it-IT" sz="2400" b="1" dirty="0" smtClean="0"/>
              <a:t/>
            </a:r>
            <a:br>
              <a:rPr lang="it-IT" sz="2400" b="1" dirty="0" smtClean="0"/>
            </a:br>
            <a:endParaRPr lang="it-IT" sz="2400" b="1" dirty="0" smtClean="0"/>
          </a:p>
          <a:p>
            <a:endParaRPr lang="it-IT" sz="2400" dirty="0"/>
          </a:p>
        </p:txBody>
      </p:sp>
    </p:spTree>
    <p:extLst>
      <p:ext uri="{BB962C8B-B14F-4D97-AF65-F5344CB8AC3E}">
        <p14:creationId xmlns:p14="http://schemas.microsoft.com/office/powerpoint/2010/main" val="850259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9</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436158"/>
            <a:ext cx="9648644" cy="462224"/>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I RUOLI PRIVACY</a:t>
            </a:r>
            <a:endParaRPr lang="it-IT" dirty="0">
              <a:solidFill>
                <a:srgbClr val="FFFF00"/>
              </a:solidFill>
              <a:effectLst>
                <a:outerShdw blurRad="38100" dist="38100" dir="2700000" algn="tl">
                  <a:srgbClr val="000000">
                    <a:alpha val="43137"/>
                  </a:srgbClr>
                </a:outerShdw>
              </a:effectLst>
            </a:endParaRPr>
          </a:p>
        </p:txBody>
      </p:sp>
      <p:sp>
        <p:nvSpPr>
          <p:cNvPr id="3" name="Rettangolo 2"/>
          <p:cNvSpPr/>
          <p:nvPr/>
        </p:nvSpPr>
        <p:spPr>
          <a:xfrm>
            <a:off x="522515" y="2551838"/>
            <a:ext cx="11486570" cy="4893647"/>
          </a:xfrm>
          <a:prstGeom prst="rect">
            <a:avLst/>
          </a:prstGeom>
        </p:spPr>
        <p:txBody>
          <a:bodyPr wrap="square">
            <a:spAutoFit/>
          </a:bodyPr>
          <a:lstStyle/>
          <a:p>
            <a:r>
              <a:rPr lang="it-IT" sz="2000" dirty="0" smtClean="0"/>
              <a:t>…….L’art. 24  :</a:t>
            </a:r>
          </a:p>
          <a:p>
            <a:r>
              <a:rPr lang="it-IT" sz="2400" dirty="0" smtClean="0"/>
              <a:t>• 2.Se ciò </a:t>
            </a:r>
            <a:r>
              <a:rPr lang="it-IT" sz="2400" dirty="0"/>
              <a:t>è proporzionato rispetto alle attività di trattamento, le misure </a:t>
            </a:r>
            <a:r>
              <a:rPr lang="it-IT" sz="2400" dirty="0" smtClean="0"/>
              <a:t>previste in materia dal GDPR  </a:t>
            </a:r>
            <a:r>
              <a:rPr lang="it-IT" sz="2400" dirty="0"/>
              <a:t>includono l'attuazione di politiche adeguate in materia di protezione dei dati da parte del titolare del trattamento. </a:t>
            </a:r>
            <a:endParaRPr lang="it-IT" sz="2400" dirty="0" smtClean="0"/>
          </a:p>
          <a:p>
            <a:r>
              <a:rPr lang="it-IT" sz="2400" dirty="0" smtClean="0"/>
              <a:t>• </a:t>
            </a:r>
            <a:r>
              <a:rPr lang="it-IT" sz="2400" dirty="0"/>
              <a:t>3.L'adesione ai codici di condotta di cui all'articolo 40 o </a:t>
            </a:r>
            <a:r>
              <a:rPr lang="it-IT" sz="2400" dirty="0" smtClean="0"/>
              <a:t>ad </a:t>
            </a:r>
            <a:r>
              <a:rPr lang="it-IT" sz="2400" dirty="0"/>
              <a:t>un meccanismo di certificazione di cui all'articolo 42 può essere utilizzata come elemento per dimostrare il rispetto degli obblighi </a:t>
            </a:r>
            <a:r>
              <a:rPr lang="it-IT" sz="2400" dirty="0" smtClean="0"/>
              <a:t>da parte del </a:t>
            </a:r>
            <a:r>
              <a:rPr lang="it-IT" sz="2400" dirty="0"/>
              <a:t>titolare del trattamento</a:t>
            </a:r>
            <a:r>
              <a:rPr lang="it-IT" sz="2400" dirty="0" smtClean="0"/>
              <a:t>.</a:t>
            </a:r>
          </a:p>
          <a:p>
            <a:endParaRPr lang="it-IT" sz="2400" b="1" spc="-10" dirty="0" smtClean="0">
              <a:latin typeface="Verdana"/>
            </a:endParaRPr>
          </a:p>
          <a:p>
            <a:endParaRPr lang="it-IT" sz="2400" b="1" spc="-10" dirty="0" smtClean="0">
              <a:latin typeface="Verdana"/>
            </a:endParaRPr>
          </a:p>
          <a:p>
            <a:r>
              <a:rPr lang="it-IT" sz="2800" dirty="0" smtClean="0"/>
              <a:t> 					          	</a:t>
            </a:r>
            <a:r>
              <a:rPr lang="it-IT" sz="1600" b="1" dirty="0" smtClean="0"/>
              <a:t>Dr.ssa Elisabetta Russo - </a:t>
            </a:r>
            <a:r>
              <a:rPr lang="it-IT" sz="1600" b="1" dirty="0" err="1" smtClean="0"/>
              <a:t>OdcecSa</a:t>
            </a:r>
            <a:r>
              <a:rPr lang="it-IT" sz="2400" b="1" dirty="0" smtClean="0"/>
              <a:t/>
            </a:r>
            <a:br>
              <a:rPr lang="it-IT" sz="2400" b="1" dirty="0" smtClean="0"/>
            </a:br>
            <a:endParaRPr lang="it-IT" sz="2400" b="1" dirty="0" smtClean="0"/>
          </a:p>
          <a:p>
            <a:endParaRPr lang="it-IT" sz="2400" dirty="0"/>
          </a:p>
        </p:txBody>
      </p:sp>
    </p:spTree>
    <p:extLst>
      <p:ext uri="{BB962C8B-B14F-4D97-AF65-F5344CB8AC3E}">
        <p14:creationId xmlns:p14="http://schemas.microsoft.com/office/powerpoint/2010/main" val="2646151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Filo">
  <a:themeElements>
    <a:clrScheme name="Filo">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16291</TotalTime>
  <Words>1800</Words>
  <Application>Microsoft Office PowerPoint</Application>
  <PresentationFormat>Widescreen</PresentationFormat>
  <Paragraphs>256</Paragraphs>
  <Slides>20</Slides>
  <Notes>4</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20</vt:i4>
      </vt:variant>
    </vt:vector>
  </HeadingPairs>
  <TitlesOfParts>
    <vt:vector size="29" baseType="lpstr">
      <vt:lpstr>Arial</vt:lpstr>
      <vt:lpstr>Baskerville Old Face</vt:lpstr>
      <vt:lpstr>Calibri</vt:lpstr>
      <vt:lpstr>Century Gothic</vt:lpstr>
      <vt:lpstr>Times New Roman</vt:lpstr>
      <vt:lpstr>Verdana</vt:lpstr>
      <vt:lpstr>Wingdings</vt:lpstr>
      <vt:lpstr>Wingdings 3</vt:lpstr>
      <vt:lpstr>Filo</vt:lpstr>
      <vt:lpstr>GDPR UE 679/2016   GENERAL DATA PROTECTOR REGULATION</vt:lpstr>
      <vt:lpstr>I RUOLI PRIVACY</vt:lpstr>
      <vt:lpstr>I RUOLI PRIVACY</vt:lpstr>
      <vt:lpstr>I RUOLI PRIVACY</vt:lpstr>
      <vt:lpstr>I RUOLI PRIVACY</vt:lpstr>
      <vt:lpstr>I RUOLI PRIVACY</vt:lpstr>
      <vt:lpstr>I RUOLI PRIVACY</vt:lpstr>
      <vt:lpstr>I RUOLI PRIVACY</vt:lpstr>
      <vt:lpstr>I RUOLI PRIVACY</vt:lpstr>
      <vt:lpstr>I RUOLI PRIVACY</vt:lpstr>
      <vt:lpstr>I RUOLI PRIVACY</vt:lpstr>
      <vt:lpstr>I RUOLI PRIVACY</vt:lpstr>
      <vt:lpstr>I RUOLI PRIVACY</vt:lpstr>
      <vt:lpstr>I RUOLI PRIVACY</vt:lpstr>
      <vt:lpstr>I RUOLI PRIVACY</vt:lpstr>
      <vt:lpstr>I RUOLI PRIVACY</vt:lpstr>
      <vt:lpstr>I RUOLI PRIVACY</vt:lpstr>
      <vt:lpstr>I RUOLI PRIVACY</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 INSIEMI</dc:title>
  <dc:creator>elisheba.russo@hotmail.com</dc:creator>
  <cp:lastModifiedBy>elisheba.russo@hotmail.com</cp:lastModifiedBy>
  <cp:revision>485</cp:revision>
  <dcterms:created xsi:type="dcterms:W3CDTF">2020-10-06T12:45:11Z</dcterms:created>
  <dcterms:modified xsi:type="dcterms:W3CDTF">2024-02-11T10:56:24Z</dcterms:modified>
</cp:coreProperties>
</file>