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26"/>
  </p:notesMasterIdLst>
  <p:sldIdLst>
    <p:sldId id="480" r:id="rId2"/>
    <p:sldId id="481" r:id="rId3"/>
    <p:sldId id="559" r:id="rId4"/>
    <p:sldId id="560" r:id="rId5"/>
    <p:sldId id="561" r:id="rId6"/>
    <p:sldId id="529" r:id="rId7"/>
    <p:sldId id="548" r:id="rId8"/>
    <p:sldId id="549" r:id="rId9"/>
    <p:sldId id="551" r:id="rId10"/>
    <p:sldId id="550" r:id="rId11"/>
    <p:sldId id="552" r:id="rId12"/>
    <p:sldId id="554" r:id="rId13"/>
    <p:sldId id="562" r:id="rId14"/>
    <p:sldId id="563" r:id="rId15"/>
    <p:sldId id="555" r:id="rId16"/>
    <p:sldId id="556" r:id="rId17"/>
    <p:sldId id="557" r:id="rId18"/>
    <p:sldId id="564" r:id="rId19"/>
    <p:sldId id="558" r:id="rId20"/>
    <p:sldId id="530" r:id="rId21"/>
    <p:sldId id="532" r:id="rId22"/>
    <p:sldId id="536" r:id="rId23"/>
    <p:sldId id="547" r:id="rId24"/>
    <p:sldId id="477" r:id="rId25"/>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senza titolo" id="{74675528-124D-40A1-BA83-81570F78215E}">
          <p14:sldIdLst>
            <p14:sldId id="480"/>
            <p14:sldId id="481"/>
            <p14:sldId id="559"/>
            <p14:sldId id="560"/>
            <p14:sldId id="561"/>
            <p14:sldId id="529"/>
            <p14:sldId id="548"/>
            <p14:sldId id="549"/>
            <p14:sldId id="551"/>
            <p14:sldId id="550"/>
            <p14:sldId id="552"/>
            <p14:sldId id="554"/>
            <p14:sldId id="562"/>
            <p14:sldId id="563"/>
            <p14:sldId id="555"/>
            <p14:sldId id="556"/>
            <p14:sldId id="557"/>
            <p14:sldId id="564"/>
            <p14:sldId id="558"/>
            <p14:sldId id="530"/>
            <p14:sldId id="532"/>
            <p14:sldId id="536"/>
            <p14:sldId id="547"/>
            <p14:sldId id="477"/>
          </p14:sldIdLst>
        </p14:section>
        <p14:section name="Sezione senza titolo" id="{FA59B8DD-1E1F-4C1C-BEC7-010FADC7C4DC}">
          <p14:sldIdLst/>
        </p14:section>
      </p14:sectionLst>
    </p:ext>
    <p:ext uri="{EFAFB233-063F-42B5-8137-9DF3F51BA10A}">
      <p15:sldGuideLst xmlns:p15="http://schemas.microsoft.com/office/powerpoint/2012/main">
        <p15:guide id="1" orient="horz" pos="1026" userDrawn="1">
          <p15:clr>
            <a:srgbClr val="A4A3A4"/>
          </p15:clr>
        </p15:guide>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heba.russo@hotmail.com" initials="e" lastIdx="0" clrIdx="0">
    <p:extLst>
      <p:ext uri="{19B8F6BF-5375-455C-9EA6-DF929625EA0E}">
        <p15:presenceInfo xmlns:p15="http://schemas.microsoft.com/office/powerpoint/2012/main" userId="c03ba7c97d0372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FFFF"/>
    <a:srgbClr val="5289A8"/>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550" autoAdjust="0"/>
  </p:normalViewPr>
  <p:slideViewPr>
    <p:cSldViewPr snapToGrid="0" showGuides="1">
      <p:cViewPr varScale="1">
        <p:scale>
          <a:sx n="69" d="100"/>
          <a:sy n="69" d="100"/>
        </p:scale>
        <p:origin x="586" y="442"/>
      </p:cViewPr>
      <p:guideLst>
        <p:guide orient="horz" pos="1026"/>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E61697B-7B39-4334-9D4D-9F88EF10AA71}" type="datetimeFigureOut">
              <a:rPr lang="it-IT" smtClean="0"/>
              <a:t>21/02/2024</a:t>
            </a:fld>
            <a:endParaRPr lang="it-IT"/>
          </a:p>
        </p:txBody>
      </p:sp>
      <p:sp>
        <p:nvSpPr>
          <p:cNvPr id="4" name="Segnaposto immagine diapositiv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E72ECB9-078E-4A43-A592-E25B00AD16FA}" type="slidenum">
              <a:rPr lang="it-IT" smtClean="0"/>
              <a:t>‹N›</a:t>
            </a:fld>
            <a:endParaRPr lang="it-IT"/>
          </a:p>
        </p:txBody>
      </p:sp>
    </p:spTree>
    <p:extLst>
      <p:ext uri="{BB962C8B-B14F-4D97-AF65-F5344CB8AC3E}">
        <p14:creationId xmlns:p14="http://schemas.microsoft.com/office/powerpoint/2010/main" val="216242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E72ECB9-078E-4A43-A592-E25B00AD16FA}" type="slidenum">
              <a:rPr lang="it-IT" smtClean="0"/>
              <a:t>1</a:t>
            </a:fld>
            <a:endParaRPr lang="it-IT"/>
          </a:p>
        </p:txBody>
      </p:sp>
    </p:spTree>
    <p:extLst>
      <p:ext uri="{BB962C8B-B14F-4D97-AF65-F5344CB8AC3E}">
        <p14:creationId xmlns:p14="http://schemas.microsoft.com/office/powerpoint/2010/main" val="284557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24C308F-E463-42FA-88E1-A23CC8FA94E0}" type="datetime1">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5010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426BEC2-79D2-42E4-AF6F-43C7A1C26287}" type="datetime1">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4657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D09CB62C-72C9-44EA-A79E-F05B816BA009}" type="datetime1">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074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80E46C44-4F72-4EDA-B377-2B5E8AD61915}" type="datetime1">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51049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C8C701CE-680E-4664-8D6F-39AB156F113C}" type="datetime1">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3572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1110570A-8E16-43C2-879D-4784A7B9A72C}" type="datetime1">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32903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5F6B87E-F52D-4A9A-B46A-94429462E62B}" type="datetime1">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38446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6BE64CC-BFCE-477D-9CA2-E4A5605AC02C}" type="datetime1">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394155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5EDDD67-F6BA-4D07-B68D-C889211E6C57}" type="datetime1">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5564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EDC1544-D809-4481-8F16-3F77369A785E}" type="datetime1">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1064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6650566-5E24-4CDE-A0B4-52C8B446986D}" type="datetime1">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9734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2FC070D-8E6A-40F1-8661-2C7623B2B209}" type="datetime1">
              <a:rPr lang="en-US" smtClean="0"/>
              <a:t>2/21/2024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4471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D7365B-A94E-4C5D-9CEE-EA9ABDB7B007}" type="datetime1">
              <a:rPr lang="en-US" smtClean="0"/>
              <a:t>2/21/2024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6081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B827F-5E09-4E45-9BA3-B1B7B1C18DEF}" type="datetime1">
              <a:rPr lang="en-US" smtClean="0"/>
              <a:t>2/21/2024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2059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921107E-1255-46B5-9C3B-CF06D9E605AB}" type="datetime1">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689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960578AA-655E-4A49-8665-53A787AB607D}" type="datetime1">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3647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6BE64CC-BFCE-477D-9CA2-E4A5605AC02C}" type="datetime1">
              <a:rPr lang="en-US" smtClean="0"/>
              <a:t>2/21/2024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4605963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enisa.europa.e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cybersecurity360.it/legal/data-breach-le-procedure-corrette-per-gestire-la-cris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olo 7"/>
          <p:cNvSpPr>
            <a:spLocks noGrp="1"/>
          </p:cNvSpPr>
          <p:nvPr>
            <p:ph type="title"/>
          </p:nvPr>
        </p:nvSpPr>
        <p:spPr>
          <a:xfrm>
            <a:off x="617787" y="2796918"/>
            <a:ext cx="11460444" cy="1574744"/>
          </a:xfrm>
          <a:solidFill>
            <a:srgbClr val="00B0F0"/>
          </a:solidFill>
        </p:spPr>
        <p:txBody>
          <a:bodyPr>
            <a:normAutofit/>
          </a:bodyPr>
          <a:lstStyle/>
          <a:p>
            <a:pPr marL="250825" lvl="0" defTabSz="914400">
              <a:spcBef>
                <a:spcPts val="740"/>
              </a:spcBef>
            </a:pPr>
            <a:r>
              <a:rPr lang="it-IT" sz="3100" b="1" dirty="0" smtClean="0">
                <a:solidFill>
                  <a:srgbClr val="FFFF00"/>
                </a:solidFill>
                <a:effectLst>
                  <a:outerShdw blurRad="38100" dist="38100" dir="2700000" algn="tl">
                    <a:srgbClr val="000000">
                      <a:alpha val="43137"/>
                    </a:srgbClr>
                  </a:outerShdw>
                </a:effectLst>
              </a:rPr>
              <a:t>GDPR UE 679/2016  </a:t>
            </a:r>
            <a:br>
              <a:rPr lang="it-IT" sz="3100" b="1" dirty="0" smtClean="0">
                <a:solidFill>
                  <a:srgbClr val="FFFF00"/>
                </a:solidFill>
                <a:effectLst>
                  <a:outerShdw blurRad="38100" dist="38100" dir="2700000" algn="tl">
                    <a:srgbClr val="000000">
                      <a:alpha val="43137"/>
                    </a:srgbClr>
                  </a:outerShdw>
                </a:effectLst>
              </a:rPr>
            </a:br>
            <a:r>
              <a:rPr lang="it-IT" sz="3100" b="1" dirty="0" smtClean="0">
                <a:solidFill>
                  <a:srgbClr val="FFFF00"/>
                </a:solidFill>
                <a:effectLst>
                  <a:outerShdw blurRad="38100" dist="38100" dir="2700000" algn="tl">
                    <a:srgbClr val="000000">
                      <a:alpha val="43137"/>
                    </a:srgbClr>
                  </a:outerShdw>
                </a:effectLst>
              </a:rPr>
              <a:t>GENERAL DATA PROTECTOR REGULATION</a:t>
            </a:r>
            <a:endParaRPr lang="it-IT" sz="2200" b="1" dirty="0"/>
          </a:p>
        </p:txBody>
      </p:sp>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76615" y="4541854"/>
            <a:ext cx="7853442" cy="748063"/>
          </a:xfrm>
          <a:prstGeom prst="rect">
            <a:avLst/>
          </a:prstGeom>
          <a:solidFill>
            <a:srgbClr val="00B0F0"/>
          </a:solidFill>
          <a:ln>
            <a:solidFill>
              <a:srgbClr val="00B0F0"/>
            </a:solidFill>
          </a:ln>
          <a:effectLst>
            <a:outerShdw blurRad="50800" dist="38100" dir="2700000" algn="tl" rotWithShape="0">
              <a:prstClr val="black">
                <a:alpha val="40000"/>
              </a:prstClr>
            </a:outerShdw>
          </a:effectLst>
        </p:spPr>
      </p:pic>
      <p:pic>
        <p:nvPicPr>
          <p:cNvPr id="11" name="object 17"/>
          <p:cNvPicPr/>
          <p:nvPr/>
        </p:nvPicPr>
        <p:blipFill>
          <a:blip r:embed="rId5" cstate="print"/>
          <a:stretch>
            <a:fillRect/>
          </a:stretch>
        </p:blipFill>
        <p:spPr>
          <a:xfrm>
            <a:off x="685800" y="200026"/>
            <a:ext cx="11506200" cy="2385248"/>
          </a:xfrm>
          <a:prstGeom prst="rect">
            <a:avLst/>
          </a:prstGeom>
        </p:spPr>
      </p:pic>
      <p:pic>
        <p:nvPicPr>
          <p:cNvPr id="7" name="Immagine 6"/>
          <p:cNvPicPr>
            <a:picLocks noChangeAspect="1"/>
          </p:cNvPicPr>
          <p:nvPr/>
        </p:nvPicPr>
        <p:blipFill>
          <a:blip r:embed="rId6"/>
          <a:stretch>
            <a:fillRect/>
          </a:stretch>
        </p:blipFill>
        <p:spPr>
          <a:xfrm>
            <a:off x="8713104" y="4541855"/>
            <a:ext cx="1847713" cy="832250"/>
          </a:xfrm>
          <a:prstGeom prst="rect">
            <a:avLst/>
          </a:prstGeom>
          <a:solidFill>
            <a:srgbClr val="FF3300"/>
          </a:solidFill>
        </p:spPr>
      </p:pic>
      <p:sp>
        <p:nvSpPr>
          <p:cNvPr id="3" name="Rettangolo 2"/>
          <p:cNvSpPr/>
          <p:nvPr/>
        </p:nvSpPr>
        <p:spPr>
          <a:xfrm>
            <a:off x="2654299" y="5907773"/>
            <a:ext cx="7598533" cy="646331"/>
          </a:xfrm>
          <a:prstGeom prst="rect">
            <a:avLst/>
          </a:prstGeom>
        </p:spPr>
        <p:txBody>
          <a:bodyPr wrap="square">
            <a:spAutoFit/>
          </a:bodyPr>
          <a:lstStyle/>
          <a:p>
            <a:r>
              <a:rPr lang="it-IT" b="1" dirty="0" smtClean="0"/>
              <a:t>			Dr.ssa </a:t>
            </a:r>
            <a:r>
              <a:rPr lang="it-IT" b="1" dirty="0"/>
              <a:t>Elisabetta Russo - </a:t>
            </a:r>
            <a:r>
              <a:rPr lang="it-IT" b="1" dirty="0" err="1"/>
              <a:t>OdcecSa</a:t>
            </a:r>
            <a:r>
              <a:rPr lang="it-IT" sz="1400" b="1" dirty="0"/>
              <a:t/>
            </a:r>
            <a:br>
              <a:rPr lang="it-IT" sz="1400" b="1" dirty="0"/>
            </a:br>
            <a:endParaRPr lang="it-IT" dirty="0"/>
          </a:p>
        </p:txBody>
      </p:sp>
      <p:sp>
        <p:nvSpPr>
          <p:cNvPr id="16" name="Titolo 1"/>
          <p:cNvSpPr txBox="1">
            <a:spLocks/>
          </p:cNvSpPr>
          <p:nvPr/>
        </p:nvSpPr>
        <p:spPr>
          <a:xfrm>
            <a:off x="1145512" y="562708"/>
            <a:ext cx="6809768" cy="998389"/>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solidFill>
                  <a:srgbClr val="FFFF00"/>
                </a:solidFill>
                <a:effectLst>
                  <a:outerShdw blurRad="38100" dist="38100" dir="2700000" algn="tl">
                    <a:srgbClr val="000000">
                      <a:alpha val="43137"/>
                    </a:srgbClr>
                  </a:outerShdw>
                </a:effectLst>
              </a:rPr>
              <a:t>PRIVACY E DEONTOLOGIA:</a:t>
            </a:r>
          </a:p>
          <a:p>
            <a:r>
              <a:rPr lang="it-IT" dirty="0" smtClean="0">
                <a:solidFill>
                  <a:srgbClr val="FFFF00"/>
                </a:solidFill>
                <a:effectLst>
                  <a:outerShdw blurRad="38100" dist="38100" dir="2700000" algn="tl">
                    <a:srgbClr val="000000">
                      <a:alpha val="43137"/>
                    </a:srgbClr>
                  </a:outerShdw>
                </a:effectLst>
              </a:rPr>
              <a:t>Caso </a:t>
            </a:r>
            <a:r>
              <a:rPr lang="it-IT" dirty="0" err="1" smtClean="0">
                <a:solidFill>
                  <a:srgbClr val="FFFF00"/>
                </a:solidFill>
                <a:effectLst>
                  <a:outerShdw blurRad="38100" dist="38100" dir="2700000" algn="tl">
                    <a:srgbClr val="000000">
                      <a:alpha val="43137"/>
                    </a:srgbClr>
                  </a:outerShdw>
                </a:effectLst>
              </a:rPr>
              <a:t>study</a:t>
            </a:r>
            <a:endParaRPr lang="it-IT"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4676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10</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PRIVACY E </a:t>
            </a:r>
            <a:r>
              <a:rPr lang="it-IT" dirty="0">
                <a:solidFill>
                  <a:srgbClr val="FFFF00"/>
                </a:solidFill>
                <a:effectLst>
                  <a:outerShdw blurRad="38100" dist="38100" dir="2700000" algn="tl">
                    <a:srgbClr val="000000">
                      <a:alpha val="43137"/>
                    </a:srgbClr>
                  </a:outerShdw>
                </a:effectLst>
              </a:rPr>
              <a:t>DEONTOLOGIA:</a:t>
            </a:r>
            <a:r>
              <a:rPr lang="it-IT">
                <a:solidFill>
                  <a:srgbClr val="FFFF00"/>
                </a:solidFill>
                <a:effectLst>
                  <a:outerShdw blurRad="38100" dist="38100" dir="2700000" algn="tl">
                    <a:srgbClr val="000000">
                      <a:alpha val="43137"/>
                    </a:srgbClr>
                  </a:outerShdw>
                </a:effectLst>
              </a:rPr>
              <a:t/>
            </a:r>
            <a:br>
              <a:rPr lang="it-IT">
                <a:solidFill>
                  <a:srgbClr val="FFFF00"/>
                </a:solidFill>
                <a:effectLst>
                  <a:outerShdw blurRad="38100" dist="38100" dir="2700000" algn="tl">
                    <a:srgbClr val="000000">
                      <a:alpha val="43137"/>
                    </a:srgbClr>
                  </a:outerShdw>
                </a:effectLst>
              </a:rPr>
            </a:br>
            <a:r>
              <a:rPr lang="it-IT" smtClean="0">
                <a:solidFill>
                  <a:srgbClr val="FFFF00"/>
                </a:solidFill>
                <a:effectLst>
                  <a:outerShdw blurRad="38100" dist="38100" dir="2700000" algn="tl">
                    <a:srgbClr val="000000">
                      <a:alpha val="43137"/>
                    </a:srgbClr>
                  </a:outerShdw>
                </a:effectLst>
              </a:rPr>
              <a:t>VIOLAZIONE </a:t>
            </a:r>
            <a:r>
              <a:rPr lang="it-IT" dirty="0">
                <a:solidFill>
                  <a:srgbClr val="FFFF00"/>
                </a:solidFill>
                <a:effectLst>
                  <a:outerShdw blurRad="38100" dist="38100" dir="2700000" algn="tl">
                    <a:srgbClr val="000000">
                      <a:alpha val="43137"/>
                    </a:srgbClr>
                  </a:outerShdw>
                </a:effectLst>
              </a:rPr>
              <a:t>DATI </a:t>
            </a:r>
          </a:p>
        </p:txBody>
      </p:sp>
      <p:sp>
        <p:nvSpPr>
          <p:cNvPr id="4" name="CasellaDiTesto 3"/>
          <p:cNvSpPr txBox="1"/>
          <p:nvPr/>
        </p:nvSpPr>
        <p:spPr>
          <a:xfrm>
            <a:off x="523702" y="2591830"/>
            <a:ext cx="11288684" cy="4278094"/>
          </a:xfrm>
          <a:prstGeom prst="rect">
            <a:avLst/>
          </a:prstGeom>
          <a:noFill/>
        </p:spPr>
        <p:txBody>
          <a:bodyPr wrap="square" rtlCol="0">
            <a:spAutoFit/>
          </a:bodyPr>
          <a:lstStyle/>
          <a:p>
            <a:r>
              <a:rPr lang="it-IT" dirty="0"/>
              <a:t>Le violazioni </a:t>
            </a:r>
            <a:r>
              <a:rPr lang="it-IT" b="1" dirty="0"/>
              <a:t>vanno sempre documentate</a:t>
            </a:r>
            <a:r>
              <a:rPr lang="it-IT" dirty="0"/>
              <a:t> nel registro, ma quando notificarle</a:t>
            </a:r>
            <a:r>
              <a:rPr lang="it-IT" dirty="0" smtClean="0"/>
              <a:t>?</a:t>
            </a:r>
          </a:p>
          <a:p>
            <a:endParaRPr lang="it-IT" dirty="0"/>
          </a:p>
          <a:p>
            <a:r>
              <a:rPr lang="it-IT" dirty="0"/>
              <a:t>Il GDPR ci dice </a:t>
            </a:r>
            <a:r>
              <a:rPr lang="it-IT" dirty="0" smtClean="0"/>
              <a:t>all’art 33 che </a:t>
            </a:r>
            <a:r>
              <a:rPr lang="it-IT" dirty="0"/>
              <a:t>vanno notificate entro 72 ore dal momento in cui se ne viene a conoscenza ma solo se la violazione può mettere a </a:t>
            </a:r>
            <a:r>
              <a:rPr lang="it-IT" b="1" dirty="0"/>
              <a:t>rischio i diritti e le libertà degli interessati</a:t>
            </a:r>
            <a:r>
              <a:rPr lang="it-IT" dirty="0"/>
              <a:t> (cioè le persone fisiche a cui appartengono i dati personali violati</a:t>
            </a:r>
            <a:r>
              <a:rPr lang="it-IT" dirty="0" smtClean="0"/>
              <a:t>).Quindi entro le 72 ore e </a:t>
            </a:r>
            <a:r>
              <a:rPr lang="it-IT" b="1" dirty="0" smtClean="0"/>
              <a:t>senza</a:t>
            </a:r>
            <a:r>
              <a:rPr lang="it-IT" dirty="0" smtClean="0"/>
              <a:t> </a:t>
            </a:r>
            <a:r>
              <a:rPr lang="it-IT" dirty="0"/>
              <a:t>ulteriori </a:t>
            </a:r>
            <a:r>
              <a:rPr lang="it-IT" dirty="0" smtClean="0"/>
              <a:t>ritardi</a:t>
            </a:r>
            <a:r>
              <a:rPr lang="it-IT" dirty="0"/>
              <a:t> </a:t>
            </a:r>
            <a:r>
              <a:rPr lang="it-IT" dirty="0" smtClean="0"/>
              <a:t>va </a:t>
            </a:r>
            <a:r>
              <a:rPr lang="it-IT" dirty="0"/>
              <a:t>compilato un documento che descrive cosa è successo, quali sono state le conseguenze, quali misure sono state adottate e quelle che verranno adottate. La notifica viene poi spedita via PEC al </a:t>
            </a:r>
            <a:r>
              <a:rPr lang="it-IT" dirty="0" smtClean="0"/>
              <a:t>Garante ed o interessato. Il problema è prevenire che vi sia violazione, come?</a:t>
            </a:r>
            <a:endParaRPr lang="it-IT" dirty="0"/>
          </a:p>
          <a:p>
            <a:endParaRPr lang="it-IT" dirty="0"/>
          </a:p>
          <a:p>
            <a:endParaRPr lang="it-IT" dirty="0"/>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2099658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11</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PRIVACY E </a:t>
            </a:r>
            <a:r>
              <a:rPr lang="it-IT" dirty="0">
                <a:solidFill>
                  <a:srgbClr val="FFFF00"/>
                </a:solidFill>
                <a:effectLst>
                  <a:outerShdw blurRad="38100" dist="38100" dir="2700000" algn="tl">
                    <a:srgbClr val="000000">
                      <a:alpha val="43137"/>
                    </a:srgbClr>
                  </a:outerShdw>
                </a:effectLst>
              </a:rPr>
              <a:t>DEONTOLOGIA:</a:t>
            </a:r>
            <a:br>
              <a:rPr lang="it-IT" dirty="0">
                <a:solidFill>
                  <a:srgbClr val="FFFF00"/>
                </a:solidFill>
                <a:effectLst>
                  <a:outerShdw blurRad="38100" dist="38100" dir="2700000" algn="tl">
                    <a:srgbClr val="000000">
                      <a:alpha val="43137"/>
                    </a:srgbClr>
                  </a:outerShdw>
                </a:effectLst>
              </a:rPr>
            </a:br>
            <a:r>
              <a:rPr lang="it-IT" dirty="0">
                <a:solidFill>
                  <a:srgbClr val="FFFF00"/>
                </a:solidFill>
                <a:effectLst>
                  <a:outerShdw blurRad="38100" dist="38100" dir="2700000" algn="tl">
                    <a:srgbClr val="000000">
                      <a:alpha val="43137"/>
                    </a:srgbClr>
                  </a:outerShdw>
                </a:effectLst>
              </a:rPr>
              <a:t>VIOLAZOINE DATI </a:t>
            </a:r>
          </a:p>
        </p:txBody>
      </p:sp>
      <p:sp>
        <p:nvSpPr>
          <p:cNvPr id="4" name="CasellaDiTesto 3"/>
          <p:cNvSpPr txBox="1"/>
          <p:nvPr/>
        </p:nvSpPr>
        <p:spPr>
          <a:xfrm>
            <a:off x="748146" y="2859578"/>
            <a:ext cx="11064240" cy="4093428"/>
          </a:xfrm>
          <a:prstGeom prst="rect">
            <a:avLst/>
          </a:prstGeom>
          <a:noFill/>
        </p:spPr>
        <p:txBody>
          <a:bodyPr wrap="square" rtlCol="0">
            <a:spAutoFit/>
          </a:bodyPr>
          <a:lstStyle/>
          <a:p>
            <a:r>
              <a:rPr lang="it-IT" b="1" u="sng" dirty="0" smtClean="0">
                <a:solidFill>
                  <a:srgbClr val="FF0000"/>
                </a:solidFill>
              </a:rPr>
              <a:t>Formazione</a:t>
            </a:r>
          </a:p>
          <a:p>
            <a:r>
              <a:rPr lang="it-IT" dirty="0" smtClean="0"/>
              <a:t>Occorre cioè formare i dipendenti e collaboratori a consultare i dati e saperli gestire nel proprio ambito di lavoro, senza la dovuta conoscenza di come consultare e gestire i dati delle persone si ricade nel caso di violazioni di essi ed occorre poi comunicare OLTRE AL GARANTE anche all’interessato. </a:t>
            </a:r>
          </a:p>
          <a:p>
            <a:r>
              <a:rPr lang="it-IT" dirty="0" smtClean="0"/>
              <a:t>Infatti Se vi è formazione per l’art 34 del GDPR 679/2016 allora il titolare del trattamento  non deve fare nessuna comunicazione all’interessato perché?</a:t>
            </a:r>
            <a:endParaRPr lang="it-IT" dirty="0"/>
          </a:p>
          <a:p>
            <a:r>
              <a:rPr lang="it-IT" b="1" dirty="0" smtClean="0"/>
              <a:t> </a:t>
            </a:r>
            <a:r>
              <a:rPr lang="it-IT" dirty="0"/>
              <a:t> </a:t>
            </a:r>
          </a:p>
          <a:p>
            <a:endParaRPr lang="it-IT" sz="2400" kern="1200" dirty="0">
              <a:solidFill>
                <a:schemeClr val="tx1"/>
              </a:solidFill>
            </a:endParaRPr>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585411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12</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PRIVACY E </a:t>
            </a:r>
            <a:r>
              <a:rPr lang="it-IT" dirty="0">
                <a:solidFill>
                  <a:srgbClr val="FFFF00"/>
                </a:solidFill>
                <a:effectLst>
                  <a:outerShdw blurRad="38100" dist="38100" dir="2700000" algn="tl">
                    <a:srgbClr val="000000">
                      <a:alpha val="43137"/>
                    </a:srgbClr>
                  </a:outerShdw>
                </a:effectLst>
              </a:rPr>
              <a:t>DEONTOLOGIA:</a:t>
            </a:r>
            <a:br>
              <a:rPr lang="it-IT" dirty="0">
                <a:solidFill>
                  <a:srgbClr val="FFFF00"/>
                </a:solidFill>
                <a:effectLst>
                  <a:outerShdw blurRad="38100" dist="38100" dir="2700000" algn="tl">
                    <a:srgbClr val="000000">
                      <a:alpha val="43137"/>
                    </a:srgbClr>
                  </a:outerShdw>
                </a:effectLst>
              </a:rPr>
            </a:br>
            <a:r>
              <a:rPr lang="it-IT" dirty="0">
                <a:solidFill>
                  <a:srgbClr val="FFFF00"/>
                </a:solidFill>
                <a:effectLst>
                  <a:outerShdw blurRad="38100" dist="38100" dir="2700000" algn="tl">
                    <a:srgbClr val="000000">
                      <a:alpha val="43137"/>
                    </a:srgbClr>
                  </a:outerShdw>
                </a:effectLst>
              </a:rPr>
              <a:t>VIOLAZOINE DATI </a:t>
            </a:r>
          </a:p>
        </p:txBody>
      </p:sp>
      <p:sp>
        <p:nvSpPr>
          <p:cNvPr id="4" name="CasellaDiTesto 3"/>
          <p:cNvSpPr txBox="1"/>
          <p:nvPr/>
        </p:nvSpPr>
        <p:spPr>
          <a:xfrm>
            <a:off x="523702" y="2591830"/>
            <a:ext cx="11288684" cy="4647426"/>
          </a:xfrm>
          <a:prstGeom prst="rect">
            <a:avLst/>
          </a:prstGeom>
          <a:noFill/>
        </p:spPr>
        <p:txBody>
          <a:bodyPr wrap="square" rtlCol="0">
            <a:spAutoFit/>
          </a:bodyPr>
          <a:lstStyle/>
          <a:p>
            <a:r>
              <a:rPr lang="it-IT" dirty="0" smtClean="0"/>
              <a:t>….</a:t>
            </a:r>
            <a:r>
              <a:rPr lang="it-IT" dirty="0" err="1" smtClean="0"/>
              <a:t>perchè</a:t>
            </a:r>
            <a:endParaRPr lang="it-IT" dirty="0" smtClean="0"/>
          </a:p>
          <a:p>
            <a:r>
              <a:rPr lang="it-IT" dirty="0"/>
              <a:t>L’articolo 34 ci dice che il titolare del trattamento </a:t>
            </a:r>
            <a:r>
              <a:rPr lang="it-IT" b="1" dirty="0"/>
              <a:t>può non comunicare la violazione all'interessato</a:t>
            </a:r>
            <a:r>
              <a:rPr lang="it-IT" dirty="0"/>
              <a:t> quando:</a:t>
            </a:r>
            <a:br>
              <a:rPr lang="it-IT" dirty="0"/>
            </a:br>
            <a:r>
              <a:rPr lang="it-IT" dirty="0" smtClean="0"/>
              <a:t>1</a:t>
            </a:r>
            <a:r>
              <a:rPr lang="it-IT" dirty="0"/>
              <a:t>. </a:t>
            </a:r>
            <a:r>
              <a:rPr lang="it-IT" b="1" dirty="0"/>
              <a:t>Ha messo in atto le misure tecniche e organizzative adeguate</a:t>
            </a:r>
            <a:r>
              <a:rPr lang="it-IT" dirty="0"/>
              <a:t> di protezione e tali misure vengono applicate ai dati personali. Se il titolare </a:t>
            </a:r>
            <a:r>
              <a:rPr lang="it-IT" b="1" dirty="0"/>
              <a:t>riesce a testimoniare</a:t>
            </a:r>
            <a:r>
              <a:rPr lang="it-IT" dirty="0"/>
              <a:t> </a:t>
            </a:r>
            <a:r>
              <a:rPr lang="it-IT" dirty="0" smtClean="0"/>
              <a:t>questo, allora registra </a:t>
            </a:r>
            <a:r>
              <a:rPr lang="it-IT" dirty="0"/>
              <a:t>la violazione, la comunica al Garante e può non comunicare nulla all'interessato. Ma deve dare evidenza di essere </a:t>
            </a:r>
            <a:r>
              <a:rPr lang="it-IT" dirty="0" err="1" smtClean="0"/>
              <a:t>accountable</a:t>
            </a:r>
            <a:r>
              <a:rPr lang="it-IT" dirty="0" smtClean="0"/>
              <a:t>, ossia responsabile attraverso l’utilizzo </a:t>
            </a:r>
            <a:r>
              <a:rPr lang="it-IT" dirty="0"/>
              <a:t>una </a:t>
            </a:r>
            <a:r>
              <a:rPr lang="it-IT" b="1" dirty="0"/>
              <a:t>metodologia per calcolare il </a:t>
            </a:r>
            <a:r>
              <a:rPr lang="it-IT" b="1" dirty="0" smtClean="0"/>
              <a:t>rischio, misura</a:t>
            </a:r>
            <a:r>
              <a:rPr lang="it-IT" dirty="0" smtClean="0"/>
              <a:t> creata dall’</a:t>
            </a:r>
            <a:r>
              <a:rPr lang="it-IT" b="1" u="sng" dirty="0" smtClean="0">
                <a:hlinkClick r:id="rId4"/>
              </a:rPr>
              <a:t>ENISA</a:t>
            </a:r>
            <a:r>
              <a:rPr lang="it-IT" dirty="0" smtClean="0"/>
              <a:t> (The </a:t>
            </a:r>
            <a:r>
              <a:rPr lang="it-IT" dirty="0" err="1" smtClean="0"/>
              <a:t>European</a:t>
            </a:r>
            <a:r>
              <a:rPr lang="it-IT" dirty="0" smtClean="0"/>
              <a:t> Union Agency for </a:t>
            </a:r>
            <a:r>
              <a:rPr lang="it-IT" dirty="0" err="1" smtClean="0"/>
              <a:t>Cybersecurity</a:t>
            </a:r>
            <a:r>
              <a:rPr lang="it-IT" dirty="0" smtClean="0"/>
              <a:t>)  sulla libertà delle persone a fronte di una violazione. </a:t>
            </a:r>
          </a:p>
          <a:p>
            <a:endParaRPr lang="it-IT" dirty="0" smtClean="0"/>
          </a:p>
          <a:p>
            <a:endParaRPr lang="it-IT" sz="2400" kern="1200" dirty="0" smtClean="0">
              <a:solidFill>
                <a:schemeClr val="tx1"/>
              </a:solidFill>
            </a:endParaRPr>
          </a:p>
          <a:p>
            <a:endParaRPr lang="it-IT" sz="2400" dirty="0" smtClean="0"/>
          </a:p>
          <a:p>
            <a:r>
              <a:rPr lang="it-IT" sz="2400" b="1" dirty="0" smtClean="0"/>
              <a:t>                                    </a:t>
            </a:r>
            <a:r>
              <a:rPr lang="it-IT" sz="2000" b="1" dirty="0" smtClean="0"/>
              <a:t>Dr.ssa Elisabetta Russo - </a:t>
            </a:r>
            <a:r>
              <a:rPr lang="it-IT" sz="2000" b="1" dirty="0" err="1" smtClean="0"/>
              <a:t>OdcecSa</a:t>
            </a:r>
            <a:r>
              <a:rPr lang="it-IT" sz="2000" b="1" dirty="0" smtClean="0"/>
              <a:t/>
            </a:r>
            <a:br>
              <a:rPr lang="it-IT" sz="2000" b="1" dirty="0" smtClean="0"/>
            </a:br>
            <a:endParaRPr lang="it-IT" sz="2000" dirty="0" smtClean="0"/>
          </a:p>
          <a:p>
            <a:endParaRPr lang="it-IT" sz="2400" kern="1200" dirty="0">
              <a:solidFill>
                <a:schemeClr val="tx1"/>
              </a:solidFill>
            </a:endParaRPr>
          </a:p>
        </p:txBody>
      </p:sp>
    </p:spTree>
    <p:extLst>
      <p:ext uri="{BB962C8B-B14F-4D97-AF65-F5344CB8AC3E}">
        <p14:creationId xmlns:p14="http://schemas.microsoft.com/office/powerpoint/2010/main" val="1690848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13</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PRIVACY E </a:t>
            </a:r>
            <a:r>
              <a:rPr lang="it-IT" dirty="0">
                <a:solidFill>
                  <a:srgbClr val="FFFF00"/>
                </a:solidFill>
                <a:effectLst>
                  <a:outerShdw blurRad="38100" dist="38100" dir="2700000" algn="tl">
                    <a:srgbClr val="000000">
                      <a:alpha val="43137"/>
                    </a:srgbClr>
                  </a:outerShdw>
                </a:effectLst>
              </a:rPr>
              <a:t>DEONTOLOGIA:</a:t>
            </a:r>
            <a:br>
              <a:rPr lang="it-IT" dirty="0">
                <a:solidFill>
                  <a:srgbClr val="FFFF00"/>
                </a:solidFill>
                <a:effectLst>
                  <a:outerShdw blurRad="38100" dist="38100" dir="2700000" algn="tl">
                    <a:srgbClr val="000000">
                      <a:alpha val="43137"/>
                    </a:srgbClr>
                  </a:outerShdw>
                </a:effectLst>
              </a:rPr>
            </a:br>
            <a:r>
              <a:rPr lang="it-IT" dirty="0">
                <a:solidFill>
                  <a:srgbClr val="FFFF00"/>
                </a:solidFill>
                <a:effectLst>
                  <a:outerShdw blurRad="38100" dist="38100" dir="2700000" algn="tl">
                    <a:srgbClr val="000000">
                      <a:alpha val="43137"/>
                    </a:srgbClr>
                  </a:outerShdw>
                </a:effectLst>
              </a:rPr>
              <a:t>VIOLAZOINE DATI </a:t>
            </a:r>
          </a:p>
        </p:txBody>
      </p:sp>
      <p:sp>
        <p:nvSpPr>
          <p:cNvPr id="4" name="CasellaDiTesto 3"/>
          <p:cNvSpPr txBox="1"/>
          <p:nvPr/>
        </p:nvSpPr>
        <p:spPr>
          <a:xfrm>
            <a:off x="523702" y="2591830"/>
            <a:ext cx="11288684" cy="4370427"/>
          </a:xfrm>
          <a:prstGeom prst="rect">
            <a:avLst/>
          </a:prstGeom>
          <a:noFill/>
        </p:spPr>
        <p:txBody>
          <a:bodyPr wrap="square" rtlCol="0">
            <a:spAutoFit/>
          </a:bodyPr>
          <a:lstStyle/>
          <a:p>
            <a:r>
              <a:rPr lang="it-IT" dirty="0" smtClean="0"/>
              <a:t>….</a:t>
            </a:r>
            <a:r>
              <a:rPr lang="it-IT" dirty="0" err="1" smtClean="0"/>
              <a:t>perchè</a:t>
            </a:r>
            <a:r>
              <a:rPr lang="it-IT" dirty="0" smtClean="0"/>
              <a:t>?</a:t>
            </a:r>
          </a:p>
          <a:p>
            <a:r>
              <a:rPr lang="it-IT" dirty="0" smtClean="0"/>
              <a:t>L’articolo 34 ci dice che </a:t>
            </a:r>
            <a:r>
              <a:rPr lang="it-IT" dirty="0"/>
              <a:t>il titolare del trattamento </a:t>
            </a:r>
            <a:r>
              <a:rPr lang="it-IT" b="1" dirty="0" smtClean="0"/>
              <a:t> </a:t>
            </a:r>
            <a:r>
              <a:rPr lang="it-IT" b="1" dirty="0" err="1" smtClean="0"/>
              <a:t>puo’</a:t>
            </a:r>
            <a:r>
              <a:rPr lang="it-IT" b="1" dirty="0" smtClean="0"/>
              <a:t> non comunicare </a:t>
            </a:r>
            <a:r>
              <a:rPr lang="it-IT" b="1" dirty="0"/>
              <a:t>la violazione all'interessato</a:t>
            </a:r>
            <a:r>
              <a:rPr lang="it-IT" dirty="0"/>
              <a:t> </a:t>
            </a:r>
            <a:r>
              <a:rPr lang="it-IT" dirty="0" smtClean="0"/>
              <a:t>in determinati casi, quando:</a:t>
            </a:r>
          </a:p>
          <a:p>
            <a:r>
              <a:rPr lang="it-IT" dirty="0" smtClean="0"/>
              <a:t>1. Il titolare del trattamento abbia applicato tutte le misure  per rendere </a:t>
            </a:r>
            <a:r>
              <a:rPr lang="it-IT" dirty="0" err="1" smtClean="0"/>
              <a:t>incomprensili</a:t>
            </a:r>
            <a:r>
              <a:rPr lang="it-IT" dirty="0" smtClean="0"/>
              <a:t> i dati a chiunque non sia autorizzato ad accedervi (cd. Cifratura);</a:t>
            </a:r>
          </a:p>
          <a:p>
            <a:r>
              <a:rPr lang="it-IT" dirty="0" smtClean="0"/>
              <a:t>2. Dopo la violazione il titolare ha attuato misure contro la persona che ha avuto accesso illegittimo;</a:t>
            </a:r>
          </a:p>
          <a:p>
            <a:r>
              <a:rPr lang="it-IT" dirty="0" smtClean="0"/>
              <a:t>( in ogni caso occorre mettere in conto le conseguenze di eventuali violazioni alla riservatezza in relazione alla natura dei dati in questione)</a:t>
            </a:r>
          </a:p>
          <a:p>
            <a:endParaRPr lang="it-IT" dirty="0" smtClean="0"/>
          </a:p>
          <a:p>
            <a:endParaRPr lang="it-IT" sz="2400" kern="1200" dirty="0" smtClean="0">
              <a:solidFill>
                <a:schemeClr val="tx1"/>
              </a:solidFill>
            </a:endParaRPr>
          </a:p>
          <a:p>
            <a:endParaRPr lang="it-IT" sz="2400" dirty="0" smtClean="0"/>
          </a:p>
          <a:p>
            <a:r>
              <a:rPr lang="it-IT" sz="2400" b="1" dirty="0" smtClean="0"/>
              <a:t>                                    </a:t>
            </a:r>
            <a:r>
              <a:rPr lang="it-IT" sz="2000" b="1" dirty="0" smtClean="0"/>
              <a:t>Dr.ssa Elisabetta Russo - </a:t>
            </a:r>
            <a:r>
              <a:rPr lang="it-IT" sz="2000" b="1" dirty="0" err="1" smtClean="0"/>
              <a:t>OdcecSa</a:t>
            </a:r>
            <a:r>
              <a:rPr lang="it-IT" sz="2000" b="1" dirty="0" smtClean="0"/>
              <a:t/>
            </a:r>
            <a:br>
              <a:rPr lang="it-IT" sz="2000" b="1" dirty="0" smtClean="0"/>
            </a:br>
            <a:endParaRPr lang="it-IT" sz="2000" dirty="0" smtClean="0"/>
          </a:p>
          <a:p>
            <a:endParaRPr lang="it-IT" sz="2400" kern="1200" dirty="0">
              <a:solidFill>
                <a:schemeClr val="tx1"/>
              </a:solidFill>
            </a:endParaRPr>
          </a:p>
        </p:txBody>
      </p:sp>
    </p:spTree>
    <p:extLst>
      <p:ext uri="{BB962C8B-B14F-4D97-AF65-F5344CB8AC3E}">
        <p14:creationId xmlns:p14="http://schemas.microsoft.com/office/powerpoint/2010/main" val="2139145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14</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PRIVACY E </a:t>
            </a:r>
            <a:r>
              <a:rPr lang="it-IT" dirty="0">
                <a:solidFill>
                  <a:srgbClr val="FFFF00"/>
                </a:solidFill>
                <a:effectLst>
                  <a:outerShdw blurRad="38100" dist="38100" dir="2700000" algn="tl">
                    <a:srgbClr val="000000">
                      <a:alpha val="43137"/>
                    </a:srgbClr>
                  </a:outerShdw>
                </a:effectLst>
              </a:rPr>
              <a:t>DEONTOLOGIA:</a:t>
            </a:r>
            <a:br>
              <a:rPr lang="it-IT" dirty="0">
                <a:solidFill>
                  <a:srgbClr val="FFFF00"/>
                </a:solidFill>
                <a:effectLst>
                  <a:outerShdw blurRad="38100" dist="38100" dir="2700000" algn="tl">
                    <a:srgbClr val="000000">
                      <a:alpha val="43137"/>
                    </a:srgbClr>
                  </a:outerShdw>
                </a:effectLst>
              </a:rPr>
            </a:br>
            <a:r>
              <a:rPr lang="it-IT" dirty="0">
                <a:solidFill>
                  <a:srgbClr val="FFFF00"/>
                </a:solidFill>
                <a:effectLst>
                  <a:outerShdw blurRad="38100" dist="38100" dir="2700000" algn="tl">
                    <a:srgbClr val="000000">
                      <a:alpha val="43137"/>
                    </a:srgbClr>
                  </a:outerShdw>
                </a:effectLst>
              </a:rPr>
              <a:t>VIOLAZOINE DATI </a:t>
            </a:r>
          </a:p>
        </p:txBody>
      </p:sp>
      <p:sp>
        <p:nvSpPr>
          <p:cNvPr id="4" name="CasellaDiTesto 3"/>
          <p:cNvSpPr txBox="1"/>
          <p:nvPr/>
        </p:nvSpPr>
        <p:spPr>
          <a:xfrm>
            <a:off x="523702" y="2591830"/>
            <a:ext cx="11288684" cy="4093428"/>
          </a:xfrm>
          <a:prstGeom prst="rect">
            <a:avLst/>
          </a:prstGeom>
          <a:noFill/>
        </p:spPr>
        <p:txBody>
          <a:bodyPr wrap="square" rtlCol="0">
            <a:spAutoFit/>
          </a:bodyPr>
          <a:lstStyle/>
          <a:p>
            <a:r>
              <a:rPr lang="it-IT" dirty="0" smtClean="0"/>
              <a:t>….</a:t>
            </a:r>
            <a:r>
              <a:rPr lang="it-IT" dirty="0" err="1" smtClean="0"/>
              <a:t>perchè</a:t>
            </a:r>
            <a:r>
              <a:rPr lang="it-IT" dirty="0" smtClean="0"/>
              <a:t>?</a:t>
            </a:r>
          </a:p>
          <a:p>
            <a:r>
              <a:rPr lang="it-IT" dirty="0" smtClean="0"/>
              <a:t>L’articolo 34 ci dice che </a:t>
            </a:r>
            <a:r>
              <a:rPr lang="it-IT" dirty="0"/>
              <a:t>il titolare del trattamento </a:t>
            </a:r>
            <a:r>
              <a:rPr lang="it-IT" b="1" dirty="0" smtClean="0"/>
              <a:t> </a:t>
            </a:r>
            <a:r>
              <a:rPr lang="it-IT" b="1" dirty="0" err="1" smtClean="0"/>
              <a:t>puo’</a:t>
            </a:r>
            <a:r>
              <a:rPr lang="it-IT" b="1" dirty="0" smtClean="0"/>
              <a:t> non comunicare </a:t>
            </a:r>
            <a:r>
              <a:rPr lang="it-IT" b="1" dirty="0"/>
              <a:t>la violazione all'interessato</a:t>
            </a:r>
            <a:r>
              <a:rPr lang="it-IT" dirty="0"/>
              <a:t> </a:t>
            </a:r>
            <a:r>
              <a:rPr lang="it-IT" dirty="0" smtClean="0"/>
              <a:t>in determinati casi, quando:</a:t>
            </a:r>
          </a:p>
          <a:p>
            <a:r>
              <a:rPr lang="it-IT" dirty="0" smtClean="0"/>
              <a:t>3. Quando la comunicazione agli interessati comporterebbe uno sforzo sproporzionato,</a:t>
            </a:r>
          </a:p>
          <a:p>
            <a:r>
              <a:rPr lang="it-IT" dirty="0"/>
              <a:t>c</a:t>
            </a:r>
            <a:r>
              <a:rPr lang="it-IT" dirty="0" smtClean="0"/>
              <a:t>ome nel caso in cui i dati dei contratti siano stati persi a causa della violazione. In tali casi il titolare del trattamento deve dare comunicazione pubblica in modo che le persone siano informate.</a:t>
            </a:r>
          </a:p>
          <a:p>
            <a:r>
              <a:rPr lang="it-IT" dirty="0" smtClean="0"/>
              <a:t>Rispetto a quanto richiesto dal principio di </a:t>
            </a:r>
            <a:r>
              <a:rPr lang="it-IT" dirty="0" err="1" smtClean="0"/>
              <a:t>accountability</a:t>
            </a:r>
            <a:r>
              <a:rPr lang="it-IT" dirty="0" smtClean="0"/>
              <a:t>, il titolare deve essere in grado di dimostrare all’autorità di </a:t>
            </a:r>
            <a:r>
              <a:rPr lang="it-IT" dirty="0" err="1" smtClean="0"/>
              <a:t>supervione</a:t>
            </a:r>
            <a:r>
              <a:rPr lang="it-IT" dirty="0" smtClean="0"/>
              <a:t> di soddisfare una o più di </a:t>
            </a:r>
            <a:r>
              <a:rPr lang="it-IT" dirty="0" err="1" smtClean="0"/>
              <a:t>quste</a:t>
            </a:r>
            <a:r>
              <a:rPr lang="it-IT" dirty="0" smtClean="0"/>
              <a:t> condizioni.</a:t>
            </a:r>
          </a:p>
          <a:p>
            <a:endParaRPr lang="it-IT" sz="2400" kern="1200" dirty="0" smtClean="0">
              <a:solidFill>
                <a:schemeClr val="tx1"/>
              </a:solidFill>
            </a:endParaRPr>
          </a:p>
          <a:p>
            <a:endParaRPr lang="it-IT" sz="2400" dirty="0" smtClean="0"/>
          </a:p>
          <a:p>
            <a:r>
              <a:rPr lang="it-IT" sz="2400" b="1" dirty="0" smtClean="0"/>
              <a:t>                                    </a:t>
            </a:r>
            <a:r>
              <a:rPr lang="it-IT" sz="2000" b="1" dirty="0" smtClean="0"/>
              <a:t>Dr.ssa Elisabetta Russo - </a:t>
            </a:r>
            <a:r>
              <a:rPr lang="it-IT" sz="2000" b="1" dirty="0" err="1" smtClean="0"/>
              <a:t>OdcecSa</a:t>
            </a:r>
            <a:r>
              <a:rPr lang="it-IT" sz="2000" b="1" dirty="0" smtClean="0"/>
              <a:t/>
            </a:r>
            <a:br>
              <a:rPr lang="it-IT" sz="2000" b="1" dirty="0" smtClean="0"/>
            </a:br>
            <a:endParaRPr lang="it-IT" sz="2000" dirty="0" smtClean="0"/>
          </a:p>
          <a:p>
            <a:endParaRPr lang="it-IT" sz="2400" kern="1200" dirty="0">
              <a:solidFill>
                <a:schemeClr val="tx1"/>
              </a:solidFill>
            </a:endParaRPr>
          </a:p>
        </p:txBody>
      </p:sp>
    </p:spTree>
    <p:extLst>
      <p:ext uri="{BB962C8B-B14F-4D97-AF65-F5344CB8AC3E}">
        <p14:creationId xmlns:p14="http://schemas.microsoft.com/office/powerpoint/2010/main" val="3245913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15</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normAutofit/>
          </a:bodyPr>
          <a:lstStyle/>
          <a:p>
            <a:r>
              <a:rPr lang="it-IT" dirty="0" smtClean="0">
                <a:solidFill>
                  <a:srgbClr val="FFFF00"/>
                </a:solidFill>
                <a:effectLst>
                  <a:outerShdw blurRad="38100" dist="38100" dir="2700000" algn="tl">
                    <a:srgbClr val="000000">
                      <a:alpha val="43137"/>
                    </a:srgbClr>
                  </a:outerShdw>
                </a:effectLst>
              </a:rPr>
              <a:t>PRIVACY E DEONTOLOGIA: </a:t>
            </a:r>
            <a:br>
              <a:rPr lang="it-IT" dirty="0" smtClean="0">
                <a:solidFill>
                  <a:srgbClr val="FFFF00"/>
                </a:solidFill>
                <a:effectLst>
                  <a:outerShdw blurRad="38100" dist="38100" dir="2700000" algn="tl">
                    <a:srgbClr val="000000">
                      <a:alpha val="43137"/>
                    </a:srgbClr>
                  </a:outerShdw>
                </a:effectLst>
              </a:rPr>
            </a:br>
            <a:r>
              <a:rPr lang="it-IT" dirty="0" smtClean="0">
                <a:solidFill>
                  <a:srgbClr val="FFFF00"/>
                </a:solidFill>
                <a:effectLst>
                  <a:outerShdw blurRad="38100" dist="38100" dir="2700000" algn="tl">
                    <a:srgbClr val="000000">
                      <a:alpha val="43137"/>
                    </a:srgbClr>
                  </a:outerShdw>
                </a:effectLst>
              </a:rPr>
              <a:t>Il caso pratico</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600884" y="2484230"/>
            <a:ext cx="11408200" cy="4370427"/>
          </a:xfrm>
          <a:prstGeom prst="rect">
            <a:avLst/>
          </a:prstGeom>
          <a:noFill/>
        </p:spPr>
        <p:txBody>
          <a:bodyPr wrap="square" rtlCol="0">
            <a:spAutoFit/>
          </a:bodyPr>
          <a:lstStyle/>
          <a:p>
            <a:r>
              <a:rPr lang="it-IT" b="1" dirty="0" err="1"/>
              <a:t>C</a:t>
            </a:r>
            <a:r>
              <a:rPr lang="it-IT" b="1" dirty="0" err="1" smtClean="0"/>
              <a:t>heck</a:t>
            </a:r>
            <a:r>
              <a:rPr lang="it-IT" b="1" dirty="0" smtClean="0"/>
              <a:t> </a:t>
            </a:r>
            <a:r>
              <a:rPr lang="it-IT" b="1" dirty="0"/>
              <a:t>list di base per studi professionali</a:t>
            </a:r>
          </a:p>
          <a:p>
            <a:r>
              <a:rPr lang="it-IT" dirty="0" err="1" smtClean="0"/>
              <a:t>E’il</a:t>
            </a:r>
            <a:r>
              <a:rPr lang="it-IT" dirty="0" smtClean="0"/>
              <a:t> </a:t>
            </a:r>
            <a:r>
              <a:rPr lang="it-IT" dirty="0"/>
              <a:t>documento </a:t>
            </a:r>
            <a:r>
              <a:rPr lang="it-IT" dirty="0" smtClean="0"/>
              <a:t> predisposto dall’ODCEC </a:t>
            </a:r>
            <a:r>
              <a:rPr lang="it-IT" dirty="0"/>
              <a:t>e </a:t>
            </a:r>
            <a:r>
              <a:rPr lang="it-IT" dirty="0" smtClean="0"/>
              <a:t>dalla </a:t>
            </a:r>
            <a:r>
              <a:rPr lang="it-IT" dirty="0"/>
              <a:t>Fondazione Nazionale dei </a:t>
            </a:r>
            <a:r>
              <a:rPr lang="it-IT" dirty="0" smtClean="0"/>
              <a:t>Commercialisti</a:t>
            </a:r>
            <a:r>
              <a:rPr lang="it-IT" dirty="0"/>
              <a:t> </a:t>
            </a:r>
            <a:r>
              <a:rPr lang="it-IT" dirty="0" smtClean="0"/>
              <a:t>e</a:t>
            </a:r>
          </a:p>
          <a:p>
            <a:r>
              <a:rPr lang="it-IT" dirty="0"/>
              <a:t>p</a:t>
            </a:r>
            <a:r>
              <a:rPr lang="it-IT" dirty="0" smtClean="0"/>
              <a:t>ropone un</a:t>
            </a:r>
            <a:r>
              <a:rPr lang="it-IT" dirty="0"/>
              <a:t>’ utile indicazione su come adoperare la “</a:t>
            </a:r>
            <a:r>
              <a:rPr lang="it-IT" dirty="0" err="1"/>
              <a:t>Checklist</a:t>
            </a:r>
            <a:r>
              <a:rPr lang="it-IT" dirty="0"/>
              <a:t> di base per gli studi professionali”.</a:t>
            </a:r>
          </a:p>
          <a:p>
            <a:r>
              <a:rPr lang="it-IT" dirty="0" smtClean="0"/>
              <a:t>Infatti la </a:t>
            </a:r>
            <a:r>
              <a:rPr lang="it-IT" dirty="0" err="1"/>
              <a:t>check</a:t>
            </a:r>
            <a:r>
              <a:rPr lang="it-IT" dirty="0"/>
              <a:t> list consente di:</a:t>
            </a:r>
          </a:p>
          <a:p>
            <a:r>
              <a:rPr lang="it-IT" dirty="0" smtClean="0"/>
              <a:t>- censire </a:t>
            </a:r>
            <a:r>
              <a:rPr lang="it-IT" dirty="0"/>
              <a:t>le categorie di dati raccolti, trattati e conservati dallo Studio al fine di individuare i processi che comportano il trattamento dei dati personali ed il relativo periodo di conservazione;</a:t>
            </a:r>
          </a:p>
          <a:p>
            <a:r>
              <a:rPr lang="it-IT" dirty="0" smtClean="0"/>
              <a:t>- rispondere </a:t>
            </a:r>
            <a:r>
              <a:rPr lang="it-IT" dirty="0"/>
              <a:t>a delle semplici domande (“Si” o “No”) con possibilità di commenti ad ogni punto dell’elenco di azioni possibili;</a:t>
            </a:r>
          </a:p>
          <a:p>
            <a:pPr marL="285750" indent="-285750">
              <a:buFontTx/>
              <a:buChar char="-"/>
            </a:pPr>
            <a:r>
              <a:rPr lang="it-IT" dirty="0" smtClean="0"/>
              <a:t>individuare </a:t>
            </a:r>
            <a:r>
              <a:rPr lang="it-IT" dirty="0"/>
              <a:t>eventuali rischi dell’organizzazione da sottoporre a mitigazione</a:t>
            </a:r>
            <a:r>
              <a:rPr lang="it-IT" dirty="0" smtClean="0"/>
              <a:t>.</a:t>
            </a:r>
            <a:endParaRPr lang="it-IT" dirty="0"/>
          </a:p>
          <a:p>
            <a:endParaRPr lang="it-IT" sz="2400" kern="1200" dirty="0" smtClean="0">
              <a:solidFill>
                <a:schemeClr val="tx1"/>
              </a:solidFill>
            </a:endParaRPr>
          </a:p>
          <a:p>
            <a:endParaRPr lang="it-IT" sz="2400" dirty="0" smtClean="0"/>
          </a:p>
          <a:p>
            <a:r>
              <a:rPr lang="it-IT" sz="2400" b="1" dirty="0" smtClean="0"/>
              <a:t>                                    </a:t>
            </a:r>
            <a:r>
              <a:rPr lang="it-IT" sz="2000" b="1" dirty="0" smtClean="0"/>
              <a:t>Dr.ssa Elisabetta Russo - </a:t>
            </a:r>
            <a:r>
              <a:rPr lang="it-IT" sz="2000" b="1" dirty="0" err="1" smtClean="0"/>
              <a:t>OdcecSa</a:t>
            </a:r>
            <a:r>
              <a:rPr lang="it-IT" sz="2000" b="1" dirty="0" smtClean="0"/>
              <a:t/>
            </a:r>
            <a:br>
              <a:rPr lang="it-IT" sz="2000" b="1" dirty="0" smtClean="0"/>
            </a:br>
            <a:endParaRPr lang="it-IT" sz="2000" dirty="0" smtClean="0"/>
          </a:p>
          <a:p>
            <a:endParaRPr lang="it-IT" sz="2400" kern="1200" dirty="0">
              <a:solidFill>
                <a:schemeClr val="tx1"/>
              </a:solidFill>
            </a:endParaRPr>
          </a:p>
        </p:txBody>
      </p:sp>
    </p:spTree>
    <p:extLst>
      <p:ext uri="{BB962C8B-B14F-4D97-AF65-F5344CB8AC3E}">
        <p14:creationId xmlns:p14="http://schemas.microsoft.com/office/powerpoint/2010/main" val="1947398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16</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827222"/>
            <a:ext cx="9648644" cy="332509"/>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PRIVACY E </a:t>
            </a:r>
            <a:r>
              <a:rPr lang="it-IT" dirty="0">
                <a:solidFill>
                  <a:srgbClr val="FFFF00"/>
                </a:solidFill>
                <a:effectLst>
                  <a:outerShdw blurRad="38100" dist="38100" dir="2700000" algn="tl">
                    <a:srgbClr val="000000">
                      <a:alpha val="43137"/>
                    </a:srgbClr>
                  </a:outerShdw>
                </a:effectLst>
              </a:rPr>
              <a:t>DEONTOLOGIA:</a:t>
            </a:r>
            <a:br>
              <a:rPr lang="it-IT" dirty="0">
                <a:solidFill>
                  <a:srgbClr val="FFFF00"/>
                </a:solidFill>
                <a:effectLst>
                  <a:outerShdw blurRad="38100" dist="38100" dir="2700000" algn="tl">
                    <a:srgbClr val="000000">
                      <a:alpha val="43137"/>
                    </a:srgbClr>
                  </a:outerShdw>
                </a:effectLst>
              </a:rPr>
            </a:br>
            <a:r>
              <a:rPr lang="it-IT" dirty="0" smtClean="0">
                <a:solidFill>
                  <a:srgbClr val="FFFF00"/>
                </a:solidFill>
                <a:effectLst>
                  <a:outerShdw blurRad="38100" dist="38100" dir="2700000" algn="tl">
                    <a:srgbClr val="000000">
                      <a:alpha val="43137"/>
                    </a:srgbClr>
                  </a:outerShdw>
                </a:effectLst>
              </a:rPr>
              <a:t>Il caso pratico</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685799" y="2484230"/>
            <a:ext cx="11506202" cy="4739759"/>
          </a:xfrm>
          <a:prstGeom prst="rect">
            <a:avLst/>
          </a:prstGeom>
          <a:noFill/>
        </p:spPr>
        <p:txBody>
          <a:bodyPr wrap="square" rtlCol="0">
            <a:spAutoFit/>
          </a:bodyPr>
          <a:lstStyle/>
          <a:p>
            <a:r>
              <a:rPr lang="it-IT" b="1" dirty="0" err="1"/>
              <a:t>C</a:t>
            </a:r>
            <a:r>
              <a:rPr lang="it-IT" b="1" dirty="0" err="1" smtClean="0"/>
              <a:t>heck</a:t>
            </a:r>
            <a:r>
              <a:rPr lang="it-IT" b="1" dirty="0" smtClean="0"/>
              <a:t> </a:t>
            </a:r>
            <a:r>
              <a:rPr lang="it-IT" b="1" dirty="0"/>
              <a:t>list di base per studi </a:t>
            </a:r>
            <a:r>
              <a:rPr lang="it-IT" b="1" dirty="0" smtClean="0"/>
              <a:t>professionali</a:t>
            </a:r>
          </a:p>
          <a:p>
            <a:r>
              <a:rPr lang="it-IT" dirty="0"/>
              <a:t>Infatti, l’elenco che ne deriva costituisce un percorso di autovalutazione per fotografare la situazione dello Studio da un punto di vista dell’adeguatezza al Regolamento in otto sezioni:</a:t>
            </a:r>
          </a:p>
          <a:p>
            <a:pPr marL="285750" indent="-285750">
              <a:buFont typeface="Wingdings" panose="05000000000000000000" pitchFamily="2" charset="2"/>
              <a:buChar char="Ø"/>
            </a:pPr>
            <a:r>
              <a:rPr lang="it-IT" dirty="0"/>
              <a:t>Dati personali trattati;</a:t>
            </a:r>
          </a:p>
          <a:p>
            <a:pPr marL="285750" indent="-285750">
              <a:buFont typeface="Wingdings" panose="05000000000000000000" pitchFamily="2" charset="2"/>
              <a:buChar char="Ø"/>
            </a:pPr>
            <a:r>
              <a:rPr lang="it-IT" dirty="0"/>
              <a:t>Diritti degli interessati;</a:t>
            </a:r>
          </a:p>
          <a:p>
            <a:pPr marL="285750" indent="-285750">
              <a:buFont typeface="Wingdings" panose="05000000000000000000" pitchFamily="2" charset="2"/>
              <a:buChar char="Ø"/>
            </a:pPr>
            <a:r>
              <a:rPr lang="it-IT" dirty="0"/>
              <a:t>Accuratezza e conservazione;</a:t>
            </a:r>
          </a:p>
          <a:p>
            <a:pPr marL="285750" indent="-285750">
              <a:buFont typeface="Wingdings" panose="05000000000000000000" pitchFamily="2" charset="2"/>
              <a:buChar char="Ø"/>
            </a:pPr>
            <a:r>
              <a:rPr lang="it-IT" dirty="0"/>
              <a:t>Requisiti di trasparenza;</a:t>
            </a:r>
          </a:p>
          <a:p>
            <a:pPr marL="285750" indent="-285750">
              <a:buFont typeface="Wingdings" panose="05000000000000000000" pitchFamily="2" charset="2"/>
              <a:buChar char="Ø"/>
            </a:pPr>
            <a:r>
              <a:rPr lang="it-IT" dirty="0"/>
              <a:t>Altri obblighi del titolare;</a:t>
            </a:r>
          </a:p>
          <a:p>
            <a:pPr marL="285750" indent="-285750">
              <a:buFont typeface="Wingdings" panose="05000000000000000000" pitchFamily="2" charset="2"/>
              <a:buChar char="Ø"/>
            </a:pPr>
            <a:r>
              <a:rPr lang="it-IT" dirty="0"/>
              <a:t>Sicurezza del trattamento;</a:t>
            </a:r>
          </a:p>
          <a:p>
            <a:pPr marL="285750" indent="-285750">
              <a:buFont typeface="Wingdings" panose="05000000000000000000" pitchFamily="2" charset="2"/>
              <a:buChar char="Ø"/>
            </a:pPr>
            <a:r>
              <a:rPr lang="it-IT" dirty="0"/>
              <a:t>Violazioni dati (</a:t>
            </a:r>
            <a:r>
              <a:rPr lang="it-IT" b="1" dirty="0">
                <a:hlinkClick r:id="rId4"/>
              </a:rPr>
              <a:t>data </a:t>
            </a:r>
            <a:r>
              <a:rPr lang="it-IT" b="1" dirty="0" err="1">
                <a:hlinkClick r:id="rId4"/>
              </a:rPr>
              <a:t>breach</a:t>
            </a:r>
            <a:r>
              <a:rPr lang="it-IT" dirty="0"/>
              <a:t>);</a:t>
            </a:r>
          </a:p>
          <a:p>
            <a:pPr marL="285750" indent="-285750">
              <a:buFont typeface="Wingdings" panose="05000000000000000000" pitchFamily="2" charset="2"/>
              <a:buChar char="Ø"/>
            </a:pPr>
            <a:r>
              <a:rPr lang="it-IT" dirty="0"/>
              <a:t>Trasferimento dati personali (extra UE).</a:t>
            </a:r>
          </a:p>
          <a:p>
            <a:endParaRPr lang="it-IT" b="1" dirty="0"/>
          </a:p>
          <a:p>
            <a:endParaRPr lang="it-IT" dirty="0"/>
          </a:p>
          <a:p>
            <a:r>
              <a:rPr lang="it-IT" sz="2400" b="1" dirty="0" smtClean="0"/>
              <a:t>                                   </a:t>
            </a:r>
            <a:r>
              <a:rPr lang="it-IT" sz="2000" b="1" dirty="0" smtClean="0"/>
              <a:t>Dr.ssa Elisabetta Russo - </a:t>
            </a:r>
            <a:r>
              <a:rPr lang="it-IT" sz="2000" b="1" dirty="0" err="1" smtClean="0"/>
              <a:t>OdcecSa</a:t>
            </a:r>
            <a:r>
              <a:rPr lang="it-IT" sz="2000" b="1" dirty="0" smtClean="0"/>
              <a:t/>
            </a:r>
            <a:br>
              <a:rPr lang="it-IT" sz="2000" b="1" dirty="0" smtClean="0"/>
            </a:br>
            <a:endParaRPr lang="it-IT" sz="2000" dirty="0" smtClean="0"/>
          </a:p>
          <a:p>
            <a:endParaRPr lang="it-IT" sz="2400" kern="1200" dirty="0">
              <a:solidFill>
                <a:schemeClr val="tx1"/>
              </a:solidFill>
            </a:endParaRPr>
          </a:p>
        </p:txBody>
      </p:sp>
    </p:spTree>
    <p:extLst>
      <p:ext uri="{BB962C8B-B14F-4D97-AF65-F5344CB8AC3E}">
        <p14:creationId xmlns:p14="http://schemas.microsoft.com/office/powerpoint/2010/main" val="1693688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17</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827222"/>
            <a:ext cx="9648644" cy="332509"/>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PRIVACY E </a:t>
            </a:r>
            <a:r>
              <a:rPr lang="it-IT" dirty="0">
                <a:solidFill>
                  <a:srgbClr val="FFFF00"/>
                </a:solidFill>
                <a:effectLst>
                  <a:outerShdw blurRad="38100" dist="38100" dir="2700000" algn="tl">
                    <a:srgbClr val="000000">
                      <a:alpha val="43137"/>
                    </a:srgbClr>
                  </a:outerShdw>
                </a:effectLst>
              </a:rPr>
              <a:t>DEONTOLOGIA:</a:t>
            </a:r>
            <a:br>
              <a:rPr lang="it-IT" dirty="0">
                <a:solidFill>
                  <a:srgbClr val="FFFF00"/>
                </a:solidFill>
                <a:effectLst>
                  <a:outerShdw blurRad="38100" dist="38100" dir="2700000" algn="tl">
                    <a:srgbClr val="000000">
                      <a:alpha val="43137"/>
                    </a:srgbClr>
                  </a:outerShdw>
                </a:effectLst>
              </a:rPr>
            </a:br>
            <a:r>
              <a:rPr lang="it-IT" dirty="0" smtClean="0">
                <a:solidFill>
                  <a:srgbClr val="FFFF00"/>
                </a:solidFill>
                <a:effectLst>
                  <a:outerShdw blurRad="38100" dist="38100" dir="2700000" algn="tl">
                    <a:srgbClr val="000000">
                      <a:alpha val="43137"/>
                    </a:srgbClr>
                  </a:outerShdw>
                </a:effectLst>
              </a:rPr>
              <a:t> Il caso pratico in studio</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452582" y="2484230"/>
            <a:ext cx="11739419" cy="4739759"/>
          </a:xfrm>
          <a:prstGeom prst="rect">
            <a:avLst/>
          </a:prstGeom>
          <a:noFill/>
        </p:spPr>
        <p:txBody>
          <a:bodyPr wrap="square" rtlCol="0">
            <a:spAutoFit/>
          </a:bodyPr>
          <a:lstStyle/>
          <a:p>
            <a:r>
              <a:rPr lang="it-IT" sz="2000" dirty="0"/>
              <a:t>Tuttavia, constata l’ampiezza del Regolamento da un punto di vista giuridico, informatico, organizzativo e culturale, la numerosità dei Provvedimenti del Garante e le precisazioni del D.lgs. 101/2018  non sempre risulta agevole la comprensione</a:t>
            </a:r>
            <a:r>
              <a:rPr lang="it-IT" sz="2000" dirty="0" smtClean="0"/>
              <a:t>.</a:t>
            </a:r>
          </a:p>
          <a:p>
            <a:endParaRPr lang="it-IT" sz="2000" dirty="0"/>
          </a:p>
          <a:p>
            <a:r>
              <a:rPr lang="it-IT" sz="2000" dirty="0"/>
              <a:t>Infatti, garantire la protezione dei dati personali non significa necessariamente “depennare il nome dei clienti dalla copertina dei fascicoli </a:t>
            </a:r>
            <a:r>
              <a:rPr lang="it-IT" sz="2000" dirty="0" smtClean="0"/>
              <a:t>cartacei</a:t>
            </a:r>
            <a:r>
              <a:rPr lang="it-IT" sz="2000" dirty="0"/>
              <a:t> utilizzando degli identificativi”. Piuttosto, è necessario adottare opportune misure di sicurezza volte a garantire che l’accesso ai fascicoli sia consentito solo agli autorizzati al trattamento.</a:t>
            </a:r>
          </a:p>
          <a:p>
            <a:endParaRPr lang="it-IT" sz="2000" dirty="0"/>
          </a:p>
          <a:p>
            <a:endParaRPr lang="it-IT" dirty="0"/>
          </a:p>
          <a:p>
            <a:endParaRPr lang="it-IT" b="1" dirty="0"/>
          </a:p>
          <a:p>
            <a:endParaRPr lang="it-IT" dirty="0"/>
          </a:p>
          <a:p>
            <a:r>
              <a:rPr lang="it-IT" sz="2400" b="1" dirty="0" smtClean="0"/>
              <a:t>                                   </a:t>
            </a:r>
            <a:r>
              <a:rPr lang="it-IT" sz="2000" b="1" dirty="0" smtClean="0"/>
              <a:t>Dr.ssa Elisabetta Russo - </a:t>
            </a:r>
            <a:r>
              <a:rPr lang="it-IT" sz="2000" b="1" dirty="0" err="1" smtClean="0"/>
              <a:t>OdcecSa</a:t>
            </a:r>
            <a:r>
              <a:rPr lang="it-IT" sz="2000" b="1" dirty="0" smtClean="0"/>
              <a:t/>
            </a:r>
            <a:br>
              <a:rPr lang="it-IT" sz="2000" b="1" dirty="0" smtClean="0"/>
            </a:br>
            <a:endParaRPr lang="it-IT" sz="2000" dirty="0" smtClean="0"/>
          </a:p>
          <a:p>
            <a:endParaRPr lang="it-IT" sz="2400" kern="1200" dirty="0">
              <a:solidFill>
                <a:schemeClr val="tx1"/>
              </a:solidFill>
            </a:endParaRPr>
          </a:p>
        </p:txBody>
      </p:sp>
    </p:spTree>
    <p:extLst>
      <p:ext uri="{BB962C8B-B14F-4D97-AF65-F5344CB8AC3E}">
        <p14:creationId xmlns:p14="http://schemas.microsoft.com/office/powerpoint/2010/main" val="654437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18</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827222"/>
            <a:ext cx="9648644" cy="332509"/>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PRIVACY E </a:t>
            </a:r>
            <a:r>
              <a:rPr lang="it-IT" dirty="0">
                <a:solidFill>
                  <a:srgbClr val="FFFF00"/>
                </a:solidFill>
                <a:effectLst>
                  <a:outerShdw blurRad="38100" dist="38100" dir="2700000" algn="tl">
                    <a:srgbClr val="000000">
                      <a:alpha val="43137"/>
                    </a:srgbClr>
                  </a:outerShdw>
                </a:effectLst>
              </a:rPr>
              <a:t>DEONTOLOGIA:</a:t>
            </a:r>
            <a:br>
              <a:rPr lang="it-IT" dirty="0">
                <a:solidFill>
                  <a:srgbClr val="FFFF00"/>
                </a:solidFill>
                <a:effectLst>
                  <a:outerShdw blurRad="38100" dist="38100" dir="2700000" algn="tl">
                    <a:srgbClr val="000000">
                      <a:alpha val="43137"/>
                    </a:srgbClr>
                  </a:outerShdw>
                </a:effectLst>
              </a:rPr>
            </a:br>
            <a:r>
              <a:rPr lang="it-IT" dirty="0" smtClean="0">
                <a:solidFill>
                  <a:srgbClr val="FFFF00"/>
                </a:solidFill>
                <a:effectLst>
                  <a:outerShdw blurRad="38100" dist="38100" dir="2700000" algn="tl">
                    <a:srgbClr val="000000">
                      <a:alpha val="43137"/>
                    </a:srgbClr>
                  </a:outerShdw>
                </a:effectLst>
              </a:rPr>
              <a:t> Il caso pratico in studio</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452582" y="2484230"/>
            <a:ext cx="11739419" cy="4739759"/>
          </a:xfrm>
          <a:prstGeom prst="rect">
            <a:avLst/>
          </a:prstGeom>
          <a:noFill/>
        </p:spPr>
        <p:txBody>
          <a:bodyPr wrap="square" rtlCol="0">
            <a:spAutoFit/>
          </a:bodyPr>
          <a:lstStyle/>
          <a:p>
            <a:pPr fontAlgn="base"/>
            <a:r>
              <a:rPr lang="it-IT" dirty="0" smtClean="0"/>
              <a:t>Esempio di sito web professionale:</a:t>
            </a:r>
          </a:p>
          <a:p>
            <a:pPr fontAlgn="base"/>
            <a:r>
              <a:rPr lang="it-IT" dirty="0" smtClean="0"/>
              <a:t>Non </a:t>
            </a:r>
            <a:r>
              <a:rPr lang="it-IT" dirty="0"/>
              <a:t>basta avere un sito web che rispetti la normativa vigente per la raccolta e il trattamento dei dati personali</a:t>
            </a:r>
            <a:r>
              <a:rPr lang="it-IT" dirty="0" smtClean="0"/>
              <a:t>.</a:t>
            </a:r>
          </a:p>
          <a:p>
            <a:pPr fontAlgn="base"/>
            <a:endParaRPr lang="it-IT" dirty="0"/>
          </a:p>
          <a:p>
            <a:pPr fontAlgn="base"/>
            <a:r>
              <a:rPr lang="it-IT" dirty="0"/>
              <a:t>I dati personali devono anche essere conservati nel modo corretto, gestiti a seconda delle richieste dell’interessato, cancellati quando non servono più o a seguito di una richiesta</a:t>
            </a:r>
            <a:r>
              <a:rPr lang="it-IT" dirty="0" smtClean="0"/>
              <a:t>.</a:t>
            </a:r>
          </a:p>
          <a:p>
            <a:pPr fontAlgn="base"/>
            <a:endParaRPr lang="it-IT" dirty="0"/>
          </a:p>
          <a:p>
            <a:pPr fontAlgn="base"/>
            <a:r>
              <a:rPr lang="it-IT" dirty="0"/>
              <a:t>Vanno individuati gli incaricati e i responsabili del trattamento dei dati.</a:t>
            </a:r>
          </a:p>
          <a:p>
            <a:pPr fontAlgn="base"/>
            <a:r>
              <a:rPr lang="it-IT" dirty="0"/>
              <a:t>Va mappato l’intero procedimento aziendale </a:t>
            </a:r>
            <a:r>
              <a:rPr lang="it-IT" dirty="0" smtClean="0"/>
              <a:t>per verificare i processi e le procedure.</a:t>
            </a:r>
            <a:endParaRPr lang="it-IT" dirty="0"/>
          </a:p>
          <a:p>
            <a:endParaRPr lang="it-IT" dirty="0"/>
          </a:p>
          <a:p>
            <a:endParaRPr lang="it-IT" dirty="0"/>
          </a:p>
          <a:p>
            <a:endParaRPr lang="it-IT" b="1" dirty="0"/>
          </a:p>
          <a:p>
            <a:endParaRPr lang="it-IT" dirty="0"/>
          </a:p>
          <a:p>
            <a:r>
              <a:rPr lang="it-IT" sz="2400" b="1" dirty="0" smtClean="0"/>
              <a:t>                                   </a:t>
            </a:r>
            <a:r>
              <a:rPr lang="it-IT" sz="2000" b="1" dirty="0" smtClean="0"/>
              <a:t>Dr.ssa Elisabetta Russo - </a:t>
            </a:r>
            <a:r>
              <a:rPr lang="it-IT" sz="2000" b="1" dirty="0" err="1" smtClean="0"/>
              <a:t>OdcecSa</a:t>
            </a:r>
            <a:r>
              <a:rPr lang="it-IT" sz="2000" b="1" dirty="0" smtClean="0"/>
              <a:t/>
            </a:r>
            <a:br>
              <a:rPr lang="it-IT" sz="2000" b="1" dirty="0" smtClean="0"/>
            </a:br>
            <a:endParaRPr lang="it-IT" sz="2000" dirty="0" smtClean="0"/>
          </a:p>
          <a:p>
            <a:endParaRPr lang="it-IT" sz="2400" kern="1200" dirty="0">
              <a:solidFill>
                <a:schemeClr val="tx1"/>
              </a:solidFill>
            </a:endParaRPr>
          </a:p>
        </p:txBody>
      </p:sp>
    </p:spTree>
    <p:extLst>
      <p:ext uri="{BB962C8B-B14F-4D97-AF65-F5344CB8AC3E}">
        <p14:creationId xmlns:p14="http://schemas.microsoft.com/office/powerpoint/2010/main" val="1576001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19</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430983"/>
            <a:ext cx="9648644" cy="396240"/>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PRIVACY E </a:t>
            </a:r>
            <a:r>
              <a:rPr lang="it-IT" dirty="0">
                <a:solidFill>
                  <a:srgbClr val="FFFF00"/>
                </a:solidFill>
                <a:effectLst>
                  <a:outerShdw blurRad="38100" dist="38100" dir="2700000" algn="tl">
                    <a:srgbClr val="000000">
                      <a:alpha val="43137"/>
                    </a:srgbClr>
                  </a:outerShdw>
                </a:effectLst>
              </a:rPr>
              <a:t>DEONTOLOGIA:</a:t>
            </a:r>
            <a:br>
              <a:rPr lang="it-IT" dirty="0">
                <a:solidFill>
                  <a:srgbClr val="FFFF00"/>
                </a:solidFill>
                <a:effectLst>
                  <a:outerShdw blurRad="38100" dist="38100" dir="2700000" algn="tl">
                    <a:srgbClr val="000000">
                      <a:alpha val="43137"/>
                    </a:srgbClr>
                  </a:outerShdw>
                </a:effectLst>
              </a:rPr>
            </a:br>
            <a:r>
              <a:rPr lang="it-IT" dirty="0" smtClean="0">
                <a:solidFill>
                  <a:srgbClr val="FFFF00"/>
                </a:solidFill>
                <a:effectLst>
                  <a:outerShdw blurRad="38100" dist="38100" dir="2700000" algn="tl">
                    <a:srgbClr val="000000">
                      <a:alpha val="43137"/>
                    </a:srgbClr>
                  </a:outerShdw>
                </a:effectLst>
              </a:rPr>
              <a:t> Il caso pratico</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985838" y="2567708"/>
            <a:ext cx="11023245" cy="4370427"/>
          </a:xfrm>
          <a:prstGeom prst="rect">
            <a:avLst/>
          </a:prstGeom>
          <a:noFill/>
        </p:spPr>
        <p:txBody>
          <a:bodyPr wrap="square" rtlCol="0">
            <a:spAutoFit/>
          </a:bodyPr>
          <a:lstStyle/>
          <a:p>
            <a:endParaRPr lang="it-IT" dirty="0"/>
          </a:p>
          <a:p>
            <a:r>
              <a:rPr lang="it-IT" sz="2400" dirty="0"/>
              <a:t>Il GDPR non è un adempimento normativo fondato essenzialmente sulla stesura di informative, nomine di autorizzati e responsabili del trattamento volte a garantire la riservatezza dei dati ma afferma un diritto di libertà delle persone fisiche e proclama alcuni principi e garanzie che tutte le organizzazioni </a:t>
            </a:r>
            <a:r>
              <a:rPr lang="it-IT" sz="2400" dirty="0" smtClean="0"/>
              <a:t>coinvolte sono </a:t>
            </a:r>
            <a:r>
              <a:rPr lang="it-IT" sz="2400" dirty="0"/>
              <a:t>chiamate a </a:t>
            </a:r>
            <a:r>
              <a:rPr lang="it-IT" sz="2400" dirty="0" smtClean="0"/>
              <a:t>rispettare.</a:t>
            </a:r>
            <a:endParaRPr lang="it-IT" b="1" dirty="0" smtClean="0"/>
          </a:p>
          <a:p>
            <a:endParaRPr lang="it-IT" b="1" dirty="0"/>
          </a:p>
          <a:p>
            <a:endParaRPr lang="it-IT" b="1" dirty="0" smtClean="0"/>
          </a:p>
          <a:p>
            <a:endParaRPr lang="it-IT" b="1" dirty="0"/>
          </a:p>
          <a:p>
            <a:endParaRPr lang="it-IT" dirty="0"/>
          </a:p>
          <a:p>
            <a:r>
              <a:rPr lang="it-IT" sz="2400" b="1" dirty="0" smtClean="0"/>
              <a:t>                                   </a:t>
            </a:r>
            <a:r>
              <a:rPr lang="it-IT" sz="2000" b="1" dirty="0" smtClean="0"/>
              <a:t>Dr.ssa Elisabetta Russo - </a:t>
            </a:r>
            <a:r>
              <a:rPr lang="it-IT" sz="2000" b="1" dirty="0" err="1" smtClean="0"/>
              <a:t>OdcecSa</a:t>
            </a:r>
            <a:r>
              <a:rPr lang="it-IT" sz="2000" b="1" dirty="0" smtClean="0"/>
              <a:t/>
            </a:r>
            <a:br>
              <a:rPr lang="it-IT" sz="2000" b="1" dirty="0" smtClean="0"/>
            </a:br>
            <a:endParaRPr lang="it-IT" sz="2000" dirty="0" smtClean="0"/>
          </a:p>
          <a:p>
            <a:endParaRPr lang="it-IT" sz="2400" kern="1200" dirty="0">
              <a:solidFill>
                <a:schemeClr val="tx1"/>
              </a:solidFill>
            </a:endParaRPr>
          </a:p>
        </p:txBody>
      </p:sp>
    </p:spTree>
    <p:extLst>
      <p:ext uri="{BB962C8B-B14F-4D97-AF65-F5344CB8AC3E}">
        <p14:creationId xmlns:p14="http://schemas.microsoft.com/office/powerpoint/2010/main" val="2830642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2</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normAutofit fontScale="90000"/>
          </a:bodyPr>
          <a:lstStyle/>
          <a:p>
            <a:r>
              <a:rPr lang="it-IT" dirty="0" smtClean="0">
                <a:solidFill>
                  <a:srgbClr val="FFFF00"/>
                </a:solidFill>
                <a:effectLst>
                  <a:outerShdw blurRad="38100" dist="38100" dir="2700000" algn="tl">
                    <a:srgbClr val="000000">
                      <a:alpha val="43137"/>
                    </a:srgbClr>
                  </a:outerShdw>
                </a:effectLst>
              </a:rPr>
              <a:t> PRIVACY E DEONTOLOGIA: </a:t>
            </a:r>
            <a:br>
              <a:rPr lang="it-IT" dirty="0" smtClean="0">
                <a:solidFill>
                  <a:srgbClr val="FFFF00"/>
                </a:solidFill>
                <a:effectLst>
                  <a:outerShdw blurRad="38100" dist="38100" dir="2700000" algn="tl">
                    <a:srgbClr val="000000">
                      <a:alpha val="43137"/>
                    </a:srgbClr>
                  </a:outerShdw>
                </a:effectLst>
              </a:rPr>
            </a:br>
            <a:r>
              <a:rPr lang="it-IT" dirty="0" smtClean="0">
                <a:solidFill>
                  <a:srgbClr val="FFFF00"/>
                </a:solidFill>
                <a:effectLst>
                  <a:outerShdw blurRad="38100" dist="38100" dir="2700000" algn="tl">
                    <a:srgbClr val="000000">
                      <a:alpha val="43137"/>
                    </a:srgbClr>
                  </a:outerShdw>
                </a:effectLst>
              </a:rPr>
              <a:t>CASO STUDY</a:t>
            </a:r>
            <a:br>
              <a:rPr lang="it-IT" dirty="0" smtClean="0">
                <a:solidFill>
                  <a:srgbClr val="FFFF00"/>
                </a:solidFill>
                <a:effectLst>
                  <a:outerShdw blurRad="38100" dist="38100" dir="2700000" algn="tl">
                    <a:srgbClr val="000000">
                      <a:alpha val="43137"/>
                    </a:srgbClr>
                  </a:outerShdw>
                </a:effectLst>
              </a:rPr>
            </a:br>
            <a:r>
              <a:rPr lang="it-IT" dirty="0" smtClean="0">
                <a:solidFill>
                  <a:srgbClr val="FFFF00"/>
                </a:solidFill>
                <a:effectLst>
                  <a:outerShdw blurRad="38100" dist="38100" dir="2700000" algn="tl">
                    <a:srgbClr val="000000">
                      <a:alpha val="43137"/>
                    </a:srgbClr>
                  </a:outerShdw>
                </a:effectLst>
              </a:rPr>
              <a:t>sistema protezione dei dati</a:t>
            </a:r>
            <a:endParaRPr lang="it-IT" dirty="0">
              <a:solidFill>
                <a:srgbClr val="FFFF00"/>
              </a:solidFill>
              <a:effectLst>
                <a:outerShdw blurRad="38100" dist="38100" dir="2700000" algn="tl">
                  <a:srgbClr val="000000">
                    <a:alpha val="43137"/>
                  </a:srgbClr>
                </a:outerShdw>
              </a:effectLst>
            </a:endParaRPr>
          </a:p>
        </p:txBody>
      </p:sp>
      <p:sp>
        <p:nvSpPr>
          <p:cNvPr id="3" name="Rettangolo 2"/>
          <p:cNvSpPr/>
          <p:nvPr/>
        </p:nvSpPr>
        <p:spPr>
          <a:xfrm>
            <a:off x="685799" y="2551837"/>
            <a:ext cx="11323285" cy="4154984"/>
          </a:xfrm>
          <a:prstGeom prst="rect">
            <a:avLst/>
          </a:prstGeom>
        </p:spPr>
        <p:txBody>
          <a:bodyPr wrap="square">
            <a:spAutoFit/>
          </a:bodyPr>
          <a:lstStyle/>
          <a:p>
            <a:r>
              <a:rPr lang="it-IT" sz="2000" b="1" dirty="0" smtClean="0"/>
              <a:t>In </a:t>
            </a:r>
            <a:r>
              <a:rPr lang="it-IT" sz="2000" b="1" dirty="0"/>
              <a:t>ambito </a:t>
            </a:r>
            <a:r>
              <a:rPr lang="it-IT" sz="2000" b="1" dirty="0" smtClean="0"/>
              <a:t>privacy del GDPR 679/2016</a:t>
            </a:r>
            <a:endParaRPr lang="it-IT" sz="2000" dirty="0" smtClean="0">
              <a:solidFill>
                <a:srgbClr val="323232"/>
              </a:solidFill>
              <a:latin typeface="Verdana"/>
              <a:cs typeface="Verdana"/>
            </a:endParaRPr>
          </a:p>
          <a:p>
            <a:r>
              <a:rPr lang="it-IT" sz="2000" i="1" dirty="0"/>
              <a:t>Tra i vari adempimenti necessari per raggiungere la </a:t>
            </a:r>
            <a:r>
              <a:rPr lang="it-IT" sz="2000" i="1" dirty="0" err="1"/>
              <a:t>compliance</a:t>
            </a:r>
            <a:r>
              <a:rPr lang="it-IT" sz="2000" i="1" dirty="0"/>
              <a:t> al </a:t>
            </a:r>
            <a:r>
              <a:rPr lang="it-IT" sz="2000" b="1" i="1" dirty="0"/>
              <a:t>GDPR</a:t>
            </a:r>
            <a:r>
              <a:rPr lang="it-IT" sz="2000" i="1" dirty="0"/>
              <a:t> è </a:t>
            </a:r>
            <a:r>
              <a:rPr lang="it-IT" sz="2000" i="1" dirty="0" smtClean="0"/>
              <a:t>richiesto, oltre a </a:t>
            </a:r>
            <a:r>
              <a:rPr lang="it-IT" sz="2000" i="1" dirty="0"/>
              <a:t>definire </a:t>
            </a:r>
            <a:r>
              <a:rPr lang="it-IT" sz="2000" i="1" dirty="0" smtClean="0"/>
              <a:t>sempre,</a:t>
            </a:r>
            <a:r>
              <a:rPr lang="it-IT" sz="2000" i="1" dirty="0"/>
              <a:t> </a:t>
            </a:r>
            <a:r>
              <a:rPr lang="it-IT" sz="2000" b="1" i="1" dirty="0"/>
              <a:t>i ruoli privacy e le responsabilità dei soggetti</a:t>
            </a:r>
            <a:r>
              <a:rPr lang="it-IT" sz="2000" i="1" dirty="0"/>
              <a:t> che intervengono nel processo di </a:t>
            </a:r>
            <a:r>
              <a:rPr lang="it-IT" sz="2000" i="1" dirty="0" smtClean="0"/>
              <a:t>trattamento dei dati personali,  occorre  fare un analisi preventiva di come andrebbero gestiti sia i dati dei nostri clienti sia i casi di violazione dei dati personali all’interno del nostro studio.</a:t>
            </a:r>
          </a:p>
          <a:p>
            <a:r>
              <a:rPr lang="it-IT" sz="2000" i="1" dirty="0" smtClean="0"/>
              <a:t> Come procedere in tal senso?</a:t>
            </a:r>
            <a:endParaRPr lang="it-IT" sz="2000" b="1" spc="-10" dirty="0">
              <a:latin typeface="Verdana"/>
            </a:endParaRPr>
          </a:p>
          <a:p>
            <a:endParaRPr lang="it-IT" sz="2400" b="1" spc="-10" dirty="0" smtClean="0">
              <a:latin typeface="Verdana"/>
            </a:endParaRPr>
          </a:p>
          <a:p>
            <a:endParaRPr lang="it-IT" sz="2400" b="1" spc="-10" dirty="0" smtClean="0">
              <a:latin typeface="Verdana"/>
            </a:endParaRPr>
          </a:p>
          <a:p>
            <a:endParaRPr lang="it-IT" sz="2400" b="1" spc="-10" dirty="0">
              <a:latin typeface="Verdana"/>
            </a:endParaRPr>
          </a:p>
          <a:p>
            <a:r>
              <a:rPr lang="it-IT" sz="2800" dirty="0"/>
              <a:t> </a:t>
            </a:r>
            <a:r>
              <a:rPr lang="it-IT" sz="2800" dirty="0" smtClean="0"/>
              <a:t>					          </a:t>
            </a:r>
            <a:r>
              <a:rPr lang="it-IT" sz="1600" b="1" dirty="0" smtClean="0"/>
              <a:t>Dr.ssa </a:t>
            </a:r>
            <a:r>
              <a:rPr lang="it-IT" sz="1600" b="1" dirty="0"/>
              <a:t>Elisabetta Russo - </a:t>
            </a:r>
            <a:r>
              <a:rPr lang="it-IT" sz="1600" b="1" dirty="0" err="1"/>
              <a:t>OdcecSa</a:t>
            </a:r>
            <a:r>
              <a:rPr lang="it-IT" sz="2400" b="1" dirty="0"/>
              <a:t/>
            </a:r>
            <a:br>
              <a:rPr lang="it-IT" sz="2400" b="1" dirty="0"/>
            </a:br>
            <a:endParaRPr lang="it-IT" sz="2400" dirty="0"/>
          </a:p>
        </p:txBody>
      </p:sp>
    </p:spTree>
    <p:extLst>
      <p:ext uri="{BB962C8B-B14F-4D97-AF65-F5344CB8AC3E}">
        <p14:creationId xmlns:p14="http://schemas.microsoft.com/office/powerpoint/2010/main" val="3600690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20</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822960" y="2743200"/>
            <a:ext cx="10387584" cy="4832092"/>
          </a:xfrm>
          <a:prstGeom prst="rect">
            <a:avLst/>
          </a:prstGeom>
          <a:noFill/>
        </p:spPr>
        <p:txBody>
          <a:bodyPr wrap="square" rtlCol="0">
            <a:spAutoFit/>
          </a:bodyPr>
          <a:lstStyle/>
          <a:p>
            <a:r>
              <a:rPr lang="it-IT" sz="2400" dirty="0"/>
              <a:t>“</a:t>
            </a:r>
            <a:r>
              <a:rPr lang="it-IT" sz="2400" i="1" dirty="0"/>
              <a:t>La normativa europea richiede un ripensamento delle misure di sicurezza da adottarsi negli studi professionali, che devono essere adeguate al singolo contesto organizzativo ed elaborate caso per caso attraverso una preventiva, consapevole e responsabile mappatura dei rischi di trattamento dei dati gestiti</a:t>
            </a:r>
            <a:r>
              <a:rPr lang="it-IT" sz="2400" dirty="0"/>
              <a:t>”.</a:t>
            </a:r>
            <a:endParaRPr lang="it-IT" sz="2400" dirty="0" smtClean="0"/>
          </a:p>
          <a:p>
            <a:endParaRPr lang="it-IT" sz="2400" kern="1200" dirty="0">
              <a:solidFill>
                <a:schemeClr val="tx1"/>
              </a:solidFill>
            </a:endParaRPr>
          </a:p>
          <a:p>
            <a:endParaRPr lang="it-IT" sz="2400" dirty="0" smtClean="0"/>
          </a:p>
          <a:p>
            <a:endParaRPr lang="it-IT" sz="2400" kern="1200" dirty="0">
              <a:solidFill>
                <a:schemeClr val="tx1"/>
              </a:solidFill>
            </a:endParaRPr>
          </a:p>
          <a:p>
            <a:endParaRPr lang="it-IT" sz="2400" dirty="0" smtClean="0"/>
          </a:p>
          <a:p>
            <a:endParaRPr lang="it-IT" sz="2400" kern="1200" dirty="0">
              <a:solidFill>
                <a:schemeClr val="tx1"/>
              </a:solidFill>
            </a:endParaRPr>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574880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21</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822960" y="2743200"/>
            <a:ext cx="11186124" cy="4339650"/>
          </a:xfrm>
          <a:prstGeom prst="rect">
            <a:avLst/>
          </a:prstGeom>
          <a:noFill/>
        </p:spPr>
        <p:txBody>
          <a:bodyPr wrap="square" rtlCol="0">
            <a:spAutoFit/>
          </a:bodyPr>
          <a:lstStyle/>
          <a:p>
            <a:r>
              <a:rPr lang="it-IT" sz="2000" dirty="0"/>
              <a:t>Viene quindi sottolineata </a:t>
            </a:r>
            <a:r>
              <a:rPr lang="it-IT" sz="2000" b="1" dirty="0"/>
              <a:t>la necessità di effettuare un censimento sulle modalità di acquisizione, gestione, trattamento, comunicazione e restituzione dei dati personali trattati</a:t>
            </a:r>
            <a:r>
              <a:rPr lang="it-IT" sz="2000" dirty="0"/>
              <a:t>.</a:t>
            </a:r>
          </a:p>
          <a:p>
            <a:r>
              <a:rPr lang="it-IT" sz="2000" dirty="0"/>
              <a:t>In pratica, bisogna descrivere, come il dato personale “entra” in Studio, quali strumenti sono utilizzati per la sua gestione, chi è autorizzato al trattamento, per quanto tempo è dove viene conservato, come è cancellato , in che modo “esce” dallo Studio, a chi è inviato, in che modo e perché.</a:t>
            </a:r>
          </a:p>
          <a:p>
            <a:endParaRPr lang="it-IT" sz="2000" dirty="0" smtClean="0"/>
          </a:p>
          <a:p>
            <a:endParaRPr lang="it-IT" sz="2400" kern="1200" dirty="0">
              <a:solidFill>
                <a:schemeClr val="tx1"/>
              </a:solidFill>
            </a:endParaRPr>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3654766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22</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DEONTOLOGIA </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467081" y="2701160"/>
            <a:ext cx="11542003" cy="4585871"/>
          </a:xfrm>
          <a:prstGeom prst="rect">
            <a:avLst/>
          </a:prstGeom>
          <a:noFill/>
        </p:spPr>
        <p:txBody>
          <a:bodyPr wrap="square" rtlCol="0">
            <a:spAutoFit/>
          </a:bodyPr>
          <a:lstStyle/>
          <a:p>
            <a:endParaRPr lang="it-IT" dirty="0"/>
          </a:p>
          <a:p>
            <a:r>
              <a:rPr lang="it-IT" sz="2000" dirty="0"/>
              <a:t>“</a:t>
            </a:r>
            <a:r>
              <a:rPr lang="it-IT" sz="2000" i="1" dirty="0"/>
              <a:t>Al di fuori dei casi di tenuta obbligatoria del </a:t>
            </a:r>
            <a:r>
              <a:rPr lang="it-IT" sz="2000" i="1" dirty="0" smtClean="0"/>
              <a:t>Registro </a:t>
            </a:r>
            <a:r>
              <a:rPr lang="it-IT" sz="2000" i="1" dirty="0"/>
              <a:t>il Garante </a:t>
            </a:r>
            <a:r>
              <a:rPr lang="it-IT" sz="2000" b="1" i="1" dirty="0"/>
              <a:t>ne raccomanda la redazione a tutti i titolari e responsabili del trattamento, in quanto strumento che, fornendo piena contezza del tipo di trattamenti svolti, contribuisce a meglio attuare, con modalità semplici e accessibili a tutti, il principio di accountability</a:t>
            </a:r>
            <a:r>
              <a:rPr lang="it-IT" sz="2000" i="1" dirty="0"/>
              <a:t> e, al contempo, ad agevolare in maniera dialogante e collaborativa l’attività di controllo del Garante stesso</a:t>
            </a:r>
            <a:r>
              <a:rPr lang="it-IT" sz="2000" dirty="0"/>
              <a:t>”.</a:t>
            </a:r>
          </a:p>
          <a:p>
            <a:endParaRPr lang="it-IT" dirty="0"/>
          </a:p>
          <a:p>
            <a:endParaRPr lang="it-IT" sz="2000" dirty="0"/>
          </a:p>
          <a:p>
            <a:endParaRPr lang="it-IT" sz="2000" dirty="0" smtClean="0"/>
          </a:p>
          <a:p>
            <a:endParaRPr lang="it-IT" sz="2400" kern="1200" dirty="0">
              <a:solidFill>
                <a:schemeClr val="tx1"/>
              </a:solidFill>
            </a:endParaRPr>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330838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23</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71552" y="988330"/>
            <a:ext cx="10518774" cy="1280890"/>
          </a:xfrm>
        </p:spPr>
        <p:txBody>
          <a:bodyPr/>
          <a:lstStyle/>
          <a:p>
            <a:r>
              <a:rPr lang="it-IT">
                <a:solidFill>
                  <a:srgbClr val="FFFF00"/>
                </a:solidFill>
                <a:effectLst>
                  <a:outerShdw blurRad="38100" dist="38100" dir="2700000" algn="tl">
                    <a:srgbClr val="000000">
                      <a:alpha val="43137"/>
                    </a:srgbClr>
                  </a:outerShdw>
                </a:effectLst>
              </a:rPr>
              <a:t>PRIVACY E DEONTOLOGIA </a:t>
            </a:r>
            <a:endParaRPr lang="it-IT" dirty="0"/>
          </a:p>
        </p:txBody>
      </p:sp>
      <p:sp>
        <p:nvSpPr>
          <p:cNvPr id="3" name="Rettangolo 2"/>
          <p:cNvSpPr/>
          <p:nvPr/>
        </p:nvSpPr>
        <p:spPr>
          <a:xfrm>
            <a:off x="822959" y="2596055"/>
            <a:ext cx="11186125" cy="3693319"/>
          </a:xfrm>
          <a:prstGeom prst="rect">
            <a:avLst/>
          </a:prstGeom>
        </p:spPr>
        <p:txBody>
          <a:bodyPr wrap="square">
            <a:spAutoFit/>
          </a:bodyPr>
          <a:lstStyle/>
          <a:p>
            <a:r>
              <a:rPr lang="it-IT" b="1" dirty="0"/>
              <a:t>Conclusioni</a:t>
            </a:r>
          </a:p>
          <a:p>
            <a:r>
              <a:rPr lang="it-IT" dirty="0"/>
              <a:t>In conclusione, il diritto alla protezione dei dati personali è ufficialmente qualificato, a livello nazionale ed europeo, </a:t>
            </a:r>
            <a:r>
              <a:rPr lang="it-IT" b="1" dirty="0"/>
              <a:t>come diritto civile, di carattere non patrimoniale, che spetta a tutti gli individui e rientra tra i diritti storicamente definiti come “libertà negative”, perché per il loro effettivo godimento richiedono necessariamente un astensione da parte dello Stato e degli altri individui</a:t>
            </a:r>
            <a:r>
              <a:rPr lang="it-IT" dirty="0"/>
              <a:t>.</a:t>
            </a:r>
          </a:p>
          <a:p>
            <a:r>
              <a:rPr lang="it-IT" dirty="0"/>
              <a:t>Come il diritto alla libertà personale che può avere piena realizzazione solo laddove e fintanto che altri soggetti non interferiscano con esso</a:t>
            </a:r>
            <a:r>
              <a:rPr lang="it-IT" dirty="0" smtClean="0"/>
              <a:t>.</a:t>
            </a:r>
          </a:p>
          <a:p>
            <a:endParaRPr lang="it-IT" b="1" dirty="0" smtClean="0"/>
          </a:p>
          <a:p>
            <a:endParaRPr lang="it-IT" b="1" dirty="0"/>
          </a:p>
          <a:p>
            <a:endParaRPr lang="it-IT" b="1" dirty="0" smtClean="0"/>
          </a:p>
          <a:p>
            <a:endParaRPr lang="it-IT" b="1" dirty="0"/>
          </a:p>
          <a:p>
            <a:endParaRPr lang="it-IT" b="1" dirty="0" smtClean="0"/>
          </a:p>
          <a:p>
            <a:r>
              <a:rPr lang="it-IT" b="1" dirty="0" smtClean="0"/>
              <a:t>                                               Dr.ssa </a:t>
            </a:r>
            <a:r>
              <a:rPr lang="it-IT" b="1" dirty="0"/>
              <a:t>Elisabetta Russo - </a:t>
            </a:r>
            <a:r>
              <a:rPr lang="it-IT" b="1" dirty="0" err="1"/>
              <a:t>OdcecSa</a:t>
            </a:r>
            <a:endParaRPr lang="it-IT" dirty="0"/>
          </a:p>
        </p:txBody>
      </p:sp>
    </p:spTree>
    <p:extLst>
      <p:ext uri="{BB962C8B-B14F-4D97-AF65-F5344CB8AC3E}">
        <p14:creationId xmlns:p14="http://schemas.microsoft.com/office/powerpoint/2010/main" val="3477966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D57F1E4F-1CFF-5643-939E-217C01CDF565}" type="slidenum">
              <a:rPr lang="en-US" smtClean="0"/>
              <a:pPr/>
              <a:t>24</a:t>
            </a:fld>
            <a:endParaRPr lang="en-US" dirty="0"/>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101600" y="2844861"/>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10" name="CasellaDiTesto 9"/>
          <p:cNvSpPr txBox="1"/>
          <p:nvPr/>
        </p:nvSpPr>
        <p:spPr>
          <a:xfrm>
            <a:off x="822960" y="554849"/>
            <a:ext cx="10317110" cy="830993"/>
          </a:xfrm>
          <a:prstGeom prst="rect">
            <a:avLst/>
          </a:prstGeom>
          <a:noFill/>
          <a:ln>
            <a:solidFill>
              <a:srgbClr val="FFC000"/>
            </a:solidFill>
          </a:ln>
        </p:spPr>
        <p:txBody>
          <a:bodyPr wrap="square" rtlCol="0">
            <a:spAutoFit/>
            <a:scene3d>
              <a:camera prst="orthographicFront"/>
              <a:lightRig rig="threePt" dir="t"/>
            </a:scene3d>
            <a:sp3d extrusionH="57150">
              <a:bevelT w="38100" h="38100"/>
            </a:sp3d>
          </a:bodyPr>
          <a:lstStyle/>
          <a:p>
            <a:pPr algn="ctr"/>
            <a:r>
              <a:rPr lang="it-IT" sz="2800" dirty="0" smtClean="0">
                <a:solidFill>
                  <a:sysClr val="windowText" lastClr="000000"/>
                </a:solidFill>
              </a:rPr>
              <a:t>        </a:t>
            </a:r>
            <a:r>
              <a:rPr lang="it-IT" sz="2000" b="1" dirty="0" smtClean="0">
                <a:solidFill>
                  <a:sysClr val="windowText" lastClr="000000"/>
                </a:solidFill>
              </a:rPr>
              <a:t>Ringrazio tutti i presenti per l’attenzione prestatami</a:t>
            </a:r>
          </a:p>
          <a:p>
            <a:pPr algn="ctr"/>
            <a:r>
              <a:rPr lang="it-IT" sz="2000" b="1" dirty="0" smtClean="0">
                <a:solidFill>
                  <a:sysClr val="windowText" lastClr="000000"/>
                </a:solidFill>
              </a:rPr>
              <a:t>     Auguro a tutti buon lavoro.</a:t>
            </a:r>
          </a:p>
        </p:txBody>
      </p:sp>
      <p:pic>
        <p:nvPicPr>
          <p:cNvPr id="11" name="Immagine 10"/>
          <p:cNvPicPr>
            <a:picLocks noChangeAspect="1"/>
          </p:cNvPicPr>
          <p:nvPr/>
        </p:nvPicPr>
        <p:blipFill>
          <a:blip r:embed="rId2"/>
          <a:stretch>
            <a:fillRect/>
          </a:stretch>
        </p:blipFill>
        <p:spPr>
          <a:xfrm>
            <a:off x="8902261" y="986589"/>
            <a:ext cx="2237809" cy="1283369"/>
          </a:xfrm>
          <a:prstGeom prst="rect">
            <a:avLst/>
          </a:prstGeom>
          <a:ln>
            <a:noFill/>
          </a:ln>
          <a:effectLst>
            <a:softEdge rad="112500"/>
          </a:effectLst>
        </p:spPr>
      </p:pic>
      <p:sp>
        <p:nvSpPr>
          <p:cNvPr id="2" name="Rettangolo 1"/>
          <p:cNvSpPr/>
          <p:nvPr/>
        </p:nvSpPr>
        <p:spPr>
          <a:xfrm>
            <a:off x="2615878" y="6168836"/>
            <a:ext cx="7442522" cy="646331"/>
          </a:xfrm>
          <a:prstGeom prst="rect">
            <a:avLst/>
          </a:prstGeom>
        </p:spPr>
        <p:txBody>
          <a:bodyPr wrap="square">
            <a:spAutoFit/>
          </a:bodyPr>
          <a:lstStyle/>
          <a:p>
            <a:r>
              <a:rPr lang="it-IT" b="1" dirty="0" smtClean="0">
                <a:latin typeface="Baskerville Old Face" panose="02020602080505020303" pitchFamily="18" charset="0"/>
                <a:cs typeface="Times New Roman" panose="02020603050405020304" pitchFamily="18" charset="0"/>
              </a:rPr>
              <a:t>                     Dr.ssa </a:t>
            </a:r>
            <a:r>
              <a:rPr lang="it-IT" b="1" dirty="0">
                <a:latin typeface="Baskerville Old Face" panose="02020602080505020303" pitchFamily="18" charset="0"/>
                <a:cs typeface="Times New Roman" panose="02020603050405020304" pitchFamily="18" charset="0"/>
              </a:rPr>
              <a:t>Elisabetta Russo – </a:t>
            </a:r>
            <a:r>
              <a:rPr lang="it-IT" b="1" dirty="0" err="1">
                <a:latin typeface="Baskerville Old Face" panose="02020602080505020303" pitchFamily="18" charset="0"/>
                <a:cs typeface="Times New Roman" panose="02020603050405020304" pitchFamily="18" charset="0"/>
              </a:rPr>
              <a:t>Odcec</a:t>
            </a:r>
            <a:r>
              <a:rPr lang="it-IT" b="1" dirty="0">
                <a:latin typeface="Baskerville Old Face" panose="02020602080505020303" pitchFamily="18" charset="0"/>
                <a:cs typeface="Times New Roman" panose="02020603050405020304" pitchFamily="18" charset="0"/>
              </a:rPr>
              <a:t> Salerno</a:t>
            </a:r>
            <a:r>
              <a:rPr lang="it-IT" sz="1600" dirty="0">
                <a:latin typeface="Baskerville Old Face" panose="02020602080505020303" pitchFamily="18" charset="0"/>
                <a:cs typeface="Times New Roman" panose="02020603050405020304" pitchFamily="18" charset="0"/>
              </a:rPr>
              <a:t/>
            </a:r>
            <a:br>
              <a:rPr lang="it-IT" sz="1600" dirty="0">
                <a:latin typeface="Baskerville Old Face" panose="02020602080505020303" pitchFamily="18" charset="0"/>
                <a:cs typeface="Times New Roman" panose="02020603050405020304" pitchFamily="18" charset="0"/>
              </a:rPr>
            </a:b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2269958"/>
            <a:ext cx="10694715" cy="4346592"/>
          </a:xfrm>
          <a:prstGeom prst="rect">
            <a:avLst/>
          </a:prstGeom>
        </p:spPr>
      </p:pic>
      <p:sp>
        <p:nvSpPr>
          <p:cNvPr id="6" name="CasellaDiTesto 5"/>
          <p:cNvSpPr txBox="1"/>
          <p:nvPr/>
        </p:nvSpPr>
        <p:spPr>
          <a:xfrm>
            <a:off x="5026181" y="1560349"/>
            <a:ext cx="2835429" cy="400110"/>
          </a:xfrm>
          <a:prstGeom prst="rect">
            <a:avLst/>
          </a:prstGeom>
          <a:noFill/>
        </p:spPr>
        <p:txBody>
          <a:bodyPr wrap="square" rtlCol="0">
            <a:spAutoFit/>
          </a:bodyPr>
          <a:lstStyle/>
          <a:p>
            <a:r>
              <a:rPr lang="it-IT" sz="2000" b="1" smtClean="0"/>
              <a:t>,</a:t>
            </a:r>
            <a:endParaRPr lang="it-IT" sz="2000" b="1" dirty="0"/>
          </a:p>
        </p:txBody>
      </p:sp>
    </p:spTree>
    <p:extLst>
      <p:ext uri="{BB962C8B-B14F-4D97-AF65-F5344CB8AC3E}">
        <p14:creationId xmlns:p14="http://schemas.microsoft.com/office/powerpoint/2010/main" val="172224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3</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normAutofit fontScale="90000"/>
          </a:bodyPr>
          <a:lstStyle/>
          <a:p>
            <a:r>
              <a:rPr lang="it-IT" dirty="0" smtClean="0">
                <a:solidFill>
                  <a:srgbClr val="FFFF00"/>
                </a:solidFill>
                <a:effectLst>
                  <a:outerShdw blurRad="38100" dist="38100" dir="2700000" algn="tl">
                    <a:srgbClr val="000000">
                      <a:alpha val="43137"/>
                    </a:srgbClr>
                  </a:outerShdw>
                </a:effectLst>
              </a:rPr>
              <a:t> PRIVACY E DEONTOLOGIA: </a:t>
            </a:r>
            <a:br>
              <a:rPr lang="it-IT" dirty="0" smtClean="0">
                <a:solidFill>
                  <a:srgbClr val="FFFF00"/>
                </a:solidFill>
                <a:effectLst>
                  <a:outerShdw blurRad="38100" dist="38100" dir="2700000" algn="tl">
                    <a:srgbClr val="000000">
                      <a:alpha val="43137"/>
                    </a:srgbClr>
                  </a:outerShdw>
                </a:effectLst>
              </a:rPr>
            </a:br>
            <a:r>
              <a:rPr lang="it-IT" dirty="0" smtClean="0">
                <a:solidFill>
                  <a:srgbClr val="FFFF00"/>
                </a:solidFill>
                <a:effectLst>
                  <a:outerShdw blurRad="38100" dist="38100" dir="2700000" algn="tl">
                    <a:srgbClr val="000000">
                      <a:alpha val="43137"/>
                    </a:srgbClr>
                  </a:outerShdw>
                </a:effectLst>
              </a:rPr>
              <a:t>CASO STUDY</a:t>
            </a:r>
            <a:br>
              <a:rPr lang="it-IT" dirty="0" smtClean="0">
                <a:solidFill>
                  <a:srgbClr val="FFFF00"/>
                </a:solidFill>
                <a:effectLst>
                  <a:outerShdw blurRad="38100" dist="38100" dir="2700000" algn="tl">
                    <a:srgbClr val="000000">
                      <a:alpha val="43137"/>
                    </a:srgbClr>
                  </a:outerShdw>
                </a:effectLst>
              </a:rPr>
            </a:br>
            <a:r>
              <a:rPr lang="it-IT" dirty="0" smtClean="0">
                <a:solidFill>
                  <a:srgbClr val="FFFF00"/>
                </a:solidFill>
                <a:effectLst>
                  <a:outerShdw blurRad="38100" dist="38100" dir="2700000" algn="tl">
                    <a:srgbClr val="000000">
                      <a:alpha val="43137"/>
                    </a:srgbClr>
                  </a:outerShdw>
                </a:effectLst>
              </a:rPr>
              <a:t>sistema protezione dei dati</a:t>
            </a:r>
            <a:endParaRPr lang="it-IT" dirty="0">
              <a:solidFill>
                <a:srgbClr val="FFFF00"/>
              </a:solidFill>
              <a:effectLst>
                <a:outerShdw blurRad="38100" dist="38100" dir="2700000" algn="tl">
                  <a:srgbClr val="000000">
                    <a:alpha val="43137"/>
                  </a:srgbClr>
                </a:outerShdw>
              </a:effectLst>
            </a:endParaRPr>
          </a:p>
        </p:txBody>
      </p:sp>
      <p:sp>
        <p:nvSpPr>
          <p:cNvPr id="3" name="Rettangolo 2"/>
          <p:cNvSpPr/>
          <p:nvPr/>
        </p:nvSpPr>
        <p:spPr>
          <a:xfrm>
            <a:off x="685799" y="2551837"/>
            <a:ext cx="11323285" cy="3877985"/>
          </a:xfrm>
          <a:prstGeom prst="rect">
            <a:avLst/>
          </a:prstGeom>
        </p:spPr>
        <p:txBody>
          <a:bodyPr wrap="square">
            <a:spAutoFit/>
          </a:bodyPr>
          <a:lstStyle/>
          <a:p>
            <a:r>
              <a:rPr lang="it-IT" sz="2000" b="1" dirty="0" smtClean="0"/>
              <a:t>In </a:t>
            </a:r>
            <a:r>
              <a:rPr lang="it-IT" sz="2000" b="1" dirty="0"/>
              <a:t>ambito </a:t>
            </a:r>
            <a:r>
              <a:rPr lang="it-IT" sz="2000" b="1" dirty="0" smtClean="0"/>
              <a:t>privacy del GDPR 679/2016</a:t>
            </a:r>
          </a:p>
          <a:p>
            <a:endParaRPr lang="it-IT" sz="2400" b="1" spc="-10" dirty="0" smtClean="0">
              <a:latin typeface="Verdana"/>
            </a:endParaRPr>
          </a:p>
          <a:p>
            <a:pPr fontAlgn="base"/>
            <a:r>
              <a:rPr lang="it-IT" dirty="0"/>
              <a:t>Ovviamente, l’impatto del GDPR varia a seconda </a:t>
            </a:r>
            <a:r>
              <a:rPr lang="it-IT" dirty="0" smtClean="0"/>
              <a:t>della entità e dalla frequenza dei dati </a:t>
            </a:r>
            <a:r>
              <a:rPr lang="it-IT" dirty="0"/>
              <a:t>personali </a:t>
            </a:r>
            <a:r>
              <a:rPr lang="it-IT" dirty="0" smtClean="0"/>
              <a:t>che lo </a:t>
            </a:r>
            <a:r>
              <a:rPr lang="it-IT" dirty="0"/>
              <a:t>studio </a:t>
            </a:r>
            <a:r>
              <a:rPr lang="it-IT" dirty="0" smtClean="0"/>
              <a:t>professionale</a:t>
            </a:r>
            <a:r>
              <a:rPr lang="it-IT" dirty="0"/>
              <a:t> </a:t>
            </a:r>
            <a:r>
              <a:rPr lang="it-IT" dirty="0" smtClean="0"/>
              <a:t>si trova a trattare </a:t>
            </a:r>
            <a:r>
              <a:rPr lang="it-IT" dirty="0" err="1" smtClean="0"/>
              <a:t>nell’attivita’</a:t>
            </a:r>
            <a:r>
              <a:rPr lang="it-IT" dirty="0" smtClean="0"/>
              <a:t> di lavoro.</a:t>
            </a:r>
          </a:p>
          <a:p>
            <a:pPr fontAlgn="base"/>
            <a:r>
              <a:rPr lang="it-IT" dirty="0" smtClean="0"/>
              <a:t>Quindi </a:t>
            </a:r>
            <a:r>
              <a:rPr lang="it-IT" dirty="0"/>
              <a:t>sarà maggiore – come ad esempio lo studio medico – quando </a:t>
            </a:r>
            <a:r>
              <a:rPr lang="it-IT" dirty="0" smtClean="0"/>
              <a:t>i dati delle persone fisiche </a:t>
            </a:r>
          </a:p>
          <a:p>
            <a:pPr fontAlgn="base"/>
            <a:r>
              <a:rPr lang="it-IT" dirty="0" smtClean="0"/>
              <a:t>sono </a:t>
            </a:r>
            <a:r>
              <a:rPr lang="it-IT" dirty="0"/>
              <a:t>trattati anche </a:t>
            </a:r>
            <a:r>
              <a:rPr lang="it-IT" dirty="0" smtClean="0"/>
              <a:t>frequentemente, per cui maggior attenzione ai dati </a:t>
            </a:r>
            <a:r>
              <a:rPr lang="it-IT" dirty="0"/>
              <a:t>sensibili.</a:t>
            </a:r>
          </a:p>
          <a:p>
            <a:pPr fontAlgn="base"/>
            <a:r>
              <a:rPr lang="it-IT" dirty="0"/>
              <a:t>In ogni caso, a prescindere dall’attività svolta, è sempre consigliabile redigere il famoso registro delle attività di trattamento</a:t>
            </a:r>
            <a:r>
              <a:rPr lang="it-IT" dirty="0" smtClean="0"/>
              <a:t>.</a:t>
            </a:r>
          </a:p>
          <a:p>
            <a:pPr fontAlgn="base"/>
            <a:endParaRPr lang="it-IT" dirty="0"/>
          </a:p>
          <a:p>
            <a:endParaRPr lang="it-IT" sz="2400" b="1" spc="-10" dirty="0">
              <a:latin typeface="Verdana"/>
            </a:endParaRPr>
          </a:p>
          <a:p>
            <a:r>
              <a:rPr lang="it-IT" sz="2800" dirty="0"/>
              <a:t> </a:t>
            </a:r>
            <a:r>
              <a:rPr lang="it-IT" sz="2800" dirty="0" smtClean="0"/>
              <a:t>					          </a:t>
            </a:r>
            <a:r>
              <a:rPr lang="it-IT" sz="1600" b="1" dirty="0" smtClean="0"/>
              <a:t>Dr.ssa </a:t>
            </a:r>
            <a:r>
              <a:rPr lang="it-IT" sz="1600" b="1" dirty="0"/>
              <a:t>Elisabetta Russo - </a:t>
            </a:r>
            <a:r>
              <a:rPr lang="it-IT" sz="1600" b="1" dirty="0" err="1"/>
              <a:t>OdcecSa</a:t>
            </a:r>
            <a:r>
              <a:rPr lang="it-IT" sz="2400" b="1" dirty="0"/>
              <a:t/>
            </a:r>
            <a:br>
              <a:rPr lang="it-IT" sz="2400" b="1" dirty="0"/>
            </a:br>
            <a:endParaRPr lang="it-IT" sz="2400" dirty="0"/>
          </a:p>
        </p:txBody>
      </p:sp>
    </p:spTree>
    <p:extLst>
      <p:ext uri="{BB962C8B-B14F-4D97-AF65-F5344CB8AC3E}">
        <p14:creationId xmlns:p14="http://schemas.microsoft.com/office/powerpoint/2010/main" val="3834818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4</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normAutofit fontScale="90000"/>
          </a:bodyPr>
          <a:lstStyle/>
          <a:p>
            <a:r>
              <a:rPr lang="it-IT" dirty="0" smtClean="0">
                <a:solidFill>
                  <a:srgbClr val="FFFF00"/>
                </a:solidFill>
                <a:effectLst>
                  <a:outerShdw blurRad="38100" dist="38100" dir="2700000" algn="tl">
                    <a:srgbClr val="000000">
                      <a:alpha val="43137"/>
                    </a:srgbClr>
                  </a:outerShdw>
                </a:effectLst>
              </a:rPr>
              <a:t> PRIVACY E DEONTOLOGIA: </a:t>
            </a:r>
            <a:br>
              <a:rPr lang="it-IT" dirty="0" smtClean="0">
                <a:solidFill>
                  <a:srgbClr val="FFFF00"/>
                </a:solidFill>
                <a:effectLst>
                  <a:outerShdw blurRad="38100" dist="38100" dir="2700000" algn="tl">
                    <a:srgbClr val="000000">
                      <a:alpha val="43137"/>
                    </a:srgbClr>
                  </a:outerShdw>
                </a:effectLst>
              </a:rPr>
            </a:br>
            <a:r>
              <a:rPr lang="it-IT" dirty="0" smtClean="0">
                <a:solidFill>
                  <a:srgbClr val="FFFF00"/>
                </a:solidFill>
                <a:effectLst>
                  <a:outerShdw blurRad="38100" dist="38100" dir="2700000" algn="tl">
                    <a:srgbClr val="000000">
                      <a:alpha val="43137"/>
                    </a:srgbClr>
                  </a:outerShdw>
                </a:effectLst>
              </a:rPr>
              <a:t>CASO STUDY</a:t>
            </a:r>
            <a:br>
              <a:rPr lang="it-IT" dirty="0" smtClean="0">
                <a:solidFill>
                  <a:srgbClr val="FFFF00"/>
                </a:solidFill>
                <a:effectLst>
                  <a:outerShdw blurRad="38100" dist="38100" dir="2700000" algn="tl">
                    <a:srgbClr val="000000">
                      <a:alpha val="43137"/>
                    </a:srgbClr>
                  </a:outerShdw>
                </a:effectLst>
              </a:rPr>
            </a:br>
            <a:r>
              <a:rPr lang="it-IT" dirty="0" smtClean="0">
                <a:solidFill>
                  <a:srgbClr val="FFFF00"/>
                </a:solidFill>
                <a:effectLst>
                  <a:outerShdw blurRad="38100" dist="38100" dir="2700000" algn="tl">
                    <a:srgbClr val="000000">
                      <a:alpha val="43137"/>
                    </a:srgbClr>
                  </a:outerShdw>
                </a:effectLst>
              </a:rPr>
              <a:t>sistema protezione dei dati</a:t>
            </a:r>
            <a:endParaRPr lang="it-IT" dirty="0">
              <a:solidFill>
                <a:srgbClr val="FFFF00"/>
              </a:solidFill>
              <a:effectLst>
                <a:outerShdw blurRad="38100" dist="38100" dir="2700000" algn="tl">
                  <a:srgbClr val="000000">
                    <a:alpha val="43137"/>
                  </a:srgbClr>
                </a:outerShdw>
              </a:effectLst>
            </a:endParaRPr>
          </a:p>
        </p:txBody>
      </p:sp>
      <p:sp>
        <p:nvSpPr>
          <p:cNvPr id="3" name="Rettangolo 2"/>
          <p:cNvSpPr/>
          <p:nvPr/>
        </p:nvSpPr>
        <p:spPr>
          <a:xfrm>
            <a:off x="685799" y="2551837"/>
            <a:ext cx="11323285" cy="4093428"/>
          </a:xfrm>
          <a:prstGeom prst="rect">
            <a:avLst/>
          </a:prstGeom>
        </p:spPr>
        <p:txBody>
          <a:bodyPr wrap="square">
            <a:spAutoFit/>
          </a:bodyPr>
          <a:lstStyle/>
          <a:p>
            <a:r>
              <a:rPr lang="it-IT" sz="2000" b="1" dirty="0" smtClean="0"/>
              <a:t>In </a:t>
            </a:r>
            <a:r>
              <a:rPr lang="it-IT" sz="2000" b="1" dirty="0"/>
              <a:t>ambito </a:t>
            </a:r>
            <a:r>
              <a:rPr lang="it-IT" sz="2000" b="1" dirty="0" smtClean="0"/>
              <a:t>privacy del GDPR 679/2016</a:t>
            </a:r>
          </a:p>
          <a:p>
            <a:r>
              <a:rPr lang="it-IT" sz="2000" b="1" spc="-10" dirty="0" smtClean="0">
                <a:latin typeface="Verdana"/>
              </a:rPr>
              <a:t>Perché è fondamentale il registro del trattamento dati?</a:t>
            </a:r>
          </a:p>
          <a:p>
            <a:pPr fontAlgn="base"/>
            <a:r>
              <a:rPr lang="it-IT" dirty="0" smtClean="0"/>
              <a:t> </a:t>
            </a:r>
            <a:r>
              <a:rPr lang="it-IT" dirty="0"/>
              <a:t>P</a:t>
            </a:r>
            <a:r>
              <a:rPr lang="it-IT" dirty="0" smtClean="0"/>
              <a:t>erché </a:t>
            </a:r>
            <a:r>
              <a:rPr lang="it-IT" dirty="0"/>
              <a:t>in caso di ispezioni facilita di gran lunga il lavoro e tiene conto di tutte le attività svolte, anche di quelle che a prima vista potrebbero sfuggire</a:t>
            </a:r>
            <a:r>
              <a:rPr lang="it-IT" dirty="0" smtClean="0"/>
              <a:t>.</a:t>
            </a:r>
          </a:p>
          <a:p>
            <a:pPr fontAlgn="base"/>
            <a:endParaRPr lang="it-IT" dirty="0"/>
          </a:p>
          <a:p>
            <a:pPr fontAlgn="base"/>
            <a:r>
              <a:rPr lang="it-IT" dirty="0"/>
              <a:t>Ad esempio, un servizio di backup in </a:t>
            </a:r>
            <a:r>
              <a:rPr lang="it-IT" dirty="0" err="1"/>
              <a:t>cloud</a:t>
            </a:r>
            <a:r>
              <a:rPr lang="it-IT" dirty="0"/>
              <a:t> potrebbe comportare il trasferimento dei dati fuori dall’Unione europea, quindi l’ammissibilità deve essere valutata veramente con molta attenzione quando </a:t>
            </a:r>
            <a:r>
              <a:rPr lang="it-IT" dirty="0" smtClean="0"/>
              <a:t>si predispone </a:t>
            </a:r>
            <a:r>
              <a:rPr lang="it-IT" dirty="0"/>
              <a:t>l’analisi del trattamento del dato.</a:t>
            </a:r>
          </a:p>
          <a:p>
            <a:pPr fontAlgn="base"/>
            <a:endParaRPr lang="it-IT" dirty="0" smtClean="0"/>
          </a:p>
          <a:p>
            <a:pPr fontAlgn="base"/>
            <a:endParaRPr lang="it-IT" dirty="0"/>
          </a:p>
          <a:p>
            <a:endParaRPr lang="it-IT" sz="2400" b="1" spc="-10" dirty="0">
              <a:latin typeface="Verdana"/>
            </a:endParaRPr>
          </a:p>
          <a:p>
            <a:r>
              <a:rPr lang="it-IT" sz="2800" dirty="0"/>
              <a:t> </a:t>
            </a:r>
            <a:r>
              <a:rPr lang="it-IT" sz="2800" dirty="0" smtClean="0"/>
              <a:t>					          </a:t>
            </a:r>
            <a:r>
              <a:rPr lang="it-IT" sz="1600" b="1" dirty="0" smtClean="0"/>
              <a:t>Dr.ssa </a:t>
            </a:r>
            <a:r>
              <a:rPr lang="it-IT" sz="1600" b="1" dirty="0"/>
              <a:t>Elisabetta Russo - </a:t>
            </a:r>
            <a:r>
              <a:rPr lang="it-IT" sz="1600" b="1" dirty="0" err="1"/>
              <a:t>OdcecSa</a:t>
            </a:r>
            <a:r>
              <a:rPr lang="it-IT" sz="2400" b="1" dirty="0"/>
              <a:t/>
            </a:r>
            <a:br>
              <a:rPr lang="it-IT" sz="2400" b="1" dirty="0"/>
            </a:br>
            <a:endParaRPr lang="it-IT" sz="2400" dirty="0"/>
          </a:p>
        </p:txBody>
      </p:sp>
    </p:spTree>
    <p:extLst>
      <p:ext uri="{BB962C8B-B14F-4D97-AF65-F5344CB8AC3E}">
        <p14:creationId xmlns:p14="http://schemas.microsoft.com/office/powerpoint/2010/main" val="1763379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5</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normAutofit fontScale="90000"/>
          </a:bodyPr>
          <a:lstStyle/>
          <a:p>
            <a:r>
              <a:rPr lang="it-IT" dirty="0" smtClean="0">
                <a:solidFill>
                  <a:srgbClr val="FFFF00"/>
                </a:solidFill>
                <a:effectLst>
                  <a:outerShdw blurRad="38100" dist="38100" dir="2700000" algn="tl">
                    <a:srgbClr val="000000">
                      <a:alpha val="43137"/>
                    </a:srgbClr>
                  </a:outerShdw>
                </a:effectLst>
              </a:rPr>
              <a:t> PRIVACY E DEONTOLOGIA: </a:t>
            </a:r>
            <a:br>
              <a:rPr lang="it-IT" dirty="0" smtClean="0">
                <a:solidFill>
                  <a:srgbClr val="FFFF00"/>
                </a:solidFill>
                <a:effectLst>
                  <a:outerShdw blurRad="38100" dist="38100" dir="2700000" algn="tl">
                    <a:srgbClr val="000000">
                      <a:alpha val="43137"/>
                    </a:srgbClr>
                  </a:outerShdw>
                </a:effectLst>
              </a:rPr>
            </a:br>
            <a:r>
              <a:rPr lang="it-IT" dirty="0" smtClean="0">
                <a:solidFill>
                  <a:srgbClr val="FFFF00"/>
                </a:solidFill>
                <a:effectLst>
                  <a:outerShdw blurRad="38100" dist="38100" dir="2700000" algn="tl">
                    <a:srgbClr val="000000">
                      <a:alpha val="43137"/>
                    </a:srgbClr>
                  </a:outerShdw>
                </a:effectLst>
              </a:rPr>
              <a:t>CASO STUDY</a:t>
            </a:r>
            <a:br>
              <a:rPr lang="it-IT" dirty="0" smtClean="0">
                <a:solidFill>
                  <a:srgbClr val="FFFF00"/>
                </a:solidFill>
                <a:effectLst>
                  <a:outerShdw blurRad="38100" dist="38100" dir="2700000" algn="tl">
                    <a:srgbClr val="000000">
                      <a:alpha val="43137"/>
                    </a:srgbClr>
                  </a:outerShdw>
                </a:effectLst>
              </a:rPr>
            </a:br>
            <a:r>
              <a:rPr lang="it-IT" dirty="0" smtClean="0">
                <a:solidFill>
                  <a:srgbClr val="FFFF00"/>
                </a:solidFill>
                <a:effectLst>
                  <a:outerShdw blurRad="38100" dist="38100" dir="2700000" algn="tl">
                    <a:srgbClr val="000000">
                      <a:alpha val="43137"/>
                    </a:srgbClr>
                  </a:outerShdw>
                </a:effectLst>
              </a:rPr>
              <a:t>sistema protezione dei dati</a:t>
            </a:r>
            <a:endParaRPr lang="it-IT" dirty="0">
              <a:solidFill>
                <a:srgbClr val="FFFF00"/>
              </a:solidFill>
              <a:effectLst>
                <a:outerShdw blurRad="38100" dist="38100" dir="2700000" algn="tl">
                  <a:srgbClr val="000000">
                    <a:alpha val="43137"/>
                  </a:srgbClr>
                </a:outerShdw>
              </a:effectLst>
            </a:endParaRPr>
          </a:p>
        </p:txBody>
      </p:sp>
      <p:sp>
        <p:nvSpPr>
          <p:cNvPr id="3" name="Rettangolo 2"/>
          <p:cNvSpPr/>
          <p:nvPr/>
        </p:nvSpPr>
        <p:spPr>
          <a:xfrm>
            <a:off x="685799" y="2551837"/>
            <a:ext cx="11323285" cy="4093428"/>
          </a:xfrm>
          <a:prstGeom prst="rect">
            <a:avLst/>
          </a:prstGeom>
        </p:spPr>
        <p:txBody>
          <a:bodyPr wrap="square">
            <a:spAutoFit/>
          </a:bodyPr>
          <a:lstStyle/>
          <a:p>
            <a:r>
              <a:rPr lang="it-IT" sz="2000" b="1" dirty="0" smtClean="0"/>
              <a:t>In </a:t>
            </a:r>
            <a:r>
              <a:rPr lang="it-IT" sz="2000" b="1" dirty="0"/>
              <a:t>ambito </a:t>
            </a:r>
            <a:r>
              <a:rPr lang="it-IT" sz="2000" b="1" dirty="0" smtClean="0"/>
              <a:t>privacy del GDPR 679/2016</a:t>
            </a:r>
          </a:p>
          <a:p>
            <a:r>
              <a:rPr lang="it-IT" sz="2000" b="1" spc="-10" dirty="0" smtClean="0">
                <a:latin typeface="Verdana"/>
              </a:rPr>
              <a:t>Perché è fondamentale il registro del trattamento dati?</a:t>
            </a:r>
            <a:endParaRPr lang="it-IT" dirty="0" smtClean="0"/>
          </a:p>
          <a:p>
            <a:pPr fontAlgn="base"/>
            <a:r>
              <a:rPr lang="it-IT" dirty="0"/>
              <a:t>L’informativa come sempre deve essere chiara e completa, e va differenziata per le diverse tipologie di interessati (se sono clienti, se sono dipendenti, se sono collaboratori).</a:t>
            </a:r>
          </a:p>
          <a:p>
            <a:pPr fontAlgn="base"/>
            <a:r>
              <a:rPr lang="it-IT" dirty="0"/>
              <a:t>Infine, se lo studio tratta dati personali per conto di un terzo (ad es. consulente del lavoro che elabora le buste paghe per conto della società sua cliente), dovrà essere formalmente nominato responsabile del trattamento.</a:t>
            </a:r>
          </a:p>
          <a:p>
            <a:pPr fontAlgn="base"/>
            <a:r>
              <a:rPr lang="it-IT" dirty="0"/>
              <a:t>C’è un accordo, un contratto di nomina che deve essere sempre per iscritto</a:t>
            </a:r>
            <a:r>
              <a:rPr lang="it-IT" dirty="0" smtClean="0"/>
              <a:t>.</a:t>
            </a:r>
          </a:p>
          <a:p>
            <a:pPr fontAlgn="base"/>
            <a:endParaRPr lang="it-IT" dirty="0"/>
          </a:p>
          <a:p>
            <a:pPr fontAlgn="base"/>
            <a:endParaRPr lang="it-IT" dirty="0"/>
          </a:p>
          <a:p>
            <a:endParaRPr lang="it-IT" sz="2400" b="1" spc="-10" dirty="0">
              <a:latin typeface="Verdana"/>
            </a:endParaRPr>
          </a:p>
          <a:p>
            <a:r>
              <a:rPr lang="it-IT" sz="2800" dirty="0"/>
              <a:t> </a:t>
            </a:r>
            <a:r>
              <a:rPr lang="it-IT" sz="2800" dirty="0" smtClean="0"/>
              <a:t>					          </a:t>
            </a:r>
            <a:r>
              <a:rPr lang="it-IT" sz="1600" b="1" dirty="0" smtClean="0"/>
              <a:t>Dr.ssa </a:t>
            </a:r>
            <a:r>
              <a:rPr lang="it-IT" sz="1600" b="1" dirty="0"/>
              <a:t>Elisabetta Russo - </a:t>
            </a:r>
            <a:r>
              <a:rPr lang="it-IT" sz="1600" b="1" dirty="0" err="1"/>
              <a:t>OdcecSa</a:t>
            </a:r>
            <a:r>
              <a:rPr lang="it-IT" sz="2400" b="1" dirty="0"/>
              <a:t/>
            </a:r>
            <a:br>
              <a:rPr lang="it-IT" sz="2400" b="1" dirty="0"/>
            </a:br>
            <a:endParaRPr lang="it-IT" sz="2400" dirty="0"/>
          </a:p>
        </p:txBody>
      </p:sp>
    </p:spTree>
    <p:extLst>
      <p:ext uri="{BB962C8B-B14F-4D97-AF65-F5344CB8AC3E}">
        <p14:creationId xmlns:p14="http://schemas.microsoft.com/office/powerpoint/2010/main" val="2552726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6</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 PRIVACY E </a:t>
            </a:r>
            <a:r>
              <a:rPr lang="it-IT" dirty="0">
                <a:solidFill>
                  <a:srgbClr val="FFFF00"/>
                </a:solidFill>
                <a:effectLst>
                  <a:outerShdw blurRad="38100" dist="38100" dir="2700000" algn="tl">
                    <a:srgbClr val="000000">
                      <a:alpha val="43137"/>
                    </a:srgbClr>
                  </a:outerShdw>
                </a:effectLst>
              </a:rPr>
              <a:t>DEONTOLOGIA:</a:t>
            </a:r>
            <a:br>
              <a:rPr lang="it-IT" dirty="0">
                <a:solidFill>
                  <a:srgbClr val="FFFF00"/>
                </a:solidFill>
                <a:effectLst>
                  <a:outerShdw blurRad="38100" dist="38100" dir="2700000" algn="tl">
                    <a:srgbClr val="000000">
                      <a:alpha val="43137"/>
                    </a:srgbClr>
                  </a:outerShdw>
                </a:effectLst>
              </a:rPr>
            </a:br>
            <a:r>
              <a:rPr lang="it-IT" dirty="0" smtClean="0">
                <a:solidFill>
                  <a:srgbClr val="FFFF00"/>
                </a:solidFill>
                <a:effectLst>
                  <a:outerShdw blurRad="38100" dist="38100" dir="2700000" algn="tl">
                    <a:srgbClr val="000000">
                      <a:alpha val="43137"/>
                    </a:srgbClr>
                  </a:outerShdw>
                </a:effectLst>
              </a:rPr>
              <a:t>CASO STUDY=VIOLAZOINE </a:t>
            </a:r>
            <a:r>
              <a:rPr lang="it-IT" dirty="0">
                <a:solidFill>
                  <a:srgbClr val="FFFF00"/>
                </a:solidFill>
                <a:effectLst>
                  <a:outerShdw blurRad="38100" dist="38100" dir="2700000" algn="tl">
                    <a:srgbClr val="000000">
                      <a:alpha val="43137"/>
                    </a:srgbClr>
                  </a:outerShdw>
                </a:effectLst>
              </a:rPr>
              <a:t>DATI</a:t>
            </a:r>
          </a:p>
        </p:txBody>
      </p:sp>
      <p:sp>
        <p:nvSpPr>
          <p:cNvPr id="4" name="CasellaDiTesto 3"/>
          <p:cNvSpPr txBox="1"/>
          <p:nvPr/>
        </p:nvSpPr>
        <p:spPr>
          <a:xfrm>
            <a:off x="523702" y="2591830"/>
            <a:ext cx="11363498" cy="4462760"/>
          </a:xfrm>
          <a:prstGeom prst="rect">
            <a:avLst/>
          </a:prstGeom>
          <a:noFill/>
        </p:spPr>
        <p:txBody>
          <a:bodyPr wrap="square" rtlCol="0">
            <a:spAutoFit/>
          </a:bodyPr>
          <a:lstStyle/>
          <a:p>
            <a:r>
              <a:rPr lang="it-IT" sz="2400" b="1" dirty="0" smtClean="0"/>
              <a:t>Come si può individuare una violazione del trattamento dati della persona fisica </a:t>
            </a:r>
            <a:r>
              <a:rPr lang="it-IT" sz="2400" b="1" dirty="0"/>
              <a:t>e quando va </a:t>
            </a:r>
            <a:r>
              <a:rPr lang="it-IT" sz="2400" b="1" dirty="0" smtClean="0"/>
              <a:t>segnalata?</a:t>
            </a:r>
          </a:p>
          <a:p>
            <a:endParaRPr lang="it-IT" sz="2400" b="1" dirty="0" smtClean="0"/>
          </a:p>
          <a:p>
            <a:r>
              <a:rPr lang="it-IT" dirty="0" smtClean="0"/>
              <a:t>Le </a:t>
            </a:r>
            <a:r>
              <a:rPr lang="it-IT" dirty="0"/>
              <a:t>violazioni dei dati personali possono essere accidentali – capitano per sbaglio o per errore - o volontarie, e sono: </a:t>
            </a:r>
          </a:p>
          <a:p>
            <a:r>
              <a:rPr lang="it-IT" dirty="0"/>
              <a:t>1. </a:t>
            </a:r>
            <a:r>
              <a:rPr lang="it-IT" b="1" dirty="0"/>
              <a:t>Accesso non autorizzato</a:t>
            </a:r>
            <a:r>
              <a:rPr lang="it-IT" dirty="0"/>
              <a:t> </a:t>
            </a:r>
            <a:r>
              <a:rPr lang="it-IT" dirty="0" smtClean="0"/>
              <a:t>si </a:t>
            </a:r>
            <a:r>
              <a:rPr lang="it-IT" dirty="0"/>
              <a:t>verifica se un terzo non autorizzato accede a dei dati </a:t>
            </a:r>
            <a:r>
              <a:rPr lang="it-IT" dirty="0" smtClean="0"/>
              <a:t>personali, in tal caso si ha violazione volontaria</a:t>
            </a:r>
            <a:r>
              <a:rPr lang="it-IT" dirty="0"/>
              <a:t> </a:t>
            </a:r>
            <a:r>
              <a:rPr lang="it-IT" dirty="0" smtClean="0"/>
              <a:t>(spionaggio)</a:t>
            </a:r>
            <a:endParaRPr lang="it-IT" dirty="0"/>
          </a:p>
          <a:p>
            <a:endParaRPr lang="it-IT" sz="2400" kern="1200" dirty="0" smtClean="0">
              <a:solidFill>
                <a:schemeClr val="tx1"/>
              </a:solidFill>
            </a:endParaRPr>
          </a:p>
          <a:p>
            <a:endParaRPr lang="it-IT" sz="2400" kern="1200" dirty="0">
              <a:solidFill>
                <a:schemeClr val="tx1"/>
              </a:solidFill>
            </a:endParaRPr>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2230161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7</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PRIVACY E </a:t>
            </a:r>
            <a:r>
              <a:rPr lang="it-IT" dirty="0">
                <a:solidFill>
                  <a:srgbClr val="FFFF00"/>
                </a:solidFill>
                <a:effectLst>
                  <a:outerShdw blurRad="38100" dist="38100" dir="2700000" algn="tl">
                    <a:srgbClr val="000000">
                      <a:alpha val="43137"/>
                    </a:srgbClr>
                  </a:outerShdw>
                </a:effectLst>
              </a:rPr>
              <a:t>DEONTOLOGIA:</a:t>
            </a:r>
            <a:br>
              <a:rPr lang="it-IT" dirty="0">
                <a:solidFill>
                  <a:srgbClr val="FFFF00"/>
                </a:solidFill>
                <a:effectLst>
                  <a:outerShdw blurRad="38100" dist="38100" dir="2700000" algn="tl">
                    <a:srgbClr val="000000">
                      <a:alpha val="43137"/>
                    </a:srgbClr>
                  </a:outerShdw>
                </a:effectLst>
              </a:rPr>
            </a:br>
            <a:r>
              <a:rPr lang="it-IT" dirty="0" smtClean="0">
                <a:solidFill>
                  <a:srgbClr val="FFFF00"/>
                </a:solidFill>
                <a:effectLst>
                  <a:outerShdw blurRad="38100" dist="38100" dir="2700000" algn="tl">
                    <a:srgbClr val="000000">
                      <a:alpha val="43137"/>
                    </a:srgbClr>
                  </a:outerShdw>
                </a:effectLst>
              </a:rPr>
              <a:t>CASO STUDY=VIOLAZOINE </a:t>
            </a:r>
            <a:r>
              <a:rPr lang="it-IT" dirty="0">
                <a:solidFill>
                  <a:srgbClr val="FFFF00"/>
                </a:solidFill>
                <a:effectLst>
                  <a:outerShdw blurRad="38100" dist="38100" dir="2700000" algn="tl">
                    <a:srgbClr val="000000">
                      <a:alpha val="43137"/>
                    </a:srgbClr>
                  </a:outerShdw>
                </a:effectLst>
              </a:rPr>
              <a:t>DATI</a:t>
            </a:r>
          </a:p>
        </p:txBody>
      </p:sp>
      <p:sp>
        <p:nvSpPr>
          <p:cNvPr id="4" name="CasellaDiTesto 3"/>
          <p:cNvSpPr txBox="1"/>
          <p:nvPr/>
        </p:nvSpPr>
        <p:spPr>
          <a:xfrm>
            <a:off x="685798" y="2327564"/>
            <a:ext cx="11201402" cy="4370427"/>
          </a:xfrm>
          <a:prstGeom prst="rect">
            <a:avLst/>
          </a:prstGeom>
          <a:noFill/>
        </p:spPr>
        <p:txBody>
          <a:bodyPr wrap="square" rtlCol="0">
            <a:spAutoFit/>
          </a:bodyPr>
          <a:lstStyle/>
          <a:p>
            <a:endParaRPr lang="it-IT" dirty="0"/>
          </a:p>
          <a:p>
            <a:r>
              <a:rPr lang="it-IT" dirty="0"/>
              <a:t>Le violazioni dei dati personali possono essere accidentali – capitano per sbaglio o per errore - o volontarie, e sono: </a:t>
            </a:r>
          </a:p>
          <a:p>
            <a:endParaRPr lang="it-IT" dirty="0" smtClean="0"/>
          </a:p>
          <a:p>
            <a:r>
              <a:rPr lang="it-IT" dirty="0" smtClean="0"/>
              <a:t>2</a:t>
            </a:r>
            <a:r>
              <a:rPr lang="it-IT" dirty="0"/>
              <a:t>. </a:t>
            </a:r>
            <a:r>
              <a:rPr lang="it-IT" b="1" dirty="0"/>
              <a:t>Copia non autorizzata</a:t>
            </a:r>
            <a:r>
              <a:rPr lang="it-IT" dirty="0"/>
              <a:t> (furto se la violazione è volontaria) e si verifica quando un terzo non autorizzato ha copiato i dati dove non doveva. </a:t>
            </a:r>
          </a:p>
          <a:p>
            <a:r>
              <a:rPr lang="it-IT" dirty="0"/>
              <a:t>3. </a:t>
            </a:r>
            <a:r>
              <a:rPr lang="it-IT" b="1" dirty="0"/>
              <a:t>Divulgazione non prevista</a:t>
            </a:r>
            <a:r>
              <a:rPr lang="it-IT" dirty="0"/>
              <a:t> (diffusione se la violazione è volontaria) e si verifica quando vengono diffusi dati personali che non dovevano essere divulgati. </a:t>
            </a:r>
          </a:p>
          <a:p>
            <a:endParaRPr lang="it-IT" dirty="0" smtClean="0"/>
          </a:p>
          <a:p>
            <a:endParaRPr lang="it-IT" sz="2400" kern="1200" dirty="0">
              <a:solidFill>
                <a:schemeClr val="tx1"/>
              </a:solidFill>
            </a:endParaRPr>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2489444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8</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PRIVACY E </a:t>
            </a:r>
            <a:r>
              <a:rPr lang="it-IT" dirty="0">
                <a:solidFill>
                  <a:srgbClr val="FFFF00"/>
                </a:solidFill>
                <a:effectLst>
                  <a:outerShdw blurRad="38100" dist="38100" dir="2700000" algn="tl">
                    <a:srgbClr val="000000">
                      <a:alpha val="43137"/>
                    </a:srgbClr>
                  </a:outerShdw>
                </a:effectLst>
              </a:rPr>
              <a:t>DEONTOLOGIA:</a:t>
            </a:r>
            <a:br>
              <a:rPr lang="it-IT" dirty="0">
                <a:solidFill>
                  <a:srgbClr val="FFFF00"/>
                </a:solidFill>
                <a:effectLst>
                  <a:outerShdw blurRad="38100" dist="38100" dir="2700000" algn="tl">
                    <a:srgbClr val="000000">
                      <a:alpha val="43137"/>
                    </a:srgbClr>
                  </a:outerShdw>
                </a:effectLst>
              </a:rPr>
            </a:br>
            <a:r>
              <a:rPr lang="it-IT" dirty="0" smtClean="0">
                <a:solidFill>
                  <a:srgbClr val="FFFF00"/>
                </a:solidFill>
                <a:effectLst>
                  <a:outerShdw blurRad="38100" dist="38100" dir="2700000" algn="tl">
                    <a:srgbClr val="000000">
                      <a:alpha val="43137"/>
                    </a:srgbClr>
                  </a:outerShdw>
                </a:effectLst>
              </a:rPr>
              <a:t>CASO STUDY=VIOLAZOINE </a:t>
            </a:r>
            <a:r>
              <a:rPr lang="it-IT" dirty="0">
                <a:solidFill>
                  <a:srgbClr val="FFFF00"/>
                </a:solidFill>
                <a:effectLst>
                  <a:outerShdw blurRad="38100" dist="38100" dir="2700000" algn="tl">
                    <a:srgbClr val="000000">
                      <a:alpha val="43137"/>
                    </a:srgbClr>
                  </a:outerShdw>
                </a:effectLst>
              </a:rPr>
              <a:t>DATI </a:t>
            </a:r>
          </a:p>
        </p:txBody>
      </p:sp>
      <p:sp>
        <p:nvSpPr>
          <p:cNvPr id="4" name="CasellaDiTesto 3"/>
          <p:cNvSpPr txBox="1"/>
          <p:nvPr/>
        </p:nvSpPr>
        <p:spPr>
          <a:xfrm>
            <a:off x="523701" y="2591830"/>
            <a:ext cx="11737571" cy="4647426"/>
          </a:xfrm>
          <a:prstGeom prst="rect">
            <a:avLst/>
          </a:prstGeom>
          <a:noFill/>
        </p:spPr>
        <p:txBody>
          <a:bodyPr wrap="square" rtlCol="0">
            <a:spAutoFit/>
          </a:bodyPr>
          <a:lstStyle/>
          <a:p>
            <a:r>
              <a:rPr lang="it-IT" dirty="0" smtClean="0"/>
              <a:t>Le </a:t>
            </a:r>
            <a:r>
              <a:rPr lang="it-IT" dirty="0"/>
              <a:t>violazioni dei dati personali possono essere accidentali – capitano per sbaglio o per errore - o volontarie, e sono: </a:t>
            </a:r>
          </a:p>
          <a:p>
            <a:r>
              <a:rPr lang="it-IT" dirty="0"/>
              <a:t>4. </a:t>
            </a:r>
            <a:r>
              <a:rPr lang="it-IT" b="1" dirty="0"/>
              <a:t>Modifica non autorizzata</a:t>
            </a:r>
            <a:r>
              <a:rPr lang="it-IT" dirty="0"/>
              <a:t> (compromissione se la violazione è volontaria) e si verifica quando</a:t>
            </a:r>
          </a:p>
          <a:p>
            <a:r>
              <a:rPr lang="it-IT" dirty="0"/>
              <a:t>un terzo modifica dati che non poteva modificare.</a:t>
            </a:r>
          </a:p>
          <a:p>
            <a:r>
              <a:rPr lang="it-IT" dirty="0"/>
              <a:t>5. </a:t>
            </a:r>
            <a:r>
              <a:rPr lang="it-IT" b="1" dirty="0"/>
              <a:t>Perdita d’accesso</a:t>
            </a:r>
            <a:r>
              <a:rPr lang="it-IT" dirty="0"/>
              <a:t> (cifratura se la violazione è volontaria) e si verifica quando i dati personali vanno persi. </a:t>
            </a:r>
          </a:p>
          <a:p>
            <a:r>
              <a:rPr lang="it-IT" dirty="0"/>
              <a:t>6. </a:t>
            </a:r>
            <a:r>
              <a:rPr lang="it-IT" b="1" dirty="0"/>
              <a:t>Cancellazione dei dati</a:t>
            </a:r>
            <a:r>
              <a:rPr lang="it-IT" dirty="0"/>
              <a:t> (distruzione volontaria se la violazione è voluta) e si verifica quando viene cancellato il file che conteneva dati personali che erano salvati solo lì. </a:t>
            </a:r>
          </a:p>
          <a:p>
            <a:endParaRPr lang="it-IT" dirty="0"/>
          </a:p>
          <a:p>
            <a:endParaRPr lang="it-IT" dirty="0" smtClean="0"/>
          </a:p>
          <a:p>
            <a:endParaRPr lang="it-IT" sz="2400" kern="1200" dirty="0">
              <a:solidFill>
                <a:schemeClr val="tx1"/>
              </a:solidFill>
            </a:endParaRPr>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966880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9</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180601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PRIVACY E </a:t>
            </a:r>
            <a:r>
              <a:rPr lang="it-IT" dirty="0">
                <a:solidFill>
                  <a:srgbClr val="FFFF00"/>
                </a:solidFill>
                <a:effectLst>
                  <a:outerShdw blurRad="38100" dist="38100" dir="2700000" algn="tl">
                    <a:srgbClr val="000000">
                      <a:alpha val="43137"/>
                    </a:srgbClr>
                  </a:outerShdw>
                </a:effectLst>
              </a:rPr>
              <a:t>DEONTOLOGIA</a:t>
            </a:r>
            <a:r>
              <a:rPr lang="it-IT" dirty="0" smtClean="0">
                <a:solidFill>
                  <a:srgbClr val="FFFF00"/>
                </a:solidFill>
                <a:effectLst>
                  <a:outerShdw blurRad="38100" dist="38100" dir="2700000" algn="tl">
                    <a:srgbClr val="000000">
                      <a:alpha val="43137"/>
                    </a:srgbClr>
                  </a:outerShdw>
                </a:effectLst>
              </a:rPr>
              <a:t>: CASO STUDY</a:t>
            </a:r>
            <a:r>
              <a:rPr lang="it-IT" dirty="0">
                <a:solidFill>
                  <a:srgbClr val="FFFF00"/>
                </a:solidFill>
                <a:effectLst>
                  <a:outerShdw blurRad="38100" dist="38100" dir="2700000" algn="tl">
                    <a:srgbClr val="000000">
                      <a:alpha val="43137"/>
                    </a:srgbClr>
                  </a:outerShdw>
                </a:effectLst>
              </a:rPr>
              <a:t/>
            </a:r>
            <a:br>
              <a:rPr lang="it-IT" dirty="0">
                <a:solidFill>
                  <a:srgbClr val="FFFF00"/>
                </a:solidFill>
                <a:effectLst>
                  <a:outerShdw blurRad="38100" dist="38100" dir="2700000" algn="tl">
                    <a:srgbClr val="000000">
                      <a:alpha val="43137"/>
                    </a:srgbClr>
                  </a:outerShdw>
                </a:effectLst>
              </a:rPr>
            </a:br>
            <a:r>
              <a:rPr lang="it-IT" dirty="0">
                <a:solidFill>
                  <a:srgbClr val="FFFF00"/>
                </a:solidFill>
                <a:effectLst>
                  <a:outerShdw blurRad="38100" dist="38100" dir="2700000" algn="tl">
                    <a:srgbClr val="000000">
                      <a:alpha val="43137"/>
                    </a:srgbClr>
                  </a:outerShdw>
                </a:effectLst>
              </a:rPr>
              <a:t>VIOLAZOINE DATI </a:t>
            </a:r>
            <a:r>
              <a:rPr lang="it-IT" dirty="0" smtClean="0">
                <a:solidFill>
                  <a:srgbClr val="FFFF00"/>
                </a:solidFill>
                <a:effectLst>
                  <a:outerShdw blurRad="38100" dist="38100" dir="2700000" algn="tl">
                    <a:srgbClr val="000000">
                      <a:alpha val="43137"/>
                    </a:srgbClr>
                  </a:outerShdw>
                </a:effectLst>
              </a:rPr>
              <a:t>(</a:t>
            </a:r>
            <a:r>
              <a:rPr lang="it-IT" dirty="0" err="1" smtClean="0">
                <a:solidFill>
                  <a:srgbClr val="FFFF00"/>
                </a:solidFill>
                <a:effectLst>
                  <a:outerShdw blurRad="38100" dist="38100" dir="2700000" algn="tl">
                    <a:srgbClr val="000000">
                      <a:alpha val="43137"/>
                    </a:srgbClr>
                  </a:outerShdw>
                </a:effectLst>
              </a:rPr>
              <a:t>cd.data</a:t>
            </a:r>
            <a:r>
              <a:rPr lang="it-IT" dirty="0" smtClean="0">
                <a:solidFill>
                  <a:srgbClr val="FFFF00"/>
                </a:solidFill>
                <a:effectLst>
                  <a:outerShdw blurRad="38100" dist="38100" dir="2700000" algn="tl">
                    <a:srgbClr val="000000">
                      <a:alpha val="43137"/>
                    </a:srgbClr>
                  </a:outerShdw>
                </a:effectLst>
              </a:rPr>
              <a:t> </a:t>
            </a:r>
            <a:r>
              <a:rPr lang="it-IT" dirty="0" err="1" smtClean="0">
                <a:solidFill>
                  <a:srgbClr val="FFFF00"/>
                </a:solidFill>
                <a:effectLst>
                  <a:outerShdw blurRad="38100" dist="38100" dir="2700000" algn="tl">
                    <a:srgbClr val="000000">
                      <a:alpha val="43137"/>
                    </a:srgbClr>
                  </a:outerShdw>
                </a:effectLst>
              </a:rPr>
              <a:t>breach</a:t>
            </a:r>
            <a:r>
              <a:rPr lang="it-IT" dirty="0" smtClean="0">
                <a:solidFill>
                  <a:srgbClr val="FFFF00"/>
                </a:solidFill>
                <a:effectLst>
                  <a:outerShdw blurRad="38100" dist="38100" dir="2700000" algn="tl">
                    <a:srgbClr val="000000">
                      <a:alpha val="43137"/>
                    </a:srgbClr>
                  </a:outerShdw>
                </a:effectLst>
              </a:rPr>
              <a:t>)</a:t>
            </a:r>
            <a:endParaRPr lang="it-IT" dirty="0">
              <a:solidFill>
                <a:srgbClr val="FFFF00"/>
              </a:solidFill>
              <a:effectLst>
                <a:outerShdw blurRad="38100" dist="38100" dir="2700000" algn="tl">
                  <a:srgbClr val="000000">
                    <a:alpha val="43137"/>
                  </a:srgbClr>
                </a:outerShdw>
              </a:effectLst>
            </a:endParaRPr>
          </a:p>
        </p:txBody>
      </p:sp>
      <p:sp>
        <p:nvSpPr>
          <p:cNvPr id="4" name="CasellaDiTesto 3"/>
          <p:cNvSpPr txBox="1"/>
          <p:nvPr/>
        </p:nvSpPr>
        <p:spPr>
          <a:xfrm>
            <a:off x="590204" y="1958418"/>
            <a:ext cx="11671068" cy="5201424"/>
          </a:xfrm>
          <a:prstGeom prst="rect">
            <a:avLst/>
          </a:prstGeom>
          <a:noFill/>
        </p:spPr>
        <p:txBody>
          <a:bodyPr wrap="square" rtlCol="0">
            <a:spAutoFit/>
          </a:bodyPr>
          <a:lstStyle/>
          <a:p>
            <a:r>
              <a:rPr lang="it-IT" dirty="0"/>
              <a:t>Questi 6 incidenti, se vengono commessi </a:t>
            </a:r>
            <a:r>
              <a:rPr lang="it-IT" b="1" dirty="0"/>
              <a:t>volontariamente</a:t>
            </a:r>
            <a:r>
              <a:rPr lang="it-IT" dirty="0"/>
              <a:t>, cambiano nel concetto e nel nome:</a:t>
            </a:r>
          </a:p>
          <a:p>
            <a:pPr marL="285750" indent="-285750">
              <a:buFont typeface="Arial" panose="020B0604020202020204" pitchFamily="34" charset="0"/>
              <a:buChar char="•"/>
            </a:pPr>
            <a:r>
              <a:rPr lang="it-IT" dirty="0"/>
              <a:t>l’accesso non autorizzato diventa spionaggio;</a:t>
            </a:r>
          </a:p>
          <a:p>
            <a:pPr marL="285750" indent="-285750">
              <a:buFont typeface="Arial" panose="020B0604020202020204" pitchFamily="34" charset="0"/>
              <a:buChar char="•"/>
            </a:pPr>
            <a:r>
              <a:rPr lang="it-IT" dirty="0"/>
              <a:t>la copia non autorizzata si chiama furto;</a:t>
            </a:r>
          </a:p>
          <a:p>
            <a:pPr marL="285750" indent="-285750">
              <a:buFont typeface="Arial" panose="020B0604020202020204" pitchFamily="34" charset="0"/>
              <a:buChar char="•"/>
            </a:pPr>
            <a:r>
              <a:rPr lang="it-IT" dirty="0"/>
              <a:t>la divulgazione non prevista si chiama diffusione;</a:t>
            </a:r>
          </a:p>
          <a:p>
            <a:pPr marL="285750" indent="-285750">
              <a:buFont typeface="Arial" panose="020B0604020202020204" pitchFamily="34" charset="0"/>
              <a:buChar char="•"/>
            </a:pPr>
            <a:r>
              <a:rPr lang="it-IT" dirty="0"/>
              <a:t>la modifica non autorizzata diventa una compromissione, per esempio: un hacker entra nell’area riservata del portale web dell'azienda, dove ogni cliente ha nome, cognome e link al sito aziendale, e cambia tutti i link sostituendoli con </a:t>
            </a:r>
            <a:r>
              <a:rPr lang="it-IT" dirty="0" smtClean="0"/>
              <a:t>www.youcan.com </a:t>
            </a:r>
            <a:r>
              <a:rPr lang="it-IT" dirty="0"/>
              <a:t>così, chi clicca, finisce su </a:t>
            </a:r>
            <a:r>
              <a:rPr lang="it-IT" dirty="0" err="1" smtClean="0"/>
              <a:t>Youcan</a:t>
            </a:r>
            <a:r>
              <a:rPr lang="it-IT" dirty="0" smtClean="0"/>
              <a:t>;</a:t>
            </a:r>
            <a:endParaRPr lang="it-IT" dirty="0"/>
          </a:p>
          <a:p>
            <a:pPr marL="285750" indent="-285750">
              <a:buFont typeface="Arial" panose="020B0604020202020204" pitchFamily="34" charset="0"/>
              <a:buChar char="•"/>
            </a:pPr>
            <a:r>
              <a:rPr lang="it-IT" dirty="0"/>
              <a:t>la perdita d’accesso diventa una cifratura, per esempio: </a:t>
            </a:r>
            <a:r>
              <a:rPr lang="it-IT" dirty="0" smtClean="0"/>
              <a:t>si infetta </a:t>
            </a:r>
            <a:r>
              <a:rPr lang="it-IT" dirty="0"/>
              <a:t>volontariamente con il </a:t>
            </a:r>
            <a:r>
              <a:rPr lang="it-IT" dirty="0" err="1"/>
              <a:t>CryptoLocker</a:t>
            </a:r>
            <a:r>
              <a:rPr lang="it-IT" dirty="0"/>
              <a:t> il computer che contiene tutti i dati personali dei dipendenti;</a:t>
            </a:r>
          </a:p>
          <a:p>
            <a:pPr marL="285750" indent="-285750">
              <a:buFont typeface="Arial" panose="020B0604020202020204" pitchFamily="34" charset="0"/>
              <a:buChar char="•"/>
            </a:pPr>
            <a:r>
              <a:rPr lang="it-IT" dirty="0"/>
              <a:t>la cancellazione diventa distruzione volontaria.</a:t>
            </a:r>
          </a:p>
          <a:p>
            <a:r>
              <a:rPr lang="it-IT" dirty="0"/>
              <a:t>Se si verifica una di queste cose, c’è stata una violazione e va gestita.</a:t>
            </a:r>
          </a:p>
          <a:p>
            <a:endParaRPr lang="it-IT" dirty="0"/>
          </a:p>
          <a:p>
            <a:endParaRPr lang="it-IT" sz="2400" kern="1200" dirty="0">
              <a:solidFill>
                <a:schemeClr val="tx1"/>
              </a:solidFill>
            </a:endParaRPr>
          </a:p>
          <a:p>
            <a:endParaRPr lang="it-IT" sz="2400" dirty="0" smtClean="0"/>
          </a:p>
          <a:p>
            <a:r>
              <a:rPr lang="it-IT" sz="2400" b="1" dirty="0" smtClean="0"/>
              <a:t>                                    </a:t>
            </a:r>
            <a:r>
              <a:rPr lang="it-IT" sz="2000" b="1" dirty="0" smtClean="0"/>
              <a:t>Dr.ssa </a:t>
            </a:r>
            <a:r>
              <a:rPr lang="it-IT" sz="2000" b="1" dirty="0"/>
              <a:t>Elisabetta Russo - </a:t>
            </a:r>
            <a:r>
              <a:rPr lang="it-IT" sz="2000" b="1" dirty="0" err="1"/>
              <a:t>OdcecSa</a:t>
            </a:r>
            <a:r>
              <a:rPr lang="it-IT" sz="2000" b="1" dirty="0"/>
              <a:t/>
            </a:r>
            <a:br>
              <a:rPr lang="it-IT" sz="2000" b="1" dirty="0"/>
            </a:br>
            <a:endParaRPr lang="it-IT" sz="2000" dirty="0"/>
          </a:p>
          <a:p>
            <a:endParaRPr lang="it-IT" sz="2400" kern="1200" dirty="0">
              <a:solidFill>
                <a:schemeClr val="tx1"/>
              </a:solidFill>
            </a:endParaRPr>
          </a:p>
        </p:txBody>
      </p:sp>
    </p:spTree>
    <p:extLst>
      <p:ext uri="{BB962C8B-B14F-4D97-AF65-F5344CB8AC3E}">
        <p14:creationId xmlns:p14="http://schemas.microsoft.com/office/powerpoint/2010/main" val="997704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ilo">
  <a:themeElements>
    <a:clrScheme name="Filo">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24590</TotalTime>
  <Words>2436</Words>
  <Application>Microsoft Office PowerPoint</Application>
  <PresentationFormat>Widescreen</PresentationFormat>
  <Paragraphs>245</Paragraphs>
  <Slides>24</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24</vt:i4>
      </vt:variant>
    </vt:vector>
  </HeadingPairs>
  <TitlesOfParts>
    <vt:vector size="33" baseType="lpstr">
      <vt:lpstr>Arial</vt:lpstr>
      <vt:lpstr>Baskerville Old Face</vt:lpstr>
      <vt:lpstr>Calibri</vt:lpstr>
      <vt:lpstr>Century Gothic</vt:lpstr>
      <vt:lpstr>Times New Roman</vt:lpstr>
      <vt:lpstr>Verdana</vt:lpstr>
      <vt:lpstr>Wingdings</vt:lpstr>
      <vt:lpstr>Wingdings 3</vt:lpstr>
      <vt:lpstr>Filo</vt:lpstr>
      <vt:lpstr>GDPR UE 679/2016   GENERAL DATA PROTECTOR REGULATION</vt:lpstr>
      <vt:lpstr> PRIVACY E DEONTOLOGIA:  CASO STUDY sistema protezione dei dati</vt:lpstr>
      <vt:lpstr> PRIVACY E DEONTOLOGIA:  CASO STUDY sistema protezione dei dati</vt:lpstr>
      <vt:lpstr> PRIVACY E DEONTOLOGIA:  CASO STUDY sistema protezione dei dati</vt:lpstr>
      <vt:lpstr> PRIVACY E DEONTOLOGIA:  CASO STUDY sistema protezione dei dati</vt:lpstr>
      <vt:lpstr> PRIVACY E DEONTOLOGIA: CASO STUDY=VIOLAZOINE DATI</vt:lpstr>
      <vt:lpstr>PRIVACY E DEONTOLOGIA: CASO STUDY=VIOLAZOINE DATI</vt:lpstr>
      <vt:lpstr>PRIVACY E DEONTOLOGIA: CASO STUDY=VIOLAZOINE DATI </vt:lpstr>
      <vt:lpstr>PRIVACY E DEONTOLOGIA: CASO STUDY VIOLAZOINE DATI (cd.data breach)</vt:lpstr>
      <vt:lpstr>PRIVACY E DEONTOLOGIA: VIOLAZIONE DATI </vt:lpstr>
      <vt:lpstr>PRIVACY E DEONTOLOGIA: VIOLAZOINE DATI </vt:lpstr>
      <vt:lpstr>PRIVACY E DEONTOLOGIA: VIOLAZOINE DATI </vt:lpstr>
      <vt:lpstr>PRIVACY E DEONTOLOGIA: VIOLAZOINE DATI </vt:lpstr>
      <vt:lpstr>PRIVACY E DEONTOLOGIA: VIOLAZOINE DATI </vt:lpstr>
      <vt:lpstr>PRIVACY E DEONTOLOGIA:  Il caso pratico</vt:lpstr>
      <vt:lpstr>PRIVACY E DEONTOLOGIA: Il caso pratico</vt:lpstr>
      <vt:lpstr>PRIVACY E DEONTOLOGIA:  Il caso pratico in studio</vt:lpstr>
      <vt:lpstr>PRIVACY E DEONTOLOGIA:  Il caso pratico in studio</vt:lpstr>
      <vt:lpstr>PRIVACY E DEONTOLOGIA:  Il caso pratico</vt:lpstr>
      <vt:lpstr> PRIVACY E DEONTOLOGIA </vt:lpstr>
      <vt:lpstr> PRIVACY E DEONTOLOGIA </vt:lpstr>
      <vt:lpstr> PRIVACY E DEONTOLOGIA </vt:lpstr>
      <vt:lpstr>PRIVACY E DEONTOLOGIA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INSIEMI</dc:title>
  <dc:creator>elisheba.russo@hotmail.com</dc:creator>
  <cp:lastModifiedBy>elisheba.russo@hotmail.com</cp:lastModifiedBy>
  <cp:revision>564</cp:revision>
  <cp:lastPrinted>2024-02-13T13:05:56Z</cp:lastPrinted>
  <dcterms:created xsi:type="dcterms:W3CDTF">2020-10-06T12:45:11Z</dcterms:created>
  <dcterms:modified xsi:type="dcterms:W3CDTF">2024-02-21T17:06:44Z</dcterms:modified>
</cp:coreProperties>
</file>