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7" r:id="rId4"/>
    <p:sldId id="268" r:id="rId5"/>
    <p:sldId id="258" r:id="rId6"/>
    <p:sldId id="286" r:id="rId7"/>
    <p:sldId id="297" r:id="rId8"/>
    <p:sldId id="288" r:id="rId9"/>
    <p:sldId id="296" r:id="rId10"/>
    <p:sldId id="291" r:id="rId11"/>
    <p:sldId id="294" r:id="rId12"/>
    <p:sldId id="293" r:id="rId13"/>
    <p:sldId id="273" r:id="rId14"/>
    <p:sldId id="298" r:id="rId15"/>
    <p:sldId id="299" r:id="rId16"/>
    <p:sldId id="301" r:id="rId17"/>
    <p:sldId id="300" r:id="rId18"/>
    <p:sldId id="287" r:id="rId19"/>
    <p:sldId id="302" r:id="rId20"/>
    <p:sldId id="305" r:id="rId21"/>
    <p:sldId id="306" r:id="rId22"/>
    <p:sldId id="303" r:id="rId23"/>
    <p:sldId id="279" r:id="rId24"/>
    <p:sldId id="304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5"/>
    <p:restoredTop sz="95755"/>
  </p:normalViewPr>
  <p:slideViewPr>
    <p:cSldViewPr snapToGrid="0">
      <p:cViewPr>
        <p:scale>
          <a:sx n="73" d="100"/>
          <a:sy n="73" d="100"/>
        </p:scale>
        <p:origin x="328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052FF-6B1B-D247-B1CB-EA45ED54C674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09C54-3D87-A54C-B44E-D6A0A109E5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1860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09C54-3D87-A54C-B44E-D6A0A109E56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214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09C54-3D87-A54C-B44E-D6A0A109E56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891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09C54-3D87-A54C-B44E-D6A0A109E56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481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09C54-3D87-A54C-B44E-D6A0A109E56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46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09C54-3D87-A54C-B44E-D6A0A109E56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5988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09C54-3D87-A54C-B44E-D6A0A109E56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54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09C54-3D87-A54C-B44E-D6A0A109E56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4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605592-C013-8481-1BA6-C22DAF1BD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DC2F0C0-4CF5-4A75-CD78-8356DDC04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9CEA4C-1B15-8DC3-C20A-613C8C914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7FEE9C-8E0B-4B54-BE0C-3BA1A6D78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805824-E4DE-BEE3-44A4-E104327D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20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8F63FF-7896-C75D-B7E1-D5C4619B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917EC7-3B91-9C59-0882-EAFCCD4AD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DBFD83-25E0-9B16-7247-1A389171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A6C836-752D-BED0-CB75-F6B249DC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76D481-E02C-59B4-5B2E-0FD3A06BD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13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585637-EB5F-92DD-D4B8-C4BC75EB0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92D7D2B-DCD9-8927-CF90-F5C2C40ED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35B02F-2CDC-57BB-57E6-73AC44E4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11AD35-2F4D-F718-0B4B-E6D8E35B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95685F-651C-E808-04B9-89B2C276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51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25A106-F72D-4CB3-8E7B-8BADD6FA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5DB0F1-44FE-E2B5-33A2-662C03DBF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BA051C-3489-A7FE-1D43-5330F6799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8FF6AB-97EC-C2A3-E49B-454F666C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EDD21D-A9E4-A6B6-7F07-F529AB46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97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2DFA9C-4BAD-0FB4-3ABF-76410611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7485EF-18BD-726D-40F3-288DDD925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C516CE-97EB-FF6D-0E88-110C1493B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1B4ED9-A9AF-A5B0-229B-62D3E0FE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EDD0C6-3540-C251-7451-A3A77EB15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9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DD9778-33AA-371F-7715-A7C2FF7EE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31F94A-13B8-D647-6E37-3F4EDEF58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887D2D-88D4-55B8-7550-1A5FFCE5D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0BAB20-3D4E-803F-04B6-2F51C4C03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C6F164-B097-BC11-DCD0-ABAC4C7D8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2F3270-D077-EDC3-1508-CF753B87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95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505E3A-F878-85E4-2B7B-C2B616936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387B5D-11BB-A3E2-6707-4F365C935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8E8527C-1DB3-2BE6-9F96-F36C8DCBA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598E6AE-4C1B-B25F-BBB9-9CEE33C8B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116F39B-A82E-AAE5-82B5-054F19E7A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5B797EC-C6D6-38D6-373F-6F8314905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5868F3A-4B73-4338-7878-6645650FA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8846555-422D-773C-0A4F-A0C4D3C8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7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E6DB6E-F953-968D-4B4F-C47D84421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B248636-6672-9B9E-B1DD-79F1B8D2F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BD0EA5-2820-D6FC-5777-60B7CD45B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55DDB0-38C4-75D2-B7BE-0C3B54056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73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2B3703C-D738-62CF-B238-78DF11E75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DFC0E11-D546-D7C3-DD8D-A32D29F69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26E6CF-180F-7D4D-5022-B5FC09F3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54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70FCCB-C819-37C3-F5B5-869260433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A83669-8909-F981-B910-1C5AC11B7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6769B6-0272-BA8D-B1B7-BF18E196F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8C73367-795F-5465-EE6A-7CF24BF1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35669B-55C2-8C7B-3325-F40CF26EB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CF21DA3-2021-C024-C510-7406B8FE1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85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4F902E-888D-E5EF-A49B-DA41083E1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BB774BC-2827-601B-C64E-369846A0C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34F599A-9C44-AAED-EBA5-0AEE3D88C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85E073-59F8-42F1-F3CA-FBFDF9B73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F56DD04-9BF4-E124-144A-0CB303E1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D2AE6B-6160-A377-AD60-15DC1068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27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15E951D-0A00-4D0E-6D2D-C6D970B4F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D0B42B-6346-735F-95AE-BFE775DC7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09014B-ED99-FCC4-02FD-99B132952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92681-4EA3-E049-A230-0B1039ACC802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21D1E2-915F-AA67-BEB6-10EA47A54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16D8DD-8D30-B8C1-98FC-94B77DE2F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BD5EE-4340-7D4F-87DD-2E1E0B6525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142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07E338B-AFC2-FC34-38B2-111A7FF7F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 fontScale="90000"/>
          </a:bodyPr>
          <a:lstStyle/>
          <a:p>
            <a:r>
              <a:rPr lang="it-IT" sz="9800" b="1" dirty="0"/>
              <a:t>La revisione legale</a:t>
            </a:r>
            <a:br>
              <a:rPr lang="it-IT" sz="7200" dirty="0"/>
            </a:br>
            <a:r>
              <a:rPr lang="it-IT" sz="7200" dirty="0"/>
              <a:t> </a:t>
            </a:r>
            <a:r>
              <a:rPr lang="it-IT" dirty="0"/>
              <a:t>PMI – nano imprese </a:t>
            </a:r>
            <a:endParaRPr lang="it-IT" sz="72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2C7D5B-8ACE-0964-A15E-F5C60C777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 fontScale="92500" lnSpcReduction="20000"/>
          </a:bodyPr>
          <a:lstStyle/>
          <a:p>
            <a:r>
              <a:rPr lang="it-IT" sz="2000" dirty="0"/>
              <a:t>Dott. Commercialista e Revisore Legale Francesco Fallacara</a:t>
            </a:r>
          </a:p>
          <a:p>
            <a:r>
              <a:rPr lang="it-IT" sz="2000" dirty="0"/>
              <a:t>18 dicembre 2023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425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15891FB-2CE9-1599-6905-562E47D270D4}"/>
              </a:ext>
            </a:extLst>
          </p:cNvPr>
          <p:cNvSpPr txBox="1"/>
          <p:nvPr/>
        </p:nvSpPr>
        <p:spPr>
          <a:xfrm>
            <a:off x="11276255" y="6081990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(5/6)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34550C9-A52B-C342-A2EE-F480D718EC60}"/>
              </a:ext>
            </a:extLst>
          </p:cNvPr>
          <p:cNvSpPr txBox="1"/>
          <p:nvPr/>
        </p:nvSpPr>
        <p:spPr>
          <a:xfrm>
            <a:off x="848238" y="477998"/>
            <a:ext cx="1098320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revisore unico </a:t>
            </a:r>
            <a:r>
              <a:rPr lang="it-IT" dirty="0">
                <a:sym typeface="Wingdings" pitchFamily="2" charset="2"/>
              </a:rPr>
              <a:t> consultare altri colleghi / ordine di appartenenza</a:t>
            </a:r>
          </a:p>
          <a:p>
            <a:r>
              <a:rPr lang="it-IT" dirty="0">
                <a:sym typeface="Wingdings" pitchFamily="2" charset="2"/>
              </a:rPr>
              <a:t>                     </a:t>
            </a:r>
          </a:p>
          <a:p>
            <a:r>
              <a:rPr lang="it-IT" dirty="0">
                <a:sym typeface="Wingdings" pitchFamily="2" charset="2"/>
              </a:rPr>
              <a:t>	          operare con il massimo scetticismo professionale</a:t>
            </a:r>
          </a:p>
          <a:p>
            <a:endParaRPr lang="it-IT" dirty="0">
              <a:sym typeface="Wingdings" pitchFamily="2" charset="2"/>
            </a:endParaRPr>
          </a:p>
          <a:p>
            <a:endParaRPr lang="it-IT" dirty="0">
              <a:sym typeface="Wingdings" pitchFamily="2" charset="2"/>
            </a:endParaRPr>
          </a:p>
          <a:p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piano di audit </a:t>
            </a:r>
            <a:r>
              <a:rPr lang="it-IT" dirty="0">
                <a:sym typeface="Wingdings" pitchFamily="2" charset="2"/>
              </a:rPr>
              <a:t> 	programmi di revisione / check list che diano evidenza della  natura, tempistica ed  estensione delle procedure di valutazione del rischio: </a:t>
            </a:r>
          </a:p>
          <a:p>
            <a:endParaRPr lang="it-IT" dirty="0">
              <a:sym typeface="Wingdings" pitchFamily="2" charset="2"/>
            </a:endParaRPr>
          </a:p>
          <a:p>
            <a:r>
              <a:rPr lang="it-IT" dirty="0">
                <a:sym typeface="Wingdings" pitchFamily="2" charset="2"/>
              </a:rPr>
              <a:t>- pianificate </a:t>
            </a:r>
          </a:p>
          <a:p>
            <a:r>
              <a:rPr lang="it-IT" dirty="0">
                <a:sym typeface="Wingdings" pitchFamily="2" charset="2"/>
              </a:rPr>
              <a:t>- conseguenti a livello di </a:t>
            </a:r>
            <a:r>
              <a:rPr lang="it-IT" dirty="0" err="1">
                <a:sym typeface="Wingdings" pitchFamily="2" charset="2"/>
              </a:rPr>
              <a:t>asserizioni</a:t>
            </a:r>
            <a:r>
              <a:rPr lang="it-IT" dirty="0">
                <a:sym typeface="Wingdings" pitchFamily="2" charset="2"/>
              </a:rPr>
              <a:t> in risposta ai rischi identificati e valutati</a:t>
            </a:r>
          </a:p>
          <a:p>
            <a:endParaRPr lang="it-IT" dirty="0">
              <a:sym typeface="Wingdings" pitchFamily="2" charset="2"/>
            </a:endParaRPr>
          </a:p>
          <a:p>
            <a:r>
              <a:rPr lang="it-IT" dirty="0">
                <a:sym typeface="Wingdings" pitchFamily="2" charset="2"/>
              </a:rPr>
              <a:t>NB: la documentazione del piano è l’evidenza documentale del lavoro svolto. Deve consentire il riesame</a:t>
            </a:r>
          </a:p>
          <a:p>
            <a:r>
              <a:rPr lang="it-IT" dirty="0">
                <a:sym typeface="Wingdings" pitchFamily="2" charset="2"/>
              </a:rPr>
              <a:t>del lavoro da parte di un altro professionista ed è valutata ai fini della responsabilità.</a:t>
            </a:r>
          </a:p>
          <a:p>
            <a:endParaRPr lang="it-IT" dirty="0">
              <a:sym typeface="Wingdings" pitchFamily="2" charset="2"/>
            </a:endParaRPr>
          </a:p>
          <a:p>
            <a:r>
              <a:rPr lang="it-IT" dirty="0">
                <a:sym typeface="Wingdings" pitchFamily="2" charset="2"/>
              </a:rPr>
              <a:t>preminenza delle </a:t>
            </a:r>
            <a:r>
              <a:rPr lang="it-IT" b="1" dirty="0">
                <a:sym typeface="Wingdings" pitchFamily="2" charset="2"/>
              </a:rPr>
              <a:t>procedure di validità (test di dettaglio sui saldi contabili) </a:t>
            </a:r>
            <a:r>
              <a:rPr lang="it-IT" dirty="0">
                <a:sym typeface="Wingdings" pitchFamily="2" charset="2"/>
              </a:rPr>
              <a:t> sulle procedure di conformità</a:t>
            </a:r>
          </a:p>
          <a:p>
            <a:r>
              <a:rPr lang="it-IT" dirty="0">
                <a:sym typeface="Wingdings" pitchFamily="2" charset="2"/>
              </a:rPr>
              <a:t> 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8EDC3207-24B0-69F2-DAB6-FE253107058B}"/>
              </a:ext>
            </a:extLst>
          </p:cNvPr>
          <p:cNvCxnSpPr/>
          <p:nvPr/>
        </p:nvCxnSpPr>
        <p:spPr>
          <a:xfrm>
            <a:off x="3402716" y="4756127"/>
            <a:ext cx="0" cy="720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7C035CC-A9E5-023B-68A7-BBE8AEACFB86}"/>
              </a:ext>
            </a:extLst>
          </p:cNvPr>
          <p:cNvSpPr txBox="1"/>
          <p:nvPr/>
        </p:nvSpPr>
        <p:spPr>
          <a:xfrm>
            <a:off x="1670539" y="5449818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limiti del Sistema di Controllo interno</a:t>
            </a:r>
          </a:p>
        </p:txBody>
      </p:sp>
    </p:spTree>
    <p:extLst>
      <p:ext uri="{BB962C8B-B14F-4D97-AF65-F5344CB8AC3E}">
        <p14:creationId xmlns:p14="http://schemas.microsoft.com/office/powerpoint/2010/main" val="2988288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15891FB-2CE9-1599-6905-562E47D270D4}"/>
              </a:ext>
            </a:extLst>
          </p:cNvPr>
          <p:cNvSpPr txBox="1"/>
          <p:nvPr/>
        </p:nvSpPr>
        <p:spPr>
          <a:xfrm>
            <a:off x="11276255" y="6081990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(6/6)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34550C9-A52B-C342-A2EE-F480D718EC60}"/>
              </a:ext>
            </a:extLst>
          </p:cNvPr>
          <p:cNvSpPr txBox="1"/>
          <p:nvPr/>
        </p:nvSpPr>
        <p:spPr>
          <a:xfrm>
            <a:off x="848238" y="477998"/>
            <a:ext cx="1098320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LIMITI DEL SISTEMA DI CONTROLLO INTERNO </a:t>
            </a:r>
          </a:p>
          <a:p>
            <a:endParaRPr lang="it-IT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ISA 315</a:t>
            </a:r>
          </a:p>
          <a:p>
            <a:endParaRPr lang="it-IT" dirty="0">
              <a:solidFill>
                <a:srgbClr val="FF0000"/>
              </a:solidFill>
              <a:sym typeface="Wingdings" pitchFamily="2" charset="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assenza di membri esterni o indipendenti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proprietario amministratore </a:t>
            </a:r>
            <a:endParaRPr lang="it-IT" dirty="0">
              <a:solidFill>
                <a:srgbClr val="FF0000"/>
              </a:solidFill>
              <a:sym typeface="Wingdings" pitchFamily="2" charset="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assenza di forma documentale di codice di comportamento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procedure amministrative non formalizzate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scarsa formalizzazione delle deleghe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assenza di valutazione del rischio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sistemi informativi obsoleti / poco sofisticati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comunicazione informale/ poco strutturata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limitazione nell’applicabilità del principio di separazione delle funzioni</a:t>
            </a:r>
          </a:p>
          <a:p>
            <a:endParaRPr lang="it-IT" dirty="0">
              <a:sym typeface="Wingdings" pitchFamily="2" charset="2"/>
            </a:endParaRPr>
          </a:p>
          <a:p>
            <a:endParaRPr lang="it-IT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94084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5FCF615-9E89-E110-24AC-A9A9FC194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10128690" cy="1188950"/>
          </a:xfrm>
        </p:spPr>
        <p:txBody>
          <a:bodyPr anchor="b">
            <a:normAutofit fontScale="90000"/>
          </a:bodyPr>
          <a:lstStyle/>
          <a:p>
            <a:r>
              <a:rPr lang="it-IT" sz="5400" dirty="0"/>
              <a:t>Identificazione e valutazione del Rischio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840D330-7707-603F-A878-0ECF8A9E5B45}"/>
              </a:ext>
            </a:extLst>
          </p:cNvPr>
          <p:cNvSpPr txBox="1"/>
          <p:nvPr/>
        </p:nvSpPr>
        <p:spPr>
          <a:xfrm>
            <a:off x="496919" y="2534408"/>
            <a:ext cx="98897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Le procedure di valutazione del rischio devono includere:</a:t>
            </a:r>
          </a:p>
          <a:p>
            <a:endParaRPr lang="it-I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indagini presso la direzione o altri soggetti</a:t>
            </a:r>
          </a:p>
          <a:p>
            <a:r>
              <a:rPr lang="it-IT" dirty="0"/>
              <a:t>esistono sistemi per il monitoraggio delle performance ?</a:t>
            </a:r>
          </a:p>
          <a:p>
            <a:r>
              <a:rPr lang="it-IT" dirty="0"/>
              <a:t>la società si affida ad solo a determinati indicatori ?</a:t>
            </a:r>
          </a:p>
          <a:p>
            <a:endParaRPr lang="it-IT" b="1" dirty="0"/>
          </a:p>
          <a:p>
            <a:endParaRPr lang="it-I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procedure di analisi comparativa</a:t>
            </a:r>
          </a:p>
          <a:p>
            <a:r>
              <a:rPr lang="it-IT" dirty="0"/>
              <a:t>assenza di informazioni finanziarie intermedie o mensili</a:t>
            </a:r>
          </a:p>
          <a:p>
            <a:endParaRPr lang="it-IT" b="1" dirty="0"/>
          </a:p>
          <a:p>
            <a:endParaRPr lang="it-I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osservazioni ed ispezioni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7649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C3D78BD-13F9-D3CF-73A2-5FFC30F1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it-IT" sz="4800" dirty="0"/>
              <a:t>Il Revisore legale singolo (1/2)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11734A-D31D-0F86-A373-A6A2875AC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it-IT" sz="2400" dirty="0">
                <a:latin typeface="+mj-lt"/>
              </a:rPr>
              <a:t>Prospetto per riepilogo pianificazione di tutti i lavori di revisione considerando: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  <a:p>
            <a:r>
              <a:rPr lang="it-IT" sz="2400" dirty="0">
                <a:latin typeface="+mj-lt"/>
              </a:rPr>
              <a:t>giornate per le verifiche</a:t>
            </a:r>
          </a:p>
          <a:p>
            <a:r>
              <a:rPr lang="it-IT" sz="2400" dirty="0">
                <a:latin typeface="+mj-lt"/>
              </a:rPr>
              <a:t>ore di lavoro pianificate e comunicate al cliente</a:t>
            </a:r>
          </a:p>
          <a:p>
            <a:r>
              <a:rPr lang="it-IT" sz="2400" dirty="0">
                <a:latin typeface="+mj-lt"/>
              </a:rPr>
              <a:t>ore di lavoro effettive</a:t>
            </a:r>
          </a:p>
          <a:p>
            <a:r>
              <a:rPr lang="it-IT" sz="2400" dirty="0">
                <a:latin typeface="+mj-lt"/>
              </a:rPr>
              <a:t>percorso di formazione delle risorse</a:t>
            </a:r>
          </a:p>
          <a:p>
            <a:r>
              <a:rPr lang="it-IT" sz="2400" dirty="0">
                <a:latin typeface="+mj-lt"/>
              </a:rPr>
              <a:t>controllo di qualità interno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676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C3D78BD-13F9-D3CF-73A2-5FFC30F1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it-IT" sz="4800" dirty="0"/>
              <a:t>Sistema di controllo della qualità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11734A-D31D-0F86-A373-A6A2875AC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it-IT" sz="2400" dirty="0">
                <a:latin typeface="+mj-lt"/>
              </a:rPr>
              <a:t>forma e contenuto del SCIQ possono essere rappresentate da brevi memorandum / istruzioni operative</a:t>
            </a:r>
          </a:p>
          <a:p>
            <a:r>
              <a:rPr lang="it-IT" sz="2400" dirty="0">
                <a:latin typeface="+mj-lt"/>
              </a:rPr>
              <a:t>comunicazione delle direttive e procedure alle risorse meno formale</a:t>
            </a:r>
          </a:p>
          <a:p>
            <a:r>
              <a:rPr lang="it-IT" sz="2400" dirty="0">
                <a:latin typeface="+mj-lt"/>
              </a:rPr>
              <a:t>assegnare la funzione di monitoraggio ad altro revisore / società di revisione</a:t>
            </a:r>
          </a:p>
          <a:p>
            <a:r>
              <a:rPr lang="it-IT" sz="2400" dirty="0">
                <a:latin typeface="+mj-lt"/>
              </a:rPr>
              <a:t>esternalizzazione della gestione dei reclami</a:t>
            </a:r>
          </a:p>
          <a:p>
            <a:pPr marL="0" indent="0">
              <a:buNone/>
            </a:pPr>
            <a:endParaRPr lang="it-IT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EBDE30D-04E5-AAD4-4E45-16795A8C0783}"/>
              </a:ext>
            </a:extLst>
          </p:cNvPr>
          <p:cNvSpPr txBox="1"/>
          <p:nvPr/>
        </p:nvSpPr>
        <p:spPr>
          <a:xfrm>
            <a:off x="11146972" y="5874714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(2/2)</a:t>
            </a:r>
          </a:p>
        </p:txBody>
      </p:sp>
    </p:spTree>
    <p:extLst>
      <p:ext uri="{BB962C8B-B14F-4D97-AF65-F5344CB8AC3E}">
        <p14:creationId xmlns:p14="http://schemas.microsoft.com/office/powerpoint/2010/main" val="2192824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a L 3">
            <a:extLst>
              <a:ext uri="{FF2B5EF4-FFF2-40B4-BE49-F238E27FC236}">
                <a16:creationId xmlns:a16="http://schemas.microsoft.com/office/drawing/2014/main" id="{E22E04CD-6F14-352B-3113-98441EE2E556}"/>
              </a:ext>
            </a:extLst>
          </p:cNvPr>
          <p:cNvSpPr/>
          <p:nvPr/>
        </p:nvSpPr>
        <p:spPr>
          <a:xfrm rot="5400000">
            <a:off x="4988166" y="-4988169"/>
            <a:ext cx="2215666" cy="12192001"/>
          </a:xfrm>
          <a:prstGeom prst="corner">
            <a:avLst>
              <a:gd name="adj1" fmla="val 37302"/>
              <a:gd name="adj2" fmla="val 60794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56598E4-BF3B-98D5-6508-5306EF6AC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it-IT" dirty="0"/>
              <a:t>Procedure di conformità e validità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658213-CAC9-0B80-FFDA-3102B33F8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752" y="2036640"/>
            <a:ext cx="11252248" cy="1603375"/>
          </a:xfrm>
        </p:spPr>
        <p:txBody>
          <a:bodyPr>
            <a:noAutofit/>
          </a:bodyPr>
          <a:lstStyle/>
          <a:p>
            <a:r>
              <a:rPr lang="it-IT" sz="2400" dirty="0"/>
              <a:t>PMI </a:t>
            </a:r>
            <a:r>
              <a:rPr lang="it-IT" sz="2400" dirty="0">
                <a:sym typeface="Wingdings" pitchFamily="2" charset="2"/>
              </a:rPr>
              <a:t> alto rischio di controllo</a:t>
            </a:r>
          </a:p>
          <a:p>
            <a:endParaRPr lang="it-IT" sz="2400" dirty="0">
              <a:sym typeface="Wingdings" pitchFamily="2" charset="2"/>
            </a:endParaRPr>
          </a:p>
          <a:p>
            <a:r>
              <a:rPr lang="it-IT" sz="2400" dirty="0">
                <a:sym typeface="Wingdings" pitchFamily="2" charset="2"/>
              </a:rPr>
              <a:t>alto rischio di controllo  risposta al rischio       procedure di conformità</a:t>
            </a:r>
          </a:p>
          <a:p>
            <a:pPr marL="0" indent="0">
              <a:buNone/>
            </a:pPr>
            <a:r>
              <a:rPr lang="it-IT" sz="2400" dirty="0">
                <a:sym typeface="Wingdings" pitchFamily="2" charset="2"/>
              </a:rPr>
              <a:t>						        		procedure di validità</a:t>
            </a:r>
          </a:p>
          <a:p>
            <a:endParaRPr lang="it-IT" sz="2400" dirty="0">
              <a:sym typeface="Wingdings" pitchFamily="2" charset="2"/>
            </a:endParaRPr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4D115804-9574-F9AD-952C-352E51D7D1CC}"/>
              </a:ext>
            </a:extLst>
          </p:cNvPr>
          <p:cNvSpPr/>
          <p:nvPr/>
        </p:nvSpPr>
        <p:spPr>
          <a:xfrm>
            <a:off x="5799991" y="3715962"/>
            <a:ext cx="298938" cy="580292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47B487B-A5CE-F03A-B450-0BBC243C5783}"/>
              </a:ext>
            </a:extLst>
          </p:cNvPr>
          <p:cNvSpPr txBox="1"/>
          <p:nvPr/>
        </p:nvSpPr>
        <p:spPr>
          <a:xfrm>
            <a:off x="2986012" y="3921366"/>
            <a:ext cx="62199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endParaRPr lang="it-IT" sz="2400" dirty="0"/>
          </a:p>
          <a:p>
            <a:pPr>
              <a:lnSpc>
                <a:spcPct val="150000"/>
              </a:lnSpc>
            </a:pPr>
            <a:r>
              <a:rPr lang="it-IT" sz="2400" dirty="0"/>
              <a:t>- rischio di individuazione degli errori basso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- campionamento esteso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Forma a L 7">
            <a:extLst>
              <a:ext uri="{FF2B5EF4-FFF2-40B4-BE49-F238E27FC236}">
                <a16:creationId xmlns:a16="http://schemas.microsoft.com/office/drawing/2014/main" id="{BDCAC2F6-EA18-C8DA-636E-7EC47F3A8C3E}"/>
              </a:ext>
            </a:extLst>
          </p:cNvPr>
          <p:cNvSpPr/>
          <p:nvPr/>
        </p:nvSpPr>
        <p:spPr>
          <a:xfrm rot="16200000">
            <a:off x="4988165" y="-345831"/>
            <a:ext cx="2215666" cy="12192001"/>
          </a:xfrm>
          <a:prstGeom prst="corner">
            <a:avLst>
              <a:gd name="adj1" fmla="val 23810"/>
              <a:gd name="adj2" fmla="val 13968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orma a L 8">
            <a:extLst>
              <a:ext uri="{FF2B5EF4-FFF2-40B4-BE49-F238E27FC236}">
                <a16:creationId xmlns:a16="http://schemas.microsoft.com/office/drawing/2014/main" id="{B82FA51D-01E2-2CBB-297B-9E298C9E6F13}"/>
              </a:ext>
            </a:extLst>
          </p:cNvPr>
          <p:cNvSpPr/>
          <p:nvPr/>
        </p:nvSpPr>
        <p:spPr>
          <a:xfrm rot="16200000">
            <a:off x="9220328" y="4249491"/>
            <a:ext cx="1025515" cy="3288318"/>
          </a:xfrm>
          <a:prstGeom prst="corner">
            <a:avLst>
              <a:gd name="adj1" fmla="val 23810"/>
              <a:gd name="adj2" fmla="val 13968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43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a L 3">
            <a:extLst>
              <a:ext uri="{FF2B5EF4-FFF2-40B4-BE49-F238E27FC236}">
                <a16:creationId xmlns:a16="http://schemas.microsoft.com/office/drawing/2014/main" id="{E22E04CD-6F14-352B-3113-98441EE2E556}"/>
              </a:ext>
            </a:extLst>
          </p:cNvPr>
          <p:cNvSpPr/>
          <p:nvPr/>
        </p:nvSpPr>
        <p:spPr>
          <a:xfrm rot="5400000">
            <a:off x="4988166" y="-4988169"/>
            <a:ext cx="2215666" cy="12192001"/>
          </a:xfrm>
          <a:prstGeom prst="corner">
            <a:avLst>
              <a:gd name="adj1" fmla="val 23810"/>
              <a:gd name="adj2" fmla="val 48889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56598E4-BF3B-98D5-6508-5306EF6AC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it-IT" dirty="0"/>
              <a:t>Procedure di conformità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35BB0615-8B27-4234-ABD4-0C4DFB259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215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Controlli dell’azienda: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riconciliazioni bancarie mensili</a:t>
            </a:r>
          </a:p>
          <a:p>
            <a:r>
              <a:rPr lang="it-IT" dirty="0"/>
              <a:t>riscontro corretta contabilizzazione di poste</a:t>
            </a:r>
          </a:p>
          <a:p>
            <a:r>
              <a:rPr lang="it-IT" dirty="0"/>
              <a:t>review delle stime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Verifiche del Revisore: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interviste al personale</a:t>
            </a:r>
          </a:p>
          <a:p>
            <a:r>
              <a:rPr lang="it-IT" dirty="0"/>
              <a:t>indagini</a:t>
            </a:r>
          </a:p>
          <a:p>
            <a:r>
              <a:rPr lang="it-IT" dirty="0"/>
              <a:t>ispezioni</a:t>
            </a:r>
          </a:p>
          <a:p>
            <a:r>
              <a:rPr lang="it-IT" dirty="0"/>
              <a:t>osservazione</a:t>
            </a:r>
          </a:p>
        </p:txBody>
      </p:sp>
      <p:sp>
        <p:nvSpPr>
          <p:cNvPr id="10" name="Forma a L 9">
            <a:extLst>
              <a:ext uri="{FF2B5EF4-FFF2-40B4-BE49-F238E27FC236}">
                <a16:creationId xmlns:a16="http://schemas.microsoft.com/office/drawing/2014/main" id="{8DB56005-F089-C349-8ECC-4DF653C7DAC3}"/>
              </a:ext>
            </a:extLst>
          </p:cNvPr>
          <p:cNvSpPr/>
          <p:nvPr/>
        </p:nvSpPr>
        <p:spPr>
          <a:xfrm rot="16200000">
            <a:off x="4988165" y="-345831"/>
            <a:ext cx="2215666" cy="12192001"/>
          </a:xfrm>
          <a:prstGeom prst="corner">
            <a:avLst>
              <a:gd name="adj1" fmla="val 23810"/>
              <a:gd name="adj2" fmla="val 13968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orma a L 10">
            <a:extLst>
              <a:ext uri="{FF2B5EF4-FFF2-40B4-BE49-F238E27FC236}">
                <a16:creationId xmlns:a16="http://schemas.microsoft.com/office/drawing/2014/main" id="{F5465BB7-ADB8-7539-6A6D-C77F4558E2DE}"/>
              </a:ext>
            </a:extLst>
          </p:cNvPr>
          <p:cNvSpPr/>
          <p:nvPr/>
        </p:nvSpPr>
        <p:spPr>
          <a:xfrm rot="16200000">
            <a:off x="9220328" y="4249491"/>
            <a:ext cx="1025515" cy="3288318"/>
          </a:xfrm>
          <a:prstGeom prst="corner">
            <a:avLst>
              <a:gd name="adj1" fmla="val 23810"/>
              <a:gd name="adj2" fmla="val 13968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984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a L 3">
            <a:extLst>
              <a:ext uri="{FF2B5EF4-FFF2-40B4-BE49-F238E27FC236}">
                <a16:creationId xmlns:a16="http://schemas.microsoft.com/office/drawing/2014/main" id="{E22E04CD-6F14-352B-3113-98441EE2E556}"/>
              </a:ext>
            </a:extLst>
          </p:cNvPr>
          <p:cNvSpPr/>
          <p:nvPr/>
        </p:nvSpPr>
        <p:spPr>
          <a:xfrm rot="5400000">
            <a:off x="4988166" y="-4988169"/>
            <a:ext cx="2215666" cy="12192001"/>
          </a:xfrm>
          <a:prstGeom prst="corner">
            <a:avLst>
              <a:gd name="adj1" fmla="val 37302"/>
              <a:gd name="adj2" fmla="val 60794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56598E4-BF3B-98D5-6508-5306EF6AC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it-IT" dirty="0"/>
              <a:t>Le procedure di validità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4CA522C3-E69A-9512-5ABE-119ED96E0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461" y="1618005"/>
            <a:ext cx="10873154" cy="52217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dirty="0"/>
              <a:t>Si suddividono in:</a:t>
            </a:r>
          </a:p>
          <a:p>
            <a:pPr marL="0" indent="0">
              <a:buNone/>
            </a:pPr>
            <a:r>
              <a:rPr lang="it-IT" sz="2200" dirty="0"/>
              <a:t>- procedure di analisi comparativa</a:t>
            </a:r>
          </a:p>
          <a:p>
            <a:pPr marL="0" indent="0">
              <a:buNone/>
            </a:pPr>
            <a:endParaRPr lang="it-IT" sz="2200" dirty="0">
              <a:latin typeface="+mj-lt"/>
            </a:endParaRPr>
          </a:p>
          <a:p>
            <a:pPr marL="0" indent="0">
              <a:buNone/>
            </a:pPr>
            <a:endParaRPr lang="it-IT" sz="2200" dirty="0">
              <a:latin typeface="+mj-lt"/>
            </a:endParaRPr>
          </a:p>
          <a:p>
            <a:pPr marL="0" indent="0">
              <a:buNone/>
            </a:pPr>
            <a:endParaRPr lang="it-IT" sz="2200" dirty="0">
              <a:latin typeface="+mj-lt"/>
            </a:endParaRPr>
          </a:p>
          <a:p>
            <a:pPr marL="0" indent="0">
              <a:buNone/>
            </a:pPr>
            <a:endParaRPr lang="it-IT" sz="2200" dirty="0">
              <a:latin typeface="+mj-lt"/>
            </a:endParaRPr>
          </a:p>
          <a:p>
            <a:pPr marL="0" indent="0">
              <a:buNone/>
            </a:pPr>
            <a:r>
              <a:rPr lang="it-IT" sz="2200" dirty="0"/>
              <a:t>- verifiche di dettaglio (preferibile in caso di rischio moderato/alto)</a:t>
            </a:r>
          </a:p>
          <a:p>
            <a:r>
              <a:rPr lang="it-IT" sz="2000" dirty="0">
                <a:latin typeface="+mj-lt"/>
              </a:rPr>
              <a:t>procedura di conferma scritta esterna</a:t>
            </a:r>
          </a:p>
          <a:p>
            <a:r>
              <a:rPr lang="it-IT" sz="2000" dirty="0">
                <a:latin typeface="+mj-lt"/>
              </a:rPr>
              <a:t>osservazione dell’inventario fisico delle rimanenze</a:t>
            </a:r>
          </a:p>
          <a:p>
            <a:r>
              <a:rPr lang="it-IT" sz="2000" dirty="0">
                <a:latin typeface="+mj-lt"/>
              </a:rPr>
              <a:t>selezioni di classi/conti/operazioni e verifica del rispetto delle asserzioni riguardanti la registrazione contabile</a:t>
            </a:r>
          </a:p>
          <a:p>
            <a:r>
              <a:rPr lang="it-IT" sz="2000" dirty="0" err="1">
                <a:latin typeface="+mj-lt"/>
              </a:rPr>
              <a:t>eame</a:t>
            </a:r>
            <a:r>
              <a:rPr lang="it-IT" sz="2000" dirty="0">
                <a:latin typeface="+mj-lt"/>
              </a:rPr>
              <a:t> delle riconciliazioni contabili e delle scritture di rettifica</a:t>
            </a:r>
          </a:p>
          <a:p>
            <a:r>
              <a:rPr lang="it-IT" sz="2000" dirty="0">
                <a:latin typeface="+mj-lt"/>
              </a:rPr>
              <a:t>analisi critica delle stime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endParaRPr lang="it-IT" sz="2200" dirty="0"/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AC97B6A-AB9A-C33F-EED9-F41E17160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41982"/>
              </p:ext>
            </p:extLst>
          </p:nvPr>
        </p:nvGraphicFramePr>
        <p:xfrm>
          <a:off x="996461" y="2532185"/>
          <a:ext cx="9380414" cy="110744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4690207">
                  <a:extLst>
                    <a:ext uri="{9D8B030D-6E8A-4147-A177-3AD203B41FA5}">
                      <a16:colId xmlns:a16="http://schemas.microsoft.com/office/drawing/2014/main" val="1094948307"/>
                    </a:ext>
                  </a:extLst>
                </a:gridCol>
                <a:gridCol w="4690207">
                  <a:extLst>
                    <a:ext uri="{9D8B030D-6E8A-4147-A177-3AD203B41FA5}">
                      <a16:colId xmlns:a16="http://schemas.microsoft.com/office/drawing/2014/main" val="1487200041"/>
                    </a:ext>
                  </a:extLst>
                </a:gridCol>
              </a:tblGrid>
              <a:tr h="328507">
                <a:tc>
                  <a:txBody>
                    <a:bodyPr/>
                    <a:lstStyle/>
                    <a:p>
                      <a:r>
                        <a:rPr lang="it-IT" b="0" dirty="0">
                          <a:latin typeface="+mj-lt"/>
                        </a:rPr>
                        <a:t>Costo del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latin typeface="+mj-lt"/>
                        </a:rPr>
                        <a:t>Accuratezza e valutazione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075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>
                          <a:latin typeface="+mj-lt"/>
                        </a:rPr>
                        <a:t>Provvigioni ad agenti/ venditori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latin typeface="+mj-lt"/>
                        </a:rPr>
                        <a:t>Completezza, accuratezza e valutazione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771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>
                          <a:latin typeface="+mj-lt"/>
                        </a:rPr>
                        <a:t>Costo 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latin typeface="+mj-lt"/>
                        </a:rPr>
                        <a:t>Accuratezza e valutazione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328958"/>
                  </a:ext>
                </a:extLst>
              </a:tr>
            </a:tbl>
          </a:graphicData>
        </a:graphic>
      </p:graphicFrame>
      <p:sp>
        <p:nvSpPr>
          <p:cNvPr id="10" name="Forma a L 9">
            <a:extLst>
              <a:ext uri="{FF2B5EF4-FFF2-40B4-BE49-F238E27FC236}">
                <a16:creationId xmlns:a16="http://schemas.microsoft.com/office/drawing/2014/main" id="{88235220-F51C-4682-0AB2-69AAB1E267EF}"/>
              </a:ext>
            </a:extLst>
          </p:cNvPr>
          <p:cNvSpPr/>
          <p:nvPr/>
        </p:nvSpPr>
        <p:spPr>
          <a:xfrm rot="16200000">
            <a:off x="4988165" y="-345831"/>
            <a:ext cx="2215666" cy="12192001"/>
          </a:xfrm>
          <a:prstGeom prst="corner">
            <a:avLst>
              <a:gd name="adj1" fmla="val 23810"/>
              <a:gd name="adj2" fmla="val 13968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orma a L 10">
            <a:extLst>
              <a:ext uri="{FF2B5EF4-FFF2-40B4-BE49-F238E27FC236}">
                <a16:creationId xmlns:a16="http://schemas.microsoft.com/office/drawing/2014/main" id="{A0E0CAD4-224E-6EB3-CE07-E1923DFEB23E}"/>
              </a:ext>
            </a:extLst>
          </p:cNvPr>
          <p:cNvSpPr/>
          <p:nvPr/>
        </p:nvSpPr>
        <p:spPr>
          <a:xfrm rot="16200000">
            <a:off x="9220328" y="4249491"/>
            <a:ext cx="1025515" cy="3288318"/>
          </a:xfrm>
          <a:prstGeom prst="corner">
            <a:avLst>
              <a:gd name="adj1" fmla="val 23810"/>
              <a:gd name="adj2" fmla="val 13968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092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A724DBA-D2D9-471E-8ED7-2015DDD95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258386B-6C00-9855-B390-E703E9C82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14" y="618970"/>
            <a:ext cx="4282983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IAASB nuovo principio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641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0234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77786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677179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BC339C5-F422-AB9E-BE62-C92944F8ABB4}"/>
              </a:ext>
            </a:extLst>
          </p:cNvPr>
          <p:cNvSpPr txBox="1"/>
          <p:nvPr/>
        </p:nvSpPr>
        <p:spPr>
          <a:xfrm>
            <a:off x="396625" y="802996"/>
            <a:ext cx="6098582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it-IT" sz="24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La Revisione legale nelle </a:t>
            </a:r>
            <a:r>
              <a:rPr lang="it-IT" sz="20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«NANO – IMPRESE»</a:t>
            </a:r>
            <a:endParaRPr lang="it-IT" sz="2400" b="1" dirty="0">
              <a:latin typeface="+mj-lt"/>
            </a:endParaRPr>
          </a:p>
          <a:p>
            <a:pPr defTabSz="722376">
              <a:spcAft>
                <a:spcPts val="600"/>
              </a:spcAft>
            </a:pPr>
            <a:r>
              <a:rPr lang="it-IT" sz="24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Riflessioni e strumenti operativi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18B549-1944-E92A-7C87-3176B5195C4C}"/>
              </a:ext>
            </a:extLst>
          </p:cNvPr>
          <p:cNvSpPr txBox="1"/>
          <p:nvPr/>
        </p:nvSpPr>
        <p:spPr>
          <a:xfrm>
            <a:off x="7152668" y="2167071"/>
            <a:ext cx="4548551" cy="3702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it-IT" sz="189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 dicembre 2025 </a:t>
            </a:r>
          </a:p>
          <a:p>
            <a:pPr defTabSz="722376">
              <a:spcAft>
                <a:spcPts val="600"/>
              </a:spcAft>
            </a:pPr>
            <a:r>
              <a:rPr lang="it-IT" sz="189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dai bilanci 2026</a:t>
            </a:r>
          </a:p>
          <a:p>
            <a:pPr defTabSz="722376">
              <a:spcAft>
                <a:spcPts val="600"/>
              </a:spcAft>
            </a:pPr>
            <a:endParaRPr lang="it-IT" sz="1896" dirty="0"/>
          </a:p>
          <a:p>
            <a:pPr marL="342900" indent="-342900" defTabSz="722376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896" dirty="0">
                <a:latin typeface="+mj-lt"/>
              </a:rPr>
              <a:t>approccio basata sulla valutazione del rischio</a:t>
            </a:r>
          </a:p>
          <a:p>
            <a:pPr marL="342900" indent="-342900" defTabSz="722376">
              <a:spcAft>
                <a:spcPts val="600"/>
              </a:spcAft>
              <a:buFont typeface="Wingdings" pitchFamily="2" charset="2"/>
              <a:buChar char="§"/>
            </a:pPr>
            <a:endParaRPr lang="it-IT" sz="1896" dirty="0">
              <a:latin typeface="+mj-lt"/>
            </a:endParaRPr>
          </a:p>
          <a:p>
            <a:pPr marL="342900" indent="-342900" defTabSz="722376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896" dirty="0">
                <a:latin typeface="+mj-lt"/>
              </a:rPr>
              <a:t>tratta le varie fasi della revisione</a:t>
            </a:r>
          </a:p>
          <a:p>
            <a:pPr marL="342900" indent="-342900" defTabSz="722376">
              <a:spcAft>
                <a:spcPts val="600"/>
              </a:spcAft>
              <a:buFont typeface="Wingdings" pitchFamily="2" charset="2"/>
              <a:buChar char="§"/>
            </a:pPr>
            <a:endParaRPr lang="it-IT" sz="1896" dirty="0">
              <a:latin typeface="+mj-lt"/>
            </a:endParaRPr>
          </a:p>
          <a:p>
            <a:pPr marL="342900" indent="-342900" defTabSz="722376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896" dirty="0">
                <a:latin typeface="+mj-lt"/>
              </a:rPr>
              <a:t>sezione specifica per i bilanci consolidati</a:t>
            </a:r>
          </a:p>
          <a:p>
            <a:pPr defTabSz="722376">
              <a:spcAft>
                <a:spcPts val="600"/>
              </a:spcAft>
            </a:pPr>
            <a:r>
              <a:rPr lang="it-IT" sz="2400" dirty="0">
                <a:latin typeface="+mj-lt"/>
              </a:rPr>
              <a:t>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3B96A10-F82E-21F7-D2F5-9D3D27904034}"/>
              </a:ext>
            </a:extLst>
          </p:cNvPr>
          <p:cNvSpPr txBox="1"/>
          <p:nvPr/>
        </p:nvSpPr>
        <p:spPr>
          <a:xfrm>
            <a:off x="396625" y="1766268"/>
            <a:ext cx="157286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gennaio </a:t>
            </a:r>
            <a:r>
              <a:rPr lang="it-IT" sz="1900" dirty="0"/>
              <a:t>2020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BE83A27-47DE-E2EC-BF71-B40D60E40566}"/>
              </a:ext>
            </a:extLst>
          </p:cNvPr>
          <p:cNvSpPr txBox="1"/>
          <p:nvPr/>
        </p:nvSpPr>
        <p:spPr>
          <a:xfrm>
            <a:off x="490782" y="2435402"/>
            <a:ext cx="52745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it-IT" sz="1800" dirty="0">
                <a:effectLst/>
                <a:latin typeface="+mj-lt"/>
              </a:rPr>
              <a:t>non rappresenta un principio stand-alone</a:t>
            </a:r>
          </a:p>
          <a:p>
            <a:endParaRPr lang="it-IT" sz="1800" dirty="0">
              <a:effectLst/>
              <a:latin typeface="+mj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sz="1800" dirty="0">
                <a:effectLst/>
                <a:latin typeface="+mj-lt"/>
              </a:rPr>
              <a:t>il revisore di una nano-impresa non </a:t>
            </a:r>
            <a:r>
              <a:rPr lang="it-IT" sz="1800" dirty="0" err="1">
                <a:effectLst/>
                <a:latin typeface="+mj-lt"/>
              </a:rPr>
              <a:t>puo</a:t>
            </a:r>
            <a:r>
              <a:rPr lang="it-IT" sz="1800" dirty="0">
                <a:effectLst/>
                <a:latin typeface="+mj-lt"/>
              </a:rPr>
              <a:t>̀ prescindere dalla conoscenza e dalla comprensione di tutti i principi ISA Italia</a:t>
            </a:r>
          </a:p>
          <a:p>
            <a:endParaRPr lang="it-IT" sz="1800" dirty="0">
              <a:effectLst/>
              <a:latin typeface="+mj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sz="1800" dirty="0">
                <a:effectLst/>
                <a:latin typeface="+mj-lt"/>
              </a:rPr>
              <a:t>l’obiettivo </a:t>
            </a:r>
            <a:r>
              <a:rPr lang="it-IT" dirty="0">
                <a:latin typeface="+mj-lt"/>
              </a:rPr>
              <a:t>è </a:t>
            </a:r>
            <a:r>
              <a:rPr lang="it-IT" sz="1800" dirty="0">
                <a:effectLst/>
                <a:latin typeface="+mj-lt"/>
              </a:rPr>
              <a:t>agevolare la corretta applicazione </a:t>
            </a:r>
            <a:r>
              <a:rPr lang="it-IT" dirty="0">
                <a:latin typeface="+mj-lt"/>
              </a:rPr>
              <a:t>dei principi </a:t>
            </a:r>
          </a:p>
          <a:p>
            <a:endParaRPr lang="it-IT" dirty="0">
              <a:latin typeface="+mj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sz="1800" dirty="0">
                <a:effectLst/>
                <a:latin typeface="+mj-lt"/>
              </a:rPr>
              <a:t>Approccio metodologico alla revisione legale affidata al collegio sindacale nelle imprese di minori dimensioni”, emanato dal CNDCEC nel 2018, </a:t>
            </a:r>
            <a:endParaRPr lang="it-IT" dirty="0">
              <a:latin typeface="+mj-lt"/>
            </a:endParaRPr>
          </a:p>
          <a:p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8594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3FFEE3A2-B998-795D-8600-71B34635C591}"/>
              </a:ext>
            </a:extLst>
          </p:cNvPr>
          <p:cNvSpPr/>
          <p:nvPr/>
        </p:nvSpPr>
        <p:spPr>
          <a:xfrm flipV="1">
            <a:off x="836022" y="-1"/>
            <a:ext cx="11355978" cy="11947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AC52621-9515-BAD5-E7D6-C54D184DB8F8}"/>
              </a:ext>
            </a:extLst>
          </p:cNvPr>
          <p:cNvSpPr/>
          <p:nvPr/>
        </p:nvSpPr>
        <p:spPr>
          <a:xfrm>
            <a:off x="836022" y="6439594"/>
            <a:ext cx="10515600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F4E1964-98D9-3875-CA65-F0054C41724B}"/>
              </a:ext>
            </a:extLst>
          </p:cNvPr>
          <p:cNvSpPr/>
          <p:nvPr/>
        </p:nvSpPr>
        <p:spPr>
          <a:xfrm flipV="1">
            <a:off x="323598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0C25C75-20A9-B470-6116-8155C0602B07}"/>
              </a:ext>
            </a:extLst>
          </p:cNvPr>
          <p:cNvSpPr/>
          <p:nvPr/>
        </p:nvSpPr>
        <p:spPr>
          <a:xfrm flipV="1">
            <a:off x="4852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414FAD6-02FB-5878-54F6-A20A7E6433B1}"/>
              </a:ext>
            </a:extLst>
          </p:cNvPr>
          <p:cNvSpPr/>
          <p:nvPr/>
        </p:nvSpPr>
        <p:spPr>
          <a:xfrm flipV="1">
            <a:off x="640167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D78ADD8-BBFB-FE13-CEE8-CF06FA996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022" y="1393853"/>
            <a:ext cx="11086347" cy="5069122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sz="2200" dirty="0"/>
              <a:t>Società dove le caratteristiche delle “imprese di dimensioni minori” delineate nel paragrafo A64 del principio (ISA Italia) n. 200, sono </a:t>
            </a:r>
            <a:r>
              <a:rPr lang="it-IT" sz="2200" b="1" dirty="0"/>
              <a:t>accentuate</a:t>
            </a:r>
            <a:r>
              <a:rPr lang="it-IT" sz="2200" dirty="0"/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sz="2200" dirty="0"/>
              <a:t>In senso quantitativo, società che la disciplina del 2019 ha aggiunto all’insieme originariamente previsto dal D.Lgs. 39/2010 e dalla versione ante-riforma dell’art. 2477 c.c. L’art. </a:t>
            </a:r>
            <a:r>
              <a:rPr lang="it-IT" sz="2200" b="1" dirty="0"/>
              <a:t>379 del D.Lgs. 14/2019 </a:t>
            </a:r>
            <a:r>
              <a:rPr lang="it-IT" sz="2200" b="1" dirty="0" err="1"/>
              <a:t>succ</a:t>
            </a:r>
            <a:r>
              <a:rPr lang="it-IT" sz="2200" b="1" dirty="0"/>
              <a:t>. </a:t>
            </a:r>
            <a:r>
              <a:rPr lang="it-IT" sz="2200" dirty="0"/>
              <a:t>sancisce l’obbligo in capo alle  </a:t>
            </a:r>
            <a:r>
              <a:rPr lang="it-IT" sz="2200" b="1" dirty="0"/>
              <a:t>S.r.l. e alle società cooperative</a:t>
            </a:r>
            <a:r>
              <a:rPr lang="it-IT" sz="2200" dirty="0"/>
              <a:t> di provvedere alla nomina dell’organo di controllo o del revisore se:</a:t>
            </a:r>
          </a:p>
          <a:p>
            <a:pPr algn="just">
              <a:lnSpc>
                <a:spcPct val="120000"/>
              </a:lnSpc>
            </a:pPr>
            <a:r>
              <a:rPr lang="it-IT" sz="2200" dirty="0"/>
              <a:t>sono tenute alla redazione del bilancio consolidato;</a:t>
            </a:r>
          </a:p>
          <a:p>
            <a:pPr algn="just">
              <a:lnSpc>
                <a:spcPct val="120000"/>
              </a:lnSpc>
            </a:pPr>
            <a:r>
              <a:rPr lang="it-IT" sz="2200" dirty="0"/>
              <a:t>controllano una società obbligata alla revisione legale dei conti;</a:t>
            </a:r>
          </a:p>
          <a:p>
            <a:pPr algn="just">
              <a:lnSpc>
                <a:spcPct val="120000"/>
              </a:lnSpc>
            </a:pPr>
            <a:r>
              <a:rPr lang="it-IT" sz="2200" dirty="0"/>
              <a:t>hanno superato per due esercizi consecutivi almeno uno dei seguenti:</a:t>
            </a:r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t-IT" sz="2100" b="1" dirty="0"/>
              <a:t>tot attivo 4 milioni di euro;</a:t>
            </a:r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t-IT" sz="2100" b="1" dirty="0"/>
              <a:t>ricavi delle vendite e delle prestazioni 4 milioni di euro</a:t>
            </a:r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t-IT" sz="2100" b="1" dirty="0"/>
              <a:t>dipendenti occupati in media nell’esercizio 20 unità</a:t>
            </a:r>
            <a:endParaRPr lang="it-IT" sz="2600" b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1CE8413-3AB7-3A4C-C423-7DE90ED9BF43}"/>
              </a:ext>
            </a:extLst>
          </p:cNvPr>
          <p:cNvSpPr txBox="1"/>
          <p:nvPr/>
        </p:nvSpPr>
        <p:spPr>
          <a:xfrm>
            <a:off x="966014" y="435895"/>
            <a:ext cx="5129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+mj-lt"/>
              </a:rPr>
              <a:t>La Nano impresa (1/4)</a:t>
            </a:r>
          </a:p>
        </p:txBody>
      </p:sp>
    </p:spTree>
    <p:extLst>
      <p:ext uri="{BB962C8B-B14F-4D97-AF65-F5344CB8AC3E}">
        <p14:creationId xmlns:p14="http://schemas.microsoft.com/office/powerpoint/2010/main" val="417210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9995C34-3C86-897F-E907-C77F12C30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469" y="623275"/>
            <a:ext cx="8074815" cy="969367"/>
          </a:xfrm>
        </p:spPr>
        <p:txBody>
          <a:bodyPr anchor="b">
            <a:normAutofit fontScale="90000"/>
          </a:bodyPr>
          <a:lstStyle/>
          <a:p>
            <a:r>
              <a:rPr lang="it-IT" sz="6600" dirty="0"/>
              <a:t>Indice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57F30AC-0071-F6C7-9145-4C788F4BB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25425" indent="487363">
              <a:buFont typeface="Wingdings" pitchFamily="2" charset="2"/>
              <a:buChar char="v"/>
            </a:pPr>
            <a:r>
              <a:rPr lang="it-IT" dirty="0"/>
              <a:t> Le imprese di minori dimensioni</a:t>
            </a:r>
          </a:p>
          <a:p>
            <a:pPr marL="225425" indent="487363">
              <a:buFont typeface="Wingdings" pitchFamily="2" charset="2"/>
              <a:buChar char="v"/>
            </a:pPr>
            <a:r>
              <a:rPr lang="it-IT" dirty="0"/>
              <a:t> I nuovi obblighi</a:t>
            </a:r>
          </a:p>
          <a:p>
            <a:pPr marL="225425" indent="487363">
              <a:buFont typeface="Wingdings" pitchFamily="2" charset="2"/>
              <a:buChar char="v"/>
            </a:pPr>
            <a:r>
              <a:rPr lang="it-IT" dirty="0"/>
              <a:t> Il rischio di revisione</a:t>
            </a:r>
          </a:p>
          <a:p>
            <a:pPr marL="225425" indent="487363">
              <a:buFont typeface="Wingdings" pitchFamily="2" charset="2"/>
              <a:buChar char="v"/>
            </a:pPr>
            <a:r>
              <a:rPr lang="it-IT" dirty="0"/>
              <a:t> Considerazioni specifiche per le imprese di minori dimensioni</a:t>
            </a:r>
          </a:p>
          <a:p>
            <a:pPr marL="225425" indent="487363">
              <a:buFont typeface="Wingdings" pitchFamily="2" charset="2"/>
              <a:buChar char="v"/>
            </a:pPr>
            <a:r>
              <a:rPr lang="it-IT" dirty="0"/>
              <a:t> Identificazione del rischio e valutazione del rischio</a:t>
            </a:r>
          </a:p>
          <a:p>
            <a:pPr marL="225425" indent="487363">
              <a:buFont typeface="Wingdings" pitchFamily="2" charset="2"/>
              <a:buChar char="v"/>
            </a:pPr>
            <a:r>
              <a:rPr lang="it-IT" dirty="0"/>
              <a:t> Le procedure di validità e conformità</a:t>
            </a:r>
          </a:p>
          <a:p>
            <a:pPr marL="225425" indent="487363">
              <a:buFont typeface="Wingdings" pitchFamily="2" charset="2"/>
              <a:buChar char="v"/>
            </a:pPr>
            <a:r>
              <a:rPr lang="it-IT" dirty="0"/>
              <a:t> Nuove frontiere</a:t>
            </a:r>
          </a:p>
          <a:p>
            <a:pPr marL="225425" indent="487363">
              <a:buFont typeface="Wingdings" pitchFamily="2" charset="2"/>
              <a:buChar char="v"/>
            </a:pPr>
            <a:r>
              <a:rPr lang="it-IT" dirty="0"/>
              <a:t>Sistema di controllo della qualità</a:t>
            </a:r>
          </a:p>
          <a:p>
            <a:pPr marL="225425" indent="487363">
              <a:buFont typeface="Wingdings" pitchFamily="2" charset="2"/>
              <a:buChar char="v"/>
            </a:pPr>
            <a:r>
              <a:rPr lang="it-IT" dirty="0"/>
              <a:t> Le nano imprese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4047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AC52621-9515-BAD5-E7D6-C54D184DB8F8}"/>
              </a:ext>
            </a:extLst>
          </p:cNvPr>
          <p:cNvSpPr/>
          <p:nvPr/>
        </p:nvSpPr>
        <p:spPr>
          <a:xfrm>
            <a:off x="836022" y="6439594"/>
            <a:ext cx="10515600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F4E1964-98D9-3875-CA65-F0054C41724B}"/>
              </a:ext>
            </a:extLst>
          </p:cNvPr>
          <p:cNvSpPr/>
          <p:nvPr/>
        </p:nvSpPr>
        <p:spPr>
          <a:xfrm flipV="1">
            <a:off x="323598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0C25C75-20A9-B470-6116-8155C0602B07}"/>
              </a:ext>
            </a:extLst>
          </p:cNvPr>
          <p:cNvSpPr/>
          <p:nvPr/>
        </p:nvSpPr>
        <p:spPr>
          <a:xfrm flipV="1">
            <a:off x="4852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414FAD6-02FB-5878-54F6-A20A7E6433B1}"/>
              </a:ext>
            </a:extLst>
          </p:cNvPr>
          <p:cNvSpPr/>
          <p:nvPr/>
        </p:nvSpPr>
        <p:spPr>
          <a:xfrm flipV="1">
            <a:off x="640167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84FFCA8-F3AE-6BFA-9B59-E04C55869C7E}"/>
              </a:ext>
            </a:extLst>
          </p:cNvPr>
          <p:cNvSpPr txBox="1"/>
          <p:nvPr/>
        </p:nvSpPr>
        <p:spPr>
          <a:xfrm>
            <a:off x="10814538" y="5785338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(2/4)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4B66F1D-BCE1-15E1-1145-487B1EE71BEA}"/>
              </a:ext>
            </a:extLst>
          </p:cNvPr>
          <p:cNvSpPr txBox="1"/>
          <p:nvPr/>
        </p:nvSpPr>
        <p:spPr>
          <a:xfrm>
            <a:off x="956736" y="372687"/>
            <a:ext cx="1075461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</a:rPr>
              <a:t>ulteriori aspetti distintivi: </a:t>
            </a:r>
          </a:p>
          <a:p>
            <a:endParaRPr lang="it-IT" dirty="0"/>
          </a:p>
          <a:p>
            <a:r>
              <a:rPr lang="it-IT" sz="1800" dirty="0">
                <a:effectLst/>
              </a:rPr>
              <a:t>a)  Il supporto informativo al processo decisionale raramente è formalizzato. Il principale soggetto incaricato della produzione di informazioni economico-finanziarie è, tipicamente, un professionista esterno, che si occupa degli adempimenti verso l’amministrazione finanziaria e anche della tenuta delle scritture contabili obbligatorie. </a:t>
            </a:r>
          </a:p>
          <a:p>
            <a:endParaRPr lang="it-IT" dirty="0">
              <a:effectLst/>
            </a:endParaRPr>
          </a:p>
          <a:p>
            <a:r>
              <a:rPr lang="it-IT" sz="1800" dirty="0">
                <a:effectLst/>
              </a:rPr>
              <a:t>b)  L’imprenditore-proprietario conosce tutti i suoi dipendenti e si occupa anche della gestione operativa. Sono assenti forme di delega manageriale o ruoli intermedi. L’imprenditore-proprietario, inoltre, non tiene conto delle gerarchie organizzative e interviene direttamente anche in attività quotidiane. </a:t>
            </a:r>
          </a:p>
          <a:p>
            <a:endParaRPr lang="it-IT" dirty="0">
              <a:effectLst/>
            </a:endParaRPr>
          </a:p>
          <a:p>
            <a:r>
              <a:rPr lang="it-IT" sz="1800" dirty="0">
                <a:effectLst/>
              </a:rPr>
              <a:t>c)  L’imprenditore-proprietario ha un rapporto diretto e capillare con la rete dei clienti e dei fornitori. La conoscenza con gli uni e con gli altri non è intermediata e il successo delle politiche di marketing dipende prevalentemente dai contatti personali dell’imprenditore stesso. </a:t>
            </a:r>
            <a:endParaRPr lang="it-IT" dirty="0">
              <a:effectLst/>
            </a:endParaRPr>
          </a:p>
          <a:p>
            <a:endParaRPr lang="it-IT" sz="1800" dirty="0">
              <a:effectLst/>
            </a:endParaRPr>
          </a:p>
          <a:p>
            <a:r>
              <a:rPr lang="it-IT" sz="1800" dirty="0">
                <a:effectLst/>
              </a:rPr>
              <a:t>d)  Manca qualsiasi proiezione internazionale dell’attività aziendale. </a:t>
            </a:r>
          </a:p>
          <a:p>
            <a:endParaRPr lang="it-IT" dirty="0"/>
          </a:p>
          <a:p>
            <a:r>
              <a:rPr lang="it-IT" sz="1800" dirty="0">
                <a:effectLst/>
              </a:rPr>
              <a:t>e) bilancio in forma abbreviata ex art. 2435-bis c.c. </a:t>
            </a:r>
            <a:endParaRPr lang="it-IT" dirty="0"/>
          </a:p>
          <a:p>
            <a:endParaRPr lang="it-IT" dirty="0">
              <a:effectLst/>
            </a:endParaRPr>
          </a:p>
          <a:p>
            <a:r>
              <a:rPr lang="it-IT" i="1" dirty="0">
                <a:effectLst/>
              </a:rPr>
              <a:t>fonte: La revisione legale nelle nano imprese. Riflessioni e strumenti operativi CNDCEC</a:t>
            </a:r>
          </a:p>
        </p:txBody>
      </p:sp>
    </p:spTree>
    <p:extLst>
      <p:ext uri="{BB962C8B-B14F-4D97-AF65-F5344CB8AC3E}">
        <p14:creationId xmlns:p14="http://schemas.microsoft.com/office/powerpoint/2010/main" val="995766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AC52621-9515-BAD5-E7D6-C54D184DB8F8}"/>
              </a:ext>
            </a:extLst>
          </p:cNvPr>
          <p:cNvSpPr/>
          <p:nvPr/>
        </p:nvSpPr>
        <p:spPr>
          <a:xfrm>
            <a:off x="836022" y="6439594"/>
            <a:ext cx="10515600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F4E1964-98D9-3875-CA65-F0054C41724B}"/>
              </a:ext>
            </a:extLst>
          </p:cNvPr>
          <p:cNvSpPr/>
          <p:nvPr/>
        </p:nvSpPr>
        <p:spPr>
          <a:xfrm flipV="1">
            <a:off x="323598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0C25C75-20A9-B470-6116-8155C0602B07}"/>
              </a:ext>
            </a:extLst>
          </p:cNvPr>
          <p:cNvSpPr/>
          <p:nvPr/>
        </p:nvSpPr>
        <p:spPr>
          <a:xfrm flipV="1">
            <a:off x="4852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414FAD6-02FB-5878-54F6-A20A7E6433B1}"/>
              </a:ext>
            </a:extLst>
          </p:cNvPr>
          <p:cNvSpPr/>
          <p:nvPr/>
        </p:nvSpPr>
        <p:spPr>
          <a:xfrm flipV="1">
            <a:off x="640167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A452D7-3630-11E3-CA8A-C50ECDE01362}"/>
              </a:ext>
            </a:extLst>
          </p:cNvPr>
          <p:cNvSpPr txBox="1"/>
          <p:nvPr/>
        </p:nvSpPr>
        <p:spPr>
          <a:xfrm>
            <a:off x="10814538" y="5785338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(3/4)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03B8901-31C8-243F-503E-2B14F99DC54A}"/>
              </a:ext>
            </a:extLst>
          </p:cNvPr>
          <p:cNvSpPr txBox="1"/>
          <p:nvPr/>
        </p:nvSpPr>
        <p:spPr>
          <a:xfrm>
            <a:off x="1045081" y="751430"/>
            <a:ext cx="10129491" cy="3729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/>
              <a:t>L</a:t>
            </a:r>
            <a:r>
              <a:rPr lang="it-IT" sz="2000" dirty="0">
                <a:effectLst/>
              </a:rPr>
              <a:t>e procedure di revisione si caratterizzino, in termini di: </a:t>
            </a:r>
          </a:p>
          <a:p>
            <a:pPr>
              <a:lnSpc>
                <a:spcPct val="150000"/>
              </a:lnSpc>
            </a:pPr>
            <a:endParaRPr lang="it-IT" sz="2000" dirty="0">
              <a:effectLst/>
            </a:endParaRPr>
          </a:p>
          <a:p>
            <a:pPr marL="742950" lvl="1" indent="-285750">
              <a:lnSpc>
                <a:spcPct val="150000"/>
              </a:lnSpc>
              <a:buFont typeface="+mj-lt"/>
              <a:buAutoNum type="arabicPeriod"/>
            </a:pPr>
            <a:r>
              <a:rPr lang="it-IT" sz="2000" dirty="0">
                <a:effectLst/>
              </a:rPr>
              <a:t>natura, svolgendo ispezioni documentali, richieste di conferme esterne, ricalcoli e indagini; 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rabicPeriod"/>
            </a:pPr>
            <a:r>
              <a:rPr lang="it-IT" sz="2000" dirty="0">
                <a:effectLst/>
              </a:rPr>
              <a:t>tempistica, privilegiando i controlli in fase di </a:t>
            </a:r>
            <a:r>
              <a:rPr lang="it-IT" sz="2000" dirty="0" err="1">
                <a:effectLst/>
              </a:rPr>
              <a:t>final</a:t>
            </a:r>
            <a:r>
              <a:rPr lang="it-IT" sz="2000" dirty="0">
                <a:effectLst/>
              </a:rPr>
              <a:t> audit rispetto a quelli di interim audit; 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rabicPeriod"/>
            </a:pPr>
            <a:r>
              <a:rPr lang="it-IT" sz="2000" dirty="0">
                <a:effectLst/>
              </a:rPr>
              <a:t>estensione, ampliando il novero degli elementi probativi fino all’intero universo.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BB4CEDC-98CE-B09E-036D-657D0F031282}"/>
              </a:ext>
            </a:extLst>
          </p:cNvPr>
          <p:cNvSpPr txBox="1"/>
          <p:nvPr/>
        </p:nvSpPr>
        <p:spPr>
          <a:xfrm>
            <a:off x="1017428" y="4765452"/>
            <a:ext cx="10894440" cy="1420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/>
              <a:t>Primo anno di assoggettamento alla revisione legale: 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effectLst/>
              </a:rPr>
              <a:t>acquisizione di elementi probativi sufficienti ed appropriati relativamente ai saldi di apertura. </a:t>
            </a:r>
          </a:p>
        </p:txBody>
      </p:sp>
    </p:spTree>
    <p:extLst>
      <p:ext uri="{BB962C8B-B14F-4D97-AF65-F5344CB8AC3E}">
        <p14:creationId xmlns:p14="http://schemas.microsoft.com/office/powerpoint/2010/main" val="2922316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AC52621-9515-BAD5-E7D6-C54D184DB8F8}"/>
              </a:ext>
            </a:extLst>
          </p:cNvPr>
          <p:cNvSpPr/>
          <p:nvPr/>
        </p:nvSpPr>
        <p:spPr>
          <a:xfrm>
            <a:off x="836022" y="6439594"/>
            <a:ext cx="10515600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F4E1964-98D9-3875-CA65-F0054C41724B}"/>
              </a:ext>
            </a:extLst>
          </p:cNvPr>
          <p:cNvSpPr/>
          <p:nvPr/>
        </p:nvSpPr>
        <p:spPr>
          <a:xfrm flipV="1">
            <a:off x="323598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0C25C75-20A9-B470-6116-8155C0602B07}"/>
              </a:ext>
            </a:extLst>
          </p:cNvPr>
          <p:cNvSpPr/>
          <p:nvPr/>
        </p:nvSpPr>
        <p:spPr>
          <a:xfrm flipV="1">
            <a:off x="4852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414FAD6-02FB-5878-54F6-A20A7E6433B1}"/>
              </a:ext>
            </a:extLst>
          </p:cNvPr>
          <p:cNvSpPr/>
          <p:nvPr/>
        </p:nvSpPr>
        <p:spPr>
          <a:xfrm flipV="1">
            <a:off x="640167" y="1224282"/>
            <a:ext cx="195855" cy="673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A452D7-3630-11E3-CA8A-C50ECDE01362}"/>
              </a:ext>
            </a:extLst>
          </p:cNvPr>
          <p:cNvSpPr txBox="1"/>
          <p:nvPr/>
        </p:nvSpPr>
        <p:spPr>
          <a:xfrm>
            <a:off x="10814538" y="5785338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(4/4)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508E97F-20F1-0D53-D858-AD1FC10E28CE}"/>
              </a:ext>
            </a:extLst>
          </p:cNvPr>
          <p:cNvSpPr txBox="1"/>
          <p:nvPr/>
        </p:nvSpPr>
        <p:spPr>
          <a:xfrm>
            <a:off x="956736" y="565554"/>
            <a:ext cx="10715811" cy="6960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/>
              <a:t>C</a:t>
            </a:r>
            <a:r>
              <a:rPr lang="it-IT" sz="2000" b="1" dirty="0">
                <a:effectLst/>
              </a:rPr>
              <a:t>alcolare direttamente i rischi di errori significativi </a:t>
            </a:r>
            <a:r>
              <a:rPr lang="it-IT" sz="2000" dirty="0">
                <a:effectLst/>
              </a:rPr>
              <a:t>piuttosto che </a:t>
            </a:r>
            <a:r>
              <a:rPr lang="it-IT" sz="2000" dirty="0"/>
              <a:t>la </a:t>
            </a:r>
            <a:r>
              <a:rPr lang="it-IT" sz="2000" dirty="0">
                <a:effectLst/>
              </a:rPr>
              <a:t>combinazione tra rischio intrinseco e rischio di controllo.</a:t>
            </a:r>
          </a:p>
          <a:p>
            <a:pPr>
              <a:lnSpc>
                <a:spcPct val="150000"/>
              </a:lnSpc>
            </a:pPr>
            <a:endParaRPr lang="it-IT" sz="2000" dirty="0">
              <a:effectLst/>
            </a:endParaRPr>
          </a:p>
          <a:p>
            <a:pPr>
              <a:lnSpc>
                <a:spcPct val="150000"/>
              </a:lnSpc>
            </a:pPr>
            <a:r>
              <a:rPr lang="it-IT" sz="2000" dirty="0"/>
              <a:t>U</a:t>
            </a:r>
            <a:r>
              <a:rPr lang="it-IT" sz="2000" dirty="0">
                <a:effectLst/>
              </a:rPr>
              <a:t>sare il </a:t>
            </a:r>
            <a:r>
              <a:rPr lang="it-IT" sz="2000" b="1" dirty="0">
                <a:effectLst/>
              </a:rPr>
              <a:t>filtro della significatività  operativa </a:t>
            </a:r>
            <a:r>
              <a:rPr lang="it-IT" sz="2000" dirty="0">
                <a:effectLst/>
              </a:rPr>
              <a:t>per valutare quei rischi, a livello di poste di bilancio, cui poter dare appropriata risposta tramite test di dettaglio.</a:t>
            </a:r>
          </a:p>
          <a:p>
            <a:pPr>
              <a:lnSpc>
                <a:spcPct val="150000"/>
              </a:lnSpc>
            </a:pPr>
            <a:endParaRPr lang="it-IT" sz="2000" dirty="0"/>
          </a:p>
          <a:p>
            <a:pPr>
              <a:lnSpc>
                <a:spcPct val="150000"/>
              </a:lnSpc>
            </a:pPr>
            <a:r>
              <a:rPr lang="it-IT" sz="2000" dirty="0"/>
              <a:t>A</a:t>
            </a:r>
            <a:r>
              <a:rPr lang="it-IT" sz="2000" dirty="0">
                <a:effectLst/>
              </a:rPr>
              <a:t>cquisire informazioni riguardanti la </a:t>
            </a:r>
            <a:r>
              <a:rPr lang="it-IT" sz="2000" b="1" dirty="0">
                <a:effectLst/>
              </a:rPr>
              <a:t>natura dei servizi contabili esternalizzati</a:t>
            </a:r>
            <a:r>
              <a:rPr lang="it-IT" sz="2000" dirty="0">
                <a:effectLst/>
              </a:rPr>
              <a:t>, soprattutto dal contratto o accordo che lega l’impresa utilizzatrice e il fornitore di servizi e da eventuali relazioni di quest’ultimo.  </a:t>
            </a:r>
            <a:r>
              <a:rPr lang="it-IT" sz="2000" dirty="0"/>
              <a:t>La</a:t>
            </a:r>
            <a:r>
              <a:rPr lang="it-IT" sz="2000" dirty="0">
                <a:effectLst/>
              </a:rPr>
              <a:t> qualifica professionale del fornitore di servizi può costituire un elemento utili al fine della comprensione della natura dei servizi prestati.</a:t>
            </a:r>
            <a:r>
              <a:rPr lang="it-IT" sz="2000" dirty="0"/>
              <a:t> </a:t>
            </a:r>
            <a:r>
              <a:rPr lang="it-IT" sz="2000" b="1" dirty="0"/>
              <a:t>L</a:t>
            </a:r>
            <a:r>
              <a:rPr lang="it-IT" sz="2000" b="1" dirty="0">
                <a:effectLst/>
              </a:rPr>
              <a:t>’esternalizzazione di attività può ridurre il rischio di errori significativi per l’impresa utilizzatrice.</a:t>
            </a:r>
          </a:p>
          <a:p>
            <a:pPr>
              <a:lnSpc>
                <a:spcPct val="150000"/>
              </a:lnSpc>
            </a:pPr>
            <a:endParaRPr lang="it-IT" sz="2000" dirty="0"/>
          </a:p>
          <a:p>
            <a:pPr>
              <a:lnSpc>
                <a:spcPct val="150000"/>
              </a:lnSpc>
            </a:pPr>
            <a:endParaRPr lang="it-IT" sz="2000" dirty="0"/>
          </a:p>
          <a:p>
            <a:pPr>
              <a:lnSpc>
                <a:spcPct val="150000"/>
              </a:lnSpc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79195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A24A47F-258C-4D1E-E226-6E4524A3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84683"/>
            <a:ext cx="9144000" cy="25518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75076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A24A47F-258C-4D1E-E226-6E4524A3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dirty="0"/>
              <a:t>GRAZIE PER L’ATTENZIONE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111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9995C34-3C86-897F-E907-C77F12C30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481539"/>
            <a:ext cx="11226786" cy="969367"/>
          </a:xfrm>
        </p:spPr>
        <p:txBody>
          <a:bodyPr anchor="b">
            <a:noAutofit/>
          </a:bodyPr>
          <a:lstStyle/>
          <a:p>
            <a:r>
              <a:rPr lang="it-IT" sz="4200" dirty="0"/>
              <a:t>LE IMPRESE DI MINORI DIMENSIONI (1/2)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B51E23CB-6E75-D51A-91CC-AFB6DD5666D8}"/>
              </a:ext>
            </a:extLst>
          </p:cNvPr>
          <p:cNvSpPr txBox="1">
            <a:spLocks/>
          </p:cNvSpPr>
          <p:nvPr/>
        </p:nvSpPr>
        <p:spPr>
          <a:xfrm>
            <a:off x="641774" y="988567"/>
            <a:ext cx="10306050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/>
              <a:t>Raccomandazione n. 2003/ 361 / Ce 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7234BA10-63DF-B95D-CCD3-C3BC9A69A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021714"/>
              </p:ext>
            </p:extLst>
          </p:nvPr>
        </p:nvGraphicFramePr>
        <p:xfrm>
          <a:off x="2030300" y="2583974"/>
          <a:ext cx="8128000" cy="2834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5926584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0299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888857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0814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Numero dipendenti</a:t>
                      </a:r>
                    </a:p>
                    <a:p>
                      <a:pPr algn="ctr"/>
                      <a:r>
                        <a:rPr lang="it-IT" dirty="0"/>
                        <a:t>(medio annuo)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Fatturato </a:t>
                      </a:r>
                    </a:p>
                    <a:p>
                      <a:pPr algn="ctr"/>
                      <a:endParaRPr lang="it-IT" dirty="0"/>
                    </a:p>
                    <a:p>
                      <a:pPr algn="ctr"/>
                      <a:r>
                        <a:rPr lang="it-IT" dirty="0"/>
                        <a:t>(€ mln)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Totale attivo</a:t>
                      </a:r>
                    </a:p>
                    <a:p>
                      <a:pPr algn="ctr"/>
                      <a:endParaRPr lang="it-IT" dirty="0"/>
                    </a:p>
                    <a:p>
                      <a:pPr algn="ctr"/>
                      <a:r>
                        <a:rPr lang="it-IT" dirty="0"/>
                        <a:t>(€ mln)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448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Micro impresa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813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Piccola impresa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679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Media impresa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 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 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942569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9CAAA052-75EB-5C48-A2AC-91D048449565}"/>
              </a:ext>
            </a:extLst>
          </p:cNvPr>
          <p:cNvSpPr txBox="1"/>
          <p:nvPr/>
        </p:nvSpPr>
        <p:spPr>
          <a:xfrm>
            <a:off x="641774" y="189228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6 MAGGIO 2003</a:t>
            </a:r>
          </a:p>
        </p:txBody>
      </p:sp>
    </p:spTree>
    <p:extLst>
      <p:ext uri="{BB962C8B-B14F-4D97-AF65-F5344CB8AC3E}">
        <p14:creationId xmlns:p14="http://schemas.microsoft.com/office/powerpoint/2010/main" val="567135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9995C34-3C86-897F-E907-C77F12C30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74" y="648722"/>
            <a:ext cx="10306050" cy="969367"/>
          </a:xfrm>
        </p:spPr>
        <p:txBody>
          <a:bodyPr anchor="b">
            <a:noAutofit/>
          </a:bodyPr>
          <a:lstStyle/>
          <a:p>
            <a:r>
              <a:rPr lang="it-IT" dirty="0"/>
              <a:t>ISA Italia 200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114FDC6-40DB-7D4B-5576-1D46F7591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8" name="Segnaposto contenuto 3">
            <a:extLst>
              <a:ext uri="{FF2B5EF4-FFF2-40B4-BE49-F238E27FC236}">
                <a16:creationId xmlns:a16="http://schemas.microsoft.com/office/drawing/2014/main" id="{8E9E5C92-1390-961A-EF8E-489274B7D212}"/>
              </a:ext>
            </a:extLst>
          </p:cNvPr>
          <p:cNvSpPr txBox="1">
            <a:spLocks/>
          </p:cNvSpPr>
          <p:nvPr/>
        </p:nvSpPr>
        <p:spPr>
          <a:xfrm>
            <a:off x="831498" y="1825625"/>
            <a:ext cx="10522302" cy="416678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it-IT" sz="1600"/>
              <a:t>La concentrazione della proprietà e della direzione in un numero limitato di soggetti (spesso un singolo soggetto – può trattarsi di una persona fisica o di un’altra impresa che possiede l’impresa di dimensioni minori purché il proprietario presenti le relative caratteristiche qualitative); 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it-IT" sz="1600"/>
              <a:t> una o più delle seguenti caratteristiche: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it-IT" sz="1400"/>
              <a:t>i) operazioni semplici e lineari;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it-IT" sz="1400"/>
              <a:t>ii) semplicità delle registrazioni contabili;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it-IT" sz="1400"/>
              <a:t>iii) un numero limitato di linee di attività e di prodotti nell’ambito delle singole linee di attività;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it-IT" sz="1400"/>
              <a:t>iv) un numero limitato di controlli interni;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it-IT" sz="1400"/>
              <a:t>v) un numero limitato di livelli direzionali responsabili di un’ampia gamma di controlli; ovvero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it-IT" sz="1400"/>
              <a:t>vi) un numero limitato di dipendenti, dei quali molti rivestono una molteplicità di funzioni.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it-IT" sz="1200"/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/>
              <a:t>Tali caratteristiche qualitative non sono né esaustive, né esclusive delle imprese di dimensioni minori, né sono necessariamente tutte presenti in tali imprese.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/>
              <a:t>“</a:t>
            </a:r>
            <a:r>
              <a:rPr lang="it-IT" sz="1600" u="sng"/>
              <a:t>proprietario-amministratore</a:t>
            </a:r>
            <a:r>
              <a:rPr lang="it-IT" sz="1600"/>
              <a:t>” il proprietario di un’impresa di dimensioni minori coinvolto quotidianamente nella gestione della stessa. </a:t>
            </a:r>
            <a:endParaRPr lang="it-IT" sz="16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889C842-29DE-89B5-3BBF-1548762B7E2A}"/>
              </a:ext>
            </a:extLst>
          </p:cNvPr>
          <p:cNvSpPr txBox="1"/>
          <p:nvPr/>
        </p:nvSpPr>
        <p:spPr>
          <a:xfrm>
            <a:off x="10589502" y="5686545"/>
            <a:ext cx="9605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</a:t>
            </a:r>
            <a:r>
              <a:rPr lang="it-IT" sz="3000" dirty="0"/>
              <a:t>2/2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2562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099D0F-E489-FB01-015D-09366409D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286" y="426765"/>
            <a:ext cx="8074815" cy="1618489"/>
          </a:xfrm>
        </p:spPr>
        <p:txBody>
          <a:bodyPr anchor="ctr">
            <a:normAutofit/>
          </a:bodyPr>
          <a:lstStyle/>
          <a:p>
            <a:r>
              <a:rPr lang="it-IT" sz="5400" dirty="0"/>
              <a:t>Il rischio di revisione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143B69-439D-FD46-91F9-24ED1D5D5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575" y="1789599"/>
            <a:ext cx="10641429" cy="209641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2400" dirty="0"/>
              <a:t>Per Rischio di revisione si intende il rischio di :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- esprimere un giudizio positivo su un bilancio significativamente errato</a:t>
            </a:r>
          </a:p>
          <a:p>
            <a:pPr marL="0" indent="0">
              <a:buNone/>
            </a:pPr>
            <a:r>
              <a:rPr lang="it-IT" sz="2400" dirty="0"/>
              <a:t>- esprimere un giudizio negativo su un bilancio sostanzialmente corretto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1C95BBAE-65AB-122A-280E-B01844CFFD1A}"/>
              </a:ext>
            </a:extLst>
          </p:cNvPr>
          <p:cNvSpPr txBox="1">
            <a:spLocks/>
          </p:cNvSpPr>
          <p:nvPr/>
        </p:nvSpPr>
        <p:spPr>
          <a:xfrm>
            <a:off x="933548" y="3843865"/>
            <a:ext cx="8074815" cy="28003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dirty="0"/>
              <a:t>RISCHIO INTRINSECO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/>
              <a:t>RISCHIO SCI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/>
              <a:t>RISCHIO DI MANCATA IDENTIFICAZIONE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7485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258386B-6C00-9855-B390-E703E9C82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161" y="591344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Considerazioni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specifiche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				(1/6)</a:t>
            </a: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78816C2-375E-38EF-72D5-915A9ADC2CD5}"/>
              </a:ext>
            </a:extLst>
          </p:cNvPr>
          <p:cNvSpPr txBox="1"/>
          <p:nvPr/>
        </p:nvSpPr>
        <p:spPr>
          <a:xfrm>
            <a:off x="965134" y="1762238"/>
            <a:ext cx="10996577" cy="5114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500" dirty="0">
                <a:latin typeface="+mj-lt"/>
              </a:rPr>
              <a:t>ISA Italia 200 A65: </a:t>
            </a:r>
            <a:r>
              <a:rPr lang="en-US" sz="2500" i="1" dirty="0">
                <a:latin typeface="+mj-lt"/>
              </a:rPr>
              <a:t>“ …. la </a:t>
            </a:r>
            <a:r>
              <a:rPr lang="en-US" sz="2500" i="1" dirty="0" err="1">
                <a:latin typeface="+mj-lt"/>
              </a:rPr>
              <a:t>sezione</a:t>
            </a:r>
            <a:r>
              <a:rPr lang="en-US" sz="2500" i="1" dirty="0">
                <a:latin typeface="+mj-lt"/>
              </a:rPr>
              <a:t> </a:t>
            </a:r>
            <a:r>
              <a:rPr lang="en-US" sz="2500" b="1" i="1" dirty="0">
                <a:latin typeface="+mj-lt"/>
              </a:rPr>
              <a:t>“</a:t>
            </a:r>
            <a:r>
              <a:rPr lang="en-US" sz="2500" b="1" i="1" dirty="0" err="1">
                <a:latin typeface="+mj-lt"/>
              </a:rPr>
              <a:t>Linee</a:t>
            </a:r>
            <a:r>
              <a:rPr lang="en-US" sz="2500" b="1" i="1" dirty="0">
                <a:latin typeface="+mj-lt"/>
              </a:rPr>
              <a:t> </a:t>
            </a:r>
            <a:r>
              <a:rPr lang="en-US" sz="2500" b="1" i="1" dirty="0" err="1">
                <a:latin typeface="+mj-lt"/>
              </a:rPr>
              <a:t>guida</a:t>
            </a:r>
            <a:r>
              <a:rPr lang="en-US" sz="2500" b="1" i="1" dirty="0">
                <a:latin typeface="+mj-lt"/>
              </a:rPr>
              <a:t> ed </a:t>
            </a:r>
            <a:r>
              <a:rPr lang="en-US" sz="2500" b="1" i="1" dirty="0" err="1">
                <a:latin typeface="+mj-lt"/>
              </a:rPr>
              <a:t>altro</a:t>
            </a:r>
            <a:r>
              <a:rPr lang="en-US" sz="2500" b="1" i="1" dirty="0">
                <a:latin typeface="+mj-lt"/>
              </a:rPr>
              <a:t> </a:t>
            </a:r>
            <a:r>
              <a:rPr lang="en-US" sz="2500" b="1" i="1" dirty="0" err="1">
                <a:latin typeface="+mj-lt"/>
              </a:rPr>
              <a:t>materiale</a:t>
            </a:r>
            <a:r>
              <a:rPr lang="en-US" sz="2500" b="1" i="1" dirty="0">
                <a:latin typeface="+mj-lt"/>
              </a:rPr>
              <a:t> </a:t>
            </a:r>
            <a:r>
              <a:rPr lang="en-US" sz="2500" b="1" i="1" dirty="0" err="1">
                <a:latin typeface="+mj-lt"/>
              </a:rPr>
              <a:t>esplicativo</a:t>
            </a:r>
            <a:r>
              <a:rPr lang="en-US" sz="2500" b="1" i="1" dirty="0">
                <a:latin typeface="+mj-lt"/>
              </a:rPr>
              <a:t>” </a:t>
            </a:r>
            <a:r>
              <a:rPr lang="en-US" sz="2500" i="1" dirty="0">
                <a:latin typeface="+mj-lt"/>
              </a:rPr>
              <a:t>di un principio di </a:t>
            </a:r>
            <a:r>
              <a:rPr lang="en-US" sz="2500" i="1" dirty="0" err="1">
                <a:latin typeface="+mj-lt"/>
              </a:rPr>
              <a:t>revisione</a:t>
            </a:r>
            <a:r>
              <a:rPr lang="en-US" sz="2500" i="1" dirty="0">
                <a:latin typeface="+mj-lt"/>
              </a:rPr>
              <a:t> include </a:t>
            </a:r>
            <a:r>
              <a:rPr lang="en-US" sz="2500" i="1" dirty="0" err="1">
                <a:latin typeface="+mj-lt"/>
              </a:rPr>
              <a:t>ulteriori</a:t>
            </a:r>
            <a:r>
              <a:rPr lang="en-US" sz="2500" i="1" dirty="0">
                <a:latin typeface="+mj-lt"/>
              </a:rPr>
              <a:t> </a:t>
            </a:r>
            <a:r>
              <a:rPr lang="en-US" sz="2500" i="1" dirty="0" err="1">
                <a:latin typeface="+mj-lt"/>
              </a:rPr>
              <a:t>considerazioni</a:t>
            </a:r>
            <a:r>
              <a:rPr lang="en-US" sz="2500" i="1" dirty="0">
                <a:latin typeface="+mj-lt"/>
              </a:rPr>
              <a:t> </a:t>
            </a:r>
            <a:r>
              <a:rPr lang="en-US" sz="2500" i="1" dirty="0" err="1">
                <a:latin typeface="+mj-lt"/>
              </a:rPr>
              <a:t>specifiche</a:t>
            </a:r>
            <a:r>
              <a:rPr lang="en-US" sz="2500" i="1" dirty="0">
                <a:latin typeface="+mj-lt"/>
              </a:rPr>
              <a:t> per le </a:t>
            </a:r>
            <a:r>
              <a:rPr lang="en-US" sz="2500" i="1" dirty="0" err="1">
                <a:latin typeface="+mj-lt"/>
              </a:rPr>
              <a:t>revisioni</a:t>
            </a:r>
            <a:r>
              <a:rPr lang="en-US" sz="2500" i="1" dirty="0">
                <a:latin typeface="+mj-lt"/>
              </a:rPr>
              <a:t> </a:t>
            </a:r>
            <a:r>
              <a:rPr lang="en-US" sz="2500" i="1" dirty="0" err="1">
                <a:latin typeface="+mj-lt"/>
              </a:rPr>
              <a:t>contabili</a:t>
            </a:r>
            <a:r>
              <a:rPr lang="en-US" sz="2500" i="1" dirty="0">
                <a:latin typeface="+mj-lt"/>
              </a:rPr>
              <a:t> </a:t>
            </a:r>
            <a:r>
              <a:rPr lang="en-US" sz="2500" i="1" dirty="0" err="1">
                <a:latin typeface="+mj-lt"/>
              </a:rPr>
              <a:t>delle</a:t>
            </a:r>
            <a:r>
              <a:rPr lang="en-US" sz="2500" i="1" dirty="0">
                <a:latin typeface="+mj-lt"/>
              </a:rPr>
              <a:t> </a:t>
            </a:r>
            <a:r>
              <a:rPr lang="en-US" sz="2500" b="1" i="1" dirty="0">
                <a:latin typeface="+mj-lt"/>
              </a:rPr>
              <a:t>imprese di </a:t>
            </a:r>
            <a:r>
              <a:rPr lang="en-US" sz="2500" b="1" i="1" dirty="0" err="1">
                <a:latin typeface="+mj-lt"/>
              </a:rPr>
              <a:t>dimensioni</a:t>
            </a:r>
            <a:r>
              <a:rPr lang="en-US" sz="2500" b="1" i="1" dirty="0">
                <a:latin typeface="+mj-lt"/>
              </a:rPr>
              <a:t> </a:t>
            </a:r>
            <a:r>
              <a:rPr lang="en-US" sz="2500" b="1" i="1" dirty="0" err="1">
                <a:latin typeface="+mj-lt"/>
              </a:rPr>
              <a:t>minori</a:t>
            </a:r>
            <a:r>
              <a:rPr lang="en-US" sz="2500" b="1" i="1" dirty="0">
                <a:latin typeface="+mj-lt"/>
              </a:rPr>
              <a:t>. </a:t>
            </a:r>
            <a:r>
              <a:rPr lang="en-US" sz="2500" dirty="0">
                <a:latin typeface="+mj-lt"/>
              </a:rPr>
              <a:t>Le </a:t>
            </a:r>
            <a:r>
              <a:rPr lang="en-US" sz="2500" dirty="0" err="1">
                <a:latin typeface="+mj-lt"/>
              </a:rPr>
              <a:t>linee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guida</a:t>
            </a:r>
            <a:r>
              <a:rPr lang="en-US" sz="2500" dirty="0">
                <a:latin typeface="+mj-lt"/>
              </a:rPr>
              <a:t>:</a:t>
            </a:r>
          </a:p>
          <a:p>
            <a:pPr marL="742950" lvl="1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 err="1">
                <a:latin typeface="+mj-lt"/>
              </a:rPr>
              <a:t>facilitano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l’applicazione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delle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regole</a:t>
            </a:r>
            <a:r>
              <a:rPr lang="en-US" sz="2500" dirty="0">
                <a:latin typeface="+mj-lt"/>
              </a:rPr>
              <a:t> del principio di </a:t>
            </a:r>
            <a:r>
              <a:rPr lang="en-US" sz="2500" dirty="0" err="1">
                <a:latin typeface="+mj-lt"/>
              </a:rPr>
              <a:t>revisione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alla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revisione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contabile</a:t>
            </a:r>
            <a:r>
              <a:rPr lang="en-US" sz="2500" dirty="0">
                <a:latin typeface="+mj-lt"/>
              </a:rPr>
              <a:t> di </a:t>
            </a:r>
            <a:r>
              <a:rPr lang="en-US" sz="2500" dirty="0" err="1">
                <a:latin typeface="+mj-lt"/>
              </a:rPr>
              <a:t>tali</a:t>
            </a:r>
            <a:r>
              <a:rPr lang="en-US" sz="2500" dirty="0">
                <a:latin typeface="+mj-lt"/>
              </a:rPr>
              <a:t> imprese ed amministrazione;</a:t>
            </a:r>
          </a:p>
          <a:p>
            <a:pPr marL="742950" lvl="1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latin typeface="+mj-lt"/>
              </a:rPr>
              <a:t>non </a:t>
            </a:r>
            <a:r>
              <a:rPr lang="en-US" sz="2500" dirty="0" err="1">
                <a:latin typeface="+mj-lt"/>
              </a:rPr>
              <a:t>limitano</a:t>
            </a:r>
            <a:r>
              <a:rPr lang="en-US" sz="2500" dirty="0">
                <a:latin typeface="+mj-lt"/>
              </a:rPr>
              <a:t> né </a:t>
            </a:r>
            <a:r>
              <a:rPr lang="en-US" sz="2500" dirty="0" err="1">
                <a:latin typeface="+mj-lt"/>
              </a:rPr>
              <a:t>riducono</a:t>
            </a:r>
            <a:r>
              <a:rPr lang="en-US" sz="2500" dirty="0">
                <a:latin typeface="+mj-lt"/>
              </a:rPr>
              <a:t> la </a:t>
            </a:r>
            <a:r>
              <a:rPr lang="en-US" sz="2500" dirty="0" err="1">
                <a:latin typeface="+mj-lt"/>
              </a:rPr>
              <a:t>responsabilità</a:t>
            </a:r>
            <a:r>
              <a:rPr lang="en-US" sz="2500" dirty="0">
                <a:latin typeface="+mj-lt"/>
              </a:rPr>
              <a:t> del </a:t>
            </a:r>
            <a:r>
              <a:rPr lang="en-US" sz="2500" dirty="0" err="1">
                <a:latin typeface="+mj-lt"/>
              </a:rPr>
              <a:t>revisore</a:t>
            </a:r>
            <a:r>
              <a:rPr lang="en-US" sz="2500" dirty="0">
                <a:latin typeface="+mj-lt"/>
              </a:rPr>
              <a:t> di </a:t>
            </a:r>
            <a:r>
              <a:rPr lang="en-US" sz="2500" dirty="0" err="1">
                <a:latin typeface="+mj-lt"/>
              </a:rPr>
              <a:t>applicare</a:t>
            </a:r>
            <a:r>
              <a:rPr lang="en-US" sz="2500" dirty="0">
                <a:latin typeface="+mj-lt"/>
              </a:rPr>
              <a:t> e </a:t>
            </a:r>
            <a:r>
              <a:rPr lang="en-US" sz="2500" dirty="0" err="1">
                <a:latin typeface="+mj-lt"/>
              </a:rPr>
              <a:t>conformarsi</a:t>
            </a:r>
            <a:r>
              <a:rPr lang="en-US" sz="2500" dirty="0">
                <a:latin typeface="+mj-lt"/>
              </a:rPr>
              <a:t> alle </a:t>
            </a:r>
            <a:r>
              <a:rPr lang="en-US" sz="2500" dirty="0" err="1">
                <a:latin typeface="+mj-lt"/>
              </a:rPr>
              <a:t>regole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contenute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negli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stessi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principi</a:t>
            </a:r>
            <a:r>
              <a:rPr lang="en-US" sz="2500" dirty="0">
                <a:latin typeface="+mj-lt"/>
              </a:rPr>
              <a:t> </a:t>
            </a:r>
            <a:r>
              <a:rPr lang="en-US" sz="2500" dirty="0" err="1">
                <a:latin typeface="+mj-lt"/>
              </a:rPr>
              <a:t>direvisione</a:t>
            </a:r>
            <a:r>
              <a:rPr lang="en-US" sz="25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480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78816C2-375E-38EF-72D5-915A9ADC2CD5}"/>
              </a:ext>
            </a:extLst>
          </p:cNvPr>
          <p:cNvSpPr txBox="1"/>
          <p:nvPr/>
        </p:nvSpPr>
        <p:spPr>
          <a:xfrm>
            <a:off x="877211" y="562704"/>
            <a:ext cx="10996577" cy="5545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+mj-lt"/>
              </a:rPr>
              <a:t>scalabilità</a:t>
            </a:r>
            <a:r>
              <a:rPr lang="en-US" sz="2000" b="1" dirty="0">
                <a:latin typeface="+mj-lt"/>
              </a:rPr>
              <a:t>: </a:t>
            </a:r>
            <a:r>
              <a:rPr lang="en-US" sz="2000" dirty="0" err="1">
                <a:latin typeface="+mj-lt"/>
              </a:rPr>
              <a:t>alcuni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principi</a:t>
            </a:r>
            <a:r>
              <a:rPr lang="en-US" sz="2000" dirty="0">
                <a:latin typeface="+mj-lt"/>
              </a:rPr>
              <a:t> di </a:t>
            </a:r>
            <a:r>
              <a:rPr lang="en-US" sz="2000" dirty="0" err="1">
                <a:latin typeface="+mj-lt"/>
              </a:rPr>
              <a:t>revisione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includono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considerazioni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sulla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scalabilità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nell’illustrazione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dell’applicazione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delle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regole</a:t>
            </a:r>
            <a:r>
              <a:rPr lang="en-US" sz="2000" dirty="0">
                <a:latin typeface="+mj-lt"/>
              </a:rPr>
              <a:t> a </a:t>
            </a:r>
            <a:r>
              <a:rPr lang="en-US" sz="2000" dirty="0" err="1">
                <a:latin typeface="+mj-lt"/>
              </a:rPr>
              <a:t>tutte</a:t>
            </a:r>
            <a:r>
              <a:rPr lang="en-US" sz="2000" dirty="0">
                <a:latin typeface="+mj-lt"/>
              </a:rPr>
              <a:t>   le imprese, a </a:t>
            </a:r>
            <a:r>
              <a:rPr lang="en-US" sz="2000" dirty="0" err="1">
                <a:latin typeface="+mj-lt"/>
              </a:rPr>
              <a:t>prescindere</a:t>
            </a:r>
            <a:r>
              <a:rPr lang="en-US" sz="2000" dirty="0">
                <a:latin typeface="+mj-lt"/>
              </a:rPr>
              <a:t> dal </a:t>
            </a:r>
            <a:r>
              <a:rPr lang="en-US" sz="2000" dirty="0" err="1">
                <a:latin typeface="+mj-lt"/>
              </a:rPr>
              <a:t>fatto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che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loro</a:t>
            </a:r>
            <a:r>
              <a:rPr lang="en-US" sz="2000" dirty="0">
                <a:latin typeface="+mj-lt"/>
              </a:rPr>
              <a:t> natura e le relative </a:t>
            </a:r>
            <a:r>
              <a:rPr lang="en-US" sz="2000" dirty="0" err="1">
                <a:latin typeface="+mj-lt"/>
              </a:rPr>
              <a:t>circostanze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siano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più</a:t>
            </a:r>
            <a:r>
              <a:rPr lang="en-US" sz="2000" dirty="0">
                <a:latin typeface="+mj-lt"/>
              </a:rPr>
              <a:t> o </a:t>
            </a:r>
            <a:r>
              <a:rPr lang="en-US" sz="2000" dirty="0" err="1">
                <a:latin typeface="+mj-lt"/>
              </a:rPr>
              <a:t>meno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complesse</a:t>
            </a:r>
            <a:r>
              <a:rPr lang="en-US" sz="2000" dirty="0">
                <a:latin typeface="+mj-lt"/>
              </a:rPr>
              <a:t>;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+mj-lt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il </a:t>
            </a:r>
            <a:r>
              <a:rPr lang="en-US" sz="2000" dirty="0" err="1">
                <a:latin typeface="+mj-lt"/>
              </a:rPr>
              <a:t>revisore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utilizza</a:t>
            </a:r>
            <a:r>
              <a:rPr lang="en-US" sz="2000" dirty="0">
                <a:latin typeface="+mj-lt"/>
              </a:rPr>
              <a:t> il </a:t>
            </a:r>
            <a:r>
              <a:rPr lang="en-US" sz="2000" dirty="0" err="1">
                <a:latin typeface="+mj-lt"/>
              </a:rPr>
              <a:t>giudizio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professionale</a:t>
            </a:r>
            <a:r>
              <a:rPr lang="en-US" sz="2000" dirty="0">
                <a:latin typeface="+mj-lt"/>
              </a:rPr>
              <a:t> per </a:t>
            </a:r>
            <a:r>
              <a:rPr lang="en-US" sz="2000" dirty="0" err="1">
                <a:latin typeface="+mj-lt"/>
              </a:rPr>
              <a:t>determinare</a:t>
            </a:r>
            <a:r>
              <a:rPr lang="en-US" sz="2000" dirty="0">
                <a:latin typeface="+mj-lt"/>
              </a:rPr>
              <a:t> la natura e </a:t>
            </a:r>
            <a:r>
              <a:rPr lang="en-US" sz="2000" dirty="0" err="1">
                <a:latin typeface="+mj-lt"/>
              </a:rPr>
              <a:t>l’estensione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delle</a:t>
            </a:r>
            <a:r>
              <a:rPr lang="en-US" sz="2000" dirty="0">
                <a:latin typeface="+mj-lt"/>
              </a:rPr>
              <a:t> procedure di </a:t>
            </a:r>
            <a:r>
              <a:rPr lang="en-US" sz="2000" dirty="0" err="1">
                <a:latin typeface="+mj-lt"/>
              </a:rPr>
              <a:t>valutazione</a:t>
            </a:r>
            <a:r>
              <a:rPr lang="en-US" sz="2000" dirty="0">
                <a:latin typeface="+mj-lt"/>
              </a:rPr>
              <a:t> del </a:t>
            </a:r>
            <a:r>
              <a:rPr lang="en-US" sz="2000" dirty="0" err="1">
                <a:latin typeface="+mj-lt"/>
              </a:rPr>
              <a:t>rischio</a:t>
            </a:r>
            <a:r>
              <a:rPr lang="en-US" sz="2000" dirty="0">
                <a:latin typeface="+mj-lt"/>
              </a:rPr>
              <a:t> da </a:t>
            </a:r>
            <a:r>
              <a:rPr lang="en-US" sz="2000" dirty="0" err="1">
                <a:latin typeface="+mj-lt"/>
              </a:rPr>
              <a:t>svolgere</a:t>
            </a:r>
            <a:r>
              <a:rPr lang="en-US" sz="2000" dirty="0">
                <a:latin typeface="+mj-lt"/>
              </a:rPr>
              <a:t> al fine di </a:t>
            </a:r>
            <a:r>
              <a:rPr lang="en-US" sz="2000" dirty="0" err="1">
                <a:latin typeface="+mj-lt"/>
              </a:rPr>
              <a:t>rispettare</a:t>
            </a:r>
            <a:r>
              <a:rPr lang="en-US" sz="2000" dirty="0">
                <a:latin typeface="+mj-lt"/>
              </a:rPr>
              <a:t> le </a:t>
            </a:r>
            <a:r>
              <a:rPr lang="en-US" sz="2000" dirty="0" err="1">
                <a:latin typeface="+mj-lt"/>
              </a:rPr>
              <a:t>regole</a:t>
            </a:r>
            <a:r>
              <a:rPr lang="en-US" sz="2000" dirty="0">
                <a:latin typeface="+mj-lt"/>
              </a:rPr>
              <a:t> del </a:t>
            </a:r>
            <a:r>
              <a:rPr lang="en-US" sz="2000" dirty="0" err="1">
                <a:latin typeface="+mj-lt"/>
              </a:rPr>
              <a:t>presente</a:t>
            </a:r>
            <a:r>
              <a:rPr lang="en-US" sz="2000" dirty="0">
                <a:latin typeface="+mj-lt"/>
              </a:rPr>
              <a:t> principio (ISA 200);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+mj-lt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la natura e </a:t>
            </a:r>
            <a:r>
              <a:rPr lang="en-US" sz="2000" dirty="0" err="1">
                <a:latin typeface="+mj-lt"/>
              </a:rPr>
              <a:t>l’estensione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delle</a:t>
            </a:r>
            <a:r>
              <a:rPr lang="en-US" sz="2000" dirty="0">
                <a:latin typeface="+mj-lt"/>
              </a:rPr>
              <a:t> procedure di </a:t>
            </a:r>
            <a:r>
              <a:rPr lang="en-US" sz="2000" dirty="0" err="1">
                <a:latin typeface="+mj-lt"/>
              </a:rPr>
              <a:t>valutazione</a:t>
            </a:r>
            <a:r>
              <a:rPr lang="en-US" sz="2000" dirty="0">
                <a:latin typeface="+mj-lt"/>
              </a:rPr>
              <a:t> del </a:t>
            </a:r>
            <a:r>
              <a:rPr lang="en-US" sz="2000" dirty="0" err="1">
                <a:latin typeface="+mj-lt"/>
              </a:rPr>
              <a:t>rischio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varierà</a:t>
            </a:r>
            <a:r>
              <a:rPr lang="en-US" sz="2000" dirty="0">
                <a:latin typeface="+mj-lt"/>
              </a:rPr>
              <a:t> in base </a:t>
            </a:r>
            <a:r>
              <a:rPr lang="en-US" sz="2000" dirty="0" err="1">
                <a:latin typeface="+mj-lt"/>
              </a:rPr>
              <a:t>alla</a:t>
            </a:r>
            <a:r>
              <a:rPr lang="en-US" sz="2000" dirty="0">
                <a:latin typeface="+mj-lt"/>
              </a:rPr>
              <a:t> natura e alle </a:t>
            </a:r>
            <a:r>
              <a:rPr lang="en-US" sz="2000" dirty="0" err="1">
                <a:latin typeface="+mj-lt"/>
              </a:rPr>
              <a:t>circostanze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dell’impresa</a:t>
            </a:r>
            <a:r>
              <a:rPr lang="en-US" sz="2000" dirty="0">
                <a:latin typeface="+mj-lt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+mj-lt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l</a:t>
            </a:r>
            <a:r>
              <a:rPr lang="it-IT" sz="2000" dirty="0">
                <a:latin typeface="+mj-lt"/>
              </a:rPr>
              <a:t>a natura e l’estensione della necessaria comprensione sono una questione oggetto del giudizio professionale del revisore e variano da un’impresa all’altra in base alla natura e alle circostanze dell’impresa, incluse: </a:t>
            </a:r>
          </a:p>
          <a:p>
            <a:pPr marL="2114550" lvl="4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latin typeface="+mj-lt"/>
              </a:rPr>
              <a:t>le dimensioni </a:t>
            </a:r>
          </a:p>
          <a:p>
            <a:pPr marL="2114550" lvl="4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latin typeface="+mj-lt"/>
              </a:rPr>
              <a:t>la complessità dell’impresa, compreso il suo ambiente IT; </a:t>
            </a:r>
          </a:p>
          <a:p>
            <a:pPr marL="2114550" lvl="4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latin typeface="+mj-lt"/>
              </a:rPr>
              <a:t>le precedenti esperienze del revisore presso l’impresa; </a:t>
            </a:r>
          </a:p>
          <a:p>
            <a:pPr marL="2114550" lvl="4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latin typeface="+mj-lt"/>
              </a:rPr>
              <a:t>la natura dei sistemi e dei processi dell’impresa, incluso se siano formalizzati o meno; </a:t>
            </a:r>
          </a:p>
          <a:p>
            <a:pPr marL="2114550" lvl="4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latin typeface="+mj-lt"/>
              </a:rPr>
              <a:t>la natura e la forma della documentazione dell’impresa</a:t>
            </a:r>
            <a:endParaRPr lang="en-US" sz="2000" dirty="0">
              <a:latin typeface="+mj-lt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F82BFD-2B11-D6C0-936F-65C0E4D94A8C}"/>
              </a:ext>
            </a:extLst>
          </p:cNvPr>
          <p:cNvSpPr txBox="1"/>
          <p:nvPr/>
        </p:nvSpPr>
        <p:spPr>
          <a:xfrm>
            <a:off x="11276255" y="6081990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(2/6)</a:t>
            </a:r>
          </a:p>
        </p:txBody>
      </p:sp>
    </p:spTree>
    <p:extLst>
      <p:ext uri="{BB962C8B-B14F-4D97-AF65-F5344CB8AC3E}">
        <p14:creationId xmlns:p14="http://schemas.microsoft.com/office/powerpoint/2010/main" val="2082578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6F960F8-BD7D-945A-F86A-9EC7D2774D1D}"/>
              </a:ext>
            </a:extLst>
          </p:cNvPr>
          <p:cNvSpPr txBox="1"/>
          <p:nvPr/>
        </p:nvSpPr>
        <p:spPr>
          <a:xfrm>
            <a:off x="633201" y="419727"/>
            <a:ext cx="1108058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Semplificazioni: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FORMALIZZAZIONE delle carte di lavoro </a:t>
            </a:r>
            <a:r>
              <a:rPr lang="en-US" dirty="0">
                <a:latin typeface="+mj-lt"/>
              </a:rPr>
              <a:t>(</a:t>
            </a:r>
            <a:r>
              <a:rPr lang="en-US" dirty="0" err="1">
                <a:latin typeface="+mj-lt"/>
              </a:rPr>
              <a:t>delle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direttive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delle</a:t>
            </a:r>
            <a:r>
              <a:rPr lang="en-US" dirty="0">
                <a:latin typeface="+mj-lt"/>
              </a:rPr>
              <a:t> procedure, </a:t>
            </a:r>
            <a:r>
              <a:rPr lang="en-US" dirty="0" err="1">
                <a:latin typeface="+mj-lt"/>
              </a:rPr>
              <a:t>dei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processi</a:t>
            </a:r>
            <a:r>
              <a:rPr lang="en-US" dirty="0">
                <a:latin typeface="+mj-lt"/>
              </a:rPr>
              <a:t> e </a:t>
            </a:r>
            <a:r>
              <a:rPr lang="en-US" dirty="0" err="1">
                <a:latin typeface="+mj-lt"/>
              </a:rPr>
              <a:t>dei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sistemi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dell’impresa</a:t>
            </a:r>
            <a:r>
              <a:rPr lang="en-US" dirty="0">
                <a:latin typeface="+mj-lt"/>
              </a:rPr>
              <a:t>); </a:t>
            </a:r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ORGANIZZAZIONE  interna dello studio </a:t>
            </a:r>
            <a:r>
              <a:rPr lang="it-IT" dirty="0">
                <a:sym typeface="Wingdings" pitchFamily="2" charset="2"/>
              </a:rPr>
              <a:t> team ristretti / revisore unico </a:t>
            </a:r>
            <a:endParaRPr lang="it-IT" dirty="0"/>
          </a:p>
          <a:p>
            <a:endParaRPr lang="it-IT" dirty="0"/>
          </a:p>
          <a:p>
            <a:r>
              <a:rPr lang="it-IT" sz="2400" b="1" dirty="0"/>
              <a:t>ISA 300 Attività di pianificazione</a:t>
            </a:r>
          </a:p>
          <a:p>
            <a:endParaRPr lang="it-IT" dirty="0"/>
          </a:p>
          <a:p>
            <a:r>
              <a:rPr lang="it-IT" b="1" dirty="0"/>
              <a:t>documentazione della strategia di revisione </a:t>
            </a:r>
            <a:r>
              <a:rPr lang="it-IT" dirty="0">
                <a:sym typeface="Wingdings" pitchFamily="2" charset="2"/>
              </a:rPr>
              <a:t> memorandum basato sul riesame delle carte di lavoro</a:t>
            </a:r>
          </a:p>
          <a:p>
            <a:r>
              <a:rPr lang="it-IT" dirty="0">
                <a:sym typeface="Wingdings" pitchFamily="2" charset="2"/>
              </a:rPr>
              <a:t>che dia evidenza:</a:t>
            </a:r>
          </a:p>
          <a:p>
            <a:endParaRPr lang="it-IT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delle problematiche identificate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discussioni con il proprietario amministratore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assegnazione membri del team a specifiche aree di revisione ( chi, quanti, dove, quando, come) 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it-IT" dirty="0">
                <a:sym typeface="Wingdings" pitchFamily="2" charset="2"/>
              </a:rPr>
              <a:t>esperienza in relazione al  rischio di </a:t>
            </a:r>
            <a:r>
              <a:rPr lang="it-IT" dirty="0" err="1">
                <a:sym typeface="Wingdings" pitchFamily="2" charset="2"/>
              </a:rPr>
              <a:t>revisone</a:t>
            </a:r>
            <a:endParaRPr lang="it-IT" dirty="0">
              <a:sym typeface="Wingdings" pitchFamily="2" charset="2"/>
            </a:endParaRP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it-IT" dirty="0">
                <a:sym typeface="Wingdings" pitchFamily="2" charset="2"/>
              </a:rPr>
              <a:t>esperti / tecnici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it-IT" dirty="0">
                <a:sym typeface="Wingdings" pitchFamily="2" charset="2"/>
              </a:rPr>
              <a:t>n. membri 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it-IT" dirty="0">
                <a:sym typeface="Wingdings" pitchFamily="2" charset="2"/>
              </a:rPr>
              <a:t>rapporti con revisori in caso di gruppi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it-IT" dirty="0">
                <a:sym typeface="Wingdings" pitchFamily="2" charset="2"/>
              </a:rPr>
              <a:t>ore previste a budget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it-IT" dirty="0">
                <a:sym typeface="Wingdings" pitchFamily="2" charset="2"/>
              </a:rPr>
              <a:t>organizzazione riunioni per programmazione e riesame del lavoro					          </a:t>
            </a:r>
            <a:endParaRPr lang="it-IT" dirty="0"/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15891FB-2CE9-1599-6905-562E47D270D4}"/>
              </a:ext>
            </a:extLst>
          </p:cNvPr>
          <p:cNvSpPr txBox="1"/>
          <p:nvPr/>
        </p:nvSpPr>
        <p:spPr>
          <a:xfrm>
            <a:off x="11276255" y="6081990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(3/6)</a:t>
            </a:r>
          </a:p>
        </p:txBody>
      </p:sp>
    </p:spTree>
    <p:extLst>
      <p:ext uri="{BB962C8B-B14F-4D97-AF65-F5344CB8AC3E}">
        <p14:creationId xmlns:p14="http://schemas.microsoft.com/office/powerpoint/2010/main" val="873888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6F960F8-BD7D-945A-F86A-9EC7D2774D1D}"/>
              </a:ext>
            </a:extLst>
          </p:cNvPr>
          <p:cNvSpPr txBox="1"/>
          <p:nvPr/>
        </p:nvSpPr>
        <p:spPr>
          <a:xfrm>
            <a:off x="633201" y="847293"/>
            <a:ext cx="110805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ym typeface="Wingdings" pitchFamily="2" charset="2"/>
              </a:rPr>
              <a:t>SEMPLIFICAZIONI PER LE CARTE DI LAVORO</a:t>
            </a:r>
          </a:p>
          <a:p>
            <a:endParaRPr lang="it-IT" dirty="0">
              <a:sym typeface="Wingdings" pitchFamily="2" charset="2"/>
            </a:endParaRPr>
          </a:p>
          <a:p>
            <a:r>
              <a:rPr lang="it-IT" dirty="0">
                <a:sym typeface="Wingdings" pitchFamily="2" charset="2"/>
              </a:rPr>
              <a:t>Il revisore deve documentare come ha compreso gli obiettivi la strategia dell’impresa ed i relativi rischi connessi all’attività che possono causare rischi di errori significativi nei bilanci ( IAS 315 A32).</a:t>
            </a:r>
          </a:p>
          <a:p>
            <a:endParaRPr lang="it-IT" dirty="0">
              <a:sym typeface="Wingdings" pitchFamily="2" charset="2"/>
            </a:endParaRPr>
          </a:p>
          <a:p>
            <a:r>
              <a:rPr lang="it-IT" dirty="0">
                <a:sym typeface="Wingdings" pitchFamily="2" charset="2"/>
              </a:rPr>
              <a:t>			          </a:t>
            </a:r>
            <a:endParaRPr lang="it-IT" dirty="0"/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15891FB-2CE9-1599-6905-562E47D270D4}"/>
              </a:ext>
            </a:extLst>
          </p:cNvPr>
          <p:cNvSpPr txBox="1"/>
          <p:nvPr/>
        </p:nvSpPr>
        <p:spPr>
          <a:xfrm>
            <a:off x="11276255" y="6081990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(4/6)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7E5E9471-588A-FC66-338F-7C851FCB21D5}"/>
              </a:ext>
            </a:extLst>
          </p:cNvPr>
          <p:cNvSpPr/>
          <p:nvPr/>
        </p:nvSpPr>
        <p:spPr>
          <a:xfrm>
            <a:off x="5911361" y="2370785"/>
            <a:ext cx="369277" cy="675006"/>
          </a:xfrm>
          <a:prstGeom prst="down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21B651B-77B3-5874-372E-8777B94DD241}"/>
              </a:ext>
            </a:extLst>
          </p:cNvPr>
          <p:cNvSpPr txBox="1"/>
          <p:nvPr/>
        </p:nvSpPr>
        <p:spPr>
          <a:xfrm>
            <a:off x="3044720" y="3183355"/>
            <a:ext cx="86690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Tale documentazione può essere inserita:</a:t>
            </a:r>
          </a:p>
          <a:p>
            <a:endParaRPr lang="it-IT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nella documentazione sulla strategia generale (v. slide precedente)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nella documentazione del piano di revisione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in documentazione separata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nella documentazione sulle procedure conseguenti</a:t>
            </a:r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9078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</TotalTime>
  <Words>1931</Words>
  <Application>Microsoft Macintosh PowerPoint</Application>
  <PresentationFormat>Widescreen</PresentationFormat>
  <Paragraphs>277</Paragraphs>
  <Slides>24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Garamond</vt:lpstr>
      <vt:lpstr>Trebuchet MS</vt:lpstr>
      <vt:lpstr>Wingdings</vt:lpstr>
      <vt:lpstr>Tema di Office</vt:lpstr>
      <vt:lpstr>La revisione legale  PMI – nano imprese </vt:lpstr>
      <vt:lpstr>Indice</vt:lpstr>
      <vt:lpstr>LE IMPRESE DI MINORI DIMENSIONI (1/2)</vt:lpstr>
      <vt:lpstr>ISA Italia 200</vt:lpstr>
      <vt:lpstr>Il rischio di revisione</vt:lpstr>
      <vt:lpstr>Considerazioni specifiche     (1/6)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Identificazione e valutazione del Rischio</vt:lpstr>
      <vt:lpstr>Il Revisore legale singolo (1/2)</vt:lpstr>
      <vt:lpstr>Sistema di controllo della qualità</vt:lpstr>
      <vt:lpstr>Procedure di conformità e validità</vt:lpstr>
      <vt:lpstr>Procedure di conformità</vt:lpstr>
      <vt:lpstr>Le procedure di validità</vt:lpstr>
      <vt:lpstr>IAASB nuovo principio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Q &amp; A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revisione legale  PMI – nano imprese </dc:title>
  <dc:creator>diana de paolis</dc:creator>
  <cp:lastModifiedBy>diana de paolis</cp:lastModifiedBy>
  <cp:revision>4</cp:revision>
  <dcterms:created xsi:type="dcterms:W3CDTF">2023-12-11T14:45:49Z</dcterms:created>
  <dcterms:modified xsi:type="dcterms:W3CDTF">2023-12-15T01:32:42Z</dcterms:modified>
</cp:coreProperties>
</file>