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29"/>
  </p:notesMasterIdLst>
  <p:sldIdLst>
    <p:sldId id="364" r:id="rId2"/>
    <p:sldId id="256" r:id="rId3"/>
    <p:sldId id="258" r:id="rId4"/>
    <p:sldId id="257" r:id="rId5"/>
    <p:sldId id="259" r:id="rId6"/>
    <p:sldId id="260" r:id="rId7"/>
    <p:sldId id="350" r:id="rId8"/>
    <p:sldId id="346" r:id="rId9"/>
    <p:sldId id="344" r:id="rId10"/>
    <p:sldId id="345" r:id="rId11"/>
    <p:sldId id="262" r:id="rId12"/>
    <p:sldId id="264" r:id="rId13"/>
    <p:sldId id="263"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4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37" autoAdjust="0"/>
  </p:normalViewPr>
  <p:slideViewPr>
    <p:cSldViewPr snapToGrid="0">
      <p:cViewPr varScale="1">
        <p:scale>
          <a:sx n="74" d="100"/>
          <a:sy n="74" d="100"/>
        </p:scale>
        <p:origin x="49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65D20-98E8-472D-8682-34ED1440DA67}" type="datetimeFigureOut">
              <a:rPr lang="it-IT" smtClean="0"/>
              <a:t>10/12/2022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9032B-A4EF-4F4A-A595-3891ED3641FB}" type="slidenum">
              <a:rPr lang="it-IT" smtClean="0"/>
              <a:t>‹N›</a:t>
            </a:fld>
            <a:endParaRPr lang="it-IT"/>
          </a:p>
        </p:txBody>
      </p:sp>
    </p:spTree>
    <p:extLst>
      <p:ext uri="{BB962C8B-B14F-4D97-AF65-F5344CB8AC3E}">
        <p14:creationId xmlns:p14="http://schemas.microsoft.com/office/powerpoint/2010/main" val="8171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72345051-2045-45DA-935E-2E3CA1A69ADC}" type="datetimeFigureOut">
              <a:rPr lang="en-US" smtClean="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6268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60097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1338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1386810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2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275004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1525611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2838558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47946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3881650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2345051-2045-45DA-935E-2E3CA1A69ADC}" type="datetimeFigureOut">
              <a:rPr lang="en-US" smtClean="0"/>
              <a:t>12/10/2022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18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345051-2045-45DA-935E-2E3CA1A69ADC}" type="datetimeFigureOut">
              <a:rPr lang="en-US" smtClean="0"/>
              <a:t>12/10/2022</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7CD31F4-64FA-4BA0-9498-67783267A8C8}" type="slidenum">
              <a:rPr lang="en-US" smtClean="0"/>
              <a:t>‹N›</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72673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image3.png">
            <a:extLst>
              <a:ext uri="{FF2B5EF4-FFF2-40B4-BE49-F238E27FC236}">
                <a16:creationId xmlns:a16="http://schemas.microsoft.com/office/drawing/2014/main" id="{5A72A22A-4CB0-A29D-EA6C-B5E2E00BC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9679" y="2076451"/>
            <a:ext cx="1381125" cy="7239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image2.png">
            <a:extLst>
              <a:ext uri="{FF2B5EF4-FFF2-40B4-BE49-F238E27FC236}">
                <a16:creationId xmlns:a16="http://schemas.microsoft.com/office/drawing/2014/main" id="{11CCFCD3-A2F3-0F47-4196-3DE38E0596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901" y="2296687"/>
            <a:ext cx="1847850" cy="600075"/>
          </a:xfrm>
          <a:prstGeom prst="rect">
            <a:avLst/>
          </a:prstGeom>
          <a:noFill/>
          <a:extLst>
            <a:ext uri="{909E8E84-426E-40DD-AFC4-6F175D3DCCD1}">
              <a14:hiddenFill xmlns:a14="http://schemas.microsoft.com/office/drawing/2010/main">
                <a:solidFill>
                  <a:srgbClr val="FFFFFF"/>
                </a:solidFill>
              </a14:hiddenFill>
            </a:ext>
          </a:extLst>
        </p:spPr>
      </p:pic>
      <p:pic>
        <p:nvPicPr>
          <p:cNvPr id="2051" name="image5.png">
            <a:extLst>
              <a:ext uri="{FF2B5EF4-FFF2-40B4-BE49-F238E27FC236}">
                <a16:creationId xmlns:a16="http://schemas.microsoft.com/office/drawing/2014/main" id="{9B061B31-848A-4AB0-7E1B-2C6FA74D66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95" y="3976574"/>
            <a:ext cx="1809750" cy="7239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4.png">
            <a:extLst>
              <a:ext uri="{FF2B5EF4-FFF2-40B4-BE49-F238E27FC236}">
                <a16:creationId xmlns:a16="http://schemas.microsoft.com/office/drawing/2014/main" id="{49B8ECD1-D646-7411-1356-ACF25C3B42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2322" y="2107350"/>
            <a:ext cx="1866900" cy="59055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6.png">
            <a:extLst>
              <a:ext uri="{FF2B5EF4-FFF2-40B4-BE49-F238E27FC236}">
                <a16:creationId xmlns:a16="http://schemas.microsoft.com/office/drawing/2014/main" id="{9B9096CA-E55D-5EE2-E3D4-7A0310F77CE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1256" y="4008186"/>
            <a:ext cx="2114550" cy="571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a:extLst>
              <a:ext uri="{FF2B5EF4-FFF2-40B4-BE49-F238E27FC236}">
                <a16:creationId xmlns:a16="http://schemas.microsoft.com/office/drawing/2014/main" id="{4BE2A22B-3FFF-3F51-DD62-39AA5FEED10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3" name="Rectangle 7">
            <a:extLst>
              <a:ext uri="{FF2B5EF4-FFF2-40B4-BE49-F238E27FC236}">
                <a16:creationId xmlns:a16="http://schemas.microsoft.com/office/drawing/2014/main" id="{66D11111-D66E-1BFF-DDAF-38B49A43420F}"/>
              </a:ext>
            </a:extLst>
          </p:cNvPr>
          <p:cNvSpPr>
            <a:spLocks noChangeArrowheads="1"/>
          </p:cNvSpPr>
          <p:nvPr/>
        </p:nvSpPr>
        <p:spPr bwMode="auto">
          <a:xfrm>
            <a:off x="0" y="1181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4" name="Rectangle 8">
            <a:extLst>
              <a:ext uri="{FF2B5EF4-FFF2-40B4-BE49-F238E27FC236}">
                <a16:creationId xmlns:a16="http://schemas.microsoft.com/office/drawing/2014/main" id="{128D9534-95C7-BC49-61C2-94E57308996A}"/>
              </a:ext>
            </a:extLst>
          </p:cNvPr>
          <p:cNvSpPr>
            <a:spLocks noChangeArrowheads="1"/>
          </p:cNvSpPr>
          <p:nvPr/>
        </p:nvSpPr>
        <p:spPr bwMode="auto">
          <a:xfrm>
            <a:off x="0" y="17811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5" name="Rectangle 9">
            <a:extLst>
              <a:ext uri="{FF2B5EF4-FFF2-40B4-BE49-F238E27FC236}">
                <a16:creationId xmlns:a16="http://schemas.microsoft.com/office/drawing/2014/main" id="{07FA2B3C-FBB0-5568-5D6B-D95BF3350051}"/>
              </a:ext>
            </a:extLst>
          </p:cNvPr>
          <p:cNvSpPr>
            <a:spLocks noChangeArrowheads="1"/>
          </p:cNvSpPr>
          <p:nvPr/>
        </p:nvSpPr>
        <p:spPr bwMode="auto">
          <a:xfrm>
            <a:off x="0" y="25050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6" name="Rectangle 10">
            <a:extLst>
              <a:ext uri="{FF2B5EF4-FFF2-40B4-BE49-F238E27FC236}">
                <a16:creationId xmlns:a16="http://schemas.microsoft.com/office/drawing/2014/main" id="{C68E06CC-3A28-3CE8-A4F0-C8F68106651F}"/>
              </a:ext>
            </a:extLst>
          </p:cNvPr>
          <p:cNvSpPr>
            <a:spLocks noChangeArrowheads="1"/>
          </p:cNvSpPr>
          <p:nvPr/>
        </p:nvSpPr>
        <p:spPr bwMode="auto">
          <a:xfrm>
            <a:off x="0" y="309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D15496BA-FC2C-E525-D52A-AF8775E442F0}"/>
              </a:ext>
            </a:extLst>
          </p:cNvPr>
          <p:cNvSpPr>
            <a:spLocks noChangeArrowheads="1"/>
          </p:cNvSpPr>
          <p:nvPr/>
        </p:nvSpPr>
        <p:spPr bwMode="auto">
          <a:xfrm>
            <a:off x="0" y="3667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pic>
        <p:nvPicPr>
          <p:cNvPr id="2060" name="image1.png">
            <a:extLst>
              <a:ext uri="{FF2B5EF4-FFF2-40B4-BE49-F238E27FC236}">
                <a16:creationId xmlns:a16="http://schemas.microsoft.com/office/drawing/2014/main" id="{4ACF754F-21F8-8182-E97E-E65F681FCF3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02299" y="4910024"/>
            <a:ext cx="3606084" cy="137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336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0C43B8B-0D2A-5C92-3C39-3E1B7E9152B1}"/>
              </a:ext>
            </a:extLst>
          </p:cNvPr>
          <p:cNvSpPr/>
          <p:nvPr/>
        </p:nvSpPr>
        <p:spPr>
          <a:xfrm>
            <a:off x="2800350" y="369888"/>
            <a:ext cx="7056438" cy="860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MONITORAGGIO CONTINUITA’ AZIENDALE</a:t>
            </a:r>
          </a:p>
          <a:p>
            <a:pPr algn="ctr">
              <a:defRPr/>
            </a:pPr>
            <a:r>
              <a:rPr lang="it-IT" dirty="0"/>
              <a:t>D.L. 118/2021 INTRODUZIONE DELLA NEGOZIAZIONE ASSISTITA</a:t>
            </a:r>
          </a:p>
          <a:p>
            <a:pPr algn="ctr">
              <a:defRPr/>
            </a:pPr>
            <a:r>
              <a:rPr lang="it-IT" dirty="0">
                <a:solidFill>
                  <a:srgbClr val="FFFF00"/>
                </a:solidFill>
              </a:rPr>
              <a:t>ALLERTA INTERNA</a:t>
            </a:r>
          </a:p>
        </p:txBody>
      </p:sp>
      <p:sp>
        <p:nvSpPr>
          <p:cNvPr id="3" name="Rettangolo 2">
            <a:extLst>
              <a:ext uri="{FF2B5EF4-FFF2-40B4-BE49-F238E27FC236}">
                <a16:creationId xmlns:a16="http://schemas.microsoft.com/office/drawing/2014/main" id="{4E8FD01D-2414-3165-B0C4-5AD32B9D2FA8}"/>
              </a:ext>
            </a:extLst>
          </p:cNvPr>
          <p:cNvSpPr/>
          <p:nvPr/>
        </p:nvSpPr>
        <p:spPr>
          <a:xfrm>
            <a:off x="3130550" y="1474788"/>
            <a:ext cx="4456113" cy="80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Differenti livelli di intervento dell’Organo di Controllo (fonte: Monica Peta Finanza e fisco 01/07/2022)</a:t>
            </a:r>
          </a:p>
        </p:txBody>
      </p:sp>
      <p:sp>
        <p:nvSpPr>
          <p:cNvPr id="4" name="Rettangolo 3">
            <a:extLst>
              <a:ext uri="{FF2B5EF4-FFF2-40B4-BE49-F238E27FC236}">
                <a16:creationId xmlns:a16="http://schemas.microsoft.com/office/drawing/2014/main" id="{41ABACC4-3210-B834-BC07-AE6A768C8CAA}"/>
              </a:ext>
            </a:extLst>
          </p:cNvPr>
          <p:cNvSpPr/>
          <p:nvPr/>
        </p:nvSpPr>
        <p:spPr>
          <a:xfrm>
            <a:off x="495300" y="3043238"/>
            <a:ext cx="1843088" cy="385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VIGILANZA</a:t>
            </a:r>
          </a:p>
        </p:txBody>
      </p:sp>
      <p:sp>
        <p:nvSpPr>
          <p:cNvPr id="5" name="Rettangolo 4">
            <a:extLst>
              <a:ext uri="{FF2B5EF4-FFF2-40B4-BE49-F238E27FC236}">
                <a16:creationId xmlns:a16="http://schemas.microsoft.com/office/drawing/2014/main" id="{61A2C7B4-253F-6E7B-C95D-C08B2E633279}"/>
              </a:ext>
            </a:extLst>
          </p:cNvPr>
          <p:cNvSpPr/>
          <p:nvPr/>
        </p:nvSpPr>
        <p:spPr>
          <a:xfrm>
            <a:off x="4838700" y="2582863"/>
            <a:ext cx="2514600" cy="1725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SEGNALAZIONE DI SQUILIBRIO ECONOMICO-PATRIMONIALE E FINANZIARIO</a:t>
            </a:r>
          </a:p>
        </p:txBody>
      </p:sp>
      <p:sp>
        <p:nvSpPr>
          <p:cNvPr id="6" name="Rettangolo 5">
            <a:extLst>
              <a:ext uri="{FF2B5EF4-FFF2-40B4-BE49-F238E27FC236}">
                <a16:creationId xmlns:a16="http://schemas.microsoft.com/office/drawing/2014/main" id="{264CBF6A-6B37-88AA-0E3B-0A716B7D0713}"/>
              </a:ext>
            </a:extLst>
          </p:cNvPr>
          <p:cNvSpPr/>
          <p:nvPr/>
        </p:nvSpPr>
        <p:spPr>
          <a:xfrm>
            <a:off x="8909050" y="3570288"/>
            <a:ext cx="2259013" cy="385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RESPONSABILITA’</a:t>
            </a:r>
          </a:p>
        </p:txBody>
      </p:sp>
      <p:sp>
        <p:nvSpPr>
          <p:cNvPr id="7" name="Rettangolo con angoli arrotondati 6">
            <a:extLst>
              <a:ext uri="{FF2B5EF4-FFF2-40B4-BE49-F238E27FC236}">
                <a16:creationId xmlns:a16="http://schemas.microsoft.com/office/drawing/2014/main" id="{26D4E0C1-CCF1-D103-4FC6-DCE46B566EAD}"/>
              </a:ext>
            </a:extLst>
          </p:cNvPr>
          <p:cNvSpPr/>
          <p:nvPr/>
        </p:nvSpPr>
        <p:spPr>
          <a:xfrm>
            <a:off x="8350250" y="1357313"/>
            <a:ext cx="3841750" cy="198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i="1">
                <a:latin typeface="Times New Roman" panose="02020603050405020304" pitchFamily="18" charset="0"/>
              </a:rPr>
              <a:t>dovere di segnalare tempestivamente i fondati indizi della crisi, nonché</a:t>
            </a:r>
          </a:p>
          <a:p>
            <a:pPr>
              <a:defRPr/>
            </a:pPr>
            <a:r>
              <a:rPr lang="it-IT" i="1">
                <a:latin typeface="Times New Roman" panose="02020603050405020304" pitchFamily="18" charset="0"/>
              </a:rPr>
              <a:t>di verificare la sussistenza dei presupposti per la presentazione dell’istanza di nomina dell’esperto</a:t>
            </a:r>
          </a:p>
          <a:p>
            <a:pPr>
              <a:defRPr/>
            </a:pPr>
            <a:r>
              <a:rPr lang="it-IT" i="1">
                <a:latin typeface="Times New Roman" panose="02020603050405020304" pitchFamily="18" charset="0"/>
              </a:rPr>
              <a:t>indipendente ai sensi dell’art. 2 del DL 118/2021</a:t>
            </a:r>
            <a:endParaRPr lang="it-IT"/>
          </a:p>
        </p:txBody>
      </p:sp>
      <p:cxnSp>
        <p:nvCxnSpPr>
          <p:cNvPr id="9" name="Connettore 2 8">
            <a:extLst>
              <a:ext uri="{FF2B5EF4-FFF2-40B4-BE49-F238E27FC236}">
                <a16:creationId xmlns:a16="http://schemas.microsoft.com/office/drawing/2014/main" id="{3F758FD3-694D-8BEC-CE18-68C5D0F4F9C3}"/>
              </a:ext>
            </a:extLst>
          </p:cNvPr>
          <p:cNvCxnSpPr>
            <a:cxnSpLocks/>
            <a:stCxn id="3" idx="3"/>
          </p:cNvCxnSpPr>
          <p:nvPr/>
        </p:nvCxnSpPr>
        <p:spPr>
          <a:xfrm>
            <a:off x="7586663" y="1876425"/>
            <a:ext cx="76358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8159F2C4-2AAE-5811-4EDE-0B4DB2563839}"/>
              </a:ext>
            </a:extLst>
          </p:cNvPr>
          <p:cNvCxnSpPr>
            <a:stCxn id="4" idx="2"/>
          </p:cNvCxnSpPr>
          <p:nvPr/>
        </p:nvCxnSpPr>
        <p:spPr>
          <a:xfrm flipH="1">
            <a:off x="1416050" y="3429000"/>
            <a:ext cx="0" cy="842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ttangolo 13">
            <a:extLst>
              <a:ext uri="{FF2B5EF4-FFF2-40B4-BE49-F238E27FC236}">
                <a16:creationId xmlns:a16="http://schemas.microsoft.com/office/drawing/2014/main" id="{B8CCFD9E-8993-51EA-0E17-A34AABC21752}"/>
              </a:ext>
            </a:extLst>
          </p:cNvPr>
          <p:cNvSpPr/>
          <p:nvPr/>
        </p:nvSpPr>
        <p:spPr>
          <a:xfrm>
            <a:off x="495300" y="3971925"/>
            <a:ext cx="3162300" cy="157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b="1" dirty="0">
                <a:latin typeface="Times New Roman" panose="02020603050405020304" pitchFamily="18" charset="0"/>
              </a:rPr>
              <a:t>ruolo proattivo</a:t>
            </a:r>
          </a:p>
          <a:p>
            <a:pPr>
              <a:defRPr/>
            </a:pPr>
            <a:r>
              <a:rPr lang="it-IT" b="1" dirty="0">
                <a:latin typeface="Times New Roman" panose="02020603050405020304" pitchFamily="18" charset="0"/>
              </a:rPr>
              <a:t>«emersione tempestiva»</a:t>
            </a:r>
            <a:r>
              <a:rPr lang="it-IT" dirty="0">
                <a:latin typeface="Times New Roman" panose="02020603050405020304" pitchFamily="18" charset="0"/>
              </a:rPr>
              <a:t> delle condizioni individuate nell’art. 2, D.L.118/2021:</a:t>
            </a:r>
          </a:p>
          <a:p>
            <a:pPr>
              <a:defRPr/>
            </a:pPr>
            <a:r>
              <a:rPr lang="it-IT" dirty="0">
                <a:latin typeface="Times New Roman" panose="02020603050405020304" pitchFamily="18" charset="0"/>
              </a:rPr>
              <a:t> «</a:t>
            </a:r>
            <a:r>
              <a:rPr lang="it-IT" b="1" dirty="0">
                <a:latin typeface="Times New Roman" panose="02020603050405020304" pitchFamily="18" charset="0"/>
              </a:rPr>
              <a:t>indizi di squilibrio</a:t>
            </a:r>
            <a:r>
              <a:rPr lang="it-IT" dirty="0">
                <a:latin typeface="Times New Roman" panose="02020603050405020304" pitchFamily="18" charset="0"/>
              </a:rPr>
              <a:t>»</a:t>
            </a:r>
            <a:endParaRPr lang="it-IT" dirty="0"/>
          </a:p>
        </p:txBody>
      </p:sp>
      <p:cxnSp>
        <p:nvCxnSpPr>
          <p:cNvPr id="16" name="Connettore 2 15">
            <a:extLst>
              <a:ext uri="{FF2B5EF4-FFF2-40B4-BE49-F238E27FC236}">
                <a16:creationId xmlns:a16="http://schemas.microsoft.com/office/drawing/2014/main" id="{99D90C9A-D168-025C-E3E1-5685C6D3FC55}"/>
              </a:ext>
            </a:extLst>
          </p:cNvPr>
          <p:cNvCxnSpPr>
            <a:stCxn id="5" idx="2"/>
          </p:cNvCxnSpPr>
          <p:nvPr/>
        </p:nvCxnSpPr>
        <p:spPr>
          <a:xfrm>
            <a:off x="6096000" y="4308475"/>
            <a:ext cx="0" cy="673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ttangolo 16">
            <a:extLst>
              <a:ext uri="{FF2B5EF4-FFF2-40B4-BE49-F238E27FC236}">
                <a16:creationId xmlns:a16="http://schemas.microsoft.com/office/drawing/2014/main" id="{CB4558A1-6188-9347-9A08-AC1AA8B1F477}"/>
              </a:ext>
            </a:extLst>
          </p:cNvPr>
          <p:cNvSpPr/>
          <p:nvPr/>
        </p:nvSpPr>
        <p:spPr>
          <a:xfrm>
            <a:off x="5070475" y="4981575"/>
            <a:ext cx="2516188" cy="673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400" dirty="0" err="1"/>
              <a:t>attivita’</a:t>
            </a:r>
            <a:r>
              <a:rPr lang="it-IT" sz="2400" dirty="0"/>
              <a:t> consultiva e informativa</a:t>
            </a:r>
          </a:p>
        </p:txBody>
      </p:sp>
      <p:sp>
        <p:nvSpPr>
          <p:cNvPr id="18" name="Rettangolo 17">
            <a:extLst>
              <a:ext uri="{FF2B5EF4-FFF2-40B4-BE49-F238E27FC236}">
                <a16:creationId xmlns:a16="http://schemas.microsoft.com/office/drawing/2014/main" id="{2C87F622-7CCB-D4AB-F129-BDFE9465E26A}"/>
              </a:ext>
            </a:extLst>
          </p:cNvPr>
          <p:cNvSpPr/>
          <p:nvPr/>
        </p:nvSpPr>
        <p:spPr>
          <a:xfrm>
            <a:off x="8534400" y="4341813"/>
            <a:ext cx="3162300" cy="1476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b="1" dirty="0">
                <a:latin typeface="Times New Roman" panose="02020603050405020304" pitchFamily="18" charset="0"/>
              </a:rPr>
              <a:t>attività di vigilanza </a:t>
            </a:r>
            <a:r>
              <a:rPr lang="it-IT" dirty="0">
                <a:latin typeface="Times New Roman" panose="02020603050405020304" pitchFamily="18" charset="0"/>
              </a:rPr>
              <a:t>ai sensi dell’articolo 2403 c.c., sull’esecuzione delle misure</a:t>
            </a:r>
          </a:p>
          <a:p>
            <a:pPr>
              <a:defRPr/>
            </a:pPr>
            <a:r>
              <a:rPr lang="it-IT" dirty="0">
                <a:latin typeface="Times New Roman" panose="02020603050405020304" pitchFamily="18" charset="0"/>
              </a:rPr>
              <a:t>adottate e dell’adozione del piano di risanamento</a:t>
            </a:r>
            <a:endParaRPr lang="it-IT" dirty="0"/>
          </a:p>
        </p:txBody>
      </p:sp>
      <p:cxnSp>
        <p:nvCxnSpPr>
          <p:cNvPr id="20" name="Connettore 2 19">
            <a:extLst>
              <a:ext uri="{FF2B5EF4-FFF2-40B4-BE49-F238E27FC236}">
                <a16:creationId xmlns:a16="http://schemas.microsoft.com/office/drawing/2014/main" id="{066BD099-2431-CB95-5755-A9369DCD31B8}"/>
              </a:ext>
            </a:extLst>
          </p:cNvPr>
          <p:cNvCxnSpPr>
            <a:cxnSpLocks/>
            <a:stCxn id="6" idx="2"/>
          </p:cNvCxnSpPr>
          <p:nvPr/>
        </p:nvCxnSpPr>
        <p:spPr>
          <a:xfrm>
            <a:off x="10037763" y="3956050"/>
            <a:ext cx="0" cy="352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Ovale 7">
            <a:extLst>
              <a:ext uri="{FF2B5EF4-FFF2-40B4-BE49-F238E27FC236}">
                <a16:creationId xmlns:a16="http://schemas.microsoft.com/office/drawing/2014/main" id="{E91FF399-DDF8-67F8-2102-0ADF7E1AE97D}"/>
              </a:ext>
            </a:extLst>
          </p:cNvPr>
          <p:cNvSpPr/>
          <p:nvPr/>
        </p:nvSpPr>
        <p:spPr>
          <a:xfrm>
            <a:off x="0" y="536028"/>
            <a:ext cx="2963917" cy="25072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2400" dirty="0">
                <a:solidFill>
                  <a:srgbClr val="002060"/>
                </a:solidFill>
                <a:highlight>
                  <a:srgbClr val="FFFF00"/>
                </a:highlight>
                <a:latin typeface="Times New Roman" panose="02020603050405020304" pitchFamily="18" charset="0"/>
              </a:rPr>
              <a:t>Pianificazione adeguata alla natura e alla dimensione dell’impresa –</a:t>
            </a:r>
            <a:endParaRPr lang="it-IT" sz="2400" dirty="0">
              <a:solidFill>
                <a:srgbClr val="002060"/>
              </a:solidFill>
              <a:highlight>
                <a:srgbClr val="FFFF00"/>
              </a:highlight>
            </a:endParaRPr>
          </a:p>
        </p:txBody>
      </p:sp>
      <p:sp>
        <p:nvSpPr>
          <p:cNvPr id="12" name="Connettore 11">
            <a:extLst>
              <a:ext uri="{FF2B5EF4-FFF2-40B4-BE49-F238E27FC236}">
                <a16:creationId xmlns:a16="http://schemas.microsoft.com/office/drawing/2014/main" id="{194CE650-1649-56E8-175C-3CA77CB2BDB4}"/>
              </a:ext>
            </a:extLst>
          </p:cNvPr>
          <p:cNvSpPr/>
          <p:nvPr/>
        </p:nvSpPr>
        <p:spPr>
          <a:xfrm>
            <a:off x="2963863" y="2638425"/>
            <a:ext cx="1249362" cy="931863"/>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it-IT" dirty="0"/>
              <a:t>12  MESI</a:t>
            </a:r>
          </a:p>
        </p:txBody>
      </p:sp>
      <p:sp>
        <p:nvSpPr>
          <p:cNvPr id="15" name="Segnaposto numero diapositiva 14">
            <a:extLst>
              <a:ext uri="{FF2B5EF4-FFF2-40B4-BE49-F238E27FC236}">
                <a16:creationId xmlns:a16="http://schemas.microsoft.com/office/drawing/2014/main" id="{D6CAC587-EFD7-30FB-D43D-108C6EFE8EFA}"/>
              </a:ext>
            </a:extLst>
          </p:cNvPr>
          <p:cNvSpPr>
            <a:spLocks noGrp="1"/>
          </p:cNvSpPr>
          <p:nvPr>
            <p:ph type="sldNum" sz="quarter" idx="12"/>
          </p:nvPr>
        </p:nvSpPr>
        <p:spPr>
          <a:xfrm>
            <a:off x="11039475" y="6256338"/>
            <a:ext cx="811213" cy="504825"/>
          </a:xfrm>
        </p:spPr>
        <p:txBody>
          <a:bodyPr/>
          <a:lstStyle/>
          <a:p>
            <a:pPr>
              <a:defRPr/>
            </a:pPr>
            <a:fld id="{0BB0068E-D608-4D53-8A13-3A5BBA38BC92}"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CD9BC4A-0744-8E30-FF42-44AE9788E719}"/>
              </a:ext>
            </a:extLst>
          </p:cNvPr>
          <p:cNvSpPr/>
          <p:nvPr/>
        </p:nvSpPr>
        <p:spPr>
          <a:xfrm>
            <a:off x="1004552" y="489397"/>
            <a:ext cx="9878096" cy="689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OBIETTIVI ED ELEMENTI COSTITUTIVI DEL SISTEMA DI CONTROLLO INTERNO</a:t>
            </a:r>
            <a:endParaRPr lang="it-IT" sz="2400" dirty="0"/>
          </a:p>
        </p:txBody>
      </p:sp>
      <p:sp>
        <p:nvSpPr>
          <p:cNvPr id="4" name="CasellaDiTesto 3">
            <a:extLst>
              <a:ext uri="{FF2B5EF4-FFF2-40B4-BE49-F238E27FC236}">
                <a16:creationId xmlns:a16="http://schemas.microsoft.com/office/drawing/2014/main" id="{879326D6-C4D7-A0C1-B637-A9BD4084F6D4}"/>
              </a:ext>
            </a:extLst>
          </p:cNvPr>
          <p:cNvSpPr txBox="1"/>
          <p:nvPr/>
        </p:nvSpPr>
        <p:spPr>
          <a:xfrm>
            <a:off x="1120462" y="2109601"/>
            <a:ext cx="4301544" cy="2554545"/>
          </a:xfrm>
          <a:prstGeom prst="rect">
            <a:avLst/>
          </a:prstGeom>
          <a:noFill/>
        </p:spPr>
        <p:txBody>
          <a:bodyPr wrap="square">
            <a:spAutoFit/>
          </a:bodyPr>
          <a:lstStyle/>
          <a:p>
            <a:pPr algn="l"/>
            <a:r>
              <a:rPr lang="it-IT" sz="2000" b="0" i="0" u="none" strike="noStrike" baseline="0" dirty="0">
                <a:latin typeface="CIDFont+F2"/>
              </a:rPr>
              <a:t>GLI ELEMENTI COSTITUTIVI</a:t>
            </a:r>
          </a:p>
          <a:p>
            <a:pPr algn="l"/>
            <a:r>
              <a:rPr lang="it-IT" sz="2000" b="0" i="0" u="none" strike="noStrike" baseline="0" dirty="0">
                <a:latin typeface="CIDFont+F2"/>
              </a:rPr>
              <a:t>del SCI sono 5</a:t>
            </a:r>
          </a:p>
          <a:p>
            <a:pPr algn="l"/>
            <a:endParaRPr lang="it-IT" sz="2000" b="0" i="0" u="none" strike="noStrike" baseline="0" dirty="0">
              <a:latin typeface="CIDFont+F2"/>
            </a:endParaRPr>
          </a:p>
          <a:p>
            <a:pPr marL="342900" indent="-342900" algn="l">
              <a:buFont typeface="Wingdings" panose="05000000000000000000" pitchFamily="2" charset="2"/>
              <a:buChar char="v"/>
            </a:pPr>
            <a:r>
              <a:rPr lang="it-IT" sz="2000" b="0" i="0" u="none" strike="noStrike" baseline="0" dirty="0">
                <a:latin typeface="CIDFont+F2"/>
              </a:rPr>
              <a:t>AMBIENTE DI CONTROLLO</a:t>
            </a:r>
          </a:p>
          <a:p>
            <a:pPr marL="342900" indent="-342900" algn="l">
              <a:buFont typeface="Wingdings" panose="05000000000000000000" pitchFamily="2" charset="2"/>
              <a:buChar char="v"/>
            </a:pPr>
            <a:r>
              <a:rPr lang="it-IT" sz="2000" b="0" i="0" u="none" strike="noStrike" baseline="0" dirty="0">
                <a:latin typeface="CIDFont+F2"/>
              </a:rPr>
              <a:t>VALUTAZIONE DEI RISCHI</a:t>
            </a:r>
          </a:p>
          <a:p>
            <a:pPr marL="342900" indent="-342900" algn="l">
              <a:buFont typeface="Wingdings" panose="05000000000000000000" pitchFamily="2" charset="2"/>
              <a:buChar char="v"/>
            </a:pPr>
            <a:r>
              <a:rPr lang="it-IT" sz="2000" b="0" i="0" u="none" strike="noStrike" baseline="0" dirty="0">
                <a:latin typeface="CIDFont+F2"/>
              </a:rPr>
              <a:t>ATTIVITA’ DI CONTROLLO</a:t>
            </a:r>
          </a:p>
          <a:p>
            <a:pPr marL="342900" indent="-342900" algn="l">
              <a:buFont typeface="Wingdings" panose="05000000000000000000" pitchFamily="2" charset="2"/>
              <a:buChar char="v"/>
            </a:pPr>
            <a:r>
              <a:rPr lang="it-IT" sz="2000" dirty="0">
                <a:solidFill>
                  <a:srgbClr val="000000"/>
                </a:solidFill>
                <a:latin typeface="CIDFont+F2"/>
              </a:rPr>
              <a:t>INFORMAZIONE E COMUNICAZIONE</a:t>
            </a:r>
          </a:p>
          <a:p>
            <a:pPr marL="342900" indent="-342900" algn="l">
              <a:buFont typeface="Wingdings" panose="05000000000000000000" pitchFamily="2" charset="2"/>
              <a:buChar char="v"/>
            </a:pPr>
            <a:r>
              <a:rPr lang="it-IT" sz="2000" b="0" i="0" u="none" strike="noStrike" baseline="0" dirty="0">
                <a:solidFill>
                  <a:srgbClr val="000000"/>
                </a:solidFill>
                <a:latin typeface="CIDFont+F2"/>
              </a:rPr>
              <a:t>MONITORAGGIO</a:t>
            </a:r>
            <a:endParaRPr lang="it-IT" sz="2000" b="0" i="0" u="none" strike="noStrike" baseline="0" dirty="0">
              <a:solidFill>
                <a:srgbClr val="000000"/>
              </a:solidFill>
              <a:latin typeface="Arial" panose="020B0604020202020204" pitchFamily="34" charset="0"/>
            </a:endParaRPr>
          </a:p>
        </p:txBody>
      </p:sp>
      <p:sp>
        <p:nvSpPr>
          <p:cNvPr id="5" name="Cubo 4">
            <a:extLst>
              <a:ext uri="{FF2B5EF4-FFF2-40B4-BE49-F238E27FC236}">
                <a16:creationId xmlns:a16="http://schemas.microsoft.com/office/drawing/2014/main" id="{DAF0B229-0590-12D4-5D90-E88CB916915D}"/>
              </a:ext>
            </a:extLst>
          </p:cNvPr>
          <p:cNvSpPr/>
          <p:nvPr/>
        </p:nvSpPr>
        <p:spPr>
          <a:xfrm>
            <a:off x="6619740" y="1394137"/>
            <a:ext cx="3837905" cy="474586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A2E6F947-6733-D8A7-DE14-DB47C200D0A2}"/>
              </a:ext>
            </a:extLst>
          </p:cNvPr>
          <p:cNvSpPr/>
          <p:nvPr/>
        </p:nvSpPr>
        <p:spPr>
          <a:xfrm>
            <a:off x="6928834" y="2846231"/>
            <a:ext cx="2189408" cy="476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MONITORAGGIO</a:t>
            </a:r>
          </a:p>
        </p:txBody>
      </p:sp>
      <p:sp>
        <p:nvSpPr>
          <p:cNvPr id="7" name="Rettangolo 6">
            <a:extLst>
              <a:ext uri="{FF2B5EF4-FFF2-40B4-BE49-F238E27FC236}">
                <a16:creationId xmlns:a16="http://schemas.microsoft.com/office/drawing/2014/main" id="{F138F9F8-212D-F98E-D5A7-587FC0477095}"/>
              </a:ext>
            </a:extLst>
          </p:cNvPr>
          <p:cNvSpPr/>
          <p:nvPr/>
        </p:nvSpPr>
        <p:spPr>
          <a:xfrm>
            <a:off x="6928834" y="3429000"/>
            <a:ext cx="2189408" cy="547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INFORMAZIONE E COMUNICAZIONE</a:t>
            </a:r>
          </a:p>
        </p:txBody>
      </p:sp>
      <p:sp>
        <p:nvSpPr>
          <p:cNvPr id="8" name="Rettangolo 7">
            <a:extLst>
              <a:ext uri="{FF2B5EF4-FFF2-40B4-BE49-F238E27FC236}">
                <a16:creationId xmlns:a16="http://schemas.microsoft.com/office/drawing/2014/main" id="{AC75F3EB-21D1-281B-A03E-53292D2303E8}"/>
              </a:ext>
            </a:extLst>
          </p:cNvPr>
          <p:cNvSpPr/>
          <p:nvPr/>
        </p:nvSpPr>
        <p:spPr>
          <a:xfrm>
            <a:off x="6928834" y="4116794"/>
            <a:ext cx="2189408" cy="547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ATTIVITA’ DI CONTROLLO</a:t>
            </a:r>
          </a:p>
        </p:txBody>
      </p:sp>
      <p:sp>
        <p:nvSpPr>
          <p:cNvPr id="9" name="Rettangolo 8">
            <a:extLst>
              <a:ext uri="{FF2B5EF4-FFF2-40B4-BE49-F238E27FC236}">
                <a16:creationId xmlns:a16="http://schemas.microsoft.com/office/drawing/2014/main" id="{7BABF0F0-89D6-BC00-CA6B-0C641C6CF4C2}"/>
              </a:ext>
            </a:extLst>
          </p:cNvPr>
          <p:cNvSpPr/>
          <p:nvPr/>
        </p:nvSpPr>
        <p:spPr>
          <a:xfrm>
            <a:off x="6928834" y="4868214"/>
            <a:ext cx="2279560" cy="547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VALUTAZIONE DEI RISCHI</a:t>
            </a:r>
          </a:p>
        </p:txBody>
      </p:sp>
      <p:sp>
        <p:nvSpPr>
          <p:cNvPr id="10" name="Rettangolo 9">
            <a:extLst>
              <a:ext uri="{FF2B5EF4-FFF2-40B4-BE49-F238E27FC236}">
                <a16:creationId xmlns:a16="http://schemas.microsoft.com/office/drawing/2014/main" id="{42FACC31-CBC5-D4C3-20B0-EC1C7A651398}"/>
              </a:ext>
            </a:extLst>
          </p:cNvPr>
          <p:cNvSpPr/>
          <p:nvPr/>
        </p:nvSpPr>
        <p:spPr>
          <a:xfrm>
            <a:off x="6928834" y="5560452"/>
            <a:ext cx="2369712" cy="547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AMBIENTE DI CONTROLLO</a:t>
            </a:r>
          </a:p>
        </p:txBody>
      </p:sp>
      <p:sp>
        <p:nvSpPr>
          <p:cNvPr id="11" name="Rettangolo 10">
            <a:extLst>
              <a:ext uri="{FF2B5EF4-FFF2-40B4-BE49-F238E27FC236}">
                <a16:creationId xmlns:a16="http://schemas.microsoft.com/office/drawing/2014/main" id="{72F4EBDE-EE22-BF12-B1DC-E155AA12929F}"/>
              </a:ext>
            </a:extLst>
          </p:cNvPr>
          <p:cNvSpPr/>
          <p:nvPr/>
        </p:nvSpPr>
        <p:spPr>
          <a:xfrm>
            <a:off x="9723549" y="2293257"/>
            <a:ext cx="566671" cy="296091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it-IT" dirty="0"/>
              <a:t>UNITA’ OPERATIVA</a:t>
            </a:r>
          </a:p>
        </p:txBody>
      </p:sp>
    </p:spTree>
    <p:extLst>
      <p:ext uri="{BB962C8B-B14F-4D97-AF65-F5344CB8AC3E}">
        <p14:creationId xmlns:p14="http://schemas.microsoft.com/office/powerpoint/2010/main" val="615918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79326D6-C4D7-A0C1-B637-A9BD4084F6D4}"/>
              </a:ext>
            </a:extLst>
          </p:cNvPr>
          <p:cNvSpPr txBox="1"/>
          <p:nvPr/>
        </p:nvSpPr>
        <p:spPr>
          <a:xfrm>
            <a:off x="1004552" y="873617"/>
            <a:ext cx="9878096" cy="5909310"/>
          </a:xfrm>
          <a:prstGeom prst="rect">
            <a:avLst/>
          </a:prstGeom>
          <a:noFill/>
        </p:spPr>
        <p:txBody>
          <a:bodyPr wrap="square">
            <a:spAutoFit/>
          </a:bodyPr>
          <a:lstStyle/>
          <a:p>
            <a:pPr algn="l"/>
            <a:r>
              <a:rPr lang="it-IT" sz="1800" b="0" i="0" u="none" strike="noStrike" baseline="0" dirty="0">
                <a:solidFill>
                  <a:srgbClr val="C10000"/>
                </a:solidFill>
                <a:latin typeface="CIDFont+F2"/>
              </a:rPr>
              <a:t>ELEMENTI COSTITUTIVI </a:t>
            </a:r>
            <a:r>
              <a:rPr lang="it-IT" sz="1800" b="0" i="0" u="none" strike="noStrike" baseline="0" dirty="0">
                <a:solidFill>
                  <a:srgbClr val="C00000"/>
                </a:solidFill>
                <a:latin typeface="CIDFont+F2"/>
              </a:rPr>
              <a:t>COMPONENTI</a:t>
            </a:r>
            <a:r>
              <a:rPr lang="it-IT" dirty="0">
                <a:solidFill>
                  <a:srgbClr val="C00000"/>
                </a:solidFill>
                <a:latin typeface="CIDFont+F2"/>
              </a:rPr>
              <a:t> L’UNITA’ DI CONTROLLO</a:t>
            </a:r>
            <a:r>
              <a:rPr lang="it-IT" sz="1800" b="0" i="0" u="none" strike="noStrike" baseline="0" dirty="0">
                <a:solidFill>
                  <a:srgbClr val="FFFFFF"/>
                </a:solidFill>
                <a:latin typeface="CIDFont+F2"/>
              </a:rPr>
              <a:t>ONTROLLO</a:t>
            </a:r>
          </a:p>
          <a:p>
            <a:pPr algn="just"/>
            <a:r>
              <a:rPr lang="it-IT" sz="1800" b="0" i="0" u="none" strike="noStrike" baseline="0" dirty="0">
                <a:solidFill>
                  <a:srgbClr val="000000"/>
                </a:solidFill>
                <a:latin typeface="CIDFont+F2"/>
              </a:rPr>
              <a:t>AMBIENTE DI CONTROLLO</a:t>
            </a:r>
          </a:p>
          <a:p>
            <a:pPr algn="just"/>
            <a:r>
              <a:rPr lang="it-IT" sz="1800" b="0" i="0" u="none" strike="noStrike" baseline="0" dirty="0">
                <a:solidFill>
                  <a:srgbClr val="000000"/>
                </a:solidFill>
                <a:latin typeface="CIDFont+F2"/>
              </a:rPr>
              <a:t>L’ambiente di controllo è determinato dalle persone che vi operano e quindi dalle loro qualità individuali e dai loro valori etici. È la base su cui poggia tutto il processo del controllo interno (assegnazione di responsabilità).</a:t>
            </a:r>
          </a:p>
          <a:p>
            <a:pPr algn="just"/>
            <a:r>
              <a:rPr lang="it-IT" sz="1800" b="0" i="0" u="none" strike="noStrike" baseline="0" dirty="0">
                <a:solidFill>
                  <a:srgbClr val="FFFFFF"/>
                </a:solidFill>
                <a:latin typeface="CIDFont+F2"/>
              </a:rPr>
              <a:t>VALUTAZIONE DEI RISCHI</a:t>
            </a:r>
          </a:p>
          <a:p>
            <a:pPr algn="just"/>
            <a:r>
              <a:rPr lang="it-IT" sz="1800" b="0" i="0" u="none" strike="noStrike" baseline="0" dirty="0">
                <a:solidFill>
                  <a:srgbClr val="000000"/>
                </a:solidFill>
                <a:latin typeface="CIDFont+F2"/>
              </a:rPr>
              <a:t>VALUTAZIONE DEI RISCHI</a:t>
            </a:r>
          </a:p>
          <a:p>
            <a:pPr algn="just"/>
            <a:r>
              <a:rPr lang="it-IT" sz="1800" b="0" i="0" u="none" strike="noStrike" baseline="0" dirty="0">
                <a:solidFill>
                  <a:srgbClr val="000000"/>
                </a:solidFill>
                <a:latin typeface="CIDFont+F2"/>
              </a:rPr>
              <a:t>La gestione dei rischi è fondamentale per una efficace impostazione del SCI. Per gestione dei rischi si intende la loro preventiva identificazione al fine di individuare le misure di mitigazione necessarie a ridurre i rischi al livello residuo voluto e quindi operare in modo consapevole verso gli obiettivi dell’impresa.</a:t>
            </a:r>
          </a:p>
          <a:p>
            <a:pPr algn="just"/>
            <a:r>
              <a:rPr lang="it-IT" sz="1800" b="0" i="0" u="none" strike="noStrike" baseline="0" dirty="0">
                <a:solidFill>
                  <a:srgbClr val="FFFFFF"/>
                </a:solidFill>
                <a:latin typeface="CIDFont+F2"/>
              </a:rPr>
              <a:t>ATTIVITA’ DI CONTROLLO</a:t>
            </a:r>
          </a:p>
          <a:p>
            <a:pPr algn="just"/>
            <a:r>
              <a:rPr lang="it-IT" sz="1800" b="0" i="0" u="none" strike="noStrike" baseline="0" dirty="0">
                <a:solidFill>
                  <a:srgbClr val="000000"/>
                </a:solidFill>
                <a:latin typeface="CIDFont+F2"/>
              </a:rPr>
              <a:t>ATTIVITA’ DI CONTROLLO</a:t>
            </a:r>
          </a:p>
          <a:p>
            <a:pPr algn="just"/>
            <a:r>
              <a:rPr lang="it-IT" sz="1800" b="0" i="0" u="none" strike="noStrike" baseline="0" dirty="0">
                <a:solidFill>
                  <a:srgbClr val="000000"/>
                </a:solidFill>
                <a:latin typeface="CIDFont+F2"/>
              </a:rPr>
              <a:t>L’attività di controllo è rappresentata dalle politiche/procedure aziendali che il management ha adottato al fine di mitigare i rischi che potrebbero ostacolare l’operatività dell’impresa.</a:t>
            </a:r>
          </a:p>
          <a:p>
            <a:pPr algn="just"/>
            <a:r>
              <a:rPr lang="it-IT" sz="1800" b="0" i="0" u="none" strike="noStrike" baseline="0" dirty="0">
                <a:solidFill>
                  <a:srgbClr val="FFFFFF"/>
                </a:solidFill>
                <a:latin typeface="CIDFont+F2"/>
              </a:rPr>
              <a:t>INFORMAZIONE E COMUNICAZIONE</a:t>
            </a:r>
          </a:p>
          <a:p>
            <a:pPr algn="just"/>
            <a:r>
              <a:rPr lang="it-IT" sz="1800" b="0" i="0" u="none" strike="noStrike" baseline="0" dirty="0">
                <a:solidFill>
                  <a:srgbClr val="000000"/>
                </a:solidFill>
                <a:latin typeface="CIDFont+F2"/>
              </a:rPr>
              <a:t>INFORMAZIONE E COMUNICAZIONE</a:t>
            </a:r>
          </a:p>
          <a:p>
            <a:pPr algn="just"/>
            <a:r>
              <a:rPr lang="it-IT" sz="1800" b="0" i="0" u="none" strike="noStrike" baseline="0" dirty="0">
                <a:solidFill>
                  <a:srgbClr val="000000"/>
                </a:solidFill>
                <a:latin typeface="CIDFont+F2"/>
              </a:rPr>
              <a:t>I flussi informativi devono essere tali da consentire un adeguato e completo scambio di informazioni necessarie a gestire e controllare l’attività dell’impresa.</a:t>
            </a:r>
          </a:p>
          <a:p>
            <a:pPr algn="just"/>
            <a:r>
              <a:rPr lang="it-IT" sz="1800" b="0" i="0" u="none" strike="noStrike" baseline="0" dirty="0">
                <a:latin typeface="CIDFont+F2"/>
              </a:rPr>
              <a:t>MONITORAGGIO</a:t>
            </a:r>
          </a:p>
          <a:p>
            <a:pPr algn="just"/>
            <a:r>
              <a:rPr lang="it-IT" sz="1800" b="0" i="0" u="none" strike="noStrike" baseline="0" dirty="0">
                <a:solidFill>
                  <a:srgbClr val="000000"/>
                </a:solidFill>
                <a:latin typeface="CIDFont+F2"/>
              </a:rPr>
              <a:t>Il monitoraggio del SCI è fondamentale per assicurarne l’efficacia e l’efficienza</a:t>
            </a:r>
            <a:endParaRPr lang="it-IT" sz="1800" b="0" i="0" u="none" strike="noStrike" baseline="0" dirty="0">
              <a:solidFill>
                <a:srgbClr val="000000"/>
              </a:solidFill>
              <a:latin typeface="Arial" panose="020B0604020202020204" pitchFamily="34" charset="0"/>
            </a:endParaRPr>
          </a:p>
        </p:txBody>
      </p:sp>
      <p:sp>
        <p:nvSpPr>
          <p:cNvPr id="5" name="Rettangolo 4">
            <a:extLst>
              <a:ext uri="{FF2B5EF4-FFF2-40B4-BE49-F238E27FC236}">
                <a16:creationId xmlns:a16="http://schemas.microsoft.com/office/drawing/2014/main" id="{9606DE08-6442-3629-B0C3-2339C274136D}"/>
              </a:ext>
            </a:extLst>
          </p:cNvPr>
          <p:cNvSpPr/>
          <p:nvPr/>
        </p:nvSpPr>
        <p:spPr>
          <a:xfrm>
            <a:off x="1004552" y="184597"/>
            <a:ext cx="9878096" cy="689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OBIETTIVI ED ELEMENTI COSTITUTIVI DEL SISTEMA DI CONTROLLO INTERNO</a:t>
            </a:r>
            <a:endParaRPr lang="it-IT" sz="2400" dirty="0"/>
          </a:p>
        </p:txBody>
      </p:sp>
    </p:spTree>
    <p:extLst>
      <p:ext uri="{BB962C8B-B14F-4D97-AF65-F5344CB8AC3E}">
        <p14:creationId xmlns:p14="http://schemas.microsoft.com/office/powerpoint/2010/main" val="89929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270456" y="1225689"/>
            <a:ext cx="4391696" cy="5078313"/>
          </a:xfrm>
          <a:prstGeom prst="rect">
            <a:avLst/>
          </a:prstGeom>
          <a:noFill/>
        </p:spPr>
        <p:txBody>
          <a:bodyPr wrap="square">
            <a:spAutoFit/>
          </a:bodyPr>
          <a:lstStyle/>
          <a:p>
            <a:pPr algn="l"/>
            <a:r>
              <a:rPr lang="it-IT" sz="1800" b="0" i="0" u="none" strike="noStrike" baseline="0" dirty="0">
                <a:highlight>
                  <a:srgbClr val="00FF00"/>
                </a:highlight>
                <a:latin typeface="CIDFont+F2"/>
              </a:rPr>
              <a:t>ISA Italia n.210 «Accordi Relativi Ai Termini Degli Incarichi Di Revisione» - Par. 6 b) :</a:t>
            </a:r>
          </a:p>
          <a:p>
            <a:pPr algn="l"/>
            <a:endParaRPr lang="it-IT" sz="1800" b="0" i="0" u="none" strike="noStrike" baseline="0" dirty="0">
              <a:highlight>
                <a:srgbClr val="FF0000"/>
              </a:highlight>
              <a:latin typeface="CIDFont+F1"/>
            </a:endParaRPr>
          </a:p>
          <a:p>
            <a:pPr algn="l"/>
            <a:r>
              <a:rPr lang="it-IT" sz="1800" b="0" i="0" u="none" strike="noStrike" baseline="0" dirty="0">
                <a:latin typeface="CIDFont+F1"/>
              </a:rPr>
              <a:t>«</a:t>
            </a:r>
            <a:r>
              <a:rPr lang="it-IT" sz="1800" b="0" i="0" u="none" strike="noStrike" baseline="0" dirty="0">
                <a:highlight>
                  <a:srgbClr val="00FF00"/>
                </a:highlight>
                <a:latin typeface="CIDFont+F1"/>
              </a:rPr>
              <a:t>6. Al fine di stabilire se siano presenti le condizioni indispensabili per una revisione</a:t>
            </a:r>
          </a:p>
          <a:p>
            <a:pPr algn="l"/>
            <a:r>
              <a:rPr lang="it-IT" sz="1800" b="0" i="0" u="none" strike="noStrike" baseline="0" dirty="0">
                <a:highlight>
                  <a:srgbClr val="00FF00"/>
                </a:highlight>
                <a:latin typeface="CIDFont+F1"/>
              </a:rPr>
              <a:t>contabile, il revisore deve:</a:t>
            </a:r>
          </a:p>
          <a:p>
            <a:pPr algn="l"/>
            <a:r>
              <a:rPr lang="it-IT" sz="1800" b="0" i="0" u="none" strike="noStrike" baseline="0" dirty="0">
                <a:highlight>
                  <a:srgbClr val="00FF00"/>
                </a:highlight>
                <a:latin typeface="CIDFont+F1"/>
              </a:rPr>
              <a:t>…..</a:t>
            </a:r>
          </a:p>
          <a:p>
            <a:pPr algn="l"/>
            <a:r>
              <a:rPr lang="it-IT" sz="1800" b="0" i="0" u="none" strike="noStrike" baseline="0" dirty="0">
                <a:highlight>
                  <a:srgbClr val="00FF00"/>
                </a:highlight>
                <a:latin typeface="CIDFont+F1"/>
              </a:rPr>
              <a:t>b) acquisire la conferma da parte della direzione sul fatto che essa riconosce e</a:t>
            </a:r>
          </a:p>
          <a:p>
            <a:pPr algn="l"/>
            <a:r>
              <a:rPr lang="it-IT" sz="1800" b="0" i="0" u="none" strike="noStrike" baseline="0" dirty="0">
                <a:highlight>
                  <a:srgbClr val="00FF00"/>
                </a:highlight>
                <a:latin typeface="CIDFont+F1"/>
              </a:rPr>
              <a:t>comprende la propria responsabilità: (Rif.: Parr. A11-A14, A20)</a:t>
            </a:r>
          </a:p>
          <a:p>
            <a:pPr algn="l"/>
            <a:r>
              <a:rPr lang="it-IT" sz="1800" b="0" i="0" u="none" strike="noStrike" baseline="0" dirty="0">
                <a:highlight>
                  <a:srgbClr val="00FF00"/>
                </a:highlight>
                <a:latin typeface="CIDFont+F1"/>
              </a:rPr>
              <a:t>……</a:t>
            </a:r>
          </a:p>
          <a:p>
            <a:pPr algn="l"/>
            <a:r>
              <a:rPr lang="it-IT" sz="1800" b="0" i="0" u="none" strike="noStrike" baseline="0" dirty="0">
                <a:highlight>
                  <a:srgbClr val="00FF00"/>
                </a:highlight>
                <a:latin typeface="CIDFont+F1"/>
              </a:rPr>
              <a:t>ii) per quella parte del controllo interno che la direzione ritiene necessaria al fine di consentire la redazione di un bilancio che non contenga errori significativi, dovuti a frode o a comportamenti o eventi non intenzionali; (</a:t>
            </a:r>
            <a:r>
              <a:rPr lang="it-IT" sz="1800" b="0" i="0" u="none" strike="noStrike" baseline="0" dirty="0" err="1">
                <a:highlight>
                  <a:srgbClr val="00FF00"/>
                </a:highlight>
                <a:latin typeface="CIDFont+F1"/>
              </a:rPr>
              <a:t>Rif.:Parr</a:t>
            </a:r>
            <a:r>
              <a:rPr lang="it-IT" sz="1800" b="0" i="0" u="none" strike="noStrike" baseline="0" dirty="0">
                <a:highlight>
                  <a:srgbClr val="00FF00"/>
                </a:highlight>
                <a:latin typeface="CIDFont+F1"/>
              </a:rPr>
              <a:t>. A16-A19) ;</a:t>
            </a:r>
            <a:endParaRPr lang="it-IT" sz="1800" b="0" i="0" u="none" strike="noStrike" baseline="0" dirty="0">
              <a:solidFill>
                <a:srgbClr val="000000"/>
              </a:solidFill>
              <a:highlight>
                <a:srgbClr val="00FF00"/>
              </a:highlight>
              <a:latin typeface="Arial" panose="020B0604020202020204" pitchFamily="34" charset="0"/>
            </a:endParaRPr>
          </a:p>
        </p:txBody>
      </p:sp>
      <p:sp>
        <p:nvSpPr>
          <p:cNvPr id="4" name="Rettangolo 3">
            <a:extLst>
              <a:ext uri="{FF2B5EF4-FFF2-40B4-BE49-F238E27FC236}">
                <a16:creationId xmlns:a16="http://schemas.microsoft.com/office/drawing/2014/main" id="{2C75853D-17E0-A9E3-EABB-DF881C9FF0B6}"/>
              </a:ext>
            </a:extLst>
          </p:cNvPr>
          <p:cNvSpPr/>
          <p:nvPr/>
        </p:nvSpPr>
        <p:spPr>
          <a:xfrm>
            <a:off x="6096000" y="2408349"/>
            <a:ext cx="3949521" cy="1339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00FF00"/>
                </a:highlight>
              </a:rPr>
              <a:t>IL BILANCIO NON DEVE CONTENERE ERRORI SIGNIFICATIVI DOVUTI A FRODE O A COMPORTAMENTI O AD EVENTI ECCEZIONALI</a:t>
            </a:r>
          </a:p>
        </p:txBody>
      </p:sp>
      <p:sp>
        <p:nvSpPr>
          <p:cNvPr id="5" name="Rettangolo 4">
            <a:extLst>
              <a:ext uri="{FF2B5EF4-FFF2-40B4-BE49-F238E27FC236}">
                <a16:creationId xmlns:a16="http://schemas.microsoft.com/office/drawing/2014/main" id="{DD586942-CE16-399D-3235-62E63126A16A}"/>
              </a:ext>
            </a:extLst>
          </p:cNvPr>
          <p:cNvSpPr/>
          <p:nvPr/>
        </p:nvSpPr>
        <p:spPr>
          <a:xfrm>
            <a:off x="6220496" y="4494727"/>
            <a:ext cx="3825025" cy="1481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00FF00"/>
                </a:highlight>
              </a:rPr>
              <a:t>LA LETTERA DI INCARICO PRECISA CHE SI ANALIZZERA’ IL CONTROLLO INTERNO PER CONCORDARE CON LA DIREZIONE LE PROCEDURE DI REVISIONE PIU’ APPROPRIATE</a:t>
            </a:r>
          </a:p>
        </p:txBody>
      </p:sp>
      <p:sp>
        <p:nvSpPr>
          <p:cNvPr id="6" name="Rettangolo 5">
            <a:extLst>
              <a:ext uri="{FF2B5EF4-FFF2-40B4-BE49-F238E27FC236}">
                <a16:creationId xmlns:a16="http://schemas.microsoft.com/office/drawing/2014/main" id="{04C57C0E-12AB-D7E6-B0E6-54C03499976F}"/>
              </a:ext>
            </a:extLst>
          </p:cNvPr>
          <p:cNvSpPr/>
          <p:nvPr/>
        </p:nvSpPr>
        <p:spPr>
          <a:xfrm>
            <a:off x="10419008" y="3026534"/>
            <a:ext cx="1502536" cy="25500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00FF00"/>
                </a:highlight>
              </a:rPr>
              <a:t>IL REVISORE COMUNICHERA’ LE CARENZE SIGNIFICATIVE NEGLI ASPETTI DEL CONTROLLO INTERNO</a:t>
            </a:r>
          </a:p>
        </p:txBody>
      </p:sp>
    </p:spTree>
    <p:extLst>
      <p:ext uri="{BB962C8B-B14F-4D97-AF65-F5344CB8AC3E}">
        <p14:creationId xmlns:p14="http://schemas.microsoft.com/office/powerpoint/2010/main" val="305198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270455" y="1225689"/>
            <a:ext cx="4881094" cy="2031325"/>
          </a:xfrm>
          <a:prstGeom prst="rect">
            <a:avLst/>
          </a:prstGeom>
          <a:noFill/>
        </p:spPr>
        <p:txBody>
          <a:bodyPr wrap="square">
            <a:spAutoFit/>
          </a:bodyPr>
          <a:lstStyle/>
          <a:p>
            <a:pPr algn="just"/>
            <a:r>
              <a:rPr lang="it-IT" sz="1800" b="0" i="0" u="none" strike="noStrike" baseline="0" dirty="0">
                <a:highlight>
                  <a:srgbClr val="00FF00"/>
                </a:highlight>
                <a:latin typeface="CIDFont+F2"/>
              </a:rPr>
              <a:t>L’ISA Italia n.315 «L’identificazione e la valutazione dei rischi di errori significativi mediante la comprensione dell’impresa e del contesto in cui opera» prevede che:</a:t>
            </a:r>
          </a:p>
          <a:p>
            <a:pPr algn="just"/>
            <a:r>
              <a:rPr lang="it-IT" sz="1800" b="0" i="0" u="none" strike="noStrike" baseline="0" dirty="0">
                <a:highlight>
                  <a:srgbClr val="00FF00"/>
                </a:highlight>
                <a:latin typeface="CIDFont+F2"/>
              </a:rPr>
              <a:t>«Il revisore deve acquisire una comprensione degli aspetti del controllo interno rilevanti ai fini della revisione contabile.»</a:t>
            </a:r>
            <a:endParaRPr lang="it-IT" sz="1800" b="0" i="0" u="none" strike="noStrike" baseline="0" dirty="0">
              <a:solidFill>
                <a:srgbClr val="000000"/>
              </a:solidFill>
              <a:highlight>
                <a:srgbClr val="00FF00"/>
              </a:highlight>
              <a:latin typeface="Arial" panose="020B0604020202020204" pitchFamily="34" charset="0"/>
            </a:endParaRPr>
          </a:p>
        </p:txBody>
      </p:sp>
      <p:sp>
        <p:nvSpPr>
          <p:cNvPr id="4" name="Rettangolo 3">
            <a:extLst>
              <a:ext uri="{FF2B5EF4-FFF2-40B4-BE49-F238E27FC236}">
                <a16:creationId xmlns:a16="http://schemas.microsoft.com/office/drawing/2014/main" id="{2C75853D-17E0-A9E3-EABB-DF881C9FF0B6}"/>
              </a:ext>
            </a:extLst>
          </p:cNvPr>
          <p:cNvSpPr/>
          <p:nvPr/>
        </p:nvSpPr>
        <p:spPr>
          <a:xfrm>
            <a:off x="6096000" y="1326525"/>
            <a:ext cx="2803301" cy="2421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solidFill>
                  <a:srgbClr val="FF0000"/>
                </a:solidFill>
                <a:latin typeface="CIDFont+F2"/>
              </a:rPr>
              <a:t>ATTIVITA’ DEL REVISOR:</a:t>
            </a:r>
          </a:p>
          <a:p>
            <a:pPr algn="l"/>
            <a:r>
              <a:rPr lang="it-IT" sz="1800" b="0" i="0" u="none" strike="noStrike" baseline="0" dirty="0">
                <a:solidFill>
                  <a:schemeClr val="bg1"/>
                </a:solidFill>
                <a:latin typeface="CIDFont+F2"/>
              </a:rPr>
              <a:t>Acquisire elementi</a:t>
            </a:r>
          </a:p>
          <a:p>
            <a:pPr algn="l"/>
            <a:r>
              <a:rPr lang="it-IT" sz="1800" b="0" i="0" u="none" strike="noStrike" baseline="0" dirty="0">
                <a:solidFill>
                  <a:schemeClr val="bg1"/>
                </a:solidFill>
                <a:latin typeface="CIDFont+F2"/>
              </a:rPr>
              <a:t>probativi tramite:</a:t>
            </a:r>
          </a:p>
          <a:p>
            <a:pPr algn="l"/>
            <a:r>
              <a:rPr lang="it-IT" sz="1800" b="0" i="0" u="none" strike="noStrike" baseline="0" dirty="0">
                <a:solidFill>
                  <a:schemeClr val="bg1"/>
                </a:solidFill>
                <a:latin typeface="CIDFont+F3"/>
              </a:rPr>
              <a:t>• </a:t>
            </a:r>
            <a:r>
              <a:rPr lang="it-IT" sz="1800" b="0" i="0" u="none" strike="noStrike" baseline="0" dirty="0">
                <a:solidFill>
                  <a:schemeClr val="bg1"/>
                </a:solidFill>
                <a:latin typeface="CIDFont+F2"/>
              </a:rPr>
              <a:t>ISPEZIONE</a:t>
            </a:r>
          </a:p>
          <a:p>
            <a:pPr algn="l"/>
            <a:r>
              <a:rPr lang="it-IT" sz="1800" b="0" i="0" u="none" strike="noStrike" baseline="0" dirty="0">
                <a:solidFill>
                  <a:schemeClr val="bg1"/>
                </a:solidFill>
                <a:latin typeface="CIDFont+F3"/>
              </a:rPr>
              <a:t>• </a:t>
            </a:r>
            <a:r>
              <a:rPr lang="it-IT" sz="1800" b="0" i="0" u="none" strike="noStrike" baseline="0" dirty="0">
                <a:solidFill>
                  <a:schemeClr val="bg1"/>
                </a:solidFill>
                <a:latin typeface="CIDFont+F2"/>
              </a:rPr>
              <a:t>OSSERVAZIONE</a:t>
            </a:r>
          </a:p>
          <a:p>
            <a:pPr algn="l"/>
            <a:r>
              <a:rPr lang="it-IT" sz="1800" b="0" i="0" u="none" strike="noStrike" baseline="0" dirty="0">
                <a:solidFill>
                  <a:schemeClr val="bg1"/>
                </a:solidFill>
                <a:latin typeface="CIDFont+F3"/>
              </a:rPr>
              <a:t>• </a:t>
            </a:r>
            <a:r>
              <a:rPr lang="it-IT" sz="1800" b="0" i="0" u="none" strike="noStrike" baseline="0" dirty="0">
                <a:solidFill>
                  <a:schemeClr val="bg1"/>
                </a:solidFill>
                <a:latin typeface="CIDFont+F2"/>
              </a:rPr>
              <a:t>ANALISI</a:t>
            </a:r>
          </a:p>
          <a:p>
            <a:pPr algn="l"/>
            <a:r>
              <a:rPr lang="it-IT" sz="1800" b="0" i="0" u="none" strike="noStrike" baseline="0" dirty="0">
                <a:solidFill>
                  <a:schemeClr val="bg1"/>
                </a:solidFill>
                <a:latin typeface="CIDFont+F2"/>
              </a:rPr>
              <a:t>DOCUMENTAZIONE</a:t>
            </a:r>
            <a:endParaRPr lang="it-IT" dirty="0">
              <a:solidFill>
                <a:schemeClr val="bg1"/>
              </a:solidFill>
              <a:highlight>
                <a:srgbClr val="00FF00"/>
              </a:highlight>
            </a:endParaRPr>
          </a:p>
        </p:txBody>
      </p:sp>
      <p:sp>
        <p:nvSpPr>
          <p:cNvPr id="7" name="Connettore 6">
            <a:extLst>
              <a:ext uri="{FF2B5EF4-FFF2-40B4-BE49-F238E27FC236}">
                <a16:creationId xmlns:a16="http://schemas.microsoft.com/office/drawing/2014/main" id="{ED02FB9A-26C7-36F1-396B-D89C70113871}"/>
              </a:ext>
            </a:extLst>
          </p:cNvPr>
          <p:cNvSpPr/>
          <p:nvPr/>
        </p:nvSpPr>
        <p:spPr>
          <a:xfrm>
            <a:off x="425003" y="3837904"/>
            <a:ext cx="3915177" cy="245986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0" i="0" u="none" strike="noStrike" baseline="0" dirty="0">
                <a:solidFill>
                  <a:srgbClr val="FF0000"/>
                </a:solidFill>
                <a:latin typeface="CIDFont+F2"/>
              </a:rPr>
              <a:t>L’ambiente di controllo di</a:t>
            </a:r>
          </a:p>
          <a:p>
            <a:pPr algn="ctr"/>
            <a:r>
              <a:rPr lang="it-IT" sz="1800" b="0" i="0" u="none" strike="noStrike" baseline="0" dirty="0">
                <a:solidFill>
                  <a:srgbClr val="FF0000"/>
                </a:solidFill>
                <a:latin typeface="CIDFont+F2"/>
              </a:rPr>
              <a:t>per sé non previene,</a:t>
            </a:r>
          </a:p>
          <a:p>
            <a:pPr algn="ctr"/>
            <a:r>
              <a:rPr lang="it-IT" sz="1800" b="0" i="0" u="none" strike="noStrike" baseline="0" dirty="0">
                <a:solidFill>
                  <a:srgbClr val="FF0000"/>
                </a:solidFill>
                <a:latin typeface="CIDFont+F2"/>
              </a:rPr>
              <a:t>individua e/o corregge</a:t>
            </a:r>
          </a:p>
          <a:p>
            <a:pPr algn="ctr"/>
            <a:r>
              <a:rPr lang="it-IT" sz="1800" b="0" i="0" u="none" strike="noStrike" baseline="0" dirty="0">
                <a:solidFill>
                  <a:srgbClr val="FF0000"/>
                </a:solidFill>
                <a:latin typeface="CIDFont+F2"/>
              </a:rPr>
              <a:t>errori significativi ma può</a:t>
            </a:r>
          </a:p>
          <a:p>
            <a:pPr algn="ctr"/>
            <a:r>
              <a:rPr lang="it-IT" sz="1800" b="0" i="0" u="none" strike="noStrike" baseline="0" dirty="0">
                <a:solidFill>
                  <a:srgbClr val="FF0000"/>
                </a:solidFill>
                <a:latin typeface="CIDFont+F2"/>
              </a:rPr>
              <a:t>influenzare la valutazione</a:t>
            </a:r>
          </a:p>
          <a:p>
            <a:pPr algn="ctr"/>
            <a:r>
              <a:rPr lang="it-IT" sz="1800" b="0" i="0" u="none" strike="noStrike" baseline="0" dirty="0">
                <a:solidFill>
                  <a:srgbClr val="FF0000"/>
                </a:solidFill>
                <a:latin typeface="CIDFont+F2"/>
              </a:rPr>
              <a:t>del revisore sull’efficacia di</a:t>
            </a:r>
          </a:p>
          <a:p>
            <a:pPr algn="ctr"/>
            <a:r>
              <a:rPr lang="it-IT" sz="1800" b="0" i="0" u="none" strike="noStrike" baseline="0" dirty="0">
                <a:solidFill>
                  <a:srgbClr val="FF0000"/>
                </a:solidFill>
                <a:latin typeface="CIDFont+F2"/>
              </a:rPr>
              <a:t>altri controlli</a:t>
            </a:r>
            <a:endParaRPr lang="it-IT" dirty="0"/>
          </a:p>
        </p:txBody>
      </p:sp>
    </p:spTree>
    <p:extLst>
      <p:ext uri="{BB962C8B-B14F-4D97-AF65-F5344CB8AC3E}">
        <p14:creationId xmlns:p14="http://schemas.microsoft.com/office/powerpoint/2010/main" val="484977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3503053" y="1268669"/>
            <a:ext cx="4881094" cy="461665"/>
          </a:xfrm>
          <a:prstGeom prst="rect">
            <a:avLst/>
          </a:prstGeom>
          <a:noFill/>
        </p:spPr>
        <p:txBody>
          <a:bodyPr wrap="square">
            <a:spAutoFit/>
          </a:bodyPr>
          <a:lstStyle/>
          <a:p>
            <a:pPr algn="just"/>
            <a:r>
              <a:rPr lang="it-IT" sz="2400" b="0" i="0" u="none" strike="noStrike" baseline="0" dirty="0">
                <a:highlight>
                  <a:srgbClr val="00FF00"/>
                </a:highlight>
                <a:latin typeface="CIDFont+F2"/>
              </a:rPr>
              <a:t>VALUTAZIONE DEL RISCHIO</a:t>
            </a:r>
            <a:endParaRPr lang="it-IT" sz="2400" b="0" i="0" u="none" strike="noStrike" baseline="0" dirty="0">
              <a:solidFill>
                <a:srgbClr val="000000"/>
              </a:solidFill>
              <a:highlight>
                <a:srgbClr val="00FF00"/>
              </a:highlight>
              <a:latin typeface="Arial" panose="020B0604020202020204" pitchFamily="34" charset="0"/>
            </a:endParaRPr>
          </a:p>
        </p:txBody>
      </p:sp>
      <p:sp>
        <p:nvSpPr>
          <p:cNvPr id="6" name="Rettangolo 5">
            <a:extLst>
              <a:ext uri="{FF2B5EF4-FFF2-40B4-BE49-F238E27FC236}">
                <a16:creationId xmlns:a16="http://schemas.microsoft.com/office/drawing/2014/main" id="{04C57C0E-12AB-D7E6-B0E6-54C03499976F}"/>
              </a:ext>
            </a:extLst>
          </p:cNvPr>
          <p:cNvSpPr/>
          <p:nvPr/>
        </p:nvSpPr>
        <p:spPr>
          <a:xfrm>
            <a:off x="4790940" y="2220923"/>
            <a:ext cx="4726548" cy="3411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b="0" i="0" u="none" strike="noStrike" baseline="0" dirty="0">
                <a:solidFill>
                  <a:srgbClr val="FF0000"/>
                </a:solidFill>
                <a:latin typeface="CIDFont+F2"/>
              </a:rPr>
              <a:t>ATTIVITA’ DEL REVISORE</a:t>
            </a:r>
          </a:p>
          <a:p>
            <a:pPr algn="just"/>
            <a:r>
              <a:rPr lang="it-IT" sz="1800" b="0" i="0" u="none" strike="noStrike" baseline="0" dirty="0">
                <a:solidFill>
                  <a:schemeClr val="bg1"/>
                </a:solidFill>
                <a:latin typeface="CIDFont+F2"/>
              </a:rPr>
              <a:t>IL REVISORE DEVE VALUTARE SE IL PROCESSO DI</a:t>
            </a:r>
          </a:p>
          <a:p>
            <a:pPr algn="just"/>
            <a:r>
              <a:rPr lang="it-IT" sz="1800" b="0" i="0" u="none" strike="noStrike" baseline="0" dirty="0">
                <a:solidFill>
                  <a:schemeClr val="bg1"/>
                </a:solidFill>
                <a:latin typeface="CIDFont+F2"/>
              </a:rPr>
              <a:t>VALUTAZIONE DEL RISCHIO ADOTTATO DALL’IMPRESA SIA APPROPRIATO ALLE CIRCOSTANZE (NATURA, DIMENSIONI E COMPLESSITÀ) SE L’IMPRESA NON HA</a:t>
            </a:r>
          </a:p>
          <a:p>
            <a:pPr algn="just"/>
            <a:r>
              <a:rPr lang="it-IT" sz="1800" b="0" i="0" u="none" strike="noStrike" baseline="0" dirty="0">
                <a:solidFill>
                  <a:schemeClr val="bg1"/>
                </a:solidFill>
                <a:latin typeface="CIDFont+F2"/>
              </a:rPr>
              <a:t>PREDISPOSTO TALE PROCESSO, IL REVISORE DEVE DISCUTERE CON LA DIREZIONE LE MODALITA’</a:t>
            </a:r>
          </a:p>
          <a:p>
            <a:pPr algn="just"/>
            <a:r>
              <a:rPr lang="it-IT" sz="1800" b="0" i="0" u="none" strike="noStrike" baseline="0" dirty="0">
                <a:solidFill>
                  <a:schemeClr val="bg1"/>
                </a:solidFill>
                <a:latin typeface="CIDFont+F2"/>
              </a:rPr>
              <a:t>CON CUI I RISCHI COLLEGATI ALL’INFORMATIVA</a:t>
            </a:r>
          </a:p>
          <a:p>
            <a:pPr algn="just"/>
            <a:r>
              <a:rPr lang="it-IT" sz="1800" b="0" i="0" u="none" strike="noStrike" baseline="0" dirty="0">
                <a:solidFill>
                  <a:schemeClr val="bg1"/>
                </a:solidFill>
                <a:latin typeface="CIDFont+F2"/>
              </a:rPr>
              <a:t>FINANZIARIA SIANO STATI IDENTIFICATI E FRONTEGGIATI</a:t>
            </a:r>
            <a:endParaRPr lang="it-IT" dirty="0">
              <a:solidFill>
                <a:schemeClr val="bg1"/>
              </a:solidFill>
              <a:highlight>
                <a:srgbClr val="00FF00"/>
              </a:highlight>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1194515" y="2220923"/>
            <a:ext cx="2102476" cy="3754874"/>
          </a:xfrm>
          <a:prstGeom prst="rect">
            <a:avLst/>
          </a:prstGeom>
          <a:solidFill>
            <a:schemeClr val="accent2"/>
          </a:solidFill>
        </p:spPr>
        <p:txBody>
          <a:bodyPr wrap="square">
            <a:spAutoFit/>
          </a:bodyPr>
          <a:lstStyle/>
          <a:p>
            <a:pPr algn="l"/>
            <a:r>
              <a:rPr lang="it-IT" sz="2000" b="0" i="0" u="none" strike="noStrike" baseline="0" dirty="0">
                <a:solidFill>
                  <a:srgbClr val="FF0000"/>
                </a:solidFill>
                <a:latin typeface="CIDFont+F2"/>
              </a:rPr>
              <a:t>ELEMENTI DI RILIEVO:</a:t>
            </a:r>
          </a:p>
          <a:p>
            <a:pPr algn="l"/>
            <a:r>
              <a:rPr lang="it-IT" sz="1800" b="0" i="0" u="none" strike="noStrike" baseline="0" dirty="0">
                <a:solidFill>
                  <a:srgbClr val="000000"/>
                </a:solidFill>
                <a:latin typeface="CIDFont+F4"/>
              </a:rPr>
              <a:t> </a:t>
            </a:r>
            <a:r>
              <a:rPr lang="it-IT" sz="1800" b="0" i="0" u="none" strike="noStrike" baseline="0" dirty="0">
                <a:solidFill>
                  <a:schemeClr val="bg1"/>
                </a:solidFill>
                <a:latin typeface="CIDFont+F2"/>
              </a:rPr>
              <a:t>RISCHI CONNESSI</a:t>
            </a:r>
          </a:p>
          <a:p>
            <a:pPr algn="l"/>
            <a:r>
              <a:rPr lang="it-IT" sz="1800" b="0" i="0" u="none" strike="noStrike" baseline="0" dirty="0">
                <a:solidFill>
                  <a:schemeClr val="bg1"/>
                </a:solidFill>
                <a:latin typeface="CIDFont+F2"/>
              </a:rPr>
              <a:t>ALL’INFORMATIVA</a:t>
            </a:r>
          </a:p>
          <a:p>
            <a:pPr algn="l"/>
            <a:r>
              <a:rPr lang="it-IT" sz="1800" b="0" i="0" u="none" strike="noStrike" baseline="0" dirty="0">
                <a:solidFill>
                  <a:schemeClr val="bg1"/>
                </a:solidFill>
                <a:latin typeface="CIDFont+F2"/>
              </a:rPr>
              <a:t>FINANZIARIA</a:t>
            </a:r>
          </a:p>
          <a:p>
            <a:pPr algn="l"/>
            <a:r>
              <a:rPr lang="it-IT" sz="1800" b="0" i="0" u="none" strike="noStrike" baseline="0" dirty="0">
                <a:solidFill>
                  <a:schemeClr val="bg1"/>
                </a:solidFill>
                <a:latin typeface="CIDFont+F4"/>
              </a:rPr>
              <a:t> </a:t>
            </a:r>
            <a:r>
              <a:rPr lang="it-IT" sz="1800" b="0" i="0" u="none" strike="noStrike" baseline="0" dirty="0">
                <a:solidFill>
                  <a:schemeClr val="bg1"/>
                </a:solidFill>
                <a:latin typeface="CIDFont+F2"/>
              </a:rPr>
              <a:t>SIGNIFICATIVITA’ DEL</a:t>
            </a:r>
          </a:p>
          <a:p>
            <a:pPr algn="l"/>
            <a:r>
              <a:rPr lang="it-IT" sz="1800" b="0" i="0" u="none" strike="noStrike" baseline="0" dirty="0">
                <a:solidFill>
                  <a:schemeClr val="bg1"/>
                </a:solidFill>
                <a:latin typeface="CIDFont+F2"/>
              </a:rPr>
              <a:t>RISCHIO</a:t>
            </a:r>
          </a:p>
          <a:p>
            <a:pPr algn="l"/>
            <a:r>
              <a:rPr lang="it-IT" sz="1800" b="0" i="0" u="none" strike="noStrike" baseline="0" dirty="0">
                <a:solidFill>
                  <a:schemeClr val="bg1"/>
                </a:solidFill>
                <a:latin typeface="CIDFont+F4"/>
              </a:rPr>
              <a:t> </a:t>
            </a:r>
            <a:r>
              <a:rPr lang="it-IT" sz="1800" b="0" i="0" u="none" strike="noStrike" baseline="0" dirty="0">
                <a:solidFill>
                  <a:schemeClr val="bg1"/>
                </a:solidFill>
                <a:latin typeface="CIDFont+F2"/>
              </a:rPr>
              <a:t>PROBABILITA’ DI</a:t>
            </a:r>
          </a:p>
          <a:p>
            <a:pPr algn="l"/>
            <a:r>
              <a:rPr lang="it-IT" sz="1800" b="0" i="0" u="none" strike="noStrike" baseline="0" dirty="0">
                <a:solidFill>
                  <a:schemeClr val="bg1"/>
                </a:solidFill>
                <a:latin typeface="CIDFont+F2"/>
              </a:rPr>
              <a:t>ACCADIMENTO</a:t>
            </a:r>
          </a:p>
          <a:p>
            <a:pPr algn="l"/>
            <a:r>
              <a:rPr lang="it-IT" sz="1800" b="0" i="0" u="none" strike="noStrike" baseline="0" dirty="0">
                <a:solidFill>
                  <a:schemeClr val="bg1"/>
                </a:solidFill>
                <a:latin typeface="CIDFont+F4"/>
              </a:rPr>
              <a:t> </a:t>
            </a:r>
            <a:r>
              <a:rPr lang="it-IT" sz="1800" b="0" i="0" u="none" strike="noStrike" baseline="0" dirty="0">
                <a:solidFill>
                  <a:schemeClr val="bg1"/>
                </a:solidFill>
                <a:latin typeface="CIDFont+F2"/>
              </a:rPr>
              <a:t>AZIONI DI SALVAGUARDIA</a:t>
            </a:r>
          </a:p>
          <a:p>
            <a:pPr algn="l"/>
            <a:r>
              <a:rPr lang="it-IT" sz="1800" b="0" i="0" u="none" strike="noStrike" baseline="0" dirty="0">
                <a:solidFill>
                  <a:schemeClr val="bg1"/>
                </a:solidFill>
                <a:latin typeface="CIDFont+F2"/>
              </a:rPr>
              <a:t>DEL MANAGEMENT</a:t>
            </a:r>
            <a:endParaRPr lang="it-IT" dirty="0">
              <a:solidFill>
                <a:schemeClr val="bg1"/>
              </a:solidFill>
            </a:endParaRPr>
          </a:p>
        </p:txBody>
      </p:sp>
    </p:spTree>
    <p:extLst>
      <p:ext uri="{BB962C8B-B14F-4D97-AF65-F5344CB8AC3E}">
        <p14:creationId xmlns:p14="http://schemas.microsoft.com/office/powerpoint/2010/main" val="3993352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3503053" y="1268669"/>
            <a:ext cx="4881094" cy="461665"/>
          </a:xfrm>
          <a:prstGeom prst="rect">
            <a:avLst/>
          </a:prstGeom>
          <a:noFill/>
        </p:spPr>
        <p:txBody>
          <a:bodyPr wrap="square">
            <a:spAutoFit/>
          </a:bodyPr>
          <a:lstStyle/>
          <a:p>
            <a:pPr algn="just"/>
            <a:r>
              <a:rPr lang="it-IT" sz="2400" b="0" i="0" u="none" strike="noStrike" baseline="0" dirty="0">
                <a:highlight>
                  <a:srgbClr val="00FF00"/>
                </a:highlight>
                <a:latin typeface="CIDFont+F2"/>
              </a:rPr>
              <a:t>VALUTAZIONE DEL RISCHIO</a:t>
            </a:r>
            <a:endParaRPr lang="it-IT" sz="2400" b="0" i="0" u="none" strike="noStrike" baseline="0" dirty="0">
              <a:solidFill>
                <a:srgbClr val="000000"/>
              </a:solidFill>
              <a:highlight>
                <a:srgbClr val="00FF00"/>
              </a:highlight>
              <a:latin typeface="Arial" panose="020B0604020202020204" pitchFamily="34" charset="0"/>
            </a:endParaRPr>
          </a:p>
        </p:txBody>
      </p:sp>
      <p:sp>
        <p:nvSpPr>
          <p:cNvPr id="6" name="Rettangolo 5">
            <a:extLst>
              <a:ext uri="{FF2B5EF4-FFF2-40B4-BE49-F238E27FC236}">
                <a16:creationId xmlns:a16="http://schemas.microsoft.com/office/drawing/2014/main" id="{04C57C0E-12AB-D7E6-B0E6-54C03499976F}"/>
              </a:ext>
            </a:extLst>
          </p:cNvPr>
          <p:cNvSpPr/>
          <p:nvPr/>
        </p:nvSpPr>
        <p:spPr>
          <a:xfrm>
            <a:off x="6020872" y="2040619"/>
            <a:ext cx="5093595" cy="4424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b="0" i="0" u="none" strike="noStrike" baseline="0" dirty="0">
                <a:solidFill>
                  <a:srgbClr val="FF0000"/>
                </a:solidFill>
                <a:latin typeface="CIDFont+F2"/>
              </a:rPr>
              <a:t>ATTIVITA’ DEL REVISORE</a:t>
            </a:r>
          </a:p>
          <a:p>
            <a:pPr algn="l"/>
            <a:r>
              <a:rPr lang="it-IT" sz="1800" b="0" i="0" u="none" strike="noStrike" baseline="0" dirty="0">
                <a:solidFill>
                  <a:srgbClr val="FFFF00"/>
                </a:solidFill>
                <a:latin typeface="CIDFont+F2"/>
              </a:rPr>
              <a:t>- IL REVISORE DEVE ANALIZZRE E COMPRENDERE IL SISTEMA INFORMATIVO AZIENDALE ANCHE</a:t>
            </a:r>
          </a:p>
          <a:p>
            <a:pPr algn="l"/>
            <a:r>
              <a:rPr lang="it-IT" sz="1800" b="0" i="0" u="none" strike="noStrike" baseline="0" dirty="0">
                <a:solidFill>
                  <a:srgbClr val="FFFF00"/>
                </a:solidFill>
                <a:latin typeface="CIDFont+F2"/>
              </a:rPr>
              <a:t>PER GLI ASPETTI IT</a:t>
            </a:r>
          </a:p>
          <a:p>
            <a:pPr algn="just"/>
            <a:r>
              <a:rPr lang="it-IT" sz="1800" b="0" i="0" u="none" strike="noStrike" baseline="0" dirty="0">
                <a:solidFill>
                  <a:srgbClr val="FFFF00"/>
                </a:solidFill>
                <a:latin typeface="CIDFont+F2"/>
              </a:rPr>
              <a:t>- IL REVISORE DEVE CONCENTRARSI</a:t>
            </a:r>
          </a:p>
          <a:p>
            <a:pPr algn="just"/>
            <a:r>
              <a:rPr lang="it-IT" sz="1800" b="0" i="0" u="none" strike="noStrike" baseline="0" dirty="0">
                <a:solidFill>
                  <a:srgbClr val="FFFF00"/>
                </a:solidFill>
                <a:latin typeface="CIDFont+F2"/>
              </a:rPr>
              <a:t>SULL’INDIVIDUAZIONE E COMPRENSIONE DELLE</a:t>
            </a:r>
          </a:p>
          <a:p>
            <a:pPr algn="just"/>
            <a:r>
              <a:rPr lang="it-IT" sz="1800" b="0" i="0" u="none" strike="noStrike" baseline="0" dirty="0">
                <a:solidFill>
                  <a:srgbClr val="FFFF00"/>
                </a:solidFill>
                <a:latin typeface="CIDFont+F2"/>
              </a:rPr>
              <a:t>ATTIVITA’ DI CONTROLLO RELATIVE ALLE AREE DOVE</a:t>
            </a:r>
          </a:p>
          <a:p>
            <a:pPr algn="just"/>
            <a:r>
              <a:rPr lang="it-IT" sz="1800" b="0" i="0" u="none" strike="noStrike" baseline="0" dirty="0">
                <a:solidFill>
                  <a:srgbClr val="FFFF00"/>
                </a:solidFill>
                <a:latin typeface="CIDFont+F2"/>
              </a:rPr>
              <a:t>RITIENE CHE VI SIANO PIU’ ALTI RISCHI DI ERRORI</a:t>
            </a:r>
          </a:p>
          <a:p>
            <a:pPr algn="just"/>
            <a:r>
              <a:rPr lang="it-IT" sz="1800" b="0" i="0" u="none" strike="noStrike" baseline="0" dirty="0">
                <a:solidFill>
                  <a:srgbClr val="FFFF00"/>
                </a:solidFill>
                <a:latin typeface="CIDFont+F2"/>
              </a:rPr>
              <a:t>SIGNIFICATIVI.</a:t>
            </a:r>
          </a:p>
          <a:p>
            <a:pPr algn="just"/>
            <a:r>
              <a:rPr lang="it-IT" sz="1800" b="0" i="0" u="none" strike="noStrike" baseline="0" dirty="0">
                <a:solidFill>
                  <a:srgbClr val="FFFF00"/>
                </a:solidFill>
                <a:latin typeface="CIDFont+F2"/>
              </a:rPr>
              <a:t>- IL REVISORE DOVRA’ VALUTARE SE TESTARE</a:t>
            </a:r>
          </a:p>
          <a:p>
            <a:pPr algn="just"/>
            <a:r>
              <a:rPr lang="it-IT" sz="1800" b="0" i="0" u="none" strike="noStrike" baseline="0" dirty="0">
                <a:solidFill>
                  <a:srgbClr val="FFFF00"/>
                </a:solidFill>
                <a:latin typeface="CIDFont+F2"/>
              </a:rPr>
              <a:t>L’EFFICACIA OPERATIVA DEL CONTROLLO AI FINI</a:t>
            </a:r>
          </a:p>
          <a:p>
            <a:pPr algn="just"/>
            <a:r>
              <a:rPr lang="it-IT" sz="1800" b="0" i="0" u="none" strike="noStrike" baseline="0" dirty="0">
                <a:solidFill>
                  <a:srgbClr val="FFFF00"/>
                </a:solidFill>
                <a:latin typeface="CIDFont+F2"/>
              </a:rPr>
              <a:t>DELLA DETERMINAZIONE DELL’ESTENSIONE DELLE</a:t>
            </a:r>
          </a:p>
          <a:p>
            <a:pPr algn="just"/>
            <a:r>
              <a:rPr lang="it-IT" sz="1800" b="0" i="0" u="none" strike="noStrike" baseline="0" dirty="0">
                <a:solidFill>
                  <a:srgbClr val="FFFF00"/>
                </a:solidFill>
                <a:latin typeface="CIDFont+F2"/>
              </a:rPr>
              <a:t>PROCEDURE DI VALIDITA’- </a:t>
            </a:r>
            <a:endParaRPr lang="it-IT" dirty="0">
              <a:solidFill>
                <a:srgbClr val="FFFF00"/>
              </a:solidFill>
              <a:highlight>
                <a:srgbClr val="00FF00"/>
              </a:highlight>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821026" y="1881799"/>
            <a:ext cx="3802490" cy="3570208"/>
          </a:xfrm>
          <a:prstGeom prst="rect">
            <a:avLst/>
          </a:prstGeom>
          <a:solidFill>
            <a:schemeClr val="accent1"/>
          </a:solidFill>
        </p:spPr>
        <p:txBody>
          <a:bodyPr wrap="square">
            <a:spAutoFit/>
          </a:bodyPr>
          <a:lstStyle/>
          <a:p>
            <a:pPr algn="just"/>
            <a:r>
              <a:rPr lang="it-IT" sz="1800" b="0" i="0" u="none" strike="noStrike" baseline="0" dirty="0">
                <a:solidFill>
                  <a:srgbClr val="FF0000"/>
                </a:solidFill>
                <a:latin typeface="CIDFont+F2"/>
              </a:rPr>
              <a:t>ELEMENTI DI RILIEVO:</a:t>
            </a:r>
          </a:p>
          <a:p>
            <a:pPr algn="just"/>
            <a:r>
              <a:rPr lang="it-IT" sz="1600" b="0" i="0" u="none" strike="noStrike" baseline="0" dirty="0">
                <a:solidFill>
                  <a:srgbClr val="000000"/>
                </a:solidFill>
                <a:latin typeface="CIDFont+F4"/>
              </a:rPr>
              <a:t> </a:t>
            </a:r>
            <a:r>
              <a:rPr lang="it-IT" sz="1600" b="0" i="0" u="none" strike="noStrike" baseline="0" dirty="0">
                <a:solidFill>
                  <a:schemeClr val="bg1"/>
                </a:solidFill>
                <a:latin typeface="CIDFont+F2"/>
              </a:rPr>
              <a:t>CLASSI DI OPERAZIONI </a:t>
            </a:r>
            <a:r>
              <a:rPr lang="it-IT" sz="1600" dirty="0">
                <a:solidFill>
                  <a:schemeClr val="bg1"/>
                </a:solidFill>
                <a:latin typeface="CIDFont+F2"/>
              </a:rPr>
              <a:t>R</a:t>
            </a:r>
            <a:r>
              <a:rPr lang="it-IT" sz="1600" b="0" i="0" u="none" strike="noStrike" baseline="0" dirty="0">
                <a:solidFill>
                  <a:schemeClr val="bg1"/>
                </a:solidFill>
                <a:latin typeface="CIDFont+F2"/>
              </a:rPr>
              <a:t>ILEVANTI PER IL BILANCIO</a:t>
            </a:r>
          </a:p>
          <a:p>
            <a:pPr algn="just"/>
            <a:r>
              <a:rPr lang="it-IT" sz="1600" b="0" i="0" u="none" strike="noStrike" baseline="0" dirty="0">
                <a:solidFill>
                  <a:schemeClr val="bg1"/>
                </a:solidFill>
                <a:latin typeface="CIDFont+F4"/>
              </a:rPr>
              <a:t> </a:t>
            </a:r>
            <a:r>
              <a:rPr lang="it-IT" sz="1600" b="0" i="0" u="none" strike="noStrike" baseline="0" dirty="0">
                <a:solidFill>
                  <a:schemeClr val="bg1"/>
                </a:solidFill>
                <a:latin typeface="CIDFont+F2"/>
              </a:rPr>
              <a:t>PROCEDURE ANCHE DI RILEVAZIONE IT, REGISTRAZIONE, ELABORAZIONE DEI DATI CONTABILI </a:t>
            </a:r>
          </a:p>
          <a:p>
            <a:pPr algn="just"/>
            <a:r>
              <a:rPr lang="it-IT" sz="1600" b="0" i="0" u="none" strike="noStrike" baseline="0" dirty="0">
                <a:solidFill>
                  <a:schemeClr val="bg1"/>
                </a:solidFill>
                <a:latin typeface="CIDFont+F2"/>
              </a:rPr>
              <a:t> </a:t>
            </a:r>
            <a:r>
              <a:rPr lang="it-IT" sz="1600" b="0" i="0" u="none" strike="noStrike" baseline="0" dirty="0">
                <a:solidFill>
                  <a:schemeClr val="bg1"/>
                </a:solidFill>
                <a:latin typeface="CIDFont+F4"/>
              </a:rPr>
              <a:t> </a:t>
            </a:r>
            <a:r>
              <a:rPr lang="it-IT" sz="1600" b="0" i="0" u="none" strike="noStrike" baseline="0" dirty="0">
                <a:solidFill>
                  <a:schemeClr val="bg1"/>
                </a:solidFill>
                <a:latin typeface="CIDFont+F2"/>
              </a:rPr>
              <a:t>PROCESSO DI PREDISPOSIZIONE DELL’INFORMATIVA FINANZIARIA</a:t>
            </a:r>
          </a:p>
          <a:p>
            <a:pPr algn="just"/>
            <a:r>
              <a:rPr lang="it-IT" sz="1600" b="0" i="0" u="none" strike="noStrike" baseline="0" dirty="0">
                <a:solidFill>
                  <a:schemeClr val="bg1"/>
                </a:solidFill>
                <a:latin typeface="CIDFont+F4"/>
              </a:rPr>
              <a:t> </a:t>
            </a:r>
            <a:r>
              <a:rPr lang="it-IT" sz="1600" b="0" i="0" u="none" strike="noStrike" baseline="0" dirty="0">
                <a:solidFill>
                  <a:schemeClr val="bg1"/>
                </a:solidFill>
                <a:latin typeface="CIDFont+F2"/>
              </a:rPr>
              <a:t>CONTROLLI RELATIVI ALLE SCRITTURE CONTABILI (AD ES. OPERAZIONI INUSUALI O NON RICORRENTI)</a:t>
            </a:r>
          </a:p>
          <a:p>
            <a:pPr algn="just"/>
            <a:r>
              <a:rPr lang="it-IT" sz="1600" b="0" i="0" u="none" strike="noStrike" baseline="0" dirty="0">
                <a:solidFill>
                  <a:schemeClr val="bg1"/>
                </a:solidFill>
                <a:latin typeface="CIDFont+F4"/>
              </a:rPr>
              <a:t> </a:t>
            </a:r>
            <a:r>
              <a:rPr lang="it-IT" sz="1600" b="0" i="0" u="none" strike="noStrike" baseline="0" dirty="0">
                <a:solidFill>
                  <a:schemeClr val="bg1"/>
                </a:solidFill>
                <a:latin typeface="CIDFont+F2"/>
              </a:rPr>
              <a:t>COMUNICAZIONE DA PARTE DELL’IMPRESA DI RUOLI, RESPONSABILITA’ INDIVIDUALI E ASPETTI SIGNIFICATIVI</a:t>
            </a:r>
            <a:endParaRPr lang="it-IT" sz="1600" dirty="0">
              <a:solidFill>
                <a:schemeClr val="bg1"/>
              </a:solidFill>
            </a:endParaRPr>
          </a:p>
        </p:txBody>
      </p:sp>
    </p:spTree>
    <p:extLst>
      <p:ext uri="{BB962C8B-B14F-4D97-AF65-F5344CB8AC3E}">
        <p14:creationId xmlns:p14="http://schemas.microsoft.com/office/powerpoint/2010/main" val="2220009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2511380" y="1268669"/>
            <a:ext cx="6529589" cy="646331"/>
          </a:xfrm>
          <a:prstGeom prst="rect">
            <a:avLst/>
          </a:prstGeom>
          <a:noFill/>
        </p:spPr>
        <p:txBody>
          <a:bodyPr wrap="square">
            <a:spAutoFit/>
          </a:bodyPr>
          <a:lstStyle/>
          <a:p>
            <a:pPr algn="l"/>
            <a:r>
              <a:rPr lang="it-IT" sz="1800" b="0" i="0" u="none" strike="noStrike" baseline="0" dirty="0">
                <a:highlight>
                  <a:srgbClr val="00FF00"/>
                </a:highlight>
                <a:latin typeface="CIDFont+F2"/>
              </a:rPr>
              <a:t>Le attività di controllo possono essere distinte a seconda delle modalità attraverso cui esplicano la loro efficacia.</a:t>
            </a:r>
            <a:endParaRPr lang="it-IT" sz="2400" b="0" i="0" u="none" strike="noStrike" baseline="0" dirty="0">
              <a:solidFill>
                <a:srgbClr val="000000"/>
              </a:solidFill>
              <a:highlight>
                <a:srgbClr val="00FF00"/>
              </a:highlight>
              <a:latin typeface="Arial" panose="020B0604020202020204" pitchFamily="34" charset="0"/>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391194" y="2128589"/>
            <a:ext cx="6185081" cy="2308324"/>
          </a:xfrm>
          <a:prstGeom prst="rect">
            <a:avLst/>
          </a:prstGeom>
          <a:solidFill>
            <a:schemeClr val="accent1"/>
          </a:solidFill>
        </p:spPr>
        <p:txBody>
          <a:bodyPr wrap="square">
            <a:spAutoFit/>
          </a:bodyPr>
          <a:lstStyle/>
          <a:p>
            <a:pPr algn="just"/>
            <a:r>
              <a:rPr lang="it-IT" sz="1800" b="0" i="0" u="none" strike="noStrike" baseline="0" dirty="0">
                <a:solidFill>
                  <a:schemeClr val="bg1"/>
                </a:solidFill>
                <a:latin typeface="CIDFont+F2"/>
              </a:rPr>
              <a:t>TIPOLOGIE DI MECCANISMI DI CONTROLLO</a:t>
            </a:r>
          </a:p>
          <a:p>
            <a:pPr algn="just"/>
            <a:r>
              <a:rPr lang="it-IT" sz="1800" b="0" i="0" u="none" strike="noStrike" baseline="0" dirty="0">
                <a:solidFill>
                  <a:srgbClr val="C10000"/>
                </a:solidFill>
                <a:latin typeface="CIDFont+F2"/>
              </a:rPr>
              <a:t>PREVENTIVI</a:t>
            </a:r>
            <a:r>
              <a:rPr lang="it-IT" sz="1800" b="0" i="0" u="none" strike="noStrike" baseline="0" dirty="0">
                <a:solidFill>
                  <a:srgbClr val="000000"/>
                </a:solidFill>
                <a:latin typeface="CIDFont+F2"/>
              </a:rPr>
              <a:t>: </a:t>
            </a:r>
            <a:r>
              <a:rPr lang="it-IT" sz="1800" b="0" i="0" u="none" strike="noStrike" baseline="0" dirty="0">
                <a:solidFill>
                  <a:schemeClr val="bg1"/>
                </a:solidFill>
                <a:latin typeface="CIDFont+F2"/>
              </a:rPr>
              <a:t>impostati per prevenire il verificarsi di un errore o di un fatto non previsto con meccanismi di controlli che agiscono sulla abilitazione a processare l’operazione o l’evento.</a:t>
            </a:r>
          </a:p>
          <a:p>
            <a:pPr algn="just"/>
            <a:r>
              <a:rPr lang="it-IT" sz="1800" b="0" i="0" u="none" strike="noStrike" baseline="0" dirty="0">
                <a:solidFill>
                  <a:srgbClr val="C10000"/>
                </a:solidFill>
                <a:latin typeface="CIDFont+F2"/>
              </a:rPr>
              <a:t>IDENTIFICATIVI</a:t>
            </a:r>
            <a:r>
              <a:rPr lang="it-IT" sz="1800" b="0" i="0" u="none" strike="noStrike" baseline="0" dirty="0">
                <a:solidFill>
                  <a:srgbClr val="000000"/>
                </a:solidFill>
                <a:latin typeface="CIDFont+F2"/>
              </a:rPr>
              <a:t>: </a:t>
            </a:r>
            <a:r>
              <a:rPr lang="it-IT" sz="1800" b="0" i="0" u="none" strike="noStrike" baseline="0" dirty="0">
                <a:solidFill>
                  <a:schemeClr val="bg1"/>
                </a:solidFill>
                <a:latin typeface="CIDFont+F2"/>
              </a:rPr>
              <a:t>disegnati per segnalare anomalie o errori al loro verificarsi o subito dopo</a:t>
            </a:r>
          </a:p>
          <a:p>
            <a:pPr algn="just"/>
            <a:r>
              <a:rPr lang="it-IT" sz="1800" b="0" i="0" u="none" strike="noStrike" baseline="0" dirty="0">
                <a:solidFill>
                  <a:srgbClr val="C10000"/>
                </a:solidFill>
                <a:latin typeface="CIDFont+F2"/>
              </a:rPr>
              <a:t>CORRETTIVI</a:t>
            </a:r>
            <a:r>
              <a:rPr lang="it-IT" sz="1800" b="0" i="0" u="none" strike="noStrike" baseline="0" dirty="0">
                <a:solidFill>
                  <a:schemeClr val="bg1"/>
                </a:solidFill>
                <a:latin typeface="CIDFont+F2"/>
              </a:rPr>
              <a:t>: utilizzati per sistemare le conseguenze di un errore o un evento negativo</a:t>
            </a:r>
            <a:endParaRPr lang="it-IT" sz="1600" dirty="0">
              <a:solidFill>
                <a:schemeClr val="bg1"/>
              </a:solidFill>
            </a:endParaRPr>
          </a:p>
        </p:txBody>
      </p:sp>
      <p:sp>
        <p:nvSpPr>
          <p:cNvPr id="5" name="CasellaDiTesto 4">
            <a:extLst>
              <a:ext uri="{FF2B5EF4-FFF2-40B4-BE49-F238E27FC236}">
                <a16:creationId xmlns:a16="http://schemas.microsoft.com/office/drawing/2014/main" id="{097FDC83-2FAE-4503-ABC5-E613A3541A8E}"/>
              </a:ext>
            </a:extLst>
          </p:cNvPr>
          <p:cNvSpPr txBox="1"/>
          <p:nvPr/>
        </p:nvSpPr>
        <p:spPr>
          <a:xfrm>
            <a:off x="7833575" y="1730334"/>
            <a:ext cx="3049073" cy="369332"/>
          </a:xfrm>
          <a:prstGeom prst="rect">
            <a:avLst/>
          </a:prstGeom>
          <a:noFill/>
        </p:spPr>
        <p:txBody>
          <a:bodyPr wrap="square">
            <a:spAutoFit/>
          </a:bodyPr>
          <a:lstStyle/>
          <a:p>
            <a:r>
              <a:rPr lang="it-IT" sz="1800" b="0" i="0" u="none" strike="noStrike" baseline="0" dirty="0">
                <a:solidFill>
                  <a:srgbClr val="FF0000"/>
                </a:solidFill>
                <a:latin typeface="CIDFont+F2"/>
              </a:rPr>
              <a:t>CONTROLLI INFORMATIZZATI</a:t>
            </a:r>
            <a:endParaRPr lang="it-IT" dirty="0"/>
          </a:p>
        </p:txBody>
      </p:sp>
      <p:sp>
        <p:nvSpPr>
          <p:cNvPr id="8" name="CasellaDiTesto 7">
            <a:extLst>
              <a:ext uri="{FF2B5EF4-FFF2-40B4-BE49-F238E27FC236}">
                <a16:creationId xmlns:a16="http://schemas.microsoft.com/office/drawing/2014/main" id="{BD09457A-FF67-CBB0-F55B-CEA3FA802DB6}"/>
              </a:ext>
            </a:extLst>
          </p:cNvPr>
          <p:cNvSpPr txBox="1"/>
          <p:nvPr/>
        </p:nvSpPr>
        <p:spPr>
          <a:xfrm>
            <a:off x="6951372" y="2162496"/>
            <a:ext cx="4849434" cy="4339650"/>
          </a:xfrm>
          <a:prstGeom prst="rect">
            <a:avLst/>
          </a:prstGeom>
          <a:solidFill>
            <a:srgbClr val="FFFF00"/>
          </a:solidFill>
        </p:spPr>
        <p:txBody>
          <a:bodyPr wrap="square">
            <a:spAutoFit/>
          </a:bodyPr>
          <a:lstStyle/>
          <a:p>
            <a:pPr algn="l"/>
            <a:r>
              <a:rPr lang="it-IT" sz="2400" b="0" i="0" u="none" strike="noStrike" baseline="0" dirty="0">
                <a:latin typeface="CIDFont+F2"/>
              </a:rPr>
              <a:t>RISCHI:</a:t>
            </a:r>
          </a:p>
          <a:p>
            <a:pPr algn="just"/>
            <a:r>
              <a:rPr lang="it-IT" sz="1800" b="0" i="0" u="none" strike="noStrike" baseline="0" dirty="0">
                <a:latin typeface="CIDFont+F3"/>
              </a:rPr>
              <a:t>• </a:t>
            </a:r>
            <a:r>
              <a:rPr lang="it-IT" sz="1800" b="0" i="0" u="none" strike="noStrike" baseline="0" dirty="0">
                <a:latin typeface="CIDFont+F2"/>
              </a:rPr>
              <a:t>Affidamento su sistemi e programmi che producono o elaborano dati non accurati </a:t>
            </a:r>
          </a:p>
          <a:p>
            <a:pPr algn="just"/>
            <a:r>
              <a:rPr lang="it-IT" sz="1800" b="0" i="0" u="none" strike="noStrike" baseline="0" dirty="0">
                <a:latin typeface="CIDFont+F3"/>
              </a:rPr>
              <a:t>• </a:t>
            </a:r>
            <a:r>
              <a:rPr lang="it-IT" sz="1800" b="0" i="0" u="none" strike="noStrike" baseline="0" dirty="0">
                <a:latin typeface="CIDFont+F2"/>
              </a:rPr>
              <a:t>Modifiche non autorizzate a sistemi, programmi, master file </a:t>
            </a:r>
            <a:r>
              <a:rPr lang="it-IT" sz="1800" b="0" i="0" u="none" strike="noStrike" baseline="0" dirty="0" err="1">
                <a:latin typeface="CIDFont+F2"/>
              </a:rPr>
              <a:t>ecc</a:t>
            </a:r>
            <a:endParaRPr lang="it-IT" sz="1800" b="0" i="0" u="none" strike="noStrike" baseline="0" dirty="0">
              <a:latin typeface="CIDFont+F2"/>
            </a:endParaRPr>
          </a:p>
          <a:p>
            <a:pPr algn="just"/>
            <a:r>
              <a:rPr lang="it-IT" sz="1800" b="0" i="0" u="none" strike="noStrike" baseline="0" dirty="0">
                <a:latin typeface="CIDFont+F3"/>
              </a:rPr>
              <a:t>• </a:t>
            </a:r>
            <a:r>
              <a:rPr lang="it-IT" sz="1800" b="0" i="0" u="none" strike="noStrike" baseline="0" dirty="0">
                <a:latin typeface="CIDFont+F2"/>
              </a:rPr>
              <a:t>Potenziale perdita di dati o impossibilità di accesso</a:t>
            </a:r>
          </a:p>
          <a:p>
            <a:pPr algn="just"/>
            <a:r>
              <a:rPr lang="it-IT" sz="1800" b="0" i="0" u="none" strike="noStrike" baseline="0" dirty="0">
                <a:latin typeface="CIDFont+F3"/>
              </a:rPr>
              <a:t>• </a:t>
            </a:r>
            <a:r>
              <a:rPr lang="it-IT" sz="1800" b="0" i="0" u="none" strike="noStrike" baseline="0" dirty="0">
                <a:latin typeface="CIDFont+F2"/>
              </a:rPr>
              <a:t>Mancata effettuazione delle modifiche a sistemi e programmi</a:t>
            </a:r>
          </a:p>
          <a:p>
            <a:pPr algn="just"/>
            <a:r>
              <a:rPr lang="it-IT" sz="1800" b="0" i="0" u="none" strike="noStrike" baseline="0" dirty="0">
                <a:latin typeface="CIDFont+F3"/>
              </a:rPr>
              <a:t>• </a:t>
            </a:r>
            <a:r>
              <a:rPr lang="it-IT" sz="1800" b="0" i="0" u="none" strike="noStrike" baseline="0" dirty="0">
                <a:latin typeface="CIDFont+F2"/>
              </a:rPr>
              <a:t>Accesso non autorizzato con conseguente distruzione e modifiche improprie di dati e programmi </a:t>
            </a:r>
          </a:p>
          <a:p>
            <a:pPr algn="just"/>
            <a:r>
              <a:rPr lang="it-IT" sz="1800" b="0" i="0" u="none" strike="noStrike" baseline="0" dirty="0">
                <a:latin typeface="CIDFont+F3"/>
              </a:rPr>
              <a:t>• </a:t>
            </a:r>
            <a:r>
              <a:rPr lang="it-IT" sz="1800" b="0" i="0" u="none" strike="noStrike" baseline="0" dirty="0">
                <a:latin typeface="CIDFont+F2"/>
              </a:rPr>
              <a:t>Privilegi nell’accesso da parte di risorse IT che possano violare il principio della separazione delle funzioni</a:t>
            </a:r>
            <a:endParaRPr lang="it-IT" dirty="0"/>
          </a:p>
        </p:txBody>
      </p:sp>
    </p:spTree>
    <p:extLst>
      <p:ext uri="{BB962C8B-B14F-4D97-AF65-F5344CB8AC3E}">
        <p14:creationId xmlns:p14="http://schemas.microsoft.com/office/powerpoint/2010/main" val="3502143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0" i="0" u="none" strike="noStrike" baseline="0" dirty="0">
                <a:solidFill>
                  <a:srgbClr val="FFFFFF"/>
                </a:solidFill>
                <a:latin typeface="CIDFont+F2"/>
              </a:rPr>
              <a:t>CARATTERISTICHE DEL SISTEMA DI</a:t>
            </a:r>
          </a:p>
          <a:p>
            <a:pPr algn="ctr"/>
            <a:r>
              <a:rPr lang="it-IT" sz="2800" b="0" i="0" u="none" strike="noStrike" baseline="0" dirty="0">
                <a:solidFill>
                  <a:srgbClr val="FFFFFF"/>
                </a:solidFill>
                <a:latin typeface="CIDFont+F2"/>
              </a:rPr>
              <a:t>CONTROLLO INTERNO E ISA</a:t>
            </a:r>
            <a:endParaRPr lang="it-IT" sz="28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3928056" y="1222502"/>
            <a:ext cx="3464417" cy="369332"/>
          </a:xfrm>
          <a:prstGeom prst="rect">
            <a:avLst/>
          </a:prstGeom>
          <a:noFill/>
        </p:spPr>
        <p:txBody>
          <a:bodyPr wrap="square">
            <a:spAutoFit/>
          </a:bodyPr>
          <a:lstStyle/>
          <a:p>
            <a:pPr algn="l"/>
            <a:r>
              <a:rPr lang="it-IT" sz="1800" b="0" i="0" u="none" strike="noStrike" baseline="0" dirty="0">
                <a:highlight>
                  <a:srgbClr val="00FF00"/>
                </a:highlight>
                <a:latin typeface="CIDFont+F2"/>
              </a:rPr>
              <a:t>MONITORAGGIO DEI CONTROLLI</a:t>
            </a:r>
            <a:endParaRPr lang="it-IT" sz="2400" b="0" i="0" u="none" strike="noStrike" baseline="0" dirty="0">
              <a:solidFill>
                <a:srgbClr val="000000"/>
              </a:solidFill>
              <a:highlight>
                <a:srgbClr val="00FF00"/>
              </a:highlight>
              <a:latin typeface="Arial" panose="020B0604020202020204" pitchFamily="34" charset="0"/>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391194" y="1752816"/>
            <a:ext cx="4734598" cy="2031325"/>
          </a:xfrm>
          <a:prstGeom prst="rect">
            <a:avLst/>
          </a:prstGeom>
          <a:solidFill>
            <a:schemeClr val="accent1"/>
          </a:solidFill>
        </p:spPr>
        <p:txBody>
          <a:bodyPr wrap="square">
            <a:spAutoFit/>
          </a:bodyPr>
          <a:lstStyle/>
          <a:p>
            <a:pPr algn="l"/>
            <a:r>
              <a:rPr lang="it-IT" sz="1800" b="0" i="0" u="none" strike="noStrike" baseline="0" dirty="0">
                <a:solidFill>
                  <a:schemeClr val="bg1"/>
                </a:solidFill>
                <a:latin typeface="CIDFont+F2"/>
              </a:rPr>
              <a:t>TEMPI DI ESECUZIONE</a:t>
            </a:r>
          </a:p>
          <a:p>
            <a:pPr algn="just"/>
            <a:r>
              <a:rPr lang="it-IT" sz="1800" b="0" i="0" u="none" strike="noStrike" baseline="0" dirty="0">
                <a:solidFill>
                  <a:srgbClr val="FFFF00"/>
                </a:solidFill>
                <a:latin typeface="CIDFont+F2"/>
              </a:rPr>
              <a:t>La frequenza del monitoraggio dipende dalla significatività dei rischi.</a:t>
            </a:r>
          </a:p>
          <a:p>
            <a:pPr algn="just"/>
            <a:r>
              <a:rPr lang="it-IT" sz="1800" b="0" i="0" u="none" strike="noStrike" baseline="0" dirty="0">
                <a:solidFill>
                  <a:srgbClr val="FFFF00"/>
                </a:solidFill>
                <a:latin typeface="CIDFont+F2"/>
              </a:rPr>
              <a:t>I monitoraggi possono essere CONTINUI e cadenzati o SPECIFICI, per esempio le valutazioni del SCI nel suo complesso a livello di processo o di entità.</a:t>
            </a:r>
            <a:endParaRPr lang="it-IT" sz="1600" dirty="0">
              <a:solidFill>
                <a:srgbClr val="FFFF00"/>
              </a:solidFill>
            </a:endParaRPr>
          </a:p>
        </p:txBody>
      </p:sp>
      <p:sp>
        <p:nvSpPr>
          <p:cNvPr id="5" name="CasellaDiTesto 4">
            <a:extLst>
              <a:ext uri="{FF2B5EF4-FFF2-40B4-BE49-F238E27FC236}">
                <a16:creationId xmlns:a16="http://schemas.microsoft.com/office/drawing/2014/main" id="{097FDC83-2FAE-4503-ABC5-E613A3541A8E}"/>
              </a:ext>
            </a:extLst>
          </p:cNvPr>
          <p:cNvSpPr txBox="1"/>
          <p:nvPr/>
        </p:nvSpPr>
        <p:spPr>
          <a:xfrm>
            <a:off x="7833575" y="1441076"/>
            <a:ext cx="3049073" cy="369332"/>
          </a:xfrm>
          <a:prstGeom prst="rect">
            <a:avLst/>
          </a:prstGeom>
          <a:noFill/>
        </p:spPr>
        <p:txBody>
          <a:bodyPr wrap="square">
            <a:spAutoFit/>
          </a:bodyPr>
          <a:lstStyle/>
          <a:p>
            <a:r>
              <a:rPr lang="it-IT" sz="1800" b="0" i="0" u="none" strike="noStrike" baseline="0" dirty="0">
                <a:solidFill>
                  <a:srgbClr val="FF0000"/>
                </a:solidFill>
                <a:latin typeface="CIDFont+F2"/>
              </a:rPr>
              <a:t>CONTROLLI INFORMATIZZATI</a:t>
            </a:r>
            <a:endParaRPr lang="it-IT" dirty="0"/>
          </a:p>
        </p:txBody>
      </p:sp>
      <p:sp>
        <p:nvSpPr>
          <p:cNvPr id="8" name="CasellaDiTesto 7">
            <a:extLst>
              <a:ext uri="{FF2B5EF4-FFF2-40B4-BE49-F238E27FC236}">
                <a16:creationId xmlns:a16="http://schemas.microsoft.com/office/drawing/2014/main" id="{BD09457A-FF67-CBB0-F55B-CEA3FA802DB6}"/>
              </a:ext>
            </a:extLst>
          </p:cNvPr>
          <p:cNvSpPr txBox="1"/>
          <p:nvPr/>
        </p:nvSpPr>
        <p:spPr>
          <a:xfrm>
            <a:off x="6568225" y="1803164"/>
            <a:ext cx="5232581" cy="2031325"/>
          </a:xfrm>
          <a:prstGeom prst="rect">
            <a:avLst/>
          </a:prstGeom>
          <a:solidFill>
            <a:srgbClr val="FFFF00"/>
          </a:solidFill>
        </p:spPr>
        <p:txBody>
          <a:bodyPr wrap="square">
            <a:spAutoFit/>
          </a:bodyPr>
          <a:lstStyle/>
          <a:p>
            <a:pPr algn="l"/>
            <a:r>
              <a:rPr lang="it-IT" sz="1800" b="0" i="0" u="none" strike="noStrike" baseline="0" dirty="0">
                <a:latin typeface="CIDFont+F2"/>
              </a:rPr>
              <a:t>FONTI DI INFORMAZIONE</a:t>
            </a:r>
          </a:p>
          <a:p>
            <a:pPr algn="l"/>
            <a:r>
              <a:rPr lang="it-IT" sz="1800" b="0" i="0" u="none" strike="noStrike" baseline="0" dirty="0">
                <a:solidFill>
                  <a:srgbClr val="000000"/>
                </a:solidFill>
                <a:highlight>
                  <a:srgbClr val="00FF00"/>
                </a:highlight>
                <a:latin typeface="CIDFont+F2"/>
              </a:rPr>
              <a:t>Le fonti di informazione, sia interne che</a:t>
            </a:r>
          </a:p>
          <a:p>
            <a:pPr algn="l"/>
            <a:r>
              <a:rPr lang="it-IT" sz="1800" b="0" i="0" u="none" strike="noStrike" baseline="0" dirty="0">
                <a:solidFill>
                  <a:srgbClr val="000000"/>
                </a:solidFill>
                <a:highlight>
                  <a:srgbClr val="00FF00"/>
                </a:highlight>
                <a:latin typeface="CIDFont+F2"/>
              </a:rPr>
              <a:t>esterne, devono essere attentamente</a:t>
            </a:r>
          </a:p>
          <a:p>
            <a:pPr algn="l"/>
            <a:r>
              <a:rPr lang="it-IT" sz="1800" b="0" i="0" u="none" strike="noStrike" baseline="0" dirty="0">
                <a:solidFill>
                  <a:srgbClr val="000000"/>
                </a:solidFill>
                <a:highlight>
                  <a:srgbClr val="00FF00"/>
                </a:highlight>
                <a:latin typeface="CIDFont+F2"/>
              </a:rPr>
              <a:t>valutate affinché siano attendibili e</a:t>
            </a:r>
          </a:p>
          <a:p>
            <a:pPr algn="l"/>
            <a:r>
              <a:rPr lang="it-IT" sz="1800" b="0" i="0" u="none" strike="noStrike" baseline="0" dirty="0">
                <a:solidFill>
                  <a:srgbClr val="000000"/>
                </a:solidFill>
                <a:highlight>
                  <a:srgbClr val="00FF00"/>
                </a:highlight>
                <a:latin typeface="CIDFont+F2"/>
              </a:rPr>
              <a:t>tempestivamente aggiornate, al fine di</a:t>
            </a:r>
          </a:p>
          <a:p>
            <a:pPr algn="l"/>
            <a:r>
              <a:rPr lang="it-IT" sz="1800" b="0" i="0" u="none" strike="noStrike" baseline="0" dirty="0">
                <a:solidFill>
                  <a:srgbClr val="000000"/>
                </a:solidFill>
                <a:highlight>
                  <a:srgbClr val="00FF00"/>
                </a:highlight>
                <a:latin typeface="CIDFont+F2"/>
              </a:rPr>
              <a:t>consentire una corretta valutazione</a:t>
            </a:r>
          </a:p>
          <a:p>
            <a:pPr algn="l"/>
            <a:r>
              <a:rPr lang="it-IT" sz="1800" b="0" i="0" u="none" strike="noStrike" baseline="0" dirty="0">
                <a:solidFill>
                  <a:srgbClr val="000000"/>
                </a:solidFill>
                <a:highlight>
                  <a:srgbClr val="00FF00"/>
                </a:highlight>
                <a:latin typeface="CIDFont+F2"/>
              </a:rPr>
              <a:t>dell’efficacia del SCI.</a:t>
            </a:r>
            <a:endParaRPr lang="it-IT" dirty="0">
              <a:highlight>
                <a:srgbClr val="00FF00"/>
              </a:highlight>
            </a:endParaRPr>
          </a:p>
        </p:txBody>
      </p:sp>
      <p:sp>
        <p:nvSpPr>
          <p:cNvPr id="4" name="Rettangolo 3">
            <a:extLst>
              <a:ext uri="{FF2B5EF4-FFF2-40B4-BE49-F238E27FC236}">
                <a16:creationId xmlns:a16="http://schemas.microsoft.com/office/drawing/2014/main" id="{33456E3E-6FD4-CDEF-8E2F-A9DFCAB97502}"/>
              </a:ext>
            </a:extLst>
          </p:cNvPr>
          <p:cNvSpPr/>
          <p:nvPr/>
        </p:nvSpPr>
        <p:spPr>
          <a:xfrm>
            <a:off x="3818586" y="3842078"/>
            <a:ext cx="4250028" cy="3067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SCETTICISMO PROFESSIONALE</a:t>
            </a:r>
          </a:p>
        </p:txBody>
      </p:sp>
      <p:sp>
        <p:nvSpPr>
          <p:cNvPr id="6" name="Rettangolo 5">
            <a:extLst>
              <a:ext uri="{FF2B5EF4-FFF2-40B4-BE49-F238E27FC236}">
                <a16:creationId xmlns:a16="http://schemas.microsoft.com/office/drawing/2014/main" id="{AE2C24E6-8916-8A92-9824-1552B9808E53}"/>
              </a:ext>
            </a:extLst>
          </p:cNvPr>
          <p:cNvSpPr/>
          <p:nvPr/>
        </p:nvSpPr>
        <p:spPr>
          <a:xfrm>
            <a:off x="206063" y="4332794"/>
            <a:ext cx="11594744" cy="25252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0" i="0" u="none" strike="noStrike" baseline="0" dirty="0">
                <a:latin typeface="CIDFont+F2"/>
              </a:rPr>
              <a:t>ISA Italia n.700 « Formazione del Giudizio e Relazione sul Bilancio »</a:t>
            </a:r>
          </a:p>
          <a:p>
            <a:pPr algn="just"/>
            <a:r>
              <a:rPr lang="it-IT" sz="1800" b="0" i="0" u="none" strike="noStrike" baseline="0" dirty="0">
                <a:latin typeface="CIDFont+F1"/>
              </a:rPr>
              <a:t>Nel paragrafo relativo alla responsabilità del revisore viene ribadito quanto segue:</a:t>
            </a:r>
          </a:p>
          <a:p>
            <a:pPr algn="just"/>
            <a:r>
              <a:rPr lang="it-IT" sz="1800" b="0" i="0" u="none" strike="noStrike" baseline="0" dirty="0">
                <a:latin typeface="CIDFont+F1"/>
              </a:rPr>
              <a:t>«Nell’ambito della revisione contabile svolta in conformità ai principi di revisione internazionali (ISA Italia), abbiamo esercitato il giudizio professionale e abbiamo mantenuto lo scetticismo professionale per tutta la durata della revisione contabile. </a:t>
            </a:r>
          </a:p>
          <a:p>
            <a:pPr algn="just"/>
            <a:r>
              <a:rPr lang="it-IT" sz="1800" b="0" i="0" u="none" strike="noStrike" baseline="0" dirty="0">
                <a:latin typeface="CIDFont+F1"/>
              </a:rPr>
              <a:t>Inoltre:</a:t>
            </a:r>
          </a:p>
          <a:p>
            <a:pPr algn="just"/>
            <a:r>
              <a:rPr lang="it-IT" sz="1800" b="0" i="0" u="none" strike="noStrike" baseline="0" dirty="0">
                <a:latin typeface="CIDFont+F1"/>
              </a:rPr>
              <a:t>- (omissis) - abbiamo acquisito una comprensione del controllo interno rilevante ai fini della revisione contabile allo scopo di definire procedure di revisione appropriate nelle circostanze e non per esprimere un giudizio sull’efficacia del controllo interno della Società</a:t>
            </a:r>
            <a:endParaRPr lang="it-IT" dirty="0"/>
          </a:p>
        </p:txBody>
      </p:sp>
    </p:spTree>
    <p:extLst>
      <p:ext uri="{BB962C8B-B14F-4D97-AF65-F5344CB8AC3E}">
        <p14:creationId xmlns:p14="http://schemas.microsoft.com/office/powerpoint/2010/main" val="8526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COMPRENSIONE E VALUTAZIONE DEL</a:t>
            </a:r>
          </a:p>
          <a:p>
            <a:pPr algn="ctr"/>
            <a:r>
              <a:rPr lang="it-IT" sz="2400" b="0" i="0" u="none" strike="noStrike" baseline="0" dirty="0">
                <a:solidFill>
                  <a:srgbClr val="FFFFFF"/>
                </a:solidFill>
                <a:latin typeface="CIDFont+F2"/>
              </a:rPr>
              <a:t>SISTEMA DI CONTROLLO INTERNO</a:t>
            </a:r>
            <a:endParaRPr lang="it-IT" sz="24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2524259" y="1094002"/>
            <a:ext cx="7328079" cy="461665"/>
          </a:xfrm>
          <a:prstGeom prst="rect">
            <a:avLst/>
          </a:prstGeom>
          <a:noFill/>
        </p:spPr>
        <p:txBody>
          <a:bodyPr wrap="square">
            <a:spAutoFit/>
          </a:bodyPr>
          <a:lstStyle/>
          <a:p>
            <a:pPr algn="l"/>
            <a:r>
              <a:rPr lang="it-IT" sz="2400" b="0" i="0" u="none" strike="noStrike" baseline="0" dirty="0">
                <a:highlight>
                  <a:srgbClr val="00FF00"/>
                </a:highlight>
                <a:latin typeface="CIDFont+F2"/>
              </a:rPr>
              <a:t>Processo di valutazione del rischio di controllo interno</a:t>
            </a:r>
            <a:endParaRPr lang="it-IT" sz="2400" b="0" i="0" u="none" strike="noStrike" baseline="0" dirty="0">
              <a:highlight>
                <a:srgbClr val="00FF00"/>
              </a:highlight>
              <a:latin typeface="Arial" panose="020B0604020202020204" pitchFamily="34" charset="0"/>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391194" y="1743901"/>
            <a:ext cx="3049073" cy="1200329"/>
          </a:xfrm>
          <a:prstGeom prst="rect">
            <a:avLst/>
          </a:prstGeom>
          <a:solidFill>
            <a:schemeClr val="accent1"/>
          </a:solidFill>
        </p:spPr>
        <p:txBody>
          <a:bodyPr wrap="square">
            <a:spAutoFit/>
          </a:bodyPr>
          <a:lstStyle/>
          <a:p>
            <a:pPr algn="l"/>
            <a:r>
              <a:rPr lang="it-IT" sz="1800" b="0" i="0" u="none" strike="noStrike" baseline="0" dirty="0">
                <a:solidFill>
                  <a:schemeClr val="bg1"/>
                </a:solidFill>
                <a:latin typeface="CIDFont+F2"/>
              </a:rPr>
              <a:t>Identificazione e Valutazione</a:t>
            </a:r>
          </a:p>
          <a:p>
            <a:pPr algn="l"/>
            <a:r>
              <a:rPr lang="it-IT" sz="1800" b="0" i="0" u="none" strike="noStrike" baseline="0" dirty="0">
                <a:solidFill>
                  <a:schemeClr val="bg1"/>
                </a:solidFill>
                <a:latin typeface="CIDFont+F2"/>
              </a:rPr>
              <a:t>dei rischi significativi</a:t>
            </a:r>
          </a:p>
          <a:p>
            <a:pPr algn="l"/>
            <a:r>
              <a:rPr lang="it-IT" sz="1800" b="0" i="0" u="none" strike="noStrike" baseline="0" dirty="0">
                <a:solidFill>
                  <a:schemeClr val="bg1"/>
                </a:solidFill>
                <a:latin typeface="CIDFont+F2"/>
              </a:rPr>
              <a:t>presenza di errori significativi</a:t>
            </a:r>
          </a:p>
          <a:p>
            <a:pPr algn="l"/>
            <a:r>
              <a:rPr lang="it-IT" sz="1800" b="0" i="0" u="none" strike="noStrike" baseline="0" dirty="0">
                <a:solidFill>
                  <a:schemeClr val="bg1"/>
                </a:solidFill>
                <a:latin typeface="CIDFont+F2"/>
              </a:rPr>
              <a:t>nell’informativa finanziaria</a:t>
            </a:r>
            <a:endParaRPr lang="it-IT" sz="1600" dirty="0">
              <a:solidFill>
                <a:schemeClr val="bg1"/>
              </a:solidFill>
            </a:endParaRPr>
          </a:p>
        </p:txBody>
      </p:sp>
      <p:sp>
        <p:nvSpPr>
          <p:cNvPr id="11" name="Connettore 10">
            <a:extLst>
              <a:ext uri="{FF2B5EF4-FFF2-40B4-BE49-F238E27FC236}">
                <a16:creationId xmlns:a16="http://schemas.microsoft.com/office/drawing/2014/main" id="{897331FD-470F-BBE4-1A66-FC9BB990AAEA}"/>
              </a:ext>
            </a:extLst>
          </p:cNvPr>
          <p:cNvSpPr/>
          <p:nvPr/>
        </p:nvSpPr>
        <p:spPr>
          <a:xfrm>
            <a:off x="3889420" y="1717497"/>
            <a:ext cx="1893194" cy="149801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latin typeface="CIDFont+F2"/>
              </a:rPr>
              <a:t>RISCHI DI CONTROLLO INTERNO</a:t>
            </a:r>
            <a:endParaRPr lang="it-IT" dirty="0"/>
          </a:p>
        </p:txBody>
      </p:sp>
      <p:sp>
        <p:nvSpPr>
          <p:cNvPr id="13" name="CasellaDiTesto 12">
            <a:extLst>
              <a:ext uri="{FF2B5EF4-FFF2-40B4-BE49-F238E27FC236}">
                <a16:creationId xmlns:a16="http://schemas.microsoft.com/office/drawing/2014/main" id="{A7BCC9FE-029D-1266-5363-FBC858E5EB30}"/>
              </a:ext>
            </a:extLst>
          </p:cNvPr>
          <p:cNvSpPr txBox="1"/>
          <p:nvPr/>
        </p:nvSpPr>
        <p:spPr>
          <a:xfrm>
            <a:off x="5464103" y="3775272"/>
            <a:ext cx="2599652" cy="923330"/>
          </a:xfrm>
          <a:prstGeom prst="rect">
            <a:avLst/>
          </a:prstGeom>
          <a:solidFill>
            <a:schemeClr val="accent2">
              <a:lumMod val="20000"/>
              <a:lumOff val="80000"/>
            </a:schemeClr>
          </a:solidFill>
        </p:spPr>
        <p:txBody>
          <a:bodyPr wrap="square">
            <a:spAutoFit/>
          </a:bodyPr>
          <a:lstStyle/>
          <a:p>
            <a:pPr algn="l"/>
            <a:r>
              <a:rPr lang="it-IT" sz="1800" b="0" i="0" u="none" strike="noStrike" baseline="0" dirty="0">
                <a:latin typeface="CIDFont+F2"/>
              </a:rPr>
              <a:t>Identificazione del rischio</a:t>
            </a:r>
          </a:p>
          <a:p>
            <a:pPr algn="l"/>
            <a:r>
              <a:rPr lang="it-IT" sz="1800" b="0" i="0" u="none" strike="noStrike" baseline="0" dirty="0">
                <a:latin typeface="CIDFont+F2"/>
              </a:rPr>
              <a:t>residuo di errori</a:t>
            </a:r>
          </a:p>
          <a:p>
            <a:pPr algn="l"/>
            <a:r>
              <a:rPr lang="it-IT" sz="1800" b="0" i="0" u="none" strike="noStrike" baseline="0" dirty="0">
                <a:latin typeface="CIDFont+F2"/>
              </a:rPr>
              <a:t>significativi in bilancio</a:t>
            </a:r>
            <a:endParaRPr lang="it-IT" dirty="0"/>
          </a:p>
        </p:txBody>
      </p:sp>
      <p:sp>
        <p:nvSpPr>
          <p:cNvPr id="15" name="CasellaDiTesto 14">
            <a:extLst>
              <a:ext uri="{FF2B5EF4-FFF2-40B4-BE49-F238E27FC236}">
                <a16:creationId xmlns:a16="http://schemas.microsoft.com/office/drawing/2014/main" id="{D07D3772-23CE-583D-79D1-6ED79B980BA6}"/>
              </a:ext>
            </a:extLst>
          </p:cNvPr>
          <p:cNvSpPr txBox="1"/>
          <p:nvPr/>
        </p:nvSpPr>
        <p:spPr>
          <a:xfrm>
            <a:off x="8657603" y="3711852"/>
            <a:ext cx="2599652" cy="923330"/>
          </a:xfrm>
          <a:prstGeom prst="rect">
            <a:avLst/>
          </a:prstGeom>
          <a:solidFill>
            <a:schemeClr val="bg2"/>
          </a:solidFill>
        </p:spPr>
        <p:txBody>
          <a:bodyPr wrap="square">
            <a:spAutoFit/>
          </a:bodyPr>
          <a:lstStyle/>
          <a:p>
            <a:pPr algn="l"/>
            <a:r>
              <a:rPr lang="it-IT" sz="1800" b="0" i="0" u="none" strike="noStrike" baseline="0" dirty="0">
                <a:solidFill>
                  <a:srgbClr val="000000"/>
                </a:solidFill>
                <a:latin typeface="CIDFont+F2"/>
              </a:rPr>
              <a:t>Valutazione della</a:t>
            </a:r>
          </a:p>
          <a:p>
            <a:pPr algn="l"/>
            <a:r>
              <a:rPr lang="it-IT" sz="1800" b="0" i="0" u="none" strike="noStrike" baseline="0" dirty="0">
                <a:solidFill>
                  <a:srgbClr val="C10000"/>
                </a:solidFill>
                <a:latin typeface="CIDFont+F2"/>
              </a:rPr>
              <a:t>configurazione </a:t>
            </a:r>
            <a:r>
              <a:rPr lang="it-IT" sz="1800" b="0" i="0" u="none" strike="noStrike" baseline="0" dirty="0">
                <a:solidFill>
                  <a:srgbClr val="000000"/>
                </a:solidFill>
                <a:latin typeface="CIDFont+F2"/>
              </a:rPr>
              <a:t>del</a:t>
            </a:r>
          </a:p>
          <a:p>
            <a:pPr algn="l"/>
            <a:r>
              <a:rPr lang="it-IT" sz="1800" b="0" i="0" u="none" strike="noStrike" baseline="0" dirty="0">
                <a:solidFill>
                  <a:srgbClr val="000000"/>
                </a:solidFill>
                <a:latin typeface="CIDFont+F2"/>
              </a:rPr>
              <a:t>controllo</a:t>
            </a:r>
            <a:endParaRPr lang="it-IT" dirty="0"/>
          </a:p>
        </p:txBody>
      </p:sp>
      <p:sp>
        <p:nvSpPr>
          <p:cNvPr id="17" name="CasellaDiTesto 16">
            <a:extLst>
              <a:ext uri="{FF2B5EF4-FFF2-40B4-BE49-F238E27FC236}">
                <a16:creationId xmlns:a16="http://schemas.microsoft.com/office/drawing/2014/main" id="{27B96BE9-A85C-F266-11C0-24960AE3E3EE}"/>
              </a:ext>
            </a:extLst>
          </p:cNvPr>
          <p:cNvSpPr txBox="1"/>
          <p:nvPr/>
        </p:nvSpPr>
        <p:spPr>
          <a:xfrm>
            <a:off x="1205021" y="4052271"/>
            <a:ext cx="2923226" cy="646331"/>
          </a:xfrm>
          <a:prstGeom prst="rect">
            <a:avLst/>
          </a:prstGeom>
          <a:solidFill>
            <a:schemeClr val="accent2">
              <a:lumMod val="20000"/>
              <a:lumOff val="80000"/>
            </a:schemeClr>
          </a:solidFill>
        </p:spPr>
        <p:txBody>
          <a:bodyPr wrap="square">
            <a:spAutoFit/>
          </a:bodyPr>
          <a:lstStyle/>
          <a:p>
            <a:pPr algn="l"/>
            <a:r>
              <a:rPr lang="it-IT" sz="1800" b="0" i="0" u="none" strike="noStrike" baseline="0" dirty="0">
                <a:latin typeface="CIDFont+F2"/>
              </a:rPr>
              <a:t>Verifica attuazione del</a:t>
            </a:r>
          </a:p>
          <a:p>
            <a:pPr algn="l"/>
            <a:r>
              <a:rPr lang="it-IT" sz="1800" b="0" i="0" u="none" strike="noStrike" baseline="0" dirty="0">
                <a:latin typeface="CIDFont+F2"/>
              </a:rPr>
              <a:t>controllo e documentazione</a:t>
            </a:r>
            <a:endParaRPr lang="it-IT" dirty="0"/>
          </a:p>
        </p:txBody>
      </p:sp>
      <p:sp>
        <p:nvSpPr>
          <p:cNvPr id="19" name="CasellaDiTesto 18">
            <a:extLst>
              <a:ext uri="{FF2B5EF4-FFF2-40B4-BE49-F238E27FC236}">
                <a16:creationId xmlns:a16="http://schemas.microsoft.com/office/drawing/2014/main" id="{A682304D-E31B-2FD1-832D-9BE5974CD612}"/>
              </a:ext>
            </a:extLst>
          </p:cNvPr>
          <p:cNvSpPr txBox="1"/>
          <p:nvPr/>
        </p:nvSpPr>
        <p:spPr>
          <a:xfrm>
            <a:off x="3494434" y="5105689"/>
            <a:ext cx="2923226" cy="646331"/>
          </a:xfrm>
          <a:prstGeom prst="rect">
            <a:avLst/>
          </a:prstGeom>
          <a:solidFill>
            <a:srgbClr val="FF0000"/>
          </a:solidFill>
        </p:spPr>
        <p:txBody>
          <a:bodyPr wrap="square">
            <a:spAutoFit/>
          </a:bodyPr>
          <a:lstStyle/>
          <a:p>
            <a:pPr algn="l"/>
            <a:r>
              <a:rPr lang="it-IT" sz="1800" b="0" i="0" u="none" strike="noStrike" baseline="0" dirty="0">
                <a:latin typeface="CIDFont+F2"/>
              </a:rPr>
              <a:t>DOCUMENTARE I RISULTATI</a:t>
            </a:r>
          </a:p>
          <a:p>
            <a:pPr algn="l"/>
            <a:r>
              <a:rPr lang="it-IT" sz="1800" b="0" i="0" u="none" strike="noStrike" baseline="0" dirty="0">
                <a:latin typeface="CIDFont+F2"/>
              </a:rPr>
              <a:t>RAGGIUNTI</a:t>
            </a:r>
            <a:endParaRPr lang="it-IT" dirty="0"/>
          </a:p>
        </p:txBody>
      </p:sp>
      <p:cxnSp>
        <p:nvCxnSpPr>
          <p:cNvPr id="21" name="Connettore 2 20">
            <a:extLst>
              <a:ext uri="{FF2B5EF4-FFF2-40B4-BE49-F238E27FC236}">
                <a16:creationId xmlns:a16="http://schemas.microsoft.com/office/drawing/2014/main" id="{34137082-7017-72EB-14FB-A2157EC27498}"/>
              </a:ext>
            </a:extLst>
          </p:cNvPr>
          <p:cNvCxnSpPr>
            <a:stCxn id="17" idx="3"/>
            <a:endCxn id="13" idx="1"/>
          </p:cNvCxnSpPr>
          <p:nvPr/>
        </p:nvCxnSpPr>
        <p:spPr>
          <a:xfrm flipV="1">
            <a:off x="4128247" y="4236937"/>
            <a:ext cx="1335856" cy="138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1814826B-A6AF-D0CC-6A33-7DEDBBDF41AC}"/>
              </a:ext>
            </a:extLst>
          </p:cNvPr>
          <p:cNvCxnSpPr>
            <a:stCxn id="13" idx="3"/>
          </p:cNvCxnSpPr>
          <p:nvPr/>
        </p:nvCxnSpPr>
        <p:spPr>
          <a:xfrm>
            <a:off x="8063755" y="4236937"/>
            <a:ext cx="593848" cy="12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Freccia angolare bidirezionale 23">
            <a:extLst>
              <a:ext uri="{FF2B5EF4-FFF2-40B4-BE49-F238E27FC236}">
                <a16:creationId xmlns:a16="http://schemas.microsoft.com/office/drawing/2014/main" id="{6052B10A-1B82-BD53-AEE2-EF4E8E9EC50D}"/>
              </a:ext>
            </a:extLst>
          </p:cNvPr>
          <p:cNvSpPr/>
          <p:nvPr/>
        </p:nvSpPr>
        <p:spPr>
          <a:xfrm>
            <a:off x="7516906" y="4635182"/>
            <a:ext cx="2335432" cy="92333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63745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77" name="Rectangle 2072">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68" name="Picture 1" descr="Immagine che contiene cielo, mappa, testo&#10;&#10;Descrizione generata automaticamente">
            <a:extLst>
              <a:ext uri="{FF2B5EF4-FFF2-40B4-BE49-F238E27FC236}">
                <a16:creationId xmlns:a16="http://schemas.microsoft.com/office/drawing/2014/main" id="{A418ECF3-82AD-2EEB-2B0C-3DF61DB630E0}"/>
              </a:ext>
            </a:extLst>
          </p:cNvPr>
          <p:cNvPicPr>
            <a:picLocks noChangeAspect="1"/>
          </p:cNvPicPr>
          <p:nvPr/>
        </p:nvPicPr>
        <p:blipFill rotWithShape="1">
          <a:blip r:embed="rId2">
            <a:alphaModFix amt="45000"/>
          </a:blip>
          <a:srcRect t="29670" r="-1" b="-1"/>
          <a:stretch/>
        </p:blipFill>
        <p:spPr>
          <a:xfrm>
            <a:off x="20" y="-1"/>
            <a:ext cx="12188932" cy="6858000"/>
          </a:xfrm>
          <a:prstGeom prst="rect">
            <a:avLst/>
          </a:prstGeom>
        </p:spPr>
      </p:pic>
      <p:sp>
        <p:nvSpPr>
          <p:cNvPr id="2050" name="Titolo 1">
            <a:extLst>
              <a:ext uri="{FF2B5EF4-FFF2-40B4-BE49-F238E27FC236}">
                <a16:creationId xmlns:a16="http://schemas.microsoft.com/office/drawing/2014/main" id="{C37A0ED5-AEED-227C-3691-85E40146B4E3}"/>
              </a:ext>
            </a:extLst>
          </p:cNvPr>
          <p:cNvSpPr>
            <a:spLocks noGrp="1" noChangeArrowheads="1"/>
          </p:cNvSpPr>
          <p:nvPr>
            <p:ph type="ctrTitle"/>
          </p:nvPr>
        </p:nvSpPr>
        <p:spPr>
          <a:xfrm>
            <a:off x="643467" y="643467"/>
            <a:ext cx="7164674" cy="5571066"/>
          </a:xfrm>
        </p:spPr>
        <p:txBody>
          <a:bodyPr>
            <a:normAutofit/>
          </a:bodyPr>
          <a:lstStyle/>
          <a:p>
            <a:r>
              <a:rPr lang="it-IT" altLang="it-IT" sz="6600" dirty="0">
                <a:solidFill>
                  <a:schemeClr val="tx1"/>
                </a:solidFill>
              </a:rPr>
              <a:t>IL SISTEMA DI CONTROLLO INTERNO</a:t>
            </a:r>
            <a:br>
              <a:rPr lang="it-IT" altLang="it-IT" sz="6600" dirty="0">
                <a:solidFill>
                  <a:schemeClr val="tx1"/>
                </a:solidFill>
              </a:rPr>
            </a:br>
            <a:r>
              <a:rPr lang="it-IT" altLang="it-IT" sz="2400" dirty="0">
                <a:solidFill>
                  <a:schemeClr val="tx1"/>
                </a:solidFill>
              </a:rPr>
              <a:t>F</a:t>
            </a:r>
            <a:r>
              <a:rPr lang="it-IT" altLang="it-IT" sz="2400" cap="none" dirty="0">
                <a:solidFill>
                  <a:schemeClr val="tx1"/>
                </a:solidFill>
              </a:rPr>
              <a:t>onte: quaderni giuridici n.4/2013 Consob</a:t>
            </a:r>
            <a:endParaRPr lang="it-IT" altLang="it-IT" sz="2400" dirty="0">
              <a:solidFill>
                <a:schemeClr val="tx1"/>
              </a:solidFill>
            </a:endParaRPr>
          </a:p>
        </p:txBody>
      </p:sp>
      <p:sp>
        <p:nvSpPr>
          <p:cNvPr id="2051" name="Sottotitolo 2">
            <a:extLst>
              <a:ext uri="{FF2B5EF4-FFF2-40B4-BE49-F238E27FC236}">
                <a16:creationId xmlns:a16="http://schemas.microsoft.com/office/drawing/2014/main" id="{2647304D-232E-2AB8-1BFA-CA27C0BF5365}"/>
              </a:ext>
            </a:extLst>
          </p:cNvPr>
          <p:cNvSpPr>
            <a:spLocks noGrp="1" noChangeArrowheads="1"/>
          </p:cNvSpPr>
          <p:nvPr>
            <p:ph type="subTitle" idx="1"/>
          </p:nvPr>
        </p:nvSpPr>
        <p:spPr>
          <a:xfrm>
            <a:off x="8451608" y="643467"/>
            <a:ext cx="3096926" cy="5571066"/>
          </a:xfrm>
        </p:spPr>
        <p:txBody>
          <a:bodyPr>
            <a:normAutofit/>
          </a:bodyPr>
          <a:lstStyle/>
          <a:p>
            <a:r>
              <a:rPr lang="it-IT" altLang="it-IT" sz="2000" dirty="0">
                <a:solidFill>
                  <a:schemeClr val="tx1"/>
                </a:solidFill>
              </a:rPr>
              <a:t>LA REVISIONE LEGALE</a:t>
            </a:r>
          </a:p>
          <a:p>
            <a:r>
              <a:rPr lang="it-IT" altLang="it-IT" sz="2000" dirty="0">
                <a:solidFill>
                  <a:schemeClr val="tx1"/>
                </a:solidFill>
              </a:rPr>
              <a:t>SEMINARIO DI FORMAZIONE PROFESSIONALE 2022</a:t>
            </a:r>
          </a:p>
        </p:txBody>
      </p:sp>
      <p:cxnSp>
        <p:nvCxnSpPr>
          <p:cNvPr id="2078" name="Straight Connector 2074">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7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700"/>
                                        <p:tgtEl>
                                          <p:spTgt spid="2051">
                                            <p:txEl>
                                              <p:pRg st="1" end="1"/>
                                            </p:txEl>
                                          </p:spTgt>
                                        </p:tgtEl>
                                      </p:cBhvr>
                                    </p:animEffect>
                                  </p:childTnLst>
                                </p:cTn>
                              </p:par>
                              <p:par>
                                <p:cTn id="13" presetID="10" presetClass="entr" presetSubtype="0" fill="hold" grpId="0" nodeType="withEffect">
                                  <p:stCondLst>
                                    <p:cond delay="1000"/>
                                  </p:stCondLst>
                                  <p:iterate>
                                    <p:tmPct val="10000"/>
                                  </p:iterate>
                                  <p:childTnLst>
                                    <p:set>
                                      <p:cBhvr>
                                        <p:cTn id="14" dur="1" fill="hold">
                                          <p:stCondLst>
                                            <p:cond delay="0"/>
                                          </p:stCondLst>
                                        </p:cTn>
                                        <p:tgtEl>
                                          <p:spTgt spid="2050"/>
                                        </p:tgtEl>
                                        <p:attrNameLst>
                                          <p:attrName>style.visibility</p:attrName>
                                        </p:attrNameLst>
                                      </p:cBhvr>
                                      <p:to>
                                        <p:strVal val="visible"/>
                                      </p:to>
                                    </p:set>
                                    <p:animEffect transition="in" filter="fade">
                                      <p:cBhvr>
                                        <p:cTn id="15" dur="7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COMPRENSIONE E VALUTAZIONE DEL</a:t>
            </a:r>
          </a:p>
          <a:p>
            <a:pPr algn="ctr"/>
            <a:r>
              <a:rPr lang="it-IT" sz="2400" b="0" i="0" u="none" strike="noStrike" baseline="0" dirty="0">
                <a:solidFill>
                  <a:srgbClr val="FFFFFF"/>
                </a:solidFill>
                <a:latin typeface="CIDFont+F2"/>
              </a:rPr>
              <a:t>SISTEMA DI CONTROLLO INTERNO</a:t>
            </a:r>
            <a:endParaRPr lang="it-IT" sz="24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3550212" y="1155456"/>
            <a:ext cx="4018209" cy="461665"/>
          </a:xfrm>
          <a:prstGeom prst="rect">
            <a:avLst/>
          </a:prstGeom>
          <a:noFill/>
        </p:spPr>
        <p:txBody>
          <a:bodyPr wrap="square">
            <a:spAutoFit/>
          </a:bodyPr>
          <a:lstStyle/>
          <a:p>
            <a:pPr algn="l"/>
            <a:r>
              <a:rPr lang="it-IT" sz="2400" b="0" i="0" u="none" strike="noStrike" baseline="0" dirty="0">
                <a:highlight>
                  <a:srgbClr val="00FF00"/>
                </a:highlight>
                <a:latin typeface="CIDFont+F2"/>
              </a:rPr>
              <a:t>Imprese di minori dimensioni</a:t>
            </a:r>
            <a:endParaRPr lang="it-IT" sz="2400" b="0" i="0" u="none" strike="noStrike" baseline="0" dirty="0">
              <a:highlight>
                <a:srgbClr val="00FF00"/>
              </a:highlight>
              <a:latin typeface="Arial" panose="020B0604020202020204" pitchFamily="34" charset="0"/>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391194" y="1743901"/>
            <a:ext cx="4889144" cy="3970318"/>
          </a:xfrm>
          <a:prstGeom prst="rect">
            <a:avLst/>
          </a:prstGeom>
          <a:solidFill>
            <a:schemeClr val="accent1"/>
          </a:solidFill>
        </p:spPr>
        <p:txBody>
          <a:bodyPr wrap="square">
            <a:spAutoFit/>
          </a:bodyPr>
          <a:lstStyle/>
          <a:p>
            <a:pPr algn="just"/>
            <a:r>
              <a:rPr lang="it-IT" sz="1800" b="0" i="0" u="none" strike="noStrike" baseline="0" dirty="0">
                <a:solidFill>
                  <a:schemeClr val="bg1"/>
                </a:solidFill>
                <a:latin typeface="CIDFont+F1"/>
              </a:rPr>
              <a:t>Nelle imprese di dimensioni minori, possono non essere presenti molte delle attività di controllo che il revisore può aver individuato come necessarie, o si possono dare casi in cui l’impresa ha documentato in maniera limitata l’esistenza, l’ampiezza e il funzionamento delle attività di controllo eventualmente poste in essere. In tali casi, può essere più efficiente per il revisore svolgere procedure di revisione tese principalmente alla verifica di validità dei saldi e delle operazioni di bilancio (c.d. procedure di validità), piuttosto che procedure volte ad accertare l’efficacia operativa dei controlli poste in</a:t>
            </a:r>
          </a:p>
          <a:p>
            <a:pPr algn="just"/>
            <a:r>
              <a:rPr lang="it-IT" sz="1800" b="0" i="0" u="none" strike="noStrike" baseline="0" dirty="0">
                <a:solidFill>
                  <a:schemeClr val="bg1"/>
                </a:solidFill>
                <a:latin typeface="CIDFont+F1"/>
              </a:rPr>
              <a:t>essere dall’impresa (c.d. procedure di conformità)</a:t>
            </a:r>
            <a:r>
              <a:rPr lang="it-IT" sz="1800" b="0" i="0" u="none" strike="noStrike" baseline="0" dirty="0">
                <a:latin typeface="CIDFont+F1"/>
              </a:rPr>
              <a:t>.</a:t>
            </a:r>
            <a:endParaRPr lang="it-IT" sz="1600" dirty="0">
              <a:solidFill>
                <a:schemeClr val="bg1"/>
              </a:solidFill>
            </a:endParaRPr>
          </a:p>
        </p:txBody>
      </p:sp>
      <p:sp>
        <p:nvSpPr>
          <p:cNvPr id="13" name="CasellaDiTesto 12">
            <a:extLst>
              <a:ext uri="{FF2B5EF4-FFF2-40B4-BE49-F238E27FC236}">
                <a16:creationId xmlns:a16="http://schemas.microsoft.com/office/drawing/2014/main" id="{A7BCC9FE-029D-1266-5363-FBC858E5EB30}"/>
              </a:ext>
            </a:extLst>
          </p:cNvPr>
          <p:cNvSpPr txBox="1"/>
          <p:nvPr/>
        </p:nvSpPr>
        <p:spPr>
          <a:xfrm>
            <a:off x="5464103" y="3775272"/>
            <a:ext cx="2599652" cy="646331"/>
          </a:xfrm>
          <a:prstGeom prst="rect">
            <a:avLst/>
          </a:prstGeom>
          <a:solidFill>
            <a:schemeClr val="accent2">
              <a:lumMod val="20000"/>
              <a:lumOff val="80000"/>
            </a:schemeClr>
          </a:solidFill>
        </p:spPr>
        <p:txBody>
          <a:bodyPr wrap="square">
            <a:spAutoFit/>
          </a:bodyPr>
          <a:lstStyle/>
          <a:p>
            <a:pPr algn="l"/>
            <a:r>
              <a:rPr lang="it-IT" sz="1800" b="0" i="0" u="none" strike="noStrike" baseline="0" dirty="0">
                <a:latin typeface="CIDFont+F2"/>
              </a:rPr>
              <a:t>PRINCIPI SULLE IMPRESE MINORI DEL CNDCEC</a:t>
            </a:r>
            <a:endParaRPr lang="it-IT" dirty="0"/>
          </a:p>
        </p:txBody>
      </p:sp>
      <p:sp>
        <p:nvSpPr>
          <p:cNvPr id="15" name="CasellaDiTesto 14">
            <a:extLst>
              <a:ext uri="{FF2B5EF4-FFF2-40B4-BE49-F238E27FC236}">
                <a16:creationId xmlns:a16="http://schemas.microsoft.com/office/drawing/2014/main" id="{D07D3772-23CE-583D-79D1-6ED79B980BA6}"/>
              </a:ext>
            </a:extLst>
          </p:cNvPr>
          <p:cNvSpPr txBox="1"/>
          <p:nvPr/>
        </p:nvSpPr>
        <p:spPr>
          <a:xfrm>
            <a:off x="8360679" y="1265454"/>
            <a:ext cx="2599652" cy="2031325"/>
          </a:xfrm>
          <a:prstGeom prst="rect">
            <a:avLst/>
          </a:prstGeom>
          <a:solidFill>
            <a:schemeClr val="bg2"/>
          </a:solidFill>
        </p:spPr>
        <p:txBody>
          <a:bodyPr wrap="square">
            <a:spAutoFit/>
          </a:bodyPr>
          <a:lstStyle/>
          <a:p>
            <a:pPr algn="l"/>
            <a:r>
              <a:rPr lang="it-IT" sz="1800" b="0" i="0" u="none" strike="noStrike" baseline="0" dirty="0">
                <a:latin typeface="CIDFont+F1"/>
              </a:rPr>
              <a:t>IL REVISORE COMUNQUE</a:t>
            </a:r>
          </a:p>
          <a:p>
            <a:pPr algn="l"/>
            <a:r>
              <a:rPr lang="it-IT" sz="1800" b="0" i="0" u="none" strike="noStrike" baseline="0" dirty="0">
                <a:latin typeface="CIDFont+F1"/>
              </a:rPr>
              <a:t>acquisisce una comprensione dell’ambiente di controllo dell’impresa e delle</a:t>
            </a:r>
          </a:p>
          <a:p>
            <a:pPr algn="l"/>
            <a:r>
              <a:rPr lang="it-IT" sz="1800" b="0" i="0" u="none" strike="noStrike" baseline="0" dirty="0">
                <a:latin typeface="CIDFont+F1"/>
              </a:rPr>
              <a:t>caratteristiche del controllo interno;</a:t>
            </a:r>
            <a:endParaRPr lang="it-IT" dirty="0"/>
          </a:p>
        </p:txBody>
      </p:sp>
      <p:cxnSp>
        <p:nvCxnSpPr>
          <p:cNvPr id="23" name="Connettore 2 22">
            <a:extLst>
              <a:ext uri="{FF2B5EF4-FFF2-40B4-BE49-F238E27FC236}">
                <a16:creationId xmlns:a16="http://schemas.microsoft.com/office/drawing/2014/main" id="{1814826B-A6AF-D0CC-6A33-7DEDBBDF41AC}"/>
              </a:ext>
            </a:extLst>
          </p:cNvPr>
          <p:cNvCxnSpPr>
            <a:stCxn id="13" idx="3"/>
          </p:cNvCxnSpPr>
          <p:nvPr/>
        </p:nvCxnSpPr>
        <p:spPr>
          <a:xfrm>
            <a:off x="8063755" y="4098438"/>
            <a:ext cx="593848" cy="150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CasellaDiTesto 4">
            <a:extLst>
              <a:ext uri="{FF2B5EF4-FFF2-40B4-BE49-F238E27FC236}">
                <a16:creationId xmlns:a16="http://schemas.microsoft.com/office/drawing/2014/main" id="{7BC73C52-1D30-C074-ED9C-EA126B2F8783}"/>
              </a:ext>
            </a:extLst>
          </p:cNvPr>
          <p:cNvSpPr txBox="1"/>
          <p:nvPr/>
        </p:nvSpPr>
        <p:spPr>
          <a:xfrm>
            <a:off x="8360679" y="3429000"/>
            <a:ext cx="3050003" cy="3139321"/>
          </a:xfrm>
          <a:prstGeom prst="rect">
            <a:avLst/>
          </a:prstGeom>
          <a:solidFill>
            <a:schemeClr val="accent2">
              <a:lumMod val="20000"/>
              <a:lumOff val="80000"/>
            </a:schemeClr>
          </a:solidFill>
        </p:spPr>
        <p:txBody>
          <a:bodyPr wrap="square">
            <a:spAutoFit/>
          </a:bodyPr>
          <a:lstStyle/>
          <a:p>
            <a:pPr algn="just"/>
            <a:r>
              <a:rPr lang="it-IT" sz="1800" b="0" i="0" u="none" strike="noStrike" baseline="0" dirty="0">
                <a:latin typeface="CIDFont+F1"/>
              </a:rPr>
              <a:t>verifica l’eventuale esistenza di controlli posti in essere dall’impresa per prevenire o</a:t>
            </a:r>
          </a:p>
          <a:p>
            <a:pPr algn="just"/>
            <a:r>
              <a:rPr lang="it-IT" sz="1800" b="0" i="0" u="none" strike="noStrike" baseline="0" dirty="0">
                <a:latin typeface="CIDFont+F1"/>
              </a:rPr>
              <a:t>individuare e correggere errori significativi per le asserzioni selezionate;</a:t>
            </a:r>
          </a:p>
          <a:p>
            <a:pPr algn="just"/>
            <a:r>
              <a:rPr lang="it-IT" sz="1800" b="0" i="0" u="none" strike="noStrike" baseline="0" dirty="0">
                <a:latin typeface="CIDFont+F1"/>
              </a:rPr>
              <a:t>- valuta se le procedure di validità, da sole, sono in grado di ridurre il rischio di errori</a:t>
            </a:r>
          </a:p>
          <a:p>
            <a:pPr algn="just"/>
            <a:r>
              <a:rPr lang="it-IT" sz="1800" b="0" i="0" u="none" strike="noStrike" baseline="0" dirty="0">
                <a:latin typeface="CIDFont+F1"/>
              </a:rPr>
              <a:t>significativi ad un livello accettabilmente basso.</a:t>
            </a:r>
            <a:endParaRPr lang="it-IT" dirty="0"/>
          </a:p>
        </p:txBody>
      </p:sp>
    </p:spTree>
    <p:extLst>
      <p:ext uri="{BB962C8B-B14F-4D97-AF65-F5344CB8AC3E}">
        <p14:creationId xmlns:p14="http://schemas.microsoft.com/office/powerpoint/2010/main" val="230572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LIMITI DEL SISTEMA DI CONTROLLO INTERNO</a:t>
            </a:r>
            <a:endParaRPr lang="it-IT" sz="2400" dirty="0"/>
          </a:p>
        </p:txBody>
      </p:sp>
      <p:sp>
        <p:nvSpPr>
          <p:cNvPr id="3" name="CasellaDiTesto 2">
            <a:extLst>
              <a:ext uri="{FF2B5EF4-FFF2-40B4-BE49-F238E27FC236}">
                <a16:creationId xmlns:a16="http://schemas.microsoft.com/office/drawing/2014/main" id="{4D5D11FB-BB02-CA22-609F-2B149062F98A}"/>
              </a:ext>
            </a:extLst>
          </p:cNvPr>
          <p:cNvSpPr txBox="1"/>
          <p:nvPr/>
        </p:nvSpPr>
        <p:spPr>
          <a:xfrm>
            <a:off x="2305318" y="1155456"/>
            <a:ext cx="5718220" cy="1631216"/>
          </a:xfrm>
          <a:prstGeom prst="rect">
            <a:avLst/>
          </a:prstGeom>
          <a:solidFill>
            <a:schemeClr val="accent3">
              <a:lumMod val="60000"/>
              <a:lumOff val="40000"/>
            </a:schemeClr>
          </a:solidFill>
        </p:spPr>
        <p:txBody>
          <a:bodyPr wrap="square">
            <a:spAutoFit/>
          </a:bodyPr>
          <a:lstStyle/>
          <a:p>
            <a:pPr algn="l"/>
            <a:r>
              <a:rPr lang="it-IT" sz="2000" b="0" i="0" u="none" strike="noStrike" baseline="0" dirty="0">
                <a:solidFill>
                  <a:schemeClr val="bg1"/>
                </a:solidFill>
                <a:latin typeface="CIDFont+F2"/>
              </a:rPr>
              <a:t>«il controllo interno, a prescindere dalla sua efficacia, può fornire ad un’impresa solo una ragionevole sicurezza sulla realizzazione degli obiettivi di informativa finanziaria»</a:t>
            </a:r>
          </a:p>
          <a:p>
            <a:pPr algn="l"/>
            <a:r>
              <a:rPr lang="it-IT" sz="2000" b="0" i="0" u="none" strike="noStrike" baseline="0" dirty="0">
                <a:solidFill>
                  <a:schemeClr val="bg1"/>
                </a:solidFill>
                <a:latin typeface="CIDFont+F2"/>
              </a:rPr>
              <a:t>(ISA Italia 315, A46).</a:t>
            </a:r>
            <a:endParaRPr lang="it-IT" sz="2000" b="0" i="0" u="none" strike="noStrike" baseline="0" dirty="0">
              <a:solidFill>
                <a:schemeClr val="bg1"/>
              </a:solidFill>
              <a:highlight>
                <a:srgbClr val="00FF00"/>
              </a:highlight>
              <a:latin typeface="Arial" panose="020B0604020202020204" pitchFamily="34" charset="0"/>
            </a:endParaRPr>
          </a:p>
        </p:txBody>
      </p:sp>
      <p:sp>
        <p:nvSpPr>
          <p:cNvPr id="9" name="CasellaDiTesto 8">
            <a:extLst>
              <a:ext uri="{FF2B5EF4-FFF2-40B4-BE49-F238E27FC236}">
                <a16:creationId xmlns:a16="http://schemas.microsoft.com/office/drawing/2014/main" id="{8EEE1CB8-4B8B-1958-4448-B2430EF8AE6E}"/>
              </a:ext>
            </a:extLst>
          </p:cNvPr>
          <p:cNvSpPr txBox="1"/>
          <p:nvPr/>
        </p:nvSpPr>
        <p:spPr>
          <a:xfrm>
            <a:off x="2421228" y="3134168"/>
            <a:ext cx="8234333" cy="3170099"/>
          </a:xfrm>
          <a:prstGeom prst="rect">
            <a:avLst/>
          </a:prstGeom>
          <a:solidFill>
            <a:schemeClr val="accent1"/>
          </a:solidFill>
        </p:spPr>
        <p:txBody>
          <a:bodyPr wrap="square">
            <a:spAutoFit/>
          </a:bodyPr>
          <a:lstStyle/>
          <a:p>
            <a:pPr algn="l"/>
            <a:r>
              <a:rPr lang="it-IT" sz="2000" b="0" i="0" u="none" strike="noStrike" baseline="0" dirty="0">
                <a:solidFill>
                  <a:srgbClr val="000000"/>
                </a:solidFill>
                <a:latin typeface="CIDFont+F2"/>
              </a:rPr>
              <a:t>Il principio di revisione elenca alcuni limiti insiti nel SCI:</a:t>
            </a:r>
          </a:p>
          <a:p>
            <a:pPr algn="l"/>
            <a:r>
              <a:rPr lang="it-IT" sz="2000" b="0" i="0" u="none" strike="noStrike" baseline="0" dirty="0">
                <a:solidFill>
                  <a:srgbClr val="C10000"/>
                </a:solidFill>
                <a:latin typeface="CIDFont+F4"/>
              </a:rPr>
              <a:t> </a:t>
            </a:r>
            <a:r>
              <a:rPr lang="it-IT" sz="2000" b="0" i="0" u="none" strike="noStrike" baseline="0" dirty="0">
                <a:solidFill>
                  <a:srgbClr val="C10000"/>
                </a:solidFill>
                <a:latin typeface="CIDFont+F2"/>
              </a:rPr>
              <a:t>giudizio del management errato</a:t>
            </a:r>
          </a:p>
          <a:p>
            <a:pPr algn="l"/>
            <a:r>
              <a:rPr lang="it-IT" sz="2000" b="0" i="0" u="none" strike="noStrike" baseline="0" dirty="0">
                <a:solidFill>
                  <a:srgbClr val="000000"/>
                </a:solidFill>
                <a:latin typeface="CIDFont+F4"/>
              </a:rPr>
              <a:t> </a:t>
            </a:r>
            <a:r>
              <a:rPr lang="it-IT" sz="2000" b="0" i="0" u="none" strike="noStrike" baseline="0" dirty="0">
                <a:solidFill>
                  <a:srgbClr val="000000"/>
                </a:solidFill>
                <a:latin typeface="CIDFont+F2"/>
              </a:rPr>
              <a:t>il SCI può non funzionare a causa di un errore umano</a:t>
            </a:r>
          </a:p>
          <a:p>
            <a:pPr algn="l"/>
            <a:r>
              <a:rPr lang="it-IT" sz="2000" b="0" i="0" u="none" strike="noStrike" baseline="0" dirty="0">
                <a:solidFill>
                  <a:srgbClr val="C10000"/>
                </a:solidFill>
                <a:latin typeface="CIDFont+F4"/>
              </a:rPr>
              <a:t> </a:t>
            </a:r>
            <a:r>
              <a:rPr lang="it-IT" sz="2000" b="0" i="0" u="none" strike="noStrike" baseline="0" dirty="0">
                <a:solidFill>
                  <a:srgbClr val="C10000"/>
                </a:solidFill>
                <a:latin typeface="CIDFont+F2"/>
              </a:rPr>
              <a:t>l’operatività di un controllo può non essere efficace perché non se ne comprende lo scopo e quindi le azioni non sono appropriate</a:t>
            </a:r>
          </a:p>
          <a:p>
            <a:pPr algn="l"/>
            <a:r>
              <a:rPr lang="it-IT" sz="2000" b="0" i="0" u="none" strike="noStrike" baseline="0" dirty="0">
                <a:solidFill>
                  <a:srgbClr val="000000"/>
                </a:solidFill>
                <a:latin typeface="CIDFont+F4"/>
              </a:rPr>
              <a:t> </a:t>
            </a:r>
            <a:r>
              <a:rPr lang="it-IT" sz="2000" b="0" i="0" u="none" strike="noStrike" baseline="0" dirty="0">
                <a:solidFill>
                  <a:srgbClr val="000000"/>
                </a:solidFill>
                <a:latin typeface="CIDFont+F2"/>
              </a:rPr>
              <a:t>i controlli possono essere elusi dalla collusione di due o più persone o mediante impropria forzatura da parte della direzione</a:t>
            </a:r>
          </a:p>
          <a:p>
            <a:pPr algn="l"/>
            <a:r>
              <a:rPr lang="it-IT" sz="2000" b="0" i="0" u="none" strike="noStrike" baseline="0" dirty="0">
                <a:solidFill>
                  <a:srgbClr val="C10000"/>
                </a:solidFill>
                <a:latin typeface="CIDFont+F4"/>
              </a:rPr>
              <a:t> </a:t>
            </a:r>
            <a:r>
              <a:rPr lang="it-IT" sz="2000" b="0" i="0" u="none" strike="noStrike" baseline="0" dirty="0">
                <a:solidFill>
                  <a:srgbClr val="C10000"/>
                </a:solidFill>
                <a:latin typeface="CIDFont+F2"/>
              </a:rPr>
              <a:t>i controlli sono comunque il frutto di una valutazione soggettiva della direzione in termini di valutazione del rischio e misure ritenute idonee a ridurlo al livello residuale desiderato</a:t>
            </a:r>
            <a:r>
              <a:rPr lang="it-IT" sz="2000" b="0" i="0" u="none" strike="noStrike" baseline="0" dirty="0">
                <a:solidFill>
                  <a:schemeClr val="bg1"/>
                </a:solidFill>
                <a:latin typeface="CIDFont+F1"/>
              </a:rPr>
              <a:t>.</a:t>
            </a:r>
            <a:endParaRPr lang="it-IT" sz="2000" dirty="0">
              <a:solidFill>
                <a:schemeClr val="bg1"/>
              </a:solidFill>
            </a:endParaRPr>
          </a:p>
        </p:txBody>
      </p:sp>
    </p:spTree>
    <p:extLst>
      <p:ext uri="{BB962C8B-B14F-4D97-AF65-F5344CB8AC3E}">
        <p14:creationId xmlns:p14="http://schemas.microsoft.com/office/powerpoint/2010/main" val="3845340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CICLI OPERATIVI: INDIVIDUAZIONE</a:t>
            </a:r>
          </a:p>
          <a:p>
            <a:pPr algn="ctr"/>
            <a:r>
              <a:rPr lang="it-IT" sz="2400" b="0" i="0" u="none" strike="noStrike" baseline="0" dirty="0">
                <a:solidFill>
                  <a:srgbClr val="FFFFFF"/>
                </a:solidFill>
                <a:latin typeface="CIDFont+F2"/>
              </a:rPr>
              <a:t>DELLE ATTIVITA’ DI CONTROLLO</a:t>
            </a:r>
            <a:endParaRPr lang="it-IT" sz="2400" dirty="0"/>
          </a:p>
        </p:txBody>
      </p:sp>
      <p:sp>
        <p:nvSpPr>
          <p:cNvPr id="9" name="CasellaDiTesto 8">
            <a:extLst>
              <a:ext uri="{FF2B5EF4-FFF2-40B4-BE49-F238E27FC236}">
                <a16:creationId xmlns:a16="http://schemas.microsoft.com/office/drawing/2014/main" id="{8EEE1CB8-4B8B-1958-4448-B2430EF8AE6E}"/>
              </a:ext>
            </a:extLst>
          </p:cNvPr>
          <p:cNvSpPr txBox="1"/>
          <p:nvPr/>
        </p:nvSpPr>
        <p:spPr>
          <a:xfrm>
            <a:off x="2467443" y="2052343"/>
            <a:ext cx="6406100" cy="2308324"/>
          </a:xfrm>
          <a:prstGeom prst="rect">
            <a:avLst/>
          </a:prstGeom>
          <a:solidFill>
            <a:schemeClr val="accent1"/>
          </a:solidFill>
        </p:spPr>
        <p:txBody>
          <a:bodyPr wrap="square">
            <a:spAutoFit/>
          </a:bodyPr>
          <a:lstStyle/>
          <a:p>
            <a:pPr algn="l"/>
            <a:r>
              <a:rPr lang="it-IT" sz="2400" b="0" i="0" u="none" strike="noStrike" baseline="0" dirty="0">
                <a:solidFill>
                  <a:srgbClr val="FFFFFF"/>
                </a:solidFill>
                <a:latin typeface="CIDFont+F2"/>
              </a:rPr>
              <a:t>I PRINCIPALI CICLI</a:t>
            </a:r>
          </a:p>
          <a:p>
            <a:pPr algn="l"/>
            <a:r>
              <a:rPr lang="it-IT" sz="2400" b="0" i="0" u="none" strike="noStrike" baseline="0" dirty="0">
                <a:solidFill>
                  <a:srgbClr val="000000"/>
                </a:solidFill>
                <a:latin typeface="CIDFont+F1"/>
              </a:rPr>
              <a:t>Sebbene ogni cliente sia unico, alcuni cicli sono comuni alla maggioranza delle società industriali.</a:t>
            </a:r>
          </a:p>
          <a:p>
            <a:pPr algn="l"/>
            <a:r>
              <a:rPr lang="it-IT" sz="2400" b="0" i="0" u="none" strike="noStrike" baseline="0" dirty="0">
                <a:solidFill>
                  <a:srgbClr val="0A8D74"/>
                </a:solidFill>
                <a:latin typeface="CIDFont+F4"/>
              </a:rPr>
              <a:t> </a:t>
            </a:r>
            <a:r>
              <a:rPr lang="it-IT" sz="2400" b="0" i="0" u="none" strike="noStrike" baseline="0" dirty="0">
                <a:solidFill>
                  <a:srgbClr val="0A8D74"/>
                </a:solidFill>
                <a:latin typeface="CIDFont+F2"/>
              </a:rPr>
              <a:t>Ciclo acquisti</a:t>
            </a:r>
          </a:p>
          <a:p>
            <a:pPr algn="l"/>
            <a:r>
              <a:rPr lang="it-IT" sz="2400" b="0" i="0" u="none" strike="noStrike" baseline="0" dirty="0">
                <a:solidFill>
                  <a:srgbClr val="0A8D74"/>
                </a:solidFill>
                <a:latin typeface="CIDFont+F4"/>
              </a:rPr>
              <a:t> </a:t>
            </a:r>
            <a:r>
              <a:rPr lang="it-IT" sz="2400" b="0" i="0" u="none" strike="noStrike" baseline="0" dirty="0">
                <a:solidFill>
                  <a:srgbClr val="0A8D74"/>
                </a:solidFill>
                <a:latin typeface="CIDFont+F2"/>
              </a:rPr>
              <a:t>Ciclo vendite</a:t>
            </a:r>
          </a:p>
          <a:p>
            <a:pPr algn="l"/>
            <a:r>
              <a:rPr lang="it-IT" sz="2400" b="0" i="0" u="none" strike="noStrike" baseline="0" dirty="0">
                <a:solidFill>
                  <a:srgbClr val="0A8D74"/>
                </a:solidFill>
                <a:latin typeface="CIDFont+F4"/>
              </a:rPr>
              <a:t> </a:t>
            </a:r>
            <a:r>
              <a:rPr lang="it-IT" sz="2400" b="0" i="0" u="none" strike="noStrike" baseline="0" dirty="0">
                <a:solidFill>
                  <a:srgbClr val="0A8D74"/>
                </a:solidFill>
                <a:latin typeface="CIDFont+F2"/>
              </a:rPr>
              <a:t>Ciclo della tesoreria</a:t>
            </a:r>
            <a:endParaRPr lang="it-IT" sz="2400" dirty="0">
              <a:solidFill>
                <a:schemeClr val="bg1"/>
              </a:solidFill>
            </a:endParaRPr>
          </a:p>
        </p:txBody>
      </p:sp>
    </p:spTree>
    <p:extLst>
      <p:ext uri="{BB962C8B-B14F-4D97-AF65-F5344CB8AC3E}">
        <p14:creationId xmlns:p14="http://schemas.microsoft.com/office/powerpoint/2010/main" val="1594671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CICLI OPERATIVI: INDIVIDUAZIONE</a:t>
            </a:r>
          </a:p>
          <a:p>
            <a:pPr algn="ctr"/>
            <a:r>
              <a:rPr lang="it-IT" sz="2400" b="0" i="0" u="none" strike="noStrike" baseline="0" dirty="0">
                <a:solidFill>
                  <a:srgbClr val="FFFFFF"/>
                </a:solidFill>
                <a:latin typeface="CIDFont+F2"/>
              </a:rPr>
              <a:t>DELLE ATTIVITA’ DI CONTROLLO</a:t>
            </a:r>
            <a:endParaRPr lang="it-IT" sz="2400" dirty="0"/>
          </a:p>
        </p:txBody>
      </p:sp>
      <p:sp>
        <p:nvSpPr>
          <p:cNvPr id="4" name="CasellaDiTesto 3">
            <a:extLst>
              <a:ext uri="{FF2B5EF4-FFF2-40B4-BE49-F238E27FC236}">
                <a16:creationId xmlns:a16="http://schemas.microsoft.com/office/drawing/2014/main" id="{C6E60764-8BBA-A44C-B911-C96135B1F6BE}"/>
              </a:ext>
            </a:extLst>
          </p:cNvPr>
          <p:cNvSpPr txBox="1"/>
          <p:nvPr/>
        </p:nvSpPr>
        <p:spPr>
          <a:xfrm>
            <a:off x="209282" y="1206911"/>
            <a:ext cx="11475076" cy="677108"/>
          </a:xfrm>
          <a:prstGeom prst="rect">
            <a:avLst/>
          </a:prstGeom>
          <a:noFill/>
        </p:spPr>
        <p:txBody>
          <a:bodyPr wrap="square">
            <a:spAutoFit/>
          </a:bodyPr>
          <a:lstStyle/>
          <a:p>
            <a:pPr algn="l"/>
            <a:r>
              <a:rPr lang="it-IT" sz="2000" b="0" i="0" u="none" strike="noStrike" baseline="0" dirty="0">
                <a:solidFill>
                  <a:srgbClr val="C10000"/>
                </a:solidFill>
                <a:latin typeface="CIDFont+F2"/>
              </a:rPr>
              <a:t>OBIETTIVO                                            ASSERZIONE                               ATTIVITA’ DI CONTROLLO</a:t>
            </a:r>
          </a:p>
          <a:p>
            <a:pPr algn="l"/>
            <a:endParaRPr lang="it-IT" dirty="0"/>
          </a:p>
        </p:txBody>
      </p:sp>
      <p:sp>
        <p:nvSpPr>
          <p:cNvPr id="5" name="Rettangolo 4">
            <a:extLst>
              <a:ext uri="{FF2B5EF4-FFF2-40B4-BE49-F238E27FC236}">
                <a16:creationId xmlns:a16="http://schemas.microsoft.com/office/drawing/2014/main" id="{BA51DEEC-1BCF-CC4E-E3A4-3C4B4E702DA3}"/>
              </a:ext>
            </a:extLst>
          </p:cNvPr>
          <p:cNvSpPr/>
          <p:nvPr/>
        </p:nvSpPr>
        <p:spPr>
          <a:xfrm>
            <a:off x="3588376" y="1591534"/>
            <a:ext cx="2665927" cy="4268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solidFill>
                  <a:schemeClr val="bg1"/>
                </a:solidFill>
                <a:latin typeface="CIDFont+F2"/>
              </a:rPr>
              <a:t>TUTTE</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ESISTENZA, ACCURATEZZA</a:t>
            </a:r>
          </a:p>
          <a:p>
            <a:pPr algn="l"/>
            <a:r>
              <a:rPr lang="it-IT" sz="1800" b="0" i="0" u="none" strike="noStrike" baseline="0" dirty="0">
                <a:solidFill>
                  <a:schemeClr val="bg1"/>
                </a:solidFill>
                <a:latin typeface="CIDFont+F2"/>
              </a:rPr>
              <a:t>E COMPLETEZZA</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VALUTAZIONE</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COMPLETEZZA</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ACCURATEZZA</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COMPETENZA</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ESISTENZA</a:t>
            </a:r>
          </a:p>
        </p:txBody>
      </p:sp>
      <p:sp>
        <p:nvSpPr>
          <p:cNvPr id="6" name="Rettangolo 5">
            <a:extLst>
              <a:ext uri="{FF2B5EF4-FFF2-40B4-BE49-F238E27FC236}">
                <a16:creationId xmlns:a16="http://schemas.microsoft.com/office/drawing/2014/main" id="{96563D1D-4EB4-5D2F-023C-D5B4669A08BF}"/>
              </a:ext>
            </a:extLst>
          </p:cNvPr>
          <p:cNvSpPr/>
          <p:nvPr/>
        </p:nvSpPr>
        <p:spPr>
          <a:xfrm>
            <a:off x="6903076" y="1545465"/>
            <a:ext cx="3155324" cy="5266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solidFill>
                  <a:schemeClr val="bg1"/>
                </a:solidFill>
                <a:latin typeface="CIDFont+F5"/>
              </a:rPr>
              <a:t>Verifica criteri di autorizzazione</a:t>
            </a:r>
          </a:p>
          <a:p>
            <a:pPr algn="l"/>
            <a:endParaRPr lang="it-IT" sz="1800" b="0" i="0" u="none" strike="noStrike" baseline="0" dirty="0">
              <a:solidFill>
                <a:schemeClr val="bg1"/>
              </a:solidFill>
              <a:latin typeface="CIDFont+F5"/>
            </a:endParaRPr>
          </a:p>
          <a:p>
            <a:pPr algn="l"/>
            <a:r>
              <a:rPr lang="it-IT" sz="1800" b="0" i="0" u="none" strike="noStrike" baseline="0" dirty="0">
                <a:solidFill>
                  <a:schemeClr val="bg1"/>
                </a:solidFill>
                <a:latin typeface="CIDFont+F2"/>
              </a:rPr>
              <a:t>Riconciliazioni, verifiche fisiche, </a:t>
            </a:r>
            <a:r>
              <a:rPr lang="it-IT" sz="1800" b="0" i="0" u="none" strike="noStrike" baseline="0" dirty="0" err="1">
                <a:solidFill>
                  <a:schemeClr val="bg1"/>
                </a:solidFill>
                <a:latin typeface="CIDFont+F2"/>
              </a:rPr>
              <a:t>circolarizzazioni</a:t>
            </a:r>
            <a:endParaRPr lang="it-IT" sz="1800" b="0" i="0" u="none" strike="noStrike" baseline="0" dirty="0">
              <a:solidFill>
                <a:schemeClr val="bg1"/>
              </a:solidFill>
              <a:latin typeface="CIDFont+F2"/>
            </a:endParaRP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Verifica valori di realizzo e di estinzione</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Numerazione, quadrature dei totali, abbinamenti</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Confronto documentale , ricalcoli</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Abbinamento documenti,</a:t>
            </a:r>
          </a:p>
          <a:p>
            <a:pPr algn="l"/>
            <a:r>
              <a:rPr lang="it-IT" sz="1800" b="0" i="0" u="none" strike="noStrike" baseline="0" dirty="0">
                <a:solidFill>
                  <a:schemeClr val="bg1"/>
                </a:solidFill>
                <a:latin typeface="CIDFont+F2"/>
              </a:rPr>
              <a:t>reportistica «anomalie»</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Verifiche fisiche, accessi</a:t>
            </a:r>
            <a:endParaRPr lang="it-IT" dirty="0">
              <a:solidFill>
                <a:schemeClr val="bg1"/>
              </a:solidFill>
            </a:endParaRPr>
          </a:p>
        </p:txBody>
      </p:sp>
      <p:sp>
        <p:nvSpPr>
          <p:cNvPr id="7" name="Rettangolo 6">
            <a:extLst>
              <a:ext uri="{FF2B5EF4-FFF2-40B4-BE49-F238E27FC236}">
                <a16:creationId xmlns:a16="http://schemas.microsoft.com/office/drawing/2014/main" id="{89169E96-A44C-A27D-B1A6-788DD2D7BE50}"/>
              </a:ext>
            </a:extLst>
          </p:cNvPr>
          <p:cNvSpPr/>
          <p:nvPr/>
        </p:nvSpPr>
        <p:spPr>
          <a:xfrm>
            <a:off x="209282" y="1545465"/>
            <a:ext cx="2730321" cy="5165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solidFill>
                  <a:schemeClr val="bg1"/>
                </a:solidFill>
                <a:latin typeface="CIDFont+F5"/>
              </a:rPr>
              <a:t>Autorizzazione delle</a:t>
            </a:r>
          </a:p>
          <a:p>
            <a:pPr algn="l"/>
            <a:r>
              <a:rPr lang="it-IT" sz="1800" b="0" i="0" u="none" strike="noStrike" baseline="0" dirty="0">
                <a:solidFill>
                  <a:schemeClr val="bg1"/>
                </a:solidFill>
                <a:latin typeface="CIDFont+F5"/>
              </a:rPr>
              <a:t>Operazioni</a:t>
            </a:r>
          </a:p>
          <a:p>
            <a:pPr algn="l"/>
            <a:endParaRPr lang="it-IT" sz="1800" b="0" i="0" u="none" strike="noStrike" baseline="0" dirty="0">
              <a:solidFill>
                <a:schemeClr val="bg1"/>
              </a:solidFill>
              <a:latin typeface="CIDFont+F5"/>
            </a:endParaRPr>
          </a:p>
          <a:p>
            <a:pPr algn="l"/>
            <a:r>
              <a:rPr lang="it-IT" sz="1800" b="0" i="0" u="none" strike="noStrike" baseline="0" dirty="0">
                <a:solidFill>
                  <a:schemeClr val="bg1"/>
                </a:solidFill>
                <a:latin typeface="CIDFont+F2"/>
              </a:rPr>
              <a:t>Validazione dei saldi</a:t>
            </a:r>
          </a:p>
          <a:p>
            <a:pPr algn="l"/>
            <a:r>
              <a:rPr lang="it-IT" sz="1800" b="0" i="0" u="none" strike="noStrike" baseline="0" dirty="0">
                <a:solidFill>
                  <a:schemeClr val="bg1"/>
                </a:solidFill>
                <a:latin typeface="CIDFont+F2"/>
              </a:rPr>
              <a:t>Contabili</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Valore dei saldi</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Tutte le operazioni sono</a:t>
            </a:r>
          </a:p>
          <a:p>
            <a:pPr algn="l"/>
            <a:r>
              <a:rPr lang="it-IT" sz="1800" b="0" i="0" u="none" strike="noStrike" baseline="0" dirty="0">
                <a:solidFill>
                  <a:schemeClr val="bg1"/>
                </a:solidFill>
                <a:latin typeface="CIDFont+F2"/>
              </a:rPr>
              <a:t>Registrate</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Tutte le operazioni sono</a:t>
            </a:r>
          </a:p>
          <a:p>
            <a:pPr algn="l"/>
            <a:r>
              <a:rPr lang="it-IT" sz="1800" b="0" i="0" u="none" strike="noStrike" baseline="0" dirty="0">
                <a:solidFill>
                  <a:schemeClr val="bg1"/>
                </a:solidFill>
                <a:latin typeface="CIDFont+F2"/>
              </a:rPr>
              <a:t>registrate in modo corretto</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Tutte le operazioni sono</a:t>
            </a:r>
          </a:p>
          <a:p>
            <a:pPr algn="l"/>
            <a:r>
              <a:rPr lang="it-IT" sz="1800" b="0" i="0" u="none" strike="noStrike" baseline="0" dirty="0">
                <a:solidFill>
                  <a:schemeClr val="bg1"/>
                </a:solidFill>
                <a:latin typeface="CIDFont+F2"/>
              </a:rPr>
              <a:t>registrate per competenza</a:t>
            </a:r>
          </a:p>
          <a:p>
            <a:pPr algn="l"/>
            <a:endParaRPr lang="it-IT" sz="1800" b="0" i="0" u="none" strike="noStrike" baseline="0" dirty="0">
              <a:solidFill>
                <a:schemeClr val="bg1"/>
              </a:solidFill>
              <a:latin typeface="CIDFont+F2"/>
            </a:endParaRPr>
          </a:p>
          <a:p>
            <a:pPr algn="l"/>
            <a:r>
              <a:rPr lang="it-IT" sz="1800" b="0" i="0" u="none" strike="noStrike" baseline="0" dirty="0">
                <a:solidFill>
                  <a:schemeClr val="bg1"/>
                </a:solidFill>
                <a:latin typeface="CIDFont+F2"/>
              </a:rPr>
              <a:t>Esistenza dei saldi e</a:t>
            </a:r>
          </a:p>
          <a:p>
            <a:pPr algn="l"/>
            <a:r>
              <a:rPr lang="it-IT" sz="1800" b="0" i="0" u="none" strike="noStrike" baseline="0" dirty="0">
                <a:solidFill>
                  <a:schemeClr val="bg1"/>
                </a:solidFill>
                <a:latin typeface="CIDFont+F2"/>
              </a:rPr>
              <a:t>salvaguardia dei beni</a:t>
            </a:r>
          </a:p>
        </p:txBody>
      </p:sp>
      <p:cxnSp>
        <p:nvCxnSpPr>
          <p:cNvPr id="10" name="Connettore 2 9">
            <a:extLst>
              <a:ext uri="{FF2B5EF4-FFF2-40B4-BE49-F238E27FC236}">
                <a16:creationId xmlns:a16="http://schemas.microsoft.com/office/drawing/2014/main" id="{DB78784D-1FC3-2EA6-DFC8-F82674E0BB49}"/>
              </a:ext>
            </a:extLst>
          </p:cNvPr>
          <p:cNvCxnSpPr/>
          <p:nvPr/>
        </p:nvCxnSpPr>
        <p:spPr>
          <a:xfrm>
            <a:off x="4700789" y="5651089"/>
            <a:ext cx="2202287" cy="8656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ttore 2 11">
            <a:extLst>
              <a:ext uri="{FF2B5EF4-FFF2-40B4-BE49-F238E27FC236}">
                <a16:creationId xmlns:a16="http://schemas.microsoft.com/office/drawing/2014/main" id="{F1A390EE-2A31-C1A4-97F2-84C10A927FE2}"/>
              </a:ext>
            </a:extLst>
          </p:cNvPr>
          <p:cNvCxnSpPr/>
          <p:nvPr/>
        </p:nvCxnSpPr>
        <p:spPr>
          <a:xfrm>
            <a:off x="5112913" y="4973982"/>
            <a:ext cx="1790163" cy="6771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Connettore 2 13">
            <a:extLst>
              <a:ext uri="{FF2B5EF4-FFF2-40B4-BE49-F238E27FC236}">
                <a16:creationId xmlns:a16="http://schemas.microsoft.com/office/drawing/2014/main" id="{6FA5F7FF-FE81-2233-2F99-DEA7DC9921B6}"/>
              </a:ext>
            </a:extLst>
          </p:cNvPr>
          <p:cNvCxnSpPr/>
          <p:nvPr/>
        </p:nvCxnSpPr>
        <p:spPr>
          <a:xfrm>
            <a:off x="5288925" y="4391696"/>
            <a:ext cx="1614151" cy="5822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432530EA-C8B3-E5EE-4DD7-26C2781784A5}"/>
              </a:ext>
            </a:extLst>
          </p:cNvPr>
          <p:cNvCxnSpPr>
            <a:endCxn id="6" idx="1"/>
          </p:cNvCxnSpPr>
          <p:nvPr/>
        </p:nvCxnSpPr>
        <p:spPr>
          <a:xfrm>
            <a:off x="5112913" y="3902299"/>
            <a:ext cx="1790163" cy="2763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Connettore 2 17">
            <a:extLst>
              <a:ext uri="{FF2B5EF4-FFF2-40B4-BE49-F238E27FC236}">
                <a16:creationId xmlns:a16="http://schemas.microsoft.com/office/drawing/2014/main" id="{CE1112C3-27CD-B39E-46A4-E8353628A895}"/>
              </a:ext>
            </a:extLst>
          </p:cNvPr>
          <p:cNvCxnSpPr/>
          <p:nvPr/>
        </p:nvCxnSpPr>
        <p:spPr>
          <a:xfrm>
            <a:off x="5112913" y="3296992"/>
            <a:ext cx="179016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Connettore 2 19">
            <a:extLst>
              <a:ext uri="{FF2B5EF4-FFF2-40B4-BE49-F238E27FC236}">
                <a16:creationId xmlns:a16="http://schemas.microsoft.com/office/drawing/2014/main" id="{F9827C42-DE6F-826F-7A76-5BEAE65A5978}"/>
              </a:ext>
            </a:extLst>
          </p:cNvPr>
          <p:cNvCxnSpPr/>
          <p:nvPr/>
        </p:nvCxnSpPr>
        <p:spPr>
          <a:xfrm flipV="1">
            <a:off x="5383369" y="2485623"/>
            <a:ext cx="1519707" cy="2575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Connettore 2 21">
            <a:extLst>
              <a:ext uri="{FF2B5EF4-FFF2-40B4-BE49-F238E27FC236}">
                <a16:creationId xmlns:a16="http://schemas.microsoft.com/office/drawing/2014/main" id="{C6C7C802-50AA-948D-2104-DFBC5C744A68}"/>
              </a:ext>
            </a:extLst>
          </p:cNvPr>
          <p:cNvCxnSpPr/>
          <p:nvPr/>
        </p:nvCxnSpPr>
        <p:spPr>
          <a:xfrm flipV="1">
            <a:off x="4404575" y="1884019"/>
            <a:ext cx="2498501" cy="1518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Connettore 2 23">
            <a:extLst>
              <a:ext uri="{FF2B5EF4-FFF2-40B4-BE49-F238E27FC236}">
                <a16:creationId xmlns:a16="http://schemas.microsoft.com/office/drawing/2014/main" id="{B1A14EAF-19C9-1624-1FC4-9928AA27A16D}"/>
              </a:ext>
            </a:extLst>
          </p:cNvPr>
          <p:cNvCxnSpPr>
            <a:cxnSpLocks/>
          </p:cNvCxnSpPr>
          <p:nvPr/>
        </p:nvCxnSpPr>
        <p:spPr>
          <a:xfrm flipV="1">
            <a:off x="2939603" y="5548058"/>
            <a:ext cx="648773" cy="8656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Connettore 2 28">
            <a:extLst>
              <a:ext uri="{FF2B5EF4-FFF2-40B4-BE49-F238E27FC236}">
                <a16:creationId xmlns:a16="http://schemas.microsoft.com/office/drawing/2014/main" id="{704803B7-9730-0BAC-4C71-7395730A44D4}"/>
              </a:ext>
            </a:extLst>
          </p:cNvPr>
          <p:cNvCxnSpPr/>
          <p:nvPr/>
        </p:nvCxnSpPr>
        <p:spPr>
          <a:xfrm flipV="1">
            <a:off x="2704563" y="4973981"/>
            <a:ext cx="883813" cy="6771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nettore 2 30">
            <a:extLst>
              <a:ext uri="{FF2B5EF4-FFF2-40B4-BE49-F238E27FC236}">
                <a16:creationId xmlns:a16="http://schemas.microsoft.com/office/drawing/2014/main" id="{FADCFD0A-1081-8ECB-2B3E-7AE245D55AB1}"/>
              </a:ext>
            </a:extLst>
          </p:cNvPr>
          <p:cNvCxnSpPr/>
          <p:nvPr/>
        </p:nvCxnSpPr>
        <p:spPr>
          <a:xfrm flipV="1">
            <a:off x="2794715" y="4391696"/>
            <a:ext cx="793661" cy="3937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Connettore 2 32">
            <a:extLst>
              <a:ext uri="{FF2B5EF4-FFF2-40B4-BE49-F238E27FC236}">
                <a16:creationId xmlns:a16="http://schemas.microsoft.com/office/drawing/2014/main" id="{BF4C5171-7DC7-6298-A0FA-B79031512463}"/>
              </a:ext>
            </a:extLst>
          </p:cNvPr>
          <p:cNvCxnSpPr/>
          <p:nvPr/>
        </p:nvCxnSpPr>
        <p:spPr>
          <a:xfrm flipV="1">
            <a:off x="2133600" y="3914185"/>
            <a:ext cx="1454776" cy="2308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5" name="Connettore 2 34">
            <a:extLst>
              <a:ext uri="{FF2B5EF4-FFF2-40B4-BE49-F238E27FC236}">
                <a16:creationId xmlns:a16="http://schemas.microsoft.com/office/drawing/2014/main" id="{4B17AA89-D84B-FA2B-5E70-0F14214FDC14}"/>
              </a:ext>
            </a:extLst>
          </p:cNvPr>
          <p:cNvCxnSpPr/>
          <p:nvPr/>
        </p:nvCxnSpPr>
        <p:spPr>
          <a:xfrm>
            <a:off x="1687132" y="3296992"/>
            <a:ext cx="190124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Connettore 2 36">
            <a:extLst>
              <a:ext uri="{FF2B5EF4-FFF2-40B4-BE49-F238E27FC236}">
                <a16:creationId xmlns:a16="http://schemas.microsoft.com/office/drawing/2014/main" id="{55567A2A-2066-43C0-D365-B2F080986E60}"/>
              </a:ext>
            </a:extLst>
          </p:cNvPr>
          <p:cNvCxnSpPr/>
          <p:nvPr/>
        </p:nvCxnSpPr>
        <p:spPr>
          <a:xfrm flipV="1">
            <a:off x="1287887" y="2588654"/>
            <a:ext cx="2300489" cy="1545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Connettore 2 38">
            <a:extLst>
              <a:ext uri="{FF2B5EF4-FFF2-40B4-BE49-F238E27FC236}">
                <a16:creationId xmlns:a16="http://schemas.microsoft.com/office/drawing/2014/main" id="{126C3E3C-B0AA-D1E1-933B-039EE7724827}"/>
              </a:ext>
            </a:extLst>
          </p:cNvPr>
          <p:cNvCxnSpPr/>
          <p:nvPr/>
        </p:nvCxnSpPr>
        <p:spPr>
          <a:xfrm>
            <a:off x="2939603" y="1884019"/>
            <a:ext cx="743755" cy="1518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70921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CICLI OPERATIVI: INDIVIDUAZIONE</a:t>
            </a:r>
          </a:p>
          <a:p>
            <a:pPr algn="ctr"/>
            <a:r>
              <a:rPr lang="it-IT" sz="2400" b="0" i="0" u="none" strike="noStrike" baseline="0" dirty="0">
                <a:solidFill>
                  <a:srgbClr val="FFFFFF"/>
                </a:solidFill>
                <a:latin typeface="CIDFont+F2"/>
              </a:rPr>
              <a:t>DELLE ATTIVITA’ DI CONTROLLO</a:t>
            </a:r>
            <a:endParaRPr lang="it-IT" sz="2400" dirty="0"/>
          </a:p>
        </p:txBody>
      </p:sp>
      <p:sp>
        <p:nvSpPr>
          <p:cNvPr id="4" name="CasellaDiTesto 3">
            <a:extLst>
              <a:ext uri="{FF2B5EF4-FFF2-40B4-BE49-F238E27FC236}">
                <a16:creationId xmlns:a16="http://schemas.microsoft.com/office/drawing/2014/main" id="{C6E60764-8BBA-A44C-B911-C96135B1F6BE}"/>
              </a:ext>
            </a:extLst>
          </p:cNvPr>
          <p:cNvSpPr txBox="1"/>
          <p:nvPr/>
        </p:nvSpPr>
        <p:spPr>
          <a:xfrm>
            <a:off x="3966692" y="1206911"/>
            <a:ext cx="3271235" cy="400110"/>
          </a:xfrm>
          <a:prstGeom prst="rect">
            <a:avLst/>
          </a:prstGeom>
          <a:noFill/>
        </p:spPr>
        <p:txBody>
          <a:bodyPr wrap="square">
            <a:spAutoFit/>
          </a:bodyPr>
          <a:lstStyle/>
          <a:p>
            <a:pPr algn="l"/>
            <a:r>
              <a:rPr lang="it-IT" sz="2000" b="0" i="0" u="none" strike="noStrike" baseline="0" dirty="0">
                <a:solidFill>
                  <a:srgbClr val="C10000"/>
                </a:solidFill>
                <a:latin typeface="CIDFont+F2"/>
              </a:rPr>
              <a:t>ESEMPIO SU CICLO ACQUISTI</a:t>
            </a:r>
            <a:endParaRPr lang="it-IT" dirty="0"/>
          </a:p>
        </p:txBody>
      </p:sp>
      <p:sp>
        <p:nvSpPr>
          <p:cNvPr id="5" name="Rettangolo 4">
            <a:extLst>
              <a:ext uri="{FF2B5EF4-FFF2-40B4-BE49-F238E27FC236}">
                <a16:creationId xmlns:a16="http://schemas.microsoft.com/office/drawing/2014/main" id="{BA51DEEC-1BCF-CC4E-E3A4-3C4B4E702DA3}"/>
              </a:ext>
            </a:extLst>
          </p:cNvPr>
          <p:cNvSpPr/>
          <p:nvPr/>
        </p:nvSpPr>
        <p:spPr>
          <a:xfrm>
            <a:off x="193183" y="1591534"/>
            <a:ext cx="11526592" cy="52664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2000" b="0" i="0" u="none" strike="noStrike" baseline="0" dirty="0">
                <a:solidFill>
                  <a:srgbClr val="009A9A"/>
                </a:solidFill>
                <a:highlight>
                  <a:srgbClr val="FFFF00"/>
                </a:highlight>
                <a:latin typeface="CIDFont+F2"/>
              </a:rPr>
              <a:t>PER TALE CICLO, IL SCI ALL’AZIENDA DOVREBBE ASSICURARE CHE:</a:t>
            </a:r>
          </a:p>
          <a:p>
            <a:pPr algn="l"/>
            <a:r>
              <a:rPr lang="it-IT" sz="2000" b="0" i="0" u="none" strike="noStrike" baseline="0" dirty="0">
                <a:solidFill>
                  <a:srgbClr val="009A9A"/>
                </a:solidFill>
                <a:highlight>
                  <a:srgbClr val="FFFF00"/>
                </a:highlight>
                <a:latin typeface="CIDFont+F2"/>
              </a:rPr>
              <a:t>ACQUISTO</a:t>
            </a:r>
          </a:p>
          <a:p>
            <a:pPr algn="l"/>
            <a:r>
              <a:rPr lang="it-IT" sz="2000" b="0" i="0" u="none" strike="noStrike" baseline="0" dirty="0">
                <a:solidFill>
                  <a:srgbClr val="000000"/>
                </a:solidFill>
                <a:latin typeface="CIDFont+F1"/>
              </a:rPr>
              <a:t>• </a:t>
            </a:r>
            <a:r>
              <a:rPr lang="it-IT" sz="2000" b="0" i="0" u="none" strike="noStrike" baseline="0" dirty="0">
                <a:solidFill>
                  <a:schemeClr val="bg1"/>
                </a:solidFill>
                <a:latin typeface="CIDFont+F1"/>
              </a:rPr>
              <a:t>La richiesta di acquisto sia adeguatamente autorizzata e firmata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Il fornitore esista e non sia soggetto a qualche restrizione aziendale</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L’ordine di acquisto sia emesso secondo le condizioni previste in anagrafica e sia redatto in più copie</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Sia controllata la corrispondenza tra richiesta di acquisto e ordine di acquisto</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All’arrivo della merce, le condizioni siano quelle previste nell’ordine (quantità/qualità)</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Siano caricate a magazzino le quantità</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Sia svolto inventario periodico delle quantità</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1"/>
              </a:rPr>
              <a:t>• A fine periodo sia fatta la quadratura tra costo di acquisto di CO.GE. e carichi di magazzino valorizzati.</a:t>
            </a:r>
            <a:endParaRPr lang="it-IT" sz="2000" b="0" i="0" u="none" strike="noStrike" baseline="0" dirty="0">
              <a:solidFill>
                <a:schemeClr val="bg1"/>
              </a:solidFill>
              <a:latin typeface="CIDFont+F2"/>
            </a:endParaRPr>
          </a:p>
        </p:txBody>
      </p:sp>
    </p:spTree>
    <p:extLst>
      <p:ext uri="{BB962C8B-B14F-4D97-AF65-F5344CB8AC3E}">
        <p14:creationId xmlns:p14="http://schemas.microsoft.com/office/powerpoint/2010/main" val="3697125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CICLI OPERATIVI: INDIVIDUAZIONE</a:t>
            </a:r>
          </a:p>
          <a:p>
            <a:pPr algn="ctr"/>
            <a:r>
              <a:rPr lang="it-IT" sz="2400" b="0" i="0" u="none" strike="noStrike" baseline="0" dirty="0">
                <a:solidFill>
                  <a:srgbClr val="FFFFFF"/>
                </a:solidFill>
                <a:latin typeface="CIDFont+F2"/>
              </a:rPr>
              <a:t>DELLE ATTIVITA’ DI CONTROLLO</a:t>
            </a:r>
            <a:endParaRPr lang="it-IT" sz="2400" dirty="0"/>
          </a:p>
        </p:txBody>
      </p:sp>
      <p:sp>
        <p:nvSpPr>
          <p:cNvPr id="4" name="CasellaDiTesto 3">
            <a:extLst>
              <a:ext uri="{FF2B5EF4-FFF2-40B4-BE49-F238E27FC236}">
                <a16:creationId xmlns:a16="http://schemas.microsoft.com/office/drawing/2014/main" id="{C6E60764-8BBA-A44C-B911-C96135B1F6BE}"/>
              </a:ext>
            </a:extLst>
          </p:cNvPr>
          <p:cNvSpPr txBox="1"/>
          <p:nvPr/>
        </p:nvSpPr>
        <p:spPr>
          <a:xfrm>
            <a:off x="3966692" y="1206911"/>
            <a:ext cx="3271235" cy="400110"/>
          </a:xfrm>
          <a:prstGeom prst="rect">
            <a:avLst/>
          </a:prstGeom>
          <a:noFill/>
        </p:spPr>
        <p:txBody>
          <a:bodyPr wrap="square">
            <a:spAutoFit/>
          </a:bodyPr>
          <a:lstStyle/>
          <a:p>
            <a:pPr algn="l"/>
            <a:r>
              <a:rPr lang="it-IT" sz="2000" b="0" i="0" u="none" strike="noStrike" baseline="0" dirty="0">
                <a:solidFill>
                  <a:srgbClr val="C10000"/>
                </a:solidFill>
                <a:latin typeface="CIDFont+F2"/>
              </a:rPr>
              <a:t>ESEMPIO SU CICLO ACQUISTI</a:t>
            </a:r>
            <a:endParaRPr lang="it-IT" dirty="0"/>
          </a:p>
        </p:txBody>
      </p:sp>
      <p:sp>
        <p:nvSpPr>
          <p:cNvPr id="5" name="Rettangolo 4">
            <a:extLst>
              <a:ext uri="{FF2B5EF4-FFF2-40B4-BE49-F238E27FC236}">
                <a16:creationId xmlns:a16="http://schemas.microsoft.com/office/drawing/2014/main" id="{BA51DEEC-1BCF-CC4E-E3A4-3C4B4E702DA3}"/>
              </a:ext>
            </a:extLst>
          </p:cNvPr>
          <p:cNvSpPr/>
          <p:nvPr/>
        </p:nvSpPr>
        <p:spPr>
          <a:xfrm>
            <a:off x="1004552" y="1607021"/>
            <a:ext cx="10522040" cy="4925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2000" b="0" i="0" u="none" strike="noStrike" baseline="0" dirty="0">
                <a:solidFill>
                  <a:srgbClr val="009A9A"/>
                </a:solidFill>
                <a:highlight>
                  <a:srgbClr val="00FF00"/>
                </a:highlight>
                <a:latin typeface="CIDFont+F2"/>
              </a:rPr>
              <a:t>PUNTI DI CONTROLLO - AUTORIZZAZIONI</a:t>
            </a: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Gli ordini di acquisto devono essere appropriatamente autorizzati (C,E,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Tutti i documenti (carico merce, DDT, resi, consuntivazione servizi, fatture di acquisto, pagamenti) devono essere processati dai responsabili autorizzati (C, 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I cambiamenti effettuati ai dati (informazioni) contenuti nei documenti di acquisto devono essere autorizzati ed approvati da figure adeguate (C, 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Deve essere prevista (ed autorizzata) una definizione dei limiti di acquisto (C, E).</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Il pagamento dei debiti verso fornitori deve essere adeguatamente autorizzato (C, E, A).</a:t>
            </a:r>
            <a:endParaRPr lang="it-IT" sz="2000" b="0" i="0" u="none" strike="noStrike" baseline="0" dirty="0">
              <a:solidFill>
                <a:schemeClr val="bg1"/>
              </a:solidFill>
              <a:latin typeface="CIDFont+F2"/>
            </a:endParaRPr>
          </a:p>
        </p:txBody>
      </p:sp>
    </p:spTree>
    <p:extLst>
      <p:ext uri="{BB962C8B-B14F-4D97-AF65-F5344CB8AC3E}">
        <p14:creationId xmlns:p14="http://schemas.microsoft.com/office/powerpoint/2010/main" val="197545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945135D-3E1A-D51D-0435-DC99AD3435F0}"/>
              </a:ext>
            </a:extLst>
          </p:cNvPr>
          <p:cNvSpPr/>
          <p:nvPr/>
        </p:nvSpPr>
        <p:spPr>
          <a:xfrm>
            <a:off x="1004552" y="244699"/>
            <a:ext cx="9878096" cy="810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CICLI OPERATIVI: INDIVIDUAZIONE</a:t>
            </a:r>
          </a:p>
          <a:p>
            <a:pPr algn="ctr"/>
            <a:r>
              <a:rPr lang="it-IT" sz="2400" b="0" i="0" u="none" strike="noStrike" baseline="0" dirty="0">
                <a:solidFill>
                  <a:srgbClr val="FFFFFF"/>
                </a:solidFill>
                <a:latin typeface="CIDFont+F2"/>
              </a:rPr>
              <a:t>DELLE ATTIVITA’ DI CONTROLLO</a:t>
            </a:r>
            <a:endParaRPr lang="it-IT" sz="2400" dirty="0"/>
          </a:p>
        </p:txBody>
      </p:sp>
      <p:sp>
        <p:nvSpPr>
          <p:cNvPr id="4" name="CasellaDiTesto 3">
            <a:extLst>
              <a:ext uri="{FF2B5EF4-FFF2-40B4-BE49-F238E27FC236}">
                <a16:creationId xmlns:a16="http://schemas.microsoft.com/office/drawing/2014/main" id="{C6E60764-8BBA-A44C-B911-C96135B1F6BE}"/>
              </a:ext>
            </a:extLst>
          </p:cNvPr>
          <p:cNvSpPr txBox="1"/>
          <p:nvPr/>
        </p:nvSpPr>
        <p:spPr>
          <a:xfrm>
            <a:off x="3966692" y="1206911"/>
            <a:ext cx="3271235" cy="400110"/>
          </a:xfrm>
          <a:prstGeom prst="rect">
            <a:avLst/>
          </a:prstGeom>
          <a:noFill/>
        </p:spPr>
        <p:txBody>
          <a:bodyPr wrap="square">
            <a:spAutoFit/>
          </a:bodyPr>
          <a:lstStyle/>
          <a:p>
            <a:pPr algn="l"/>
            <a:r>
              <a:rPr lang="it-IT" sz="2000" b="0" i="0" u="none" strike="noStrike" baseline="0" dirty="0">
                <a:solidFill>
                  <a:srgbClr val="C10000"/>
                </a:solidFill>
                <a:latin typeface="CIDFont+F2"/>
              </a:rPr>
              <a:t>ESEMPIO SU CICLO ACQUISTI</a:t>
            </a:r>
            <a:endParaRPr lang="it-IT" dirty="0"/>
          </a:p>
        </p:txBody>
      </p:sp>
      <p:sp>
        <p:nvSpPr>
          <p:cNvPr id="5" name="Rettangolo 4">
            <a:extLst>
              <a:ext uri="{FF2B5EF4-FFF2-40B4-BE49-F238E27FC236}">
                <a16:creationId xmlns:a16="http://schemas.microsoft.com/office/drawing/2014/main" id="{BA51DEEC-1BCF-CC4E-E3A4-3C4B4E702DA3}"/>
              </a:ext>
            </a:extLst>
          </p:cNvPr>
          <p:cNvSpPr/>
          <p:nvPr/>
        </p:nvSpPr>
        <p:spPr>
          <a:xfrm>
            <a:off x="1004552" y="1607021"/>
            <a:ext cx="10522040" cy="4925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it-IT" sz="1800" b="0" i="0" u="none" strike="noStrike" baseline="0" dirty="0">
                <a:solidFill>
                  <a:srgbClr val="009A9A"/>
                </a:solidFill>
                <a:highlight>
                  <a:srgbClr val="00FF00"/>
                </a:highlight>
                <a:latin typeface="CIDFont+F2"/>
              </a:rPr>
              <a:t>PUNTI DI CONTROLLO - RICONCILIAZIONI</a:t>
            </a:r>
          </a:p>
          <a:p>
            <a:pPr algn="l"/>
            <a:r>
              <a:rPr lang="it-IT" sz="1800" b="0" i="0" u="none" strike="noStrike" baseline="0" dirty="0">
                <a:solidFill>
                  <a:schemeClr val="bg1"/>
                </a:solidFill>
                <a:latin typeface="CIDFont+F4"/>
              </a:rPr>
              <a:t> </a:t>
            </a:r>
            <a:r>
              <a:rPr lang="it-IT" sz="2000" b="0" i="0" u="none" strike="noStrike" baseline="0" dirty="0">
                <a:solidFill>
                  <a:schemeClr val="bg1"/>
                </a:solidFill>
                <a:latin typeface="CIDFont+F1"/>
              </a:rPr>
              <a:t>Gli estratti conto delle banche dovrebbero essere riconciliati mensilmente con la contabilità generale (C, 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Gli estratti conto dei fornitori dovrebbero essere riconciliati mensilmente con la contabilità generale (C, 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I partitari fornitori </a:t>
            </a:r>
            <a:r>
              <a:rPr lang="it-IT" sz="2000" b="0" i="0" u="none" strike="noStrike" baseline="0" dirty="0">
                <a:solidFill>
                  <a:schemeClr val="bg1"/>
                </a:solidFill>
                <a:latin typeface="CIDFont+F2"/>
              </a:rPr>
              <a:t>devono </a:t>
            </a:r>
            <a:r>
              <a:rPr lang="it-IT" sz="2000" b="0" i="0" u="none" strike="noStrike" baseline="0" dirty="0">
                <a:solidFill>
                  <a:schemeClr val="bg1"/>
                </a:solidFill>
                <a:latin typeface="CIDFont+F1"/>
              </a:rPr>
              <a:t>essere in accordo con la contabilità generale (C, E, A).</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1"/>
              </a:rPr>
              <a:t>La contabilità di magazzino </a:t>
            </a:r>
            <a:r>
              <a:rPr lang="it-IT" sz="2000" b="0" i="0" u="none" strike="noStrike" baseline="0" dirty="0">
                <a:solidFill>
                  <a:schemeClr val="bg1"/>
                </a:solidFill>
                <a:latin typeface="CIDFont+F2"/>
              </a:rPr>
              <a:t>deve </a:t>
            </a:r>
            <a:r>
              <a:rPr lang="it-IT" sz="2000" b="0" i="0" u="none" strike="noStrike" baseline="0" dirty="0">
                <a:solidFill>
                  <a:schemeClr val="bg1"/>
                </a:solidFill>
                <a:latin typeface="CIDFont+F1"/>
              </a:rPr>
              <a:t>essere in accordo con la contabilità generale (C, E).</a:t>
            </a:r>
          </a:p>
          <a:p>
            <a:pPr algn="l"/>
            <a:endParaRPr lang="it-IT" sz="2000" b="0" i="0" u="none" strike="noStrike" baseline="0" dirty="0">
              <a:solidFill>
                <a:schemeClr val="bg1"/>
              </a:solidFill>
              <a:latin typeface="CIDFont+F1"/>
            </a:endParaRPr>
          </a:p>
          <a:p>
            <a:pPr algn="l"/>
            <a:r>
              <a:rPr lang="it-IT" sz="2000" b="0" i="0" u="none" strike="noStrike" baseline="0" dirty="0">
                <a:solidFill>
                  <a:schemeClr val="bg1"/>
                </a:solidFill>
                <a:latin typeface="CIDFont+F4"/>
              </a:rPr>
              <a:t> </a:t>
            </a:r>
            <a:r>
              <a:rPr lang="it-IT" sz="2000" b="0" i="0" u="none" strike="noStrike" baseline="0" dirty="0">
                <a:solidFill>
                  <a:schemeClr val="bg1"/>
                </a:solidFill>
                <a:latin typeface="CIDFont+F2"/>
              </a:rPr>
              <a:t>Devono </a:t>
            </a:r>
            <a:r>
              <a:rPr lang="it-IT" sz="2000" b="0" i="0" u="none" strike="noStrike" baseline="0" dirty="0">
                <a:solidFill>
                  <a:schemeClr val="bg1"/>
                </a:solidFill>
                <a:latin typeface="CIDFont+F1"/>
              </a:rPr>
              <a:t>essere effettuati inventari fisici delle scorte: le differenze con la contabilità generale devono venire riconciliate regolarmente (C, A).</a:t>
            </a:r>
            <a:endParaRPr lang="it-IT" sz="2000" b="0" i="0" u="none" strike="noStrike" baseline="0" dirty="0">
              <a:solidFill>
                <a:schemeClr val="bg1"/>
              </a:solidFill>
              <a:latin typeface="CIDFont+F2"/>
            </a:endParaRPr>
          </a:p>
        </p:txBody>
      </p:sp>
    </p:spTree>
    <p:extLst>
      <p:ext uri="{BB962C8B-B14F-4D97-AF65-F5344CB8AC3E}">
        <p14:creationId xmlns:p14="http://schemas.microsoft.com/office/powerpoint/2010/main" val="653984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descr="Auguri... Buon Natale!">
            <a:extLst>
              <a:ext uri="{FF2B5EF4-FFF2-40B4-BE49-F238E27FC236}">
                <a16:creationId xmlns:a16="http://schemas.microsoft.com/office/drawing/2014/main" id="{CFEDFDC0-EB84-4843-44A6-54625B4950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19075"/>
            <a:ext cx="10302875" cy="517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CasellaDiTesto 5">
            <a:extLst>
              <a:ext uri="{FF2B5EF4-FFF2-40B4-BE49-F238E27FC236}">
                <a16:creationId xmlns:a16="http://schemas.microsoft.com/office/drawing/2014/main" id="{FF410038-DDE5-6A59-26DC-3357804CA86D}"/>
              </a:ext>
            </a:extLst>
          </p:cNvPr>
          <p:cNvSpPr txBox="1">
            <a:spLocks noChangeArrowheads="1"/>
          </p:cNvSpPr>
          <p:nvPr/>
        </p:nvSpPr>
        <p:spPr bwMode="auto">
          <a:xfrm>
            <a:off x="3141663" y="4851400"/>
            <a:ext cx="610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algn="ctr"/>
            <a:r>
              <a:rPr lang="it-IT" altLang="it-IT" sz="2400">
                <a:solidFill>
                  <a:srgbClr val="002060"/>
                </a:solidFill>
              </a:rPr>
              <a:t>GRAZIE PER L’ATTENZIONE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8" name="Picture 1" descr="Immagine che contiene cielo, mappa, testo&#10;&#10;Descrizione generata automaticamente">
            <a:extLst>
              <a:ext uri="{FF2B5EF4-FFF2-40B4-BE49-F238E27FC236}">
                <a16:creationId xmlns:a16="http://schemas.microsoft.com/office/drawing/2014/main" id="{A418ECF3-82AD-2EEB-2B0C-3DF61DB630E0}"/>
              </a:ext>
            </a:extLst>
          </p:cNvPr>
          <p:cNvPicPr>
            <a:picLocks noChangeAspect="1"/>
          </p:cNvPicPr>
          <p:nvPr/>
        </p:nvPicPr>
        <p:blipFill rotWithShape="1">
          <a:blip r:embed="rId2">
            <a:alphaModFix amt="45000"/>
          </a:blip>
          <a:srcRect t="29670" r="-1" b="-1"/>
          <a:stretch/>
        </p:blipFill>
        <p:spPr>
          <a:xfrm>
            <a:off x="20" y="-1"/>
            <a:ext cx="12188932" cy="6858000"/>
          </a:xfrm>
          <a:prstGeom prst="rect">
            <a:avLst/>
          </a:prstGeom>
        </p:spPr>
      </p:pic>
      <p:sp>
        <p:nvSpPr>
          <p:cNvPr id="2050" name="Titolo 1">
            <a:extLst>
              <a:ext uri="{FF2B5EF4-FFF2-40B4-BE49-F238E27FC236}">
                <a16:creationId xmlns:a16="http://schemas.microsoft.com/office/drawing/2014/main" id="{C37A0ED5-AEED-227C-3691-85E40146B4E3}"/>
              </a:ext>
            </a:extLst>
          </p:cNvPr>
          <p:cNvSpPr>
            <a:spLocks noGrp="1" noChangeArrowheads="1"/>
          </p:cNvSpPr>
          <p:nvPr>
            <p:ph type="ctrTitle"/>
          </p:nvPr>
        </p:nvSpPr>
        <p:spPr>
          <a:xfrm>
            <a:off x="604829" y="0"/>
            <a:ext cx="10483879" cy="5571066"/>
          </a:xfrm>
        </p:spPr>
        <p:txBody>
          <a:bodyPr>
            <a:normAutofit/>
          </a:bodyPr>
          <a:lstStyle/>
          <a:p>
            <a:pPr algn="l"/>
            <a:r>
              <a:rPr lang="it-IT" altLang="it-IT" sz="6600" dirty="0">
                <a:solidFill>
                  <a:schemeClr val="tx1"/>
                </a:solidFill>
              </a:rPr>
              <a:t>Indice</a:t>
            </a:r>
            <a:br>
              <a:rPr lang="it-IT" altLang="it-IT" sz="6600" dirty="0">
                <a:solidFill>
                  <a:schemeClr val="tx1"/>
                </a:solidFill>
              </a:rPr>
            </a:br>
            <a:r>
              <a:rPr lang="it-IT" altLang="it-IT" sz="2800" dirty="0">
                <a:solidFill>
                  <a:schemeClr val="tx1"/>
                </a:solidFill>
              </a:rPr>
              <a:t>1</a:t>
            </a:r>
            <a:r>
              <a:rPr lang="it-IT" altLang="it-IT" sz="2700" dirty="0">
                <a:solidFill>
                  <a:schemeClr val="tx1"/>
                </a:solidFill>
              </a:rPr>
              <a:t>. </a:t>
            </a:r>
            <a:r>
              <a:rPr lang="it-IT" sz="2700" dirty="0"/>
              <a:t>Definizione del Sistema di Controllo Interno.</a:t>
            </a:r>
            <a:br>
              <a:rPr lang="it-IT" sz="2700" dirty="0"/>
            </a:br>
            <a:r>
              <a:rPr lang="it-IT" sz="2700" dirty="0"/>
              <a:t>2. Attori coinvolti: ruoli e responsabilità</a:t>
            </a:r>
            <a:br>
              <a:rPr lang="it-IT" sz="2700" dirty="0"/>
            </a:br>
            <a:r>
              <a:rPr lang="it-IT" sz="2700" dirty="0"/>
              <a:t>3. Obiettivi ed elementi costitutivi del Sistema di Controllo Interno</a:t>
            </a:r>
            <a:br>
              <a:rPr lang="it-IT" sz="2700" dirty="0"/>
            </a:br>
            <a:r>
              <a:rPr lang="it-IT" sz="2700" dirty="0"/>
              <a:t>4. Caratteristiche del Sistema di Controllo Interno e ISA</a:t>
            </a:r>
            <a:br>
              <a:rPr lang="it-IT" sz="2700" dirty="0"/>
            </a:br>
            <a:r>
              <a:rPr lang="it-IT" sz="2700" dirty="0"/>
              <a:t>5. Comprensione e valutazione del Sistema di Controllo Interno</a:t>
            </a:r>
            <a:br>
              <a:rPr lang="it-IT" sz="2700" dirty="0"/>
            </a:br>
            <a:r>
              <a:rPr lang="it-IT" sz="2700" dirty="0"/>
              <a:t>6. Limiti del Sistema di Controllo Interno</a:t>
            </a:r>
            <a:br>
              <a:rPr lang="it-IT" sz="2700" dirty="0"/>
            </a:br>
            <a:r>
              <a:rPr lang="it-IT" sz="2700" dirty="0"/>
              <a:t>7. Cicli operativi: individuazione delle attività di controllo</a:t>
            </a:r>
            <a:endParaRPr lang="it-IT" altLang="it-IT" sz="2700" dirty="0">
              <a:solidFill>
                <a:schemeClr val="tx1"/>
              </a:solidFill>
            </a:endParaRPr>
          </a:p>
        </p:txBody>
      </p:sp>
    </p:spTree>
    <p:extLst>
      <p:ext uri="{BB962C8B-B14F-4D97-AF65-F5344CB8AC3E}">
        <p14:creationId xmlns:p14="http://schemas.microsoft.com/office/powerpoint/2010/main" val="196649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7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CD9BC4A-0744-8E30-FF42-44AE9788E719}"/>
              </a:ext>
            </a:extLst>
          </p:cNvPr>
          <p:cNvSpPr/>
          <p:nvPr/>
        </p:nvSpPr>
        <p:spPr>
          <a:xfrm>
            <a:off x="1004552" y="489397"/>
            <a:ext cx="9878096" cy="746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DEFINIZIONE DEL SISTEMA DI CONTROLLO INTERNO</a:t>
            </a:r>
          </a:p>
        </p:txBody>
      </p:sp>
      <p:sp>
        <p:nvSpPr>
          <p:cNvPr id="4" name="CasellaDiTesto 3">
            <a:extLst>
              <a:ext uri="{FF2B5EF4-FFF2-40B4-BE49-F238E27FC236}">
                <a16:creationId xmlns:a16="http://schemas.microsoft.com/office/drawing/2014/main" id="{879326D6-C4D7-A0C1-B637-A9BD4084F6D4}"/>
              </a:ext>
            </a:extLst>
          </p:cNvPr>
          <p:cNvSpPr txBox="1"/>
          <p:nvPr/>
        </p:nvSpPr>
        <p:spPr>
          <a:xfrm>
            <a:off x="244700" y="1502688"/>
            <a:ext cx="8912180" cy="4247317"/>
          </a:xfrm>
          <a:prstGeom prst="rect">
            <a:avLst/>
          </a:prstGeom>
          <a:noFill/>
        </p:spPr>
        <p:txBody>
          <a:bodyPr wrap="square">
            <a:spAutoFit/>
          </a:bodyPr>
          <a:lstStyle/>
          <a:p>
            <a:pPr algn="ctr"/>
            <a:r>
              <a:rPr lang="it-IT" sz="1800" b="0" i="0" u="none" strike="noStrike" baseline="0" dirty="0">
                <a:latin typeface="CIDFont+F2"/>
              </a:rPr>
              <a:t>NORMATIVA e REGOLE di RIFERIMENTO NAZIONALE </a:t>
            </a:r>
            <a:endParaRPr lang="it-IT" dirty="0">
              <a:latin typeface="CIDFont+F4"/>
            </a:endParaRPr>
          </a:p>
          <a:p>
            <a:pPr algn="l"/>
            <a:r>
              <a:rPr lang="it-IT" sz="1800" b="0" i="0" u="none" strike="noStrike" baseline="0" dirty="0">
                <a:latin typeface="CIDFont+F4"/>
              </a:rPr>
              <a:t> </a:t>
            </a:r>
            <a:r>
              <a:rPr lang="it-IT" sz="1800" b="0" i="0" u="none" strike="noStrike" baseline="0" dirty="0" err="1">
                <a:latin typeface="CIDFont+F2"/>
              </a:rPr>
              <a:t>D.Lgs.</a:t>
            </a:r>
            <a:r>
              <a:rPr lang="it-IT" sz="1800" b="0" i="0" u="none" strike="noStrike" baseline="0" dirty="0">
                <a:latin typeface="CIDFont+F2"/>
              </a:rPr>
              <a:t> N. 58 del 1998 («TUF») introduce l’espressione «Sistema di Controllo Interno» (art. 149, comma 1, p.to c, «Doveri del collegio sindacale»)</a:t>
            </a:r>
          </a:p>
          <a:p>
            <a:pPr algn="l"/>
            <a:endParaRPr lang="it-IT" sz="1800" b="0" i="0" u="none" strike="noStrike" baseline="0" dirty="0">
              <a:latin typeface="CIDFont+F2"/>
            </a:endParaRPr>
          </a:p>
          <a:p>
            <a:pPr algn="l"/>
            <a:r>
              <a:rPr lang="it-IT" sz="1800" b="0" i="0" u="none" strike="noStrike" baseline="0" dirty="0">
                <a:latin typeface="CIDFont+F4"/>
              </a:rPr>
              <a:t> </a:t>
            </a:r>
            <a:r>
              <a:rPr lang="it-IT" sz="1800" b="0" i="0" u="none" strike="noStrike" baseline="0" dirty="0">
                <a:latin typeface="CIDFont+F2"/>
              </a:rPr>
              <a:t>Codice di Autodisciplina per le Società Quotate (Codice Preda) redatto dal Comitato per la Corporate Governance presso Borsa Italiana nel 1999 e successivi aggiornamenti</a:t>
            </a:r>
          </a:p>
          <a:p>
            <a:pPr algn="l"/>
            <a:endParaRPr lang="it-IT" sz="1800" b="0" i="0" u="none" strike="noStrike" baseline="0" dirty="0">
              <a:latin typeface="CIDFont+F2"/>
            </a:endParaRPr>
          </a:p>
          <a:p>
            <a:pPr algn="l"/>
            <a:r>
              <a:rPr lang="it-IT" sz="1800" b="0" i="0" u="none" strike="noStrike" baseline="0" dirty="0">
                <a:latin typeface="CIDFont+F4"/>
              </a:rPr>
              <a:t> </a:t>
            </a:r>
            <a:r>
              <a:rPr lang="it-IT" sz="1800" b="0" i="0" u="none" strike="noStrike" baseline="0" dirty="0" err="1">
                <a:latin typeface="CIDFont+F2"/>
              </a:rPr>
              <a:t>D.Lgs.</a:t>
            </a:r>
            <a:r>
              <a:rPr lang="it-IT" sz="1800" b="0" i="0" u="none" strike="noStrike" baseline="0" dirty="0">
                <a:latin typeface="CIDFont+F2"/>
              </a:rPr>
              <a:t> N. 231 del 2001 e successive integrazioni «Responsabilità amministrativa delle Società»</a:t>
            </a:r>
          </a:p>
          <a:p>
            <a:pPr algn="l"/>
            <a:endParaRPr lang="it-IT" sz="1800" b="0" i="0" u="none" strike="noStrike" baseline="0" dirty="0">
              <a:latin typeface="CIDFont+F2"/>
            </a:endParaRPr>
          </a:p>
          <a:p>
            <a:pPr algn="l"/>
            <a:r>
              <a:rPr lang="it-IT" sz="1800" b="0" i="0" u="none" strike="noStrike" baseline="0" dirty="0">
                <a:latin typeface="CIDFont+F4"/>
              </a:rPr>
              <a:t> </a:t>
            </a:r>
            <a:r>
              <a:rPr lang="it-IT" sz="1800" b="0" i="0" u="none" strike="noStrike" baseline="0" dirty="0" err="1">
                <a:latin typeface="CIDFont+F2"/>
              </a:rPr>
              <a:t>D.Lgs.</a:t>
            </a:r>
            <a:r>
              <a:rPr lang="it-IT" sz="1800" b="0" i="0" u="none" strike="noStrike" baseline="0" dirty="0">
                <a:latin typeface="CIDFont+F2"/>
              </a:rPr>
              <a:t> N. 262 del 2005 «Tutela del Risparmio»</a:t>
            </a:r>
          </a:p>
          <a:p>
            <a:pPr algn="l"/>
            <a:endParaRPr lang="it-IT" sz="1800" b="0" i="0" u="none" strike="noStrike" baseline="0" dirty="0">
              <a:latin typeface="CIDFont+F2"/>
            </a:endParaRPr>
          </a:p>
          <a:p>
            <a:pPr algn="l"/>
            <a:r>
              <a:rPr lang="it-IT" sz="1800" b="0" i="0" u="none" strike="noStrike" baseline="0" dirty="0">
                <a:latin typeface="CIDFont+F4"/>
              </a:rPr>
              <a:t> </a:t>
            </a:r>
            <a:r>
              <a:rPr lang="it-IT" sz="1800" b="0" i="0" u="none" strike="noStrike" baseline="0" dirty="0">
                <a:latin typeface="CIDFont+F2"/>
              </a:rPr>
              <a:t>Principi di revisione internazionali (ISA Italia)</a:t>
            </a:r>
          </a:p>
          <a:p>
            <a:pPr algn="l"/>
            <a:endParaRPr lang="it-IT" sz="1800" b="0" i="0" u="none" strike="noStrike" baseline="0" dirty="0">
              <a:latin typeface="CIDFont+F2"/>
            </a:endParaRPr>
          </a:p>
          <a:p>
            <a:pPr algn="l"/>
            <a:r>
              <a:rPr lang="it-IT" sz="1800" b="0" i="0" u="none" strike="noStrike" baseline="0" dirty="0">
                <a:latin typeface="CIDFont+F4"/>
              </a:rPr>
              <a:t> </a:t>
            </a:r>
            <a:r>
              <a:rPr lang="it-IT" sz="1800" b="0" i="0" u="none" strike="noStrike" baseline="0" dirty="0">
                <a:latin typeface="CIDFont+F2"/>
              </a:rPr>
              <a:t>Norme e Linee Guida emanate da CNDCEC e IFAC</a:t>
            </a:r>
            <a:endParaRPr lang="it-IT" b="0" i="0" dirty="0">
              <a:solidFill>
                <a:srgbClr val="434343"/>
              </a:solidFill>
              <a:effectLst/>
              <a:highlight>
                <a:srgbClr val="FFFF00"/>
              </a:highlight>
              <a:latin typeface="Arial" panose="020B0604020202020204" pitchFamily="34" charset="0"/>
            </a:endParaRPr>
          </a:p>
        </p:txBody>
      </p:sp>
      <p:sp>
        <p:nvSpPr>
          <p:cNvPr id="3" name="Cubo 2">
            <a:extLst>
              <a:ext uri="{FF2B5EF4-FFF2-40B4-BE49-F238E27FC236}">
                <a16:creationId xmlns:a16="http://schemas.microsoft.com/office/drawing/2014/main" id="{B5668638-541F-C22B-771A-6E34DC5A8F23}"/>
              </a:ext>
            </a:extLst>
          </p:cNvPr>
          <p:cNvSpPr/>
          <p:nvPr/>
        </p:nvSpPr>
        <p:spPr>
          <a:xfrm>
            <a:off x="9259910" y="862884"/>
            <a:ext cx="2459865" cy="556367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FF0000"/>
                </a:highlight>
              </a:rPr>
              <a:t>TUF: </a:t>
            </a:r>
            <a:r>
              <a:rPr lang="it-IT" dirty="0" err="1">
                <a:highlight>
                  <a:srgbClr val="FF0000"/>
                </a:highlight>
              </a:rPr>
              <a:t>Tesdto</a:t>
            </a:r>
            <a:r>
              <a:rPr lang="it-IT" dirty="0">
                <a:highlight>
                  <a:srgbClr val="FF0000"/>
                </a:highlight>
              </a:rPr>
              <a:t> Unico della Finanza</a:t>
            </a:r>
          </a:p>
          <a:p>
            <a:pPr algn="ctr"/>
            <a:endParaRPr lang="it-IT" dirty="0">
              <a:highlight>
                <a:srgbClr val="FF0000"/>
              </a:highlight>
            </a:endParaRPr>
          </a:p>
          <a:p>
            <a:pPr algn="ctr"/>
            <a:r>
              <a:rPr lang="it-IT" dirty="0">
                <a:highlight>
                  <a:srgbClr val="FF0000"/>
                </a:highlight>
              </a:rPr>
              <a:t>BORSA ITALIANA</a:t>
            </a:r>
          </a:p>
          <a:p>
            <a:pPr algn="ctr"/>
            <a:endParaRPr lang="it-IT" dirty="0">
              <a:highlight>
                <a:srgbClr val="FF0000"/>
              </a:highlight>
            </a:endParaRPr>
          </a:p>
          <a:p>
            <a:pPr algn="ctr"/>
            <a:r>
              <a:rPr lang="it-IT" dirty="0">
                <a:highlight>
                  <a:srgbClr val="FF0000"/>
                </a:highlight>
              </a:rPr>
              <a:t>D.LGS. 231/2001: Responsabilità Amministrativa delle Società</a:t>
            </a:r>
          </a:p>
          <a:p>
            <a:pPr algn="ctr"/>
            <a:endParaRPr lang="it-IT" dirty="0">
              <a:highlight>
                <a:srgbClr val="FF0000"/>
              </a:highlight>
            </a:endParaRPr>
          </a:p>
          <a:p>
            <a:pPr algn="ctr"/>
            <a:r>
              <a:rPr lang="it-IT" dirty="0" err="1">
                <a:highlight>
                  <a:srgbClr val="FF0000"/>
                </a:highlight>
              </a:rPr>
              <a:t>D.Lgs.</a:t>
            </a:r>
            <a:r>
              <a:rPr lang="it-IT" dirty="0">
                <a:highlight>
                  <a:srgbClr val="FF0000"/>
                </a:highlight>
              </a:rPr>
              <a:t> 262/2005: Tutela del Risparmio</a:t>
            </a:r>
          </a:p>
          <a:p>
            <a:pPr algn="ctr"/>
            <a:endParaRPr lang="it-IT" dirty="0">
              <a:highlight>
                <a:srgbClr val="FF0000"/>
              </a:highlight>
            </a:endParaRPr>
          </a:p>
          <a:p>
            <a:pPr algn="ctr"/>
            <a:r>
              <a:rPr lang="it-IT" dirty="0">
                <a:highlight>
                  <a:srgbClr val="FF0000"/>
                </a:highlight>
              </a:rPr>
              <a:t>ISA ITALIA</a:t>
            </a:r>
          </a:p>
          <a:p>
            <a:pPr algn="ctr"/>
            <a:endParaRPr lang="it-IT" dirty="0">
              <a:highlight>
                <a:srgbClr val="FF0000"/>
              </a:highlight>
            </a:endParaRPr>
          </a:p>
          <a:p>
            <a:pPr algn="ctr"/>
            <a:r>
              <a:rPr lang="it-IT" dirty="0">
                <a:highlight>
                  <a:srgbClr val="FF0000"/>
                </a:highlight>
              </a:rPr>
              <a:t>LINEE GUIDA CNDCEC E IFAC</a:t>
            </a:r>
          </a:p>
          <a:p>
            <a:pPr algn="ctr"/>
            <a:endParaRPr lang="it-IT" dirty="0"/>
          </a:p>
        </p:txBody>
      </p:sp>
    </p:spTree>
    <p:extLst>
      <p:ext uri="{BB962C8B-B14F-4D97-AF65-F5344CB8AC3E}">
        <p14:creationId xmlns:p14="http://schemas.microsoft.com/office/powerpoint/2010/main" val="2357562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CD9BC4A-0744-8E30-FF42-44AE9788E719}"/>
              </a:ext>
            </a:extLst>
          </p:cNvPr>
          <p:cNvSpPr/>
          <p:nvPr/>
        </p:nvSpPr>
        <p:spPr>
          <a:xfrm>
            <a:off x="1030310" y="115910"/>
            <a:ext cx="9878096" cy="6053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DEFINIZIONE DEL SISTEMA DI CONTROLLO INTERNO</a:t>
            </a:r>
            <a:endParaRPr lang="it-IT" sz="2400" dirty="0"/>
          </a:p>
        </p:txBody>
      </p:sp>
      <p:sp>
        <p:nvSpPr>
          <p:cNvPr id="4" name="CasellaDiTesto 3">
            <a:extLst>
              <a:ext uri="{FF2B5EF4-FFF2-40B4-BE49-F238E27FC236}">
                <a16:creationId xmlns:a16="http://schemas.microsoft.com/office/drawing/2014/main" id="{879326D6-C4D7-A0C1-B637-A9BD4084F6D4}"/>
              </a:ext>
            </a:extLst>
          </p:cNvPr>
          <p:cNvSpPr txBox="1"/>
          <p:nvPr/>
        </p:nvSpPr>
        <p:spPr>
          <a:xfrm>
            <a:off x="163134" y="1804727"/>
            <a:ext cx="6516709" cy="3847207"/>
          </a:xfrm>
          <a:prstGeom prst="rect">
            <a:avLst/>
          </a:prstGeom>
          <a:noFill/>
        </p:spPr>
        <p:txBody>
          <a:bodyPr wrap="square">
            <a:spAutoFit/>
          </a:bodyPr>
          <a:lstStyle/>
          <a:p>
            <a:pPr algn="l"/>
            <a:r>
              <a:rPr lang="it-IT" sz="1800" b="0" i="0" u="none" strike="noStrike" baseline="0" dirty="0">
                <a:latin typeface="CIDFont+F2"/>
              </a:rPr>
              <a:t>Codice di Autodisciplina</a:t>
            </a:r>
          </a:p>
          <a:p>
            <a:pPr algn="l"/>
            <a:r>
              <a:rPr lang="it-IT" sz="1800" b="0" i="0" u="none" strike="noStrike" baseline="0" dirty="0" err="1">
                <a:latin typeface="CIDFont+F1"/>
              </a:rPr>
              <a:t>ll</a:t>
            </a:r>
            <a:r>
              <a:rPr lang="it-IT" sz="1800" b="0" i="0" u="none" strike="noStrike" baseline="0" dirty="0">
                <a:latin typeface="CIDFont+F1"/>
              </a:rPr>
              <a:t> Sistema di controllo interno e di gestione dei rischi è</a:t>
            </a:r>
          </a:p>
          <a:p>
            <a:pPr algn="l"/>
            <a:endParaRPr lang="it-IT" sz="1800" b="0" i="0" u="none" strike="noStrike" baseline="0" dirty="0">
              <a:latin typeface="CIDFont+F2"/>
            </a:endParaRPr>
          </a:p>
          <a:p>
            <a:pPr algn="ctr"/>
            <a:r>
              <a:rPr lang="it-IT" sz="2000" b="0" i="0" u="none" strike="noStrike" baseline="0" dirty="0">
                <a:highlight>
                  <a:srgbClr val="FF0000"/>
                </a:highlight>
                <a:latin typeface="CIDFont+F2"/>
              </a:rPr>
              <a:t>«l’insieme delle regole, delle procedure e delle strutture organizzative volte a</a:t>
            </a:r>
          </a:p>
          <a:p>
            <a:pPr algn="ctr"/>
            <a:r>
              <a:rPr lang="it-IT" sz="2000" b="0" i="0" u="none" strike="noStrike" baseline="0" dirty="0">
                <a:highlight>
                  <a:srgbClr val="FF0000"/>
                </a:highlight>
                <a:latin typeface="CIDFont+F2"/>
              </a:rPr>
              <a:t>consentire l’identificazione, la misurazione, la gestione e il monitoraggio dei</a:t>
            </a:r>
          </a:p>
          <a:p>
            <a:pPr algn="ctr"/>
            <a:r>
              <a:rPr lang="it-IT" sz="2000" b="0" i="0" u="none" strike="noStrike" baseline="0" dirty="0">
                <a:highlight>
                  <a:srgbClr val="FF0000"/>
                </a:highlight>
                <a:latin typeface="CIDFont+F2"/>
              </a:rPr>
              <a:t>principali rischi». </a:t>
            </a:r>
            <a:r>
              <a:rPr lang="it-IT" sz="2000" b="0" i="0" u="none" strike="noStrike" baseline="0" dirty="0">
                <a:highlight>
                  <a:srgbClr val="FF0000"/>
                </a:highlight>
                <a:latin typeface="CIDFont+F1"/>
              </a:rPr>
              <a:t>(art.7.P.1).</a:t>
            </a:r>
          </a:p>
          <a:p>
            <a:pPr algn="l"/>
            <a:r>
              <a:rPr lang="it-IT" sz="1800" b="0" i="0" u="none" strike="noStrike" baseline="0" dirty="0">
                <a:latin typeface="CIDFont+F2"/>
              </a:rPr>
              <a:t>Il SCI, secondo il </a:t>
            </a:r>
            <a:r>
              <a:rPr lang="it-IT" sz="1800" b="0" i="0" u="none" strike="noStrike" baseline="0" dirty="0" err="1">
                <a:latin typeface="CIDFont+F2"/>
              </a:rPr>
              <a:t>CoSO</a:t>
            </a:r>
            <a:r>
              <a:rPr lang="it-IT" sz="1800" b="0" i="0" u="none" strike="noStrike" baseline="0" dirty="0">
                <a:latin typeface="CIDFont+F2"/>
              </a:rPr>
              <a:t> report II, è l’insieme dei mezzi (persone, procedure e risorse) che hanno lo scopo di monitorare l’attività aziendale, sia preventivamente che a consuntivo per mitigare i rischi che possono ostacolare il raggiungimento degli obiettivi aziendali al fine di contribuire a</a:t>
            </a:r>
            <a:endParaRPr lang="it-IT" sz="1800" b="0" i="0" u="none" strike="noStrike" baseline="0" dirty="0">
              <a:solidFill>
                <a:srgbClr val="000000"/>
              </a:solidFill>
              <a:latin typeface="Arial" panose="020B0604020202020204" pitchFamily="34" charset="0"/>
            </a:endParaRPr>
          </a:p>
        </p:txBody>
      </p:sp>
      <p:sp>
        <p:nvSpPr>
          <p:cNvPr id="3" name="Cubo 2">
            <a:extLst>
              <a:ext uri="{FF2B5EF4-FFF2-40B4-BE49-F238E27FC236}">
                <a16:creationId xmlns:a16="http://schemas.microsoft.com/office/drawing/2014/main" id="{DF96CE4F-C7F1-D89E-3B4C-F83E2BF3624B}"/>
              </a:ext>
            </a:extLst>
          </p:cNvPr>
          <p:cNvSpPr/>
          <p:nvPr/>
        </p:nvSpPr>
        <p:spPr>
          <a:xfrm>
            <a:off x="6821510" y="946596"/>
            <a:ext cx="2537138" cy="405684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0" i="0" u="none" strike="noStrike" baseline="0" dirty="0">
                <a:solidFill>
                  <a:srgbClr val="FFFFFF"/>
                </a:solidFill>
                <a:highlight>
                  <a:srgbClr val="FF0000"/>
                </a:highlight>
                <a:latin typeface="CIDFont+F2"/>
              </a:rPr>
              <a:t>CONDURRE L’IMPRESA COERENTEMENTE</a:t>
            </a:r>
          </a:p>
          <a:p>
            <a:pPr algn="ctr"/>
            <a:r>
              <a:rPr lang="it-IT" sz="1800" b="0" i="0" u="none" strike="noStrike" baseline="0" dirty="0">
                <a:solidFill>
                  <a:srgbClr val="FFFFFF"/>
                </a:solidFill>
                <a:highlight>
                  <a:srgbClr val="FF0000"/>
                </a:highlight>
                <a:latin typeface="CIDFont+F2"/>
              </a:rPr>
              <a:t>CON GLI OBIETTIVI AZIENDALI FAVORENDO</a:t>
            </a:r>
          </a:p>
          <a:p>
            <a:pPr algn="ctr"/>
            <a:r>
              <a:rPr lang="it-IT" sz="1800" b="0" i="0" u="none" strike="noStrike" baseline="0" dirty="0">
                <a:solidFill>
                  <a:srgbClr val="FFFFFF"/>
                </a:solidFill>
                <a:highlight>
                  <a:srgbClr val="FF0000"/>
                </a:highlight>
                <a:latin typeface="CIDFont+F2"/>
              </a:rPr>
              <a:t>L’ASSUNZIONE DI DECISIONI CONSAPEVOLI</a:t>
            </a:r>
            <a:endParaRPr lang="it-IT" dirty="0">
              <a:highlight>
                <a:srgbClr val="FF0000"/>
              </a:highlight>
            </a:endParaRPr>
          </a:p>
        </p:txBody>
      </p:sp>
      <p:sp>
        <p:nvSpPr>
          <p:cNvPr id="5" name="Rettangolo con angoli arrotondati 4">
            <a:extLst>
              <a:ext uri="{FF2B5EF4-FFF2-40B4-BE49-F238E27FC236}">
                <a16:creationId xmlns:a16="http://schemas.microsoft.com/office/drawing/2014/main" id="{EF598EAE-C05C-1EA4-3E11-9234493FBBB3}"/>
              </a:ext>
            </a:extLst>
          </p:cNvPr>
          <p:cNvSpPr/>
          <p:nvPr/>
        </p:nvSpPr>
        <p:spPr>
          <a:xfrm>
            <a:off x="8663189" y="1535806"/>
            <a:ext cx="3528811" cy="18931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800" b="0" i="0" u="none" strike="noStrike" baseline="0" dirty="0" err="1">
                <a:highlight>
                  <a:srgbClr val="FF0000"/>
                </a:highlight>
                <a:latin typeface="CIDFont+F2"/>
              </a:rPr>
              <a:t>CoSO</a:t>
            </a:r>
            <a:r>
              <a:rPr lang="it-IT" sz="1800" b="0" i="0" u="none" strike="noStrike" baseline="0" dirty="0">
                <a:highlight>
                  <a:srgbClr val="FF0000"/>
                </a:highlight>
                <a:latin typeface="CIDFont+F2"/>
              </a:rPr>
              <a:t> report II</a:t>
            </a:r>
          </a:p>
          <a:p>
            <a:pPr algn="ctr"/>
            <a:r>
              <a:rPr lang="it-IT" dirty="0">
                <a:highlight>
                  <a:srgbClr val="FF0000"/>
                </a:highlight>
                <a:latin typeface="CIDFont+F2"/>
              </a:rPr>
              <a:t>Committee of Sponsoring Organization of </a:t>
            </a:r>
            <a:r>
              <a:rPr lang="it-IT" dirty="0" err="1">
                <a:highlight>
                  <a:srgbClr val="FF0000"/>
                </a:highlight>
                <a:latin typeface="CIDFont+F2"/>
              </a:rPr>
              <a:t>Treadway</a:t>
            </a:r>
            <a:r>
              <a:rPr lang="it-IT" dirty="0">
                <a:highlight>
                  <a:srgbClr val="FF0000"/>
                </a:highlight>
                <a:latin typeface="CIDFont+F2"/>
              </a:rPr>
              <a:t> Commission</a:t>
            </a:r>
          </a:p>
          <a:p>
            <a:pPr algn="ctr"/>
            <a:r>
              <a:rPr lang="it-IT" dirty="0">
                <a:highlight>
                  <a:srgbClr val="FF0000"/>
                </a:highlight>
                <a:latin typeface="CIDFont+F2"/>
              </a:rPr>
              <a:t>Commissione che ha creato il Modello di Controllo Interno dopo gli scandali del 2008</a:t>
            </a:r>
            <a:endParaRPr lang="it-IT" dirty="0">
              <a:highlight>
                <a:srgbClr val="FF0000"/>
              </a:highlight>
            </a:endParaRPr>
          </a:p>
        </p:txBody>
      </p:sp>
    </p:spTree>
    <p:extLst>
      <p:ext uri="{BB962C8B-B14F-4D97-AF65-F5344CB8AC3E}">
        <p14:creationId xmlns:p14="http://schemas.microsoft.com/office/powerpoint/2010/main" val="105058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CD9BC4A-0744-8E30-FF42-44AE9788E719}"/>
              </a:ext>
            </a:extLst>
          </p:cNvPr>
          <p:cNvSpPr/>
          <p:nvPr/>
        </p:nvSpPr>
        <p:spPr>
          <a:xfrm>
            <a:off x="2202286" y="489397"/>
            <a:ext cx="6490953" cy="6954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ATTORI COINVOLTI:RUOLI E</a:t>
            </a:r>
          </a:p>
          <a:p>
            <a:pPr algn="ctr"/>
            <a:r>
              <a:rPr lang="it-IT" sz="2400" b="0" i="0" u="none" strike="noStrike" baseline="0" dirty="0">
                <a:solidFill>
                  <a:srgbClr val="FFFFFF"/>
                </a:solidFill>
                <a:latin typeface="CIDFont+F2"/>
              </a:rPr>
              <a:t>RESPONSABILITA’</a:t>
            </a:r>
            <a:endParaRPr lang="it-IT" sz="2400" dirty="0"/>
          </a:p>
        </p:txBody>
      </p:sp>
      <p:sp>
        <p:nvSpPr>
          <p:cNvPr id="3" name="Ovale 2">
            <a:extLst>
              <a:ext uri="{FF2B5EF4-FFF2-40B4-BE49-F238E27FC236}">
                <a16:creationId xmlns:a16="http://schemas.microsoft.com/office/drawing/2014/main" id="{878842BD-9D07-6395-7F24-D9266ACACB8C}"/>
              </a:ext>
            </a:extLst>
          </p:cNvPr>
          <p:cNvSpPr/>
          <p:nvPr/>
        </p:nvSpPr>
        <p:spPr>
          <a:xfrm>
            <a:off x="4541950" y="2994338"/>
            <a:ext cx="3425780" cy="1326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highlight>
                  <a:srgbClr val="FF0000"/>
                </a:highlight>
              </a:rPr>
              <a:t>CONSIGLIO DI AMMINISTRAZIONE</a:t>
            </a:r>
          </a:p>
        </p:txBody>
      </p:sp>
      <p:sp>
        <p:nvSpPr>
          <p:cNvPr id="5" name="Rettangolo 4">
            <a:extLst>
              <a:ext uri="{FF2B5EF4-FFF2-40B4-BE49-F238E27FC236}">
                <a16:creationId xmlns:a16="http://schemas.microsoft.com/office/drawing/2014/main" id="{BB946D20-94AB-68F9-79D2-C900AE6615E8}"/>
              </a:ext>
            </a:extLst>
          </p:cNvPr>
          <p:cNvSpPr/>
          <p:nvPr/>
        </p:nvSpPr>
        <p:spPr>
          <a:xfrm>
            <a:off x="1545465" y="1957589"/>
            <a:ext cx="4056845" cy="3606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ASSEMBLEA</a:t>
            </a:r>
          </a:p>
        </p:txBody>
      </p:sp>
      <p:sp>
        <p:nvSpPr>
          <p:cNvPr id="6" name="Rettangolo con angoli arrotondati 5">
            <a:extLst>
              <a:ext uri="{FF2B5EF4-FFF2-40B4-BE49-F238E27FC236}">
                <a16:creationId xmlns:a16="http://schemas.microsoft.com/office/drawing/2014/main" id="{4112AF3D-A3CA-7E4A-EDDB-A682E4FD1699}"/>
              </a:ext>
            </a:extLst>
          </p:cNvPr>
          <p:cNvSpPr/>
          <p:nvPr/>
        </p:nvSpPr>
        <p:spPr>
          <a:xfrm>
            <a:off x="437882" y="2884868"/>
            <a:ext cx="2060619" cy="643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COLLEGIO SINDACALE</a:t>
            </a:r>
          </a:p>
        </p:txBody>
      </p:sp>
      <p:sp>
        <p:nvSpPr>
          <p:cNvPr id="7" name="Rettangolo con angoli arrotondati 6">
            <a:extLst>
              <a:ext uri="{FF2B5EF4-FFF2-40B4-BE49-F238E27FC236}">
                <a16:creationId xmlns:a16="http://schemas.microsoft.com/office/drawing/2014/main" id="{D54EBED7-BB07-6913-6BDF-31B6EB1F4340}"/>
              </a:ext>
            </a:extLst>
          </p:cNvPr>
          <p:cNvSpPr/>
          <p:nvPr/>
        </p:nvSpPr>
        <p:spPr>
          <a:xfrm>
            <a:off x="437882" y="3837904"/>
            <a:ext cx="2060619" cy="643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ORGANISMO DI VIGILANZA</a:t>
            </a:r>
          </a:p>
        </p:txBody>
      </p:sp>
      <p:sp>
        <p:nvSpPr>
          <p:cNvPr id="8" name="Rettangolo con angoli arrotondati 7">
            <a:extLst>
              <a:ext uri="{FF2B5EF4-FFF2-40B4-BE49-F238E27FC236}">
                <a16:creationId xmlns:a16="http://schemas.microsoft.com/office/drawing/2014/main" id="{400A7FC3-781B-02C0-492B-D9341064CA62}"/>
              </a:ext>
            </a:extLst>
          </p:cNvPr>
          <p:cNvSpPr/>
          <p:nvPr/>
        </p:nvSpPr>
        <p:spPr>
          <a:xfrm>
            <a:off x="437882" y="4971245"/>
            <a:ext cx="2060619" cy="643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REVISORE LEGALE</a:t>
            </a:r>
          </a:p>
        </p:txBody>
      </p:sp>
      <p:sp>
        <p:nvSpPr>
          <p:cNvPr id="9" name="Rettangolo 8">
            <a:extLst>
              <a:ext uri="{FF2B5EF4-FFF2-40B4-BE49-F238E27FC236}">
                <a16:creationId xmlns:a16="http://schemas.microsoft.com/office/drawing/2014/main" id="{887A9B22-D33F-8AA4-A462-FB47837FCA19}"/>
              </a:ext>
            </a:extLst>
          </p:cNvPr>
          <p:cNvSpPr/>
          <p:nvPr/>
        </p:nvSpPr>
        <p:spPr>
          <a:xfrm>
            <a:off x="3786389" y="5125792"/>
            <a:ext cx="2309611" cy="4893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AMMINISTRATORI DELEGATI</a:t>
            </a:r>
          </a:p>
        </p:txBody>
      </p:sp>
      <p:sp>
        <p:nvSpPr>
          <p:cNvPr id="10" name="Rettangolo 9">
            <a:extLst>
              <a:ext uri="{FF2B5EF4-FFF2-40B4-BE49-F238E27FC236}">
                <a16:creationId xmlns:a16="http://schemas.microsoft.com/office/drawing/2014/main" id="{8D355441-7BE1-1B51-14F8-ECA90AFF713B}"/>
              </a:ext>
            </a:extLst>
          </p:cNvPr>
          <p:cNvSpPr/>
          <p:nvPr/>
        </p:nvSpPr>
        <p:spPr>
          <a:xfrm>
            <a:off x="6660524" y="4971246"/>
            <a:ext cx="2614412" cy="965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RESPONSABILI FUNZIONARI DELL’AZIENDA</a:t>
            </a:r>
          </a:p>
        </p:txBody>
      </p:sp>
      <p:sp>
        <p:nvSpPr>
          <p:cNvPr id="11" name="Connettore 10">
            <a:extLst>
              <a:ext uri="{FF2B5EF4-FFF2-40B4-BE49-F238E27FC236}">
                <a16:creationId xmlns:a16="http://schemas.microsoft.com/office/drawing/2014/main" id="{57F903BB-BC39-351F-3528-3BD2A82EDBC3}"/>
              </a:ext>
            </a:extLst>
          </p:cNvPr>
          <p:cNvSpPr/>
          <p:nvPr/>
        </p:nvSpPr>
        <p:spPr>
          <a:xfrm>
            <a:off x="8693239" y="2994338"/>
            <a:ext cx="1648496" cy="1326524"/>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INTERNAL AUDITOR</a:t>
            </a:r>
          </a:p>
        </p:txBody>
      </p:sp>
      <p:cxnSp>
        <p:nvCxnSpPr>
          <p:cNvPr id="13" name="Connettore 2 12">
            <a:extLst>
              <a:ext uri="{FF2B5EF4-FFF2-40B4-BE49-F238E27FC236}">
                <a16:creationId xmlns:a16="http://schemas.microsoft.com/office/drawing/2014/main" id="{07218DD6-3BC4-9BB0-F0ED-1625CDDB9C56}"/>
              </a:ext>
            </a:extLst>
          </p:cNvPr>
          <p:cNvCxnSpPr>
            <a:cxnSpLocks/>
            <a:stCxn id="3" idx="7"/>
          </p:cNvCxnSpPr>
          <p:nvPr/>
        </p:nvCxnSpPr>
        <p:spPr>
          <a:xfrm>
            <a:off x="7466036" y="3188603"/>
            <a:ext cx="1343113" cy="340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id="{4B7EFCD5-62B7-ED91-678E-2BE72414C3D6}"/>
              </a:ext>
            </a:extLst>
          </p:cNvPr>
          <p:cNvCxnSpPr>
            <a:stCxn id="11" idx="4"/>
          </p:cNvCxnSpPr>
          <p:nvPr/>
        </p:nvCxnSpPr>
        <p:spPr>
          <a:xfrm flipH="1">
            <a:off x="8538693" y="4320862"/>
            <a:ext cx="978794" cy="650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682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2979E03-0583-8C8B-D837-554FFE498EDE}"/>
              </a:ext>
            </a:extLst>
          </p:cNvPr>
          <p:cNvSpPr/>
          <p:nvPr/>
        </p:nvSpPr>
        <p:spPr>
          <a:xfrm>
            <a:off x="1371600" y="757238"/>
            <a:ext cx="8670925" cy="10080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1800" b="0" i="0" u="none" strike="noStrike" baseline="0" dirty="0">
                <a:solidFill>
                  <a:srgbClr val="FFFFFF"/>
                </a:solidFill>
                <a:latin typeface="CIDFont+F2"/>
              </a:rPr>
              <a:t>ATTORI COINVOLTI:RUOLI E</a:t>
            </a:r>
          </a:p>
          <a:p>
            <a:pPr algn="ctr"/>
            <a:r>
              <a:rPr lang="it-IT" sz="1800" b="0" i="0" u="none" strike="noStrike" baseline="0" dirty="0">
                <a:solidFill>
                  <a:srgbClr val="FFFFFF"/>
                </a:solidFill>
                <a:latin typeface="CIDFont+F2"/>
              </a:rPr>
              <a:t>RESPONSABILITA </a:t>
            </a:r>
            <a:r>
              <a:rPr lang="it-IT" dirty="0"/>
              <a:t>DEFINIZIONE CONTINUITA’ AZIENDALE</a:t>
            </a:r>
          </a:p>
        </p:txBody>
      </p:sp>
      <p:sp>
        <p:nvSpPr>
          <p:cNvPr id="3" name="Rettangolo 2">
            <a:extLst>
              <a:ext uri="{FF2B5EF4-FFF2-40B4-BE49-F238E27FC236}">
                <a16:creationId xmlns:a16="http://schemas.microsoft.com/office/drawing/2014/main" id="{737C84B9-8F6B-62C6-A218-0FC0A238D8B1}"/>
              </a:ext>
            </a:extLst>
          </p:cNvPr>
          <p:cNvSpPr/>
          <p:nvPr/>
        </p:nvSpPr>
        <p:spPr>
          <a:xfrm>
            <a:off x="867103" y="2475187"/>
            <a:ext cx="10026868" cy="31058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2400" dirty="0">
                <a:solidFill>
                  <a:srgbClr val="000000"/>
                </a:solidFill>
                <a:highlight>
                  <a:srgbClr val="C0C0C0"/>
                </a:highlight>
                <a:latin typeface="PT Sans" panose="020B0503020203020204" pitchFamily="34" charset="0"/>
              </a:rPr>
              <a:t>Il riferimento in argomento sotto il profilo contabile è il Principio </a:t>
            </a:r>
            <a:r>
              <a:rPr lang="it-IT" sz="2400" dirty="0" err="1">
                <a:solidFill>
                  <a:srgbClr val="000000"/>
                </a:solidFill>
                <a:highlight>
                  <a:srgbClr val="C0C0C0"/>
                </a:highlight>
                <a:latin typeface="PT Sans" panose="020B0503020203020204" pitchFamily="34" charset="0"/>
              </a:rPr>
              <a:t>Oic</a:t>
            </a:r>
            <a:r>
              <a:rPr lang="it-IT" sz="2400" dirty="0">
                <a:solidFill>
                  <a:srgbClr val="000000"/>
                </a:solidFill>
                <a:highlight>
                  <a:srgbClr val="C0C0C0"/>
                </a:highlight>
                <a:latin typeface="PT Sans" panose="020B0503020203020204" pitchFamily="34" charset="0"/>
              </a:rPr>
              <a:t> 11. </a:t>
            </a:r>
          </a:p>
          <a:p>
            <a:pPr>
              <a:defRPr/>
            </a:pPr>
            <a:r>
              <a:rPr lang="it-IT" sz="2400" dirty="0">
                <a:solidFill>
                  <a:srgbClr val="000000"/>
                </a:solidFill>
                <a:highlight>
                  <a:srgbClr val="C0C0C0"/>
                </a:highlight>
                <a:latin typeface="PT Sans" panose="020B0503020203020204" pitchFamily="34" charset="0"/>
              </a:rPr>
              <a:t>Secondo detto Principio la continuità aziendale si sostanzia nelle </a:t>
            </a:r>
            <a:r>
              <a:rPr lang="it-IT" sz="2400" b="1" dirty="0">
                <a:solidFill>
                  <a:srgbClr val="FF0000"/>
                </a:solidFill>
                <a:highlight>
                  <a:srgbClr val="C0C0C0"/>
                </a:highlight>
                <a:latin typeface="PT Sans" panose="020B0503020203020204" pitchFamily="34" charset="0"/>
              </a:rPr>
              <a:t>capacità dell’impresa di costituire un complesso economico funzionante, destinato alla produzione di reddito per un prevedibile arco temporale futuro relativo a un periodo di almeno 12 mesi dalla data di riferimento del bilancio</a:t>
            </a:r>
            <a:r>
              <a:rPr lang="it-IT" sz="2400" dirty="0">
                <a:solidFill>
                  <a:srgbClr val="000000"/>
                </a:solidFill>
                <a:highlight>
                  <a:srgbClr val="C0C0C0"/>
                </a:highlight>
                <a:latin typeface="PT Sans" panose="020B0503020203020204" pitchFamily="34" charset="0"/>
              </a:rPr>
              <a:t>. </a:t>
            </a:r>
          </a:p>
          <a:p>
            <a:pPr>
              <a:defRPr/>
            </a:pPr>
            <a:r>
              <a:rPr lang="it-IT" sz="2400" dirty="0" err="1">
                <a:solidFill>
                  <a:srgbClr val="000000"/>
                </a:solidFill>
                <a:highlight>
                  <a:srgbClr val="C0C0C0"/>
                </a:highlight>
                <a:latin typeface="PT Sans" panose="020B0503020203020204" pitchFamily="34" charset="0"/>
              </a:rPr>
              <a:t>L’Oic</a:t>
            </a:r>
            <a:r>
              <a:rPr lang="it-IT" sz="2400" dirty="0">
                <a:solidFill>
                  <a:srgbClr val="000000"/>
                </a:solidFill>
                <a:highlight>
                  <a:srgbClr val="C0C0C0"/>
                </a:highlight>
                <a:latin typeface="PT Sans" panose="020B0503020203020204" pitchFamily="34" charset="0"/>
              </a:rPr>
              <a:t> 11 specifica pertanto la portata dell’</a:t>
            </a:r>
            <a:r>
              <a:rPr lang="it-IT" sz="2400" dirty="0">
                <a:solidFill>
                  <a:srgbClr val="0462C1"/>
                </a:solidFill>
                <a:highlight>
                  <a:srgbClr val="C0C0C0"/>
                </a:highlight>
                <a:latin typeface="PT Sans" panose="020B0503020203020204" pitchFamily="34" charset="0"/>
              </a:rPr>
              <a:t>articolo 2423-</a:t>
            </a:r>
            <a:r>
              <a:rPr lang="it-IT" sz="2400" i="1" dirty="0">
                <a:solidFill>
                  <a:srgbClr val="0462C1"/>
                </a:solidFill>
                <a:highlight>
                  <a:srgbClr val="C0C0C0"/>
                </a:highlight>
                <a:latin typeface="PT Sans" panose="020B0503020203020204" pitchFamily="34" charset="0"/>
              </a:rPr>
              <a:t>bis</a:t>
            </a:r>
            <a:r>
              <a:rPr lang="it-IT" sz="2400" dirty="0">
                <a:solidFill>
                  <a:srgbClr val="000000"/>
                </a:solidFill>
                <a:highlight>
                  <a:srgbClr val="C0C0C0"/>
                </a:highlight>
                <a:latin typeface="PT Sans" panose="020B0503020203020204" pitchFamily="34" charset="0"/>
              </a:rPr>
              <a:t>, comma 1, n. 1, cod. civ.</a:t>
            </a:r>
            <a:endParaRPr lang="it-IT" sz="2400" dirty="0">
              <a:highlight>
                <a:srgbClr val="C0C0C0"/>
              </a:highlight>
            </a:endParaRPr>
          </a:p>
        </p:txBody>
      </p:sp>
      <p:sp>
        <p:nvSpPr>
          <p:cNvPr id="4" name="Segnaposto numero diapositiva 3">
            <a:extLst>
              <a:ext uri="{FF2B5EF4-FFF2-40B4-BE49-F238E27FC236}">
                <a16:creationId xmlns:a16="http://schemas.microsoft.com/office/drawing/2014/main" id="{3AB7ED56-B1A8-F506-C4F0-B113889426F6}"/>
              </a:ext>
            </a:extLst>
          </p:cNvPr>
          <p:cNvSpPr>
            <a:spLocks noGrp="1"/>
          </p:cNvSpPr>
          <p:nvPr>
            <p:ph type="sldNum" sz="quarter" idx="12"/>
          </p:nvPr>
        </p:nvSpPr>
        <p:spPr>
          <a:xfrm>
            <a:off x="11091863" y="6169025"/>
            <a:ext cx="811212" cy="504825"/>
          </a:xfrm>
        </p:spPr>
        <p:txBody>
          <a:bodyPr/>
          <a:lstStyle/>
          <a:p>
            <a:pPr>
              <a:defRPr/>
            </a:pPr>
            <a:fld id="{320E3369-656E-4828-BAC6-94CC10DBD764}"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CF4B583-C91A-7561-E668-11A88B3868C4}"/>
              </a:ext>
            </a:extLst>
          </p:cNvPr>
          <p:cNvSpPr/>
          <p:nvPr/>
        </p:nvSpPr>
        <p:spPr>
          <a:xfrm>
            <a:off x="2886869" y="764492"/>
            <a:ext cx="7056437" cy="6556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VALUTAZIONE DELL’ADEGUATEZZA ASSETTO ORGANIZZATIVO E DIAGNOSTICA</a:t>
            </a:r>
          </a:p>
        </p:txBody>
      </p:sp>
      <p:sp>
        <p:nvSpPr>
          <p:cNvPr id="3" name="Rettangolo 2">
            <a:extLst>
              <a:ext uri="{FF2B5EF4-FFF2-40B4-BE49-F238E27FC236}">
                <a16:creationId xmlns:a16="http://schemas.microsoft.com/office/drawing/2014/main" id="{D268AAC4-92AE-7B19-EB20-BC21909B8ABF}"/>
              </a:ext>
            </a:extLst>
          </p:cNvPr>
          <p:cNvSpPr/>
          <p:nvPr/>
        </p:nvSpPr>
        <p:spPr>
          <a:xfrm>
            <a:off x="908050" y="1508125"/>
            <a:ext cx="4456113" cy="801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ANTECEDENTE CRISI DELL’IMPRESA</a:t>
            </a:r>
          </a:p>
        </p:txBody>
      </p:sp>
      <p:sp>
        <p:nvSpPr>
          <p:cNvPr id="4" name="Rettangolo 3">
            <a:extLst>
              <a:ext uri="{FF2B5EF4-FFF2-40B4-BE49-F238E27FC236}">
                <a16:creationId xmlns:a16="http://schemas.microsoft.com/office/drawing/2014/main" id="{914F4A93-DBD2-FCE6-C3B9-012487A87A3C}"/>
              </a:ext>
            </a:extLst>
          </p:cNvPr>
          <p:cNvSpPr/>
          <p:nvPr/>
        </p:nvSpPr>
        <p:spPr>
          <a:xfrm>
            <a:off x="495300" y="3043238"/>
            <a:ext cx="1843088" cy="385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VIGILANZA</a:t>
            </a:r>
          </a:p>
        </p:txBody>
      </p:sp>
      <p:sp>
        <p:nvSpPr>
          <p:cNvPr id="6" name="Rettangolo 5">
            <a:extLst>
              <a:ext uri="{FF2B5EF4-FFF2-40B4-BE49-F238E27FC236}">
                <a16:creationId xmlns:a16="http://schemas.microsoft.com/office/drawing/2014/main" id="{6C7F2405-145F-5BBB-9A16-0BFAE84DD605}"/>
              </a:ext>
            </a:extLst>
          </p:cNvPr>
          <p:cNvSpPr/>
          <p:nvPr/>
        </p:nvSpPr>
        <p:spPr>
          <a:xfrm>
            <a:off x="6826250" y="3349625"/>
            <a:ext cx="2819400" cy="4651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RESPONSABILITA’ – come si estrinseca</a:t>
            </a:r>
          </a:p>
        </p:txBody>
      </p:sp>
      <p:sp>
        <p:nvSpPr>
          <p:cNvPr id="7" name="Rettangolo con angoli arrotondati 6">
            <a:extLst>
              <a:ext uri="{FF2B5EF4-FFF2-40B4-BE49-F238E27FC236}">
                <a16:creationId xmlns:a16="http://schemas.microsoft.com/office/drawing/2014/main" id="{9749D357-1EAE-DB92-1694-8042004DF607}"/>
              </a:ext>
            </a:extLst>
          </p:cNvPr>
          <p:cNvSpPr/>
          <p:nvPr/>
        </p:nvSpPr>
        <p:spPr>
          <a:xfrm>
            <a:off x="6483350" y="1549400"/>
            <a:ext cx="3162300" cy="655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i="1" dirty="0">
                <a:latin typeface="Times New Roman" panose="02020603050405020304" pitchFamily="18" charset="0"/>
              </a:rPr>
              <a:t>RIENTRO NELL’EQUILIBRIO</a:t>
            </a:r>
            <a:endParaRPr lang="it-IT" dirty="0"/>
          </a:p>
        </p:txBody>
      </p:sp>
      <p:cxnSp>
        <p:nvCxnSpPr>
          <p:cNvPr id="9" name="Connettore 2 8">
            <a:extLst>
              <a:ext uri="{FF2B5EF4-FFF2-40B4-BE49-F238E27FC236}">
                <a16:creationId xmlns:a16="http://schemas.microsoft.com/office/drawing/2014/main" id="{1FA365B1-DF0C-B0BE-C28D-114C868C06DA}"/>
              </a:ext>
            </a:extLst>
          </p:cNvPr>
          <p:cNvCxnSpPr>
            <a:cxnSpLocks/>
            <a:stCxn id="3" idx="3"/>
          </p:cNvCxnSpPr>
          <p:nvPr/>
        </p:nvCxnSpPr>
        <p:spPr>
          <a:xfrm>
            <a:off x="5364163" y="1908175"/>
            <a:ext cx="10509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id="{BA3B94DB-A672-5A7A-BFDE-3711B9DEE4BC}"/>
              </a:ext>
            </a:extLst>
          </p:cNvPr>
          <p:cNvCxnSpPr>
            <a:stCxn id="4" idx="2"/>
          </p:cNvCxnSpPr>
          <p:nvPr/>
        </p:nvCxnSpPr>
        <p:spPr>
          <a:xfrm flipH="1">
            <a:off x="1416050" y="3429000"/>
            <a:ext cx="0" cy="842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ttangolo 13">
            <a:extLst>
              <a:ext uri="{FF2B5EF4-FFF2-40B4-BE49-F238E27FC236}">
                <a16:creationId xmlns:a16="http://schemas.microsoft.com/office/drawing/2014/main" id="{D009F091-1993-90AE-C5D1-BDCF927969C8}"/>
              </a:ext>
            </a:extLst>
          </p:cNvPr>
          <p:cNvSpPr/>
          <p:nvPr/>
        </p:nvSpPr>
        <p:spPr>
          <a:xfrm>
            <a:off x="495300" y="3971925"/>
            <a:ext cx="3162300" cy="157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2000" b="1" dirty="0">
                <a:latin typeface="Times New Roman" panose="02020603050405020304" pitchFamily="18" charset="0"/>
              </a:rPr>
              <a:t>valutazioni costanti </a:t>
            </a:r>
            <a:r>
              <a:rPr lang="it-IT" sz="2000" dirty="0">
                <a:latin typeface="Times New Roman" panose="02020603050405020304" pitchFamily="18" charset="0"/>
              </a:rPr>
              <a:t>circa l’</a:t>
            </a:r>
            <a:r>
              <a:rPr lang="it-IT" sz="2000" b="1" dirty="0">
                <a:latin typeface="Times New Roman" panose="02020603050405020304" pitchFamily="18" charset="0"/>
              </a:rPr>
              <a:t>adeguatezza </a:t>
            </a:r>
            <a:r>
              <a:rPr lang="it-IT" sz="2000" dirty="0">
                <a:latin typeface="Times New Roman" panose="02020603050405020304" pitchFamily="18" charset="0"/>
              </a:rPr>
              <a:t>dell’assetto</a:t>
            </a:r>
          </a:p>
          <a:p>
            <a:pPr>
              <a:defRPr/>
            </a:pPr>
            <a:r>
              <a:rPr lang="it-IT" sz="2000" dirty="0">
                <a:latin typeface="Times New Roman" panose="02020603050405020304" pitchFamily="18" charset="0"/>
              </a:rPr>
              <a:t>ai sensi dell’art. 2086 c.c. e </a:t>
            </a:r>
            <a:r>
              <a:rPr lang="it-IT" sz="2000" b="1" dirty="0">
                <a:latin typeface="Times New Roman" panose="02020603050405020304" pitchFamily="18" charset="0"/>
              </a:rPr>
              <a:t>dare idonee iniziative </a:t>
            </a:r>
            <a:r>
              <a:rPr lang="it-IT" sz="2000" dirty="0">
                <a:latin typeface="Times New Roman" panose="02020603050405020304" pitchFamily="18" charset="0"/>
              </a:rPr>
              <a:t>per </a:t>
            </a:r>
            <a:r>
              <a:rPr lang="it-IT" sz="2000" b="1" dirty="0">
                <a:latin typeface="Times New Roman" panose="02020603050405020304" pitchFamily="18" charset="0"/>
              </a:rPr>
              <a:t>garantire </a:t>
            </a:r>
            <a:r>
              <a:rPr lang="it-IT" sz="2000" dirty="0">
                <a:latin typeface="Times New Roman" panose="02020603050405020304" pitchFamily="18" charset="0"/>
              </a:rPr>
              <a:t>tale adeguatezza</a:t>
            </a:r>
            <a:endParaRPr lang="it-IT" sz="2000" dirty="0"/>
          </a:p>
        </p:txBody>
      </p:sp>
      <p:sp>
        <p:nvSpPr>
          <p:cNvPr id="18" name="Rettangolo 17">
            <a:extLst>
              <a:ext uri="{FF2B5EF4-FFF2-40B4-BE49-F238E27FC236}">
                <a16:creationId xmlns:a16="http://schemas.microsoft.com/office/drawing/2014/main" id="{45087EA3-39E9-B4CD-ED30-EC2D31DBE192}"/>
              </a:ext>
            </a:extLst>
          </p:cNvPr>
          <p:cNvSpPr/>
          <p:nvPr/>
        </p:nvSpPr>
        <p:spPr>
          <a:xfrm>
            <a:off x="4257207" y="3990754"/>
            <a:ext cx="7440109" cy="18279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sz="2000" dirty="0">
                <a:highlight>
                  <a:srgbClr val="000080"/>
                </a:highlight>
                <a:latin typeface="Times New Roman" panose="02020603050405020304" pitchFamily="18" charset="0"/>
              </a:rPr>
              <a:t>esigendo – che in corso d’opera gli amministratori effettuino opportuni correttivi e adattamenti: si tratta di attività non saltuaria, bensì permanente e svolta continuativamente durante l’incarico,</a:t>
            </a:r>
          </a:p>
          <a:p>
            <a:pPr>
              <a:defRPr/>
            </a:pPr>
            <a:r>
              <a:rPr lang="it-IT" sz="2000" dirty="0">
                <a:highlight>
                  <a:srgbClr val="000080"/>
                </a:highlight>
                <a:latin typeface="Times New Roman" panose="02020603050405020304" pitchFamily="18" charset="0"/>
              </a:rPr>
              <a:t>intensificando l’</a:t>
            </a:r>
            <a:r>
              <a:rPr lang="it-IT" sz="2000" b="1" dirty="0">
                <a:highlight>
                  <a:srgbClr val="000080"/>
                </a:highlight>
                <a:latin typeface="Times New Roman" panose="02020603050405020304" pitchFamily="18" charset="0"/>
              </a:rPr>
              <a:t>interlocuzione </a:t>
            </a:r>
            <a:r>
              <a:rPr lang="it-IT" sz="2000" dirty="0">
                <a:highlight>
                  <a:srgbClr val="000080"/>
                </a:highlight>
                <a:latin typeface="Times New Roman" panose="02020603050405020304" pitchFamily="18" charset="0"/>
              </a:rPr>
              <a:t>con l’organo di amministrazione e il </a:t>
            </a:r>
            <a:r>
              <a:rPr lang="it-IT" sz="2000" b="1" dirty="0">
                <a:highlight>
                  <a:srgbClr val="000080"/>
                </a:highlight>
                <a:latin typeface="Times New Roman" panose="02020603050405020304" pitchFamily="18" charset="0"/>
              </a:rPr>
              <a:t>monitoraggio </a:t>
            </a:r>
            <a:r>
              <a:rPr lang="it-IT" sz="2000" dirty="0">
                <a:highlight>
                  <a:srgbClr val="000080"/>
                </a:highlight>
                <a:latin typeface="Times New Roman" panose="02020603050405020304" pitchFamily="18" charset="0"/>
              </a:rPr>
              <a:t>sulla gestione </a:t>
            </a:r>
            <a:endParaRPr lang="it-IT" sz="2000" dirty="0">
              <a:solidFill>
                <a:srgbClr val="FFFF00"/>
              </a:solidFill>
              <a:highlight>
                <a:srgbClr val="000080"/>
              </a:highlight>
            </a:endParaRPr>
          </a:p>
        </p:txBody>
      </p:sp>
      <p:cxnSp>
        <p:nvCxnSpPr>
          <p:cNvPr id="20" name="Connettore 2 19">
            <a:extLst>
              <a:ext uri="{FF2B5EF4-FFF2-40B4-BE49-F238E27FC236}">
                <a16:creationId xmlns:a16="http://schemas.microsoft.com/office/drawing/2014/main" id="{B0AE411F-78D0-6EE1-3F1D-A29817AC9DFD}"/>
              </a:ext>
            </a:extLst>
          </p:cNvPr>
          <p:cNvCxnSpPr>
            <a:cxnSpLocks/>
            <a:stCxn id="6" idx="2"/>
          </p:cNvCxnSpPr>
          <p:nvPr/>
        </p:nvCxnSpPr>
        <p:spPr>
          <a:xfrm flipH="1">
            <a:off x="7923213" y="3814763"/>
            <a:ext cx="312737" cy="157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ttangolo con angoli arrotondati 7">
            <a:extLst>
              <a:ext uri="{FF2B5EF4-FFF2-40B4-BE49-F238E27FC236}">
                <a16:creationId xmlns:a16="http://schemas.microsoft.com/office/drawing/2014/main" id="{09780696-CCC8-6F91-2922-F2C64F2E8809}"/>
              </a:ext>
            </a:extLst>
          </p:cNvPr>
          <p:cNvSpPr/>
          <p:nvPr/>
        </p:nvSpPr>
        <p:spPr>
          <a:xfrm>
            <a:off x="7923213" y="2555875"/>
            <a:ext cx="3506787" cy="6556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i="1" dirty="0">
                <a:latin typeface="Times New Roman" panose="02020603050405020304" pitchFamily="18" charset="0"/>
              </a:rPr>
              <a:t>ISTITUZIONE DI: PROCEDURE-ORGANIGRAMMI-ASSETTI</a:t>
            </a:r>
            <a:endParaRPr lang="it-IT" dirty="0"/>
          </a:p>
        </p:txBody>
      </p:sp>
      <p:cxnSp>
        <p:nvCxnSpPr>
          <p:cNvPr id="11" name="Connettore 2 10">
            <a:extLst>
              <a:ext uri="{FF2B5EF4-FFF2-40B4-BE49-F238E27FC236}">
                <a16:creationId xmlns:a16="http://schemas.microsoft.com/office/drawing/2014/main" id="{AF42497E-FEE8-5783-B4F3-2C3E3305AFAA}"/>
              </a:ext>
            </a:extLst>
          </p:cNvPr>
          <p:cNvCxnSpPr/>
          <p:nvPr/>
        </p:nvCxnSpPr>
        <p:spPr>
          <a:xfrm>
            <a:off x="9099550" y="2238375"/>
            <a:ext cx="0" cy="320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ttore 2 14">
            <a:extLst>
              <a:ext uri="{FF2B5EF4-FFF2-40B4-BE49-F238E27FC236}">
                <a16:creationId xmlns:a16="http://schemas.microsoft.com/office/drawing/2014/main" id="{DDDFAA0D-AF4E-916C-8499-BF0D207B09E5}"/>
              </a:ext>
            </a:extLst>
          </p:cNvPr>
          <p:cNvCxnSpPr>
            <a:endCxn id="4" idx="0"/>
          </p:cNvCxnSpPr>
          <p:nvPr/>
        </p:nvCxnSpPr>
        <p:spPr>
          <a:xfrm>
            <a:off x="1416050" y="2309813"/>
            <a:ext cx="0" cy="733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Segnaposto numero diapositiva 9">
            <a:extLst>
              <a:ext uri="{FF2B5EF4-FFF2-40B4-BE49-F238E27FC236}">
                <a16:creationId xmlns:a16="http://schemas.microsoft.com/office/drawing/2014/main" id="{20FF1903-4208-CDBC-DAE8-60620B1F0B73}"/>
              </a:ext>
            </a:extLst>
          </p:cNvPr>
          <p:cNvSpPr>
            <a:spLocks noGrp="1"/>
          </p:cNvSpPr>
          <p:nvPr>
            <p:ph type="sldNum" sz="quarter" idx="12"/>
          </p:nvPr>
        </p:nvSpPr>
        <p:spPr>
          <a:xfrm>
            <a:off x="11023600" y="6221413"/>
            <a:ext cx="811213" cy="504825"/>
          </a:xfrm>
        </p:spPr>
        <p:txBody>
          <a:bodyPr/>
          <a:lstStyle/>
          <a:p>
            <a:pPr>
              <a:defRPr/>
            </a:pPr>
            <a:fld id="{FF153B7C-675F-42B8-A245-8D493F896BFD}" type="slidenum">
              <a:rPr lang="en-US" smtClean="0"/>
              <a:pPr>
                <a:defRPr/>
              </a:pPr>
              <a:t>8</a:t>
            </a:fld>
            <a:endParaRPr lang="en-US" dirty="0"/>
          </a:p>
        </p:txBody>
      </p:sp>
      <p:sp>
        <p:nvSpPr>
          <p:cNvPr id="5" name="Rettangolo 4">
            <a:extLst>
              <a:ext uri="{FF2B5EF4-FFF2-40B4-BE49-F238E27FC236}">
                <a16:creationId xmlns:a16="http://schemas.microsoft.com/office/drawing/2014/main" id="{E571A292-EA28-311B-895D-D1C2F4CD7787}"/>
              </a:ext>
            </a:extLst>
          </p:cNvPr>
          <p:cNvSpPr/>
          <p:nvPr/>
        </p:nvSpPr>
        <p:spPr>
          <a:xfrm>
            <a:off x="3864780" y="65925"/>
            <a:ext cx="4462440" cy="6954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0" i="0" u="none" strike="noStrike" baseline="0" dirty="0">
                <a:solidFill>
                  <a:srgbClr val="FFFFFF"/>
                </a:solidFill>
                <a:latin typeface="CIDFont+F2"/>
              </a:rPr>
              <a:t>ATTORI COINVOLTI:RUOLI E</a:t>
            </a:r>
          </a:p>
          <a:p>
            <a:pPr algn="ctr"/>
            <a:r>
              <a:rPr lang="it-IT" sz="2400" b="0" i="0" u="none" strike="noStrike" baseline="0" dirty="0">
                <a:solidFill>
                  <a:srgbClr val="FFFFFF"/>
                </a:solidFill>
                <a:latin typeface="CIDFont+F2"/>
              </a:rPr>
              <a:t>RESPONSABILITA’</a:t>
            </a:r>
            <a:endParaRPr lang="it-IT"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bo 1">
            <a:extLst>
              <a:ext uri="{FF2B5EF4-FFF2-40B4-BE49-F238E27FC236}">
                <a16:creationId xmlns:a16="http://schemas.microsoft.com/office/drawing/2014/main" id="{5B1F0B41-98A0-156D-BFE7-9C90E2CA423B}"/>
              </a:ext>
            </a:extLst>
          </p:cNvPr>
          <p:cNvSpPr/>
          <p:nvPr/>
        </p:nvSpPr>
        <p:spPr>
          <a:xfrm>
            <a:off x="823913" y="639763"/>
            <a:ext cx="2511425" cy="1858962"/>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it-IT" dirty="0"/>
              <a:t>Art.25-octies D.L.GS. 14/2019</a:t>
            </a:r>
            <a:r>
              <a:rPr lang="it-IT" i="1" dirty="0">
                <a:solidFill>
                  <a:srgbClr val="000000"/>
                </a:solidFill>
                <a:latin typeface="Times New Roman" panose="02020603050405020304" pitchFamily="18" charset="0"/>
              </a:rPr>
              <a:t> </a:t>
            </a:r>
            <a:r>
              <a:rPr lang="it-IT" i="1" dirty="0">
                <a:solidFill>
                  <a:srgbClr val="FFFF00"/>
                </a:solidFill>
                <a:latin typeface="Times New Roman" panose="02020603050405020304" pitchFamily="18" charset="0"/>
              </a:rPr>
              <a:t>Segnalazione dell'organo di controllo </a:t>
            </a:r>
            <a:r>
              <a:rPr lang="it-IT" dirty="0">
                <a:solidFill>
                  <a:srgbClr val="000000"/>
                </a:solidFill>
                <a:latin typeface="Times New Roman" panose="02020603050405020304" pitchFamily="18" charset="0"/>
              </a:rPr>
              <a:t>	</a:t>
            </a:r>
          </a:p>
          <a:p>
            <a:pPr algn="ctr">
              <a:defRPr/>
            </a:pPr>
            <a:endParaRPr lang="it-IT" dirty="0"/>
          </a:p>
        </p:txBody>
      </p:sp>
      <p:sp>
        <p:nvSpPr>
          <p:cNvPr id="3" name="Rettangolo 2">
            <a:extLst>
              <a:ext uri="{FF2B5EF4-FFF2-40B4-BE49-F238E27FC236}">
                <a16:creationId xmlns:a16="http://schemas.microsoft.com/office/drawing/2014/main" id="{A4B73479-C11D-B495-865F-68BCE8E9E8B3}"/>
              </a:ext>
            </a:extLst>
          </p:cNvPr>
          <p:cNvSpPr/>
          <p:nvPr/>
        </p:nvSpPr>
        <p:spPr>
          <a:xfrm>
            <a:off x="4811713" y="374650"/>
            <a:ext cx="7000875" cy="4106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eriod"/>
              <a:defRPr/>
            </a:pPr>
            <a:endParaRPr lang="it-IT" sz="2200" dirty="0">
              <a:solidFill>
                <a:srgbClr val="FFFF00"/>
              </a:solidFill>
            </a:endParaRPr>
          </a:p>
          <a:p>
            <a:pPr marL="342900" indent="-342900" algn="ctr">
              <a:buFontTx/>
              <a:buAutoNum type="arabicPeriod"/>
              <a:defRPr/>
            </a:pPr>
            <a:endParaRPr lang="it-IT" sz="2200" dirty="0">
              <a:solidFill>
                <a:srgbClr val="FFFF00"/>
              </a:solidFill>
            </a:endParaRPr>
          </a:p>
          <a:p>
            <a:pPr algn="ctr">
              <a:defRPr/>
            </a:pPr>
            <a:r>
              <a:rPr lang="it-IT" sz="2200" dirty="0">
                <a:solidFill>
                  <a:srgbClr val="FFFF00"/>
                </a:solidFill>
              </a:rPr>
              <a:t>COLLEGIO SINDACALE O REVISIORE UNICO</a:t>
            </a:r>
          </a:p>
          <a:p>
            <a:pPr marL="342900" indent="-342900" algn="ctr">
              <a:buFontTx/>
              <a:buAutoNum type="arabicPeriod"/>
              <a:defRPr/>
            </a:pPr>
            <a:r>
              <a:rPr lang="it-IT" dirty="0">
                <a:solidFill>
                  <a:srgbClr val="FFFF00"/>
                </a:solidFill>
                <a:latin typeface="Times New Roman" panose="02020603050405020304" pitchFamily="18" charset="0"/>
              </a:rPr>
              <a:t>segnala, per iscritto, all'organo amministrativo la sussistenza dei presupposti per la presentazione dell'istanza di cui all'articolo 17 (Procedura di Negoziazione) 	</a:t>
            </a:r>
          </a:p>
          <a:p>
            <a:pPr marL="342900" indent="-342900" algn="ctr">
              <a:buFontTx/>
              <a:buAutoNum type="arabicPeriod"/>
              <a:defRPr/>
            </a:pPr>
            <a:r>
              <a:rPr lang="it-IT" dirty="0">
                <a:solidFill>
                  <a:srgbClr val="FFFF00"/>
                </a:solidFill>
                <a:latin typeface="Times New Roman" panose="02020603050405020304" pitchFamily="18" charset="0"/>
              </a:rPr>
              <a:t>La segnalazione è motivata, è trasmessa con mezzi che assicurano la prova dell'avvenuta ricezione (PEC o RACCOMANDATA RR.) e contiene la fissazione di un congruo termine, non superiore a trenta giorni, entro il quale l'organo amministrativo deve riferire in ordine alle iniziative intraprese. 	</a:t>
            </a:r>
          </a:p>
          <a:p>
            <a:pPr marL="342900" indent="-342900" algn="ctr">
              <a:buFontTx/>
              <a:buAutoNum type="arabicPeriod"/>
              <a:defRPr/>
            </a:pPr>
            <a:r>
              <a:rPr lang="it-IT" dirty="0">
                <a:solidFill>
                  <a:srgbClr val="FFFF00"/>
                </a:solidFill>
                <a:latin typeface="Times New Roman" panose="02020603050405020304" pitchFamily="18" charset="0"/>
              </a:rPr>
              <a:t>In pendenza delle trattative, rimane fermo il dovere di vigilanza di cui all'articolo 2403 del codice civile. 	</a:t>
            </a:r>
          </a:p>
          <a:p>
            <a:pPr marL="342900" indent="-342900" algn="ctr">
              <a:buFontTx/>
              <a:buAutoNum type="arabicPeriod"/>
              <a:defRPr/>
            </a:pPr>
            <a:r>
              <a:rPr lang="it-IT" dirty="0">
                <a:solidFill>
                  <a:srgbClr val="FFFF00"/>
                </a:solidFill>
                <a:latin typeface="Times New Roman" panose="02020603050405020304" pitchFamily="18" charset="0"/>
              </a:rPr>
              <a:t>La tempestiva segnalazione all'organo amministrativo ai sensi del comma 1 e la vigilanza sull'andamento delle trattative sono valutate ai fini della responsabilità prevista dall'articolo 2407 del codice civile. 	</a:t>
            </a:r>
          </a:p>
          <a:p>
            <a:pPr algn="ctr">
              <a:defRPr/>
            </a:pPr>
            <a:endParaRPr lang="it-IT" dirty="0"/>
          </a:p>
        </p:txBody>
      </p:sp>
      <p:cxnSp>
        <p:nvCxnSpPr>
          <p:cNvPr id="5" name="Connettore 2 4">
            <a:extLst>
              <a:ext uri="{FF2B5EF4-FFF2-40B4-BE49-F238E27FC236}">
                <a16:creationId xmlns:a16="http://schemas.microsoft.com/office/drawing/2014/main" id="{026116C6-C16A-361C-F9DE-919DA78CF635}"/>
              </a:ext>
            </a:extLst>
          </p:cNvPr>
          <p:cNvCxnSpPr>
            <a:cxnSpLocks/>
          </p:cNvCxnSpPr>
          <p:nvPr/>
        </p:nvCxnSpPr>
        <p:spPr>
          <a:xfrm flipH="1">
            <a:off x="3117850" y="1812925"/>
            <a:ext cx="1709738" cy="8096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ttangolo 5">
            <a:extLst>
              <a:ext uri="{FF2B5EF4-FFF2-40B4-BE49-F238E27FC236}">
                <a16:creationId xmlns:a16="http://schemas.microsoft.com/office/drawing/2014/main" id="{A649EE4E-69C9-7B49-9DFE-3397E97CBF1E}"/>
              </a:ext>
            </a:extLst>
          </p:cNvPr>
          <p:cNvSpPr/>
          <p:nvPr/>
        </p:nvSpPr>
        <p:spPr>
          <a:xfrm>
            <a:off x="823913" y="2622550"/>
            <a:ext cx="2949575" cy="2860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Sia il Presidente dell’Organo di Controllo che il Revisore Unico, devono essere dotati di PEC personale per poter inoltrare la segnalazione all’Organo Amministrativo, il quale deve possedere PEC separata da quella aziendale (NDR)</a:t>
            </a:r>
          </a:p>
        </p:txBody>
      </p:sp>
      <p:cxnSp>
        <p:nvCxnSpPr>
          <p:cNvPr id="8" name="Connettore 2 7">
            <a:extLst>
              <a:ext uri="{FF2B5EF4-FFF2-40B4-BE49-F238E27FC236}">
                <a16:creationId xmlns:a16="http://schemas.microsoft.com/office/drawing/2014/main" id="{CF533076-5885-46D5-A7E7-A9AC8524936C}"/>
              </a:ext>
            </a:extLst>
          </p:cNvPr>
          <p:cNvCxnSpPr>
            <a:cxnSpLocks/>
            <a:stCxn id="2" idx="5"/>
          </p:cNvCxnSpPr>
          <p:nvPr/>
        </p:nvCxnSpPr>
        <p:spPr>
          <a:xfrm>
            <a:off x="3335338" y="1336675"/>
            <a:ext cx="1476375" cy="476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Segnaposto numero diapositiva 9">
            <a:extLst>
              <a:ext uri="{FF2B5EF4-FFF2-40B4-BE49-F238E27FC236}">
                <a16:creationId xmlns:a16="http://schemas.microsoft.com/office/drawing/2014/main" id="{21B5B4ED-375D-6F00-F85F-760B5BF7404E}"/>
              </a:ext>
            </a:extLst>
          </p:cNvPr>
          <p:cNvSpPr>
            <a:spLocks noGrp="1"/>
          </p:cNvSpPr>
          <p:nvPr>
            <p:ph type="sldNum" sz="quarter" idx="12"/>
          </p:nvPr>
        </p:nvSpPr>
        <p:spPr>
          <a:xfrm>
            <a:off x="10563225" y="6230938"/>
            <a:ext cx="811213" cy="504825"/>
          </a:xfrm>
        </p:spPr>
        <p:txBody>
          <a:bodyPr/>
          <a:lstStyle/>
          <a:p>
            <a:pPr>
              <a:defRPr/>
            </a:pPr>
            <a:fld id="{8972F8E1-96A4-4A16-8D72-75EAD78E5D1F}"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845</TotalTime>
  <Words>2981</Words>
  <Application>Microsoft Office PowerPoint</Application>
  <PresentationFormat>Widescreen</PresentationFormat>
  <Paragraphs>387</Paragraphs>
  <Slides>27</Slides>
  <Notes>0</Notes>
  <HiddenSlides>0</HiddenSlides>
  <MMClips>0</MMClips>
  <ScaleCrop>false</ScaleCrop>
  <HeadingPairs>
    <vt:vector size="6" baseType="variant">
      <vt:variant>
        <vt:lpstr>Caratteri utilizzati</vt:lpstr>
      </vt:variant>
      <vt:variant>
        <vt:i4>14</vt:i4>
      </vt:variant>
      <vt:variant>
        <vt:lpstr>Tema</vt:lpstr>
      </vt:variant>
      <vt:variant>
        <vt:i4>1</vt:i4>
      </vt:variant>
      <vt:variant>
        <vt:lpstr>Titoli diapositive</vt:lpstr>
      </vt:variant>
      <vt:variant>
        <vt:i4>27</vt:i4>
      </vt:variant>
    </vt:vector>
  </HeadingPairs>
  <TitlesOfParts>
    <vt:vector size="42" baseType="lpstr">
      <vt:lpstr>Arial</vt:lpstr>
      <vt:lpstr>Calibri</vt:lpstr>
      <vt:lpstr>CIDFont+F1</vt:lpstr>
      <vt:lpstr>CIDFont+F2</vt:lpstr>
      <vt:lpstr>CIDFont+F3</vt:lpstr>
      <vt:lpstr>CIDFont+F4</vt:lpstr>
      <vt:lpstr>CIDFont+F5</vt:lpstr>
      <vt:lpstr>Gill Sans MT</vt:lpstr>
      <vt:lpstr>PT Sans</vt:lpstr>
      <vt:lpstr>Times New Roman</vt:lpstr>
      <vt:lpstr>Tw Cen MT</vt:lpstr>
      <vt:lpstr>Tw Cen MT Condensed</vt:lpstr>
      <vt:lpstr>Wingdings</vt:lpstr>
      <vt:lpstr>Wingdings 3</vt:lpstr>
      <vt:lpstr>Integrale</vt:lpstr>
      <vt:lpstr>Presentazione standard di PowerPoint</vt:lpstr>
      <vt:lpstr>IL SISTEMA DI CONTROLLO INTERNO Fonte: quaderni giuridici n.4/2013 Consob</vt:lpstr>
      <vt:lpstr>Indice 1. Definizione del Sistema di Controllo Interno. 2. Attori coinvolti: ruoli e responsabilità 3. Obiettivi ed elementi costitutivi del Sistema di Controllo Interno 4. Caratteristiche del Sistema di Controllo Interno e ISA 5. Comprensione e valutazione del Sistema di Controllo Interno 6. Limiti del Sistema di Controllo Interno 7. Cicli operativi: individuazione delle attività di controllo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TITOLARE EFFETTIVO</dc:title>
  <dc:creator>alfredo barbaranelli</dc:creator>
  <cp:lastModifiedBy>alfredo barbaranelli</cp:lastModifiedBy>
  <cp:revision>3</cp:revision>
  <dcterms:created xsi:type="dcterms:W3CDTF">2022-12-03T18:38:37Z</dcterms:created>
  <dcterms:modified xsi:type="dcterms:W3CDTF">2022-12-10T23:14:50Z</dcterms:modified>
</cp:coreProperties>
</file>