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34"/>
  </p:notesMasterIdLst>
  <p:sldIdLst>
    <p:sldId id="256" r:id="rId2"/>
    <p:sldId id="379" r:id="rId3"/>
    <p:sldId id="375" r:id="rId4"/>
    <p:sldId id="267" r:id="rId5"/>
    <p:sldId id="472" r:id="rId6"/>
    <p:sldId id="296" r:id="rId7"/>
    <p:sldId id="440" r:id="rId8"/>
    <p:sldId id="298" r:id="rId9"/>
    <p:sldId id="297" r:id="rId10"/>
    <p:sldId id="430" r:id="rId11"/>
    <p:sldId id="426" r:id="rId12"/>
    <p:sldId id="259" r:id="rId13"/>
    <p:sldId id="431" r:id="rId14"/>
    <p:sldId id="432" r:id="rId15"/>
    <p:sldId id="433" r:id="rId16"/>
    <p:sldId id="434" r:id="rId17"/>
    <p:sldId id="435" r:id="rId18"/>
    <p:sldId id="436" r:id="rId19"/>
    <p:sldId id="438" r:id="rId20"/>
    <p:sldId id="439" r:id="rId21"/>
    <p:sldId id="473" r:id="rId22"/>
    <p:sldId id="471" r:id="rId23"/>
    <p:sldId id="470" r:id="rId24"/>
    <p:sldId id="480" r:id="rId25"/>
    <p:sldId id="479" r:id="rId26"/>
    <p:sldId id="481" r:id="rId27"/>
    <p:sldId id="475" r:id="rId28"/>
    <p:sldId id="474" r:id="rId29"/>
    <p:sldId id="476" r:id="rId30"/>
    <p:sldId id="482" r:id="rId31"/>
    <p:sldId id="483" r:id="rId32"/>
    <p:sldId id="449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useppina Spanò" initials="GS" lastIdx="2" clrIdx="0">
    <p:extLst>
      <p:ext uri="{19B8F6BF-5375-455C-9EA6-DF929625EA0E}">
        <p15:presenceInfo xmlns:p15="http://schemas.microsoft.com/office/powerpoint/2012/main" userId="8c1ae6a896532f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333FF"/>
    <a:srgbClr val="EDFA9C"/>
    <a:srgbClr val="D6D8C4"/>
    <a:srgbClr val="FFCC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3A0F0-D6B1-4D4A-8BE0-C204556CB06F}" type="datetimeFigureOut">
              <a:rPr lang="it-IT" smtClean="0"/>
              <a:t>11/12/2022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F8F30-0AF3-4DDE-A33A-6B623B88B6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35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9">
            <a:extLst>
              <a:ext uri="{FF2B5EF4-FFF2-40B4-BE49-F238E27FC236}">
                <a16:creationId xmlns:a16="http://schemas.microsoft.com/office/drawing/2014/main" id="{77431B74-DC86-37E4-A02E-CA0D062D107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4225" algn="l"/>
                <a:tab pos="1568450" algn="l"/>
                <a:tab pos="23526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A2B04B-7AB7-43B7-B85D-4DFDC0173B6F}" type="slidenum">
              <a:rPr lang="it-IT" altLang="it-IT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300"/>
          </a:p>
        </p:txBody>
      </p:sp>
      <p:sp>
        <p:nvSpPr>
          <p:cNvPr id="25603" name="Text Box 1">
            <a:extLst>
              <a:ext uri="{FF2B5EF4-FFF2-40B4-BE49-F238E27FC236}">
                <a16:creationId xmlns:a16="http://schemas.microsoft.com/office/drawing/2014/main" id="{3BCA2239-5AFB-C4B6-BF4F-C57907FC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768350"/>
            <a:ext cx="4735513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75" tIns="49538" rIns="99075" bIns="49538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D948B2E2-E099-2504-B58D-298EFD76E4E5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711200" y="4860925"/>
            <a:ext cx="5521325" cy="443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19">
            <a:extLst>
              <a:ext uri="{FF2B5EF4-FFF2-40B4-BE49-F238E27FC236}">
                <a16:creationId xmlns:a16="http://schemas.microsoft.com/office/drawing/2014/main" id="{C7B6D0A0-5A72-4C47-B5C1-58442BE868E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9574A97C-F8A7-4A2A-BB56-04560AD74513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11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9939" name="Text Box 1">
            <a:extLst>
              <a:ext uri="{FF2B5EF4-FFF2-40B4-BE49-F238E27FC236}">
                <a16:creationId xmlns:a16="http://schemas.microsoft.com/office/drawing/2014/main" id="{52BEC5C5-4D25-42BF-8B2F-E76ECF61E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BB47EC46-3244-4202-96F9-6D4B78F2E88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6">
            <a:extLst>
              <a:ext uri="{FF2B5EF4-FFF2-40B4-BE49-F238E27FC236}">
                <a16:creationId xmlns:a16="http://schemas.microsoft.com/office/drawing/2014/main" id="{6F884456-4FBE-974E-EC8D-674E63FE79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E9F2AFC-9572-4AF6-ACAE-3E6EDEE77AD1}" type="slidenum">
              <a:rPr lang="it-IT" altLang="it-IT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/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E612C8A9-11E0-EAA4-5F29-EDF5C976A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D39FB1DD-6FFE-2B28-14A6-62880B5614E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351463" cy="3979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13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87921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14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5830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15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32842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16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98690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17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9744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18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3802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19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41148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20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220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94">
            <a:extLst>
              <a:ext uri="{FF2B5EF4-FFF2-40B4-BE49-F238E27FC236}">
                <a16:creationId xmlns:a16="http://schemas.microsoft.com/office/drawing/2014/main" id="{8298139A-F809-4FB1-B218-A947FB1BDB0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CF849D79-DF17-40CF-9A08-AF0E1BFEFAC2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3011" name="Text Box 1">
            <a:extLst>
              <a:ext uri="{FF2B5EF4-FFF2-40B4-BE49-F238E27FC236}">
                <a16:creationId xmlns:a16="http://schemas.microsoft.com/office/drawing/2014/main" id="{032926D6-2B81-4F48-AA7B-66EFB0323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0267A6BF-8C37-40A8-B3DD-3623BFA37FB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56225" cy="3984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38433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23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28682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24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14634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25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64925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26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965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27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98800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28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92529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29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08395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30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327855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9">
            <a:extLst>
              <a:ext uri="{FF2B5EF4-FFF2-40B4-BE49-F238E27FC236}">
                <a16:creationId xmlns:a16="http://schemas.microsoft.com/office/drawing/2014/main" id="{B4DF0C54-AB80-41E1-A52A-72D828D84ED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50A45756-FA67-440C-B7C2-63971973EBA6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32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7FBAFBA4-2E29-416C-B1CA-06C1348FE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3C02557-C7E3-4450-B0CD-2711D0C4A086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318125" cy="3946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552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4">
            <a:extLst>
              <a:ext uri="{FF2B5EF4-FFF2-40B4-BE49-F238E27FC236}">
                <a16:creationId xmlns:a16="http://schemas.microsoft.com/office/drawing/2014/main" id="{CC6E90B2-DF1D-44AB-8351-B330FE6726C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70F6E2EA-9831-4703-8B77-1EBA7910D534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3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AAED9EAA-CBFE-45D0-B3CA-9DF67B3F78A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65085468-155F-47B6-B26E-E6040706B94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356225" cy="3984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6">
            <a:extLst>
              <a:ext uri="{FF2B5EF4-FFF2-40B4-BE49-F238E27FC236}">
                <a16:creationId xmlns:a16="http://schemas.microsoft.com/office/drawing/2014/main" id="{1B411497-D6DC-5D10-491E-21E9BC40FAF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E2AF77-D1CB-41B8-A107-7531816C28B3}" type="slidenum">
              <a:rPr lang="it-IT" altLang="it-IT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/>
          </a:p>
        </p:txBody>
      </p:sp>
      <p:sp>
        <p:nvSpPr>
          <p:cNvPr id="43011" name="Text Box 1">
            <a:extLst>
              <a:ext uri="{FF2B5EF4-FFF2-40B4-BE49-F238E27FC236}">
                <a16:creationId xmlns:a16="http://schemas.microsoft.com/office/drawing/2014/main" id="{257ABE98-8FA4-F9AC-2C48-7FD13DF9E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8CC190DE-1194-A4CF-8409-785184DA057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351463" cy="3979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6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7A6787C6-5F4F-4C4E-A700-505611EF41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0D94F3-9A3D-4A61-891F-7F7654B485D2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50529" name="Text Box 1">
            <a:extLst>
              <a:ext uri="{FF2B5EF4-FFF2-40B4-BE49-F238E27FC236}">
                <a16:creationId xmlns:a16="http://schemas.microsoft.com/office/drawing/2014/main" id="{7C1AC67A-1D12-EE89-D3B2-642F0694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6B9AC017-AB81-4E6C-9AB4-489ECEFD11B9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7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40418C5D-91E3-52D4-E81F-895CF578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C32A729-B445-793D-8EC9-70E7A0B369D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4722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22A354AA-64AC-CECA-961D-7D1CE8B92EE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C84771-5E5A-4F22-A195-1D14ED7406E5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52577" name="Text Box 1">
            <a:extLst>
              <a:ext uri="{FF2B5EF4-FFF2-40B4-BE49-F238E27FC236}">
                <a16:creationId xmlns:a16="http://schemas.microsoft.com/office/drawing/2014/main" id="{6181C254-5B23-6775-5D89-0BFF7A0D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53E82016-D70B-4755-ADD9-8EE14491F573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8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2578" name="Text Box 2">
            <a:extLst>
              <a:ext uri="{FF2B5EF4-FFF2-40B4-BE49-F238E27FC236}">
                <a16:creationId xmlns:a16="http://schemas.microsoft.com/office/drawing/2014/main" id="{ABBC3CFC-C867-D416-88A1-2914AE303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EE613D86-1DC4-F4F6-0527-DFDFC92E963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A77157F2-5988-1903-33A6-120C5F2AED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3617B0-8E83-48F8-8808-F5E3F5EF5D92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51553" name="Text Box 1">
            <a:extLst>
              <a:ext uri="{FF2B5EF4-FFF2-40B4-BE49-F238E27FC236}">
                <a16:creationId xmlns:a16="http://schemas.microsoft.com/office/drawing/2014/main" id="{493E1F77-8885-22D5-C575-286A62A73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1CAD55DF-4962-4371-8395-7F35DD41757F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9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1554" name="Text Box 2">
            <a:extLst>
              <a:ext uri="{FF2B5EF4-FFF2-40B4-BE49-F238E27FC236}">
                <a16:creationId xmlns:a16="http://schemas.microsoft.com/office/drawing/2014/main" id="{92DF21AD-8A13-12EF-C9DD-5E0A46329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53D6CB96-E4D5-4323-7FB8-66A1C7DBC01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6">
            <a:extLst>
              <a:ext uri="{FF2B5EF4-FFF2-40B4-BE49-F238E27FC236}">
                <a16:creationId xmlns:a16="http://schemas.microsoft.com/office/drawing/2014/main" id="{A77157F2-5988-1903-33A6-120C5F2AED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3617B0-8E83-48F8-8808-F5E3F5EF5D92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51553" name="Text Box 1">
            <a:extLst>
              <a:ext uri="{FF2B5EF4-FFF2-40B4-BE49-F238E27FC236}">
                <a16:creationId xmlns:a16="http://schemas.microsoft.com/office/drawing/2014/main" id="{493E1F77-8885-22D5-C575-286A62A73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200" tIns="43920" rIns="88200" bIns="439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1CAD55DF-4962-4371-8395-7F35DD41757F}" type="slidenum">
              <a:rPr lang="it-IT" altLang="it-IT" sz="1100">
                <a:latin typeface="Times New Roman" panose="02020603050405020304" pitchFamily="18" charset="0"/>
              </a:rPr>
              <a:pPr algn="r">
                <a:buClrTx/>
                <a:buFontTx/>
                <a:buNone/>
              </a:pPr>
              <a:t>10</a:t>
            </a:fld>
            <a:endParaRPr lang="it-IT" altLang="it-IT" sz="1100">
              <a:latin typeface="Times New Roman" panose="02020603050405020304" pitchFamily="18" charset="0"/>
            </a:endParaRPr>
          </a:p>
        </p:txBody>
      </p:sp>
      <p:sp>
        <p:nvSpPr>
          <p:cNvPr id="151554" name="Text Box 2">
            <a:extLst>
              <a:ext uri="{FF2B5EF4-FFF2-40B4-BE49-F238E27FC236}">
                <a16:creationId xmlns:a16="http://schemas.microsoft.com/office/drawing/2014/main" id="{92DF21AD-8A13-12EF-C9DD-5E0A46329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685800"/>
            <a:ext cx="4575175" cy="3430588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53D6CB96-E4D5-4323-7FB8-66A1C7DBC01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51463" cy="3979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585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720AA6-79B6-666F-E7E9-E5569AC5D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B083BE-4952-1422-6C2E-84D9B9F5B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52039D-A4F3-3F1A-3141-CF921F936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B7CF-6F6D-4291-955C-7CA225D8A2F8}" type="datetime1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ED55AA-00FD-327D-D8BA-072697C3B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DD2289-7A48-CD2F-8C5E-9797A77E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39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95BF33-4A19-6F15-0BD3-F40FA8471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0CCE3A-2DFC-0064-3813-853EC4247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9001AC-9859-1F6F-0223-D146F76DC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B14B-2E46-450F-953B-7B0CDE3B3121}" type="datetime1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A95EA8-5EA0-83B5-213D-EE0B7B94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A0C2AE-6B33-9F59-52FC-53749A25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642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C4DE0B6-507B-4F05-B663-9137EE1F3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5754718-116C-52D9-8A1A-75BB04641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153342-0651-987F-874C-09FDC241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6B11-9A3E-4D6C-B137-A71CBE269E2D}" type="datetime1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B5D601-3C85-DA08-4475-59D25CC0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9CB42D-A046-831A-6B47-8F040D01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14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649561-6CE3-8A17-50FF-63188884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C736B6-7255-A378-D685-C0E1FF1B1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AB3EE7-4802-1DF2-8164-EBD82053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F97-DF90-4366-8A81-78D7E2C0F077}" type="datetime1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FE3B05-9098-3C9B-CAFD-68700921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E5589F-A40D-5191-32BA-58777F54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309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D7DCE5-C56C-6EE5-8CE0-5F6CF6A5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5C1A3E-713B-BAF9-923D-62F1E0729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5532C0-E1A1-FFC9-377D-742CC67B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4DBB-A5BA-49E2-A60D-6702816C74BB}" type="datetime1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819BD4-8D24-6FDC-96E9-D8EAEE18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9B55ED-6754-2A8A-50F3-6D556778B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22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CBC571-0827-F0AC-D70B-A43E2AF8C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2F0BAB-39CB-F198-AFBB-D939BCFA7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7A1764-135C-91BE-FD09-7339E5B0F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A374E5-6424-1A3C-D7D2-5F85A62D8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79BD-4292-468A-AA5C-680767E6EA99}" type="datetime1">
              <a:rPr lang="it-IT" smtClean="0"/>
              <a:t>11/12/2022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A84E52-4302-359B-0CCA-A23BBC02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666EE5-C8D8-CF83-1E7E-7256A9ADA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19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8744C6-23B2-7712-8009-FEE6DDEA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A93E42-C0E3-65DD-8D78-183CAA025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42E9EB2-789D-CA6A-0335-3E1457F91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336A218-3922-88CF-3F65-48083EE4F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F2D05DF-5B67-0AAD-7EB4-3FD947732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ED2135-3316-31A7-7A3A-CC4C6E3B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0D50-0497-4150-A52A-AF51AD30E1D3}" type="datetime1">
              <a:rPr lang="it-IT" smtClean="0"/>
              <a:t>11/12/2022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15CD8B-33DC-841B-C7D5-8ADDD3F9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DD902A8-DA8C-282E-DBBF-3E7BF5D5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74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C2491D-DBC3-30DE-4FE4-53800ED98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A6CB5AC-B0C4-335F-B98A-D358920F1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9E54-06AB-430B-AB19-8F27A6F298FE}" type="datetime1">
              <a:rPr lang="it-IT" smtClean="0"/>
              <a:t>11/12/2022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6FF71E0-3F36-EAF0-8723-BC7D1F3C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E2D63E-0199-73C2-F1AF-E18606CE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23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7DE0067-5F2B-DA7D-C883-822C6C895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93E5-763F-4E6F-A792-9142BEBBE605}" type="datetime1">
              <a:rPr lang="it-IT" smtClean="0"/>
              <a:t>11/12/2022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189619F-2DE8-6EC8-1AF0-922288B1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0259E6-DD1C-C8EA-90DE-972C52E0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11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CAA93-70EA-97A0-4303-A7BA8F9F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DF6058-6F74-01ED-235A-C09F28641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05A82C6-9016-AD4C-55AF-0F1082370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50155F-6018-8002-FDDB-7CAB7B677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A563-5C0E-4AD8-8665-0B86508016AE}" type="datetime1">
              <a:rPr lang="it-IT" smtClean="0"/>
              <a:t>11/12/2022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629414-EE71-21F9-563B-C5101E182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64F88A-F94F-32B3-5F7A-B38FB1BD2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25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93D81B-A1B1-7023-C668-F58C233F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A3A0D92-9051-517A-870F-172A324760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591DC9B-3C67-E8C4-52AC-2C84665EF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F23273-14FF-3A7A-7DF3-C9BD3C54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86E66-FC37-41FF-9B93-3A204A53A340}" type="datetime1">
              <a:rPr lang="it-IT" smtClean="0"/>
              <a:t>11/12/2022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FDD11FE-1928-8BD7-D934-45C4BB3A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0223D0-04F6-2931-F1E2-03A1E581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93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A654E93-BD66-D901-D8F1-B54D1371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5C2C77-1B2D-7B2B-5F5E-89935009E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F5F94F-9FCD-96EE-8BD5-5A816AEF0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62B8-B1FC-4C2F-8EB6-F4B8CDD8ACEF}" type="datetime1">
              <a:rPr lang="it-IT" smtClean="0"/>
              <a:t>11/12/2022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94B6C8-2653-5090-4E35-BA4A34E9B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B42D40-84CA-715F-1EBB-4C8D8E4BA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4343A-AF8A-41A1-A0CF-22D45452D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12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CD381F30-870E-3D2A-581C-C9CD8B93B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61" y="5910147"/>
            <a:ext cx="11686478" cy="52540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101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2pPr>
            <a:lvl3pPr>
              <a:lnSpc>
                <a:spcPct val="101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3pPr>
            <a:lvl4pPr>
              <a:lnSpc>
                <a:spcPct val="101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4pPr>
            <a:lvl5pPr>
              <a:lnSpc>
                <a:spcPct val="101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  <a:buClrTx/>
              <a:buFontTx/>
              <a:buNone/>
              <a:defRPr/>
            </a:pPr>
            <a:r>
              <a:rPr lang="it-IT" alt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“ Casi di individuazione del titolare effettivo ”</a:t>
            </a:r>
          </a:p>
        </p:txBody>
      </p:sp>
      <p:sp>
        <p:nvSpPr>
          <p:cNvPr id="24582" name="Titolo 1">
            <a:extLst>
              <a:ext uri="{FF2B5EF4-FFF2-40B4-BE49-F238E27FC236}">
                <a16:creationId xmlns:a16="http://schemas.microsoft.com/office/drawing/2014/main" id="{D0CEF150-DDE7-4093-59FD-8FE0A6338F9C}"/>
              </a:ext>
            </a:extLst>
          </p:cNvPr>
          <p:cNvSpPr>
            <a:spLocks noGrp="1"/>
          </p:cNvSpPr>
          <p:nvPr/>
        </p:nvSpPr>
        <p:spPr bwMode="auto">
          <a:xfrm>
            <a:off x="1948716" y="3930883"/>
            <a:ext cx="878522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lnSpc>
                <a:spcPct val="101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2pPr>
            <a:lvl3pPr>
              <a:lnSpc>
                <a:spcPct val="101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3pPr>
            <a:lvl4pPr>
              <a:lnSpc>
                <a:spcPct val="101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4pPr>
            <a:lvl5pPr>
              <a:lnSpc>
                <a:spcPct val="101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lnSpc>
                <a:spcPct val="101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S Gothic" panose="020B0609070205080204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br>
              <a:rPr lang="it-IT" altLang="it-IT" sz="3600" b="1" u="sng" dirty="0">
                <a:solidFill>
                  <a:schemeClr val="tx1"/>
                </a:solidFill>
              </a:rPr>
            </a:br>
            <a:br>
              <a:rPr lang="it-IT" altLang="it-IT" sz="3600" b="1" u="sng" dirty="0">
                <a:solidFill>
                  <a:schemeClr val="tx1"/>
                </a:solidFill>
              </a:rPr>
            </a:br>
            <a:endParaRPr lang="it-IT" altLang="it-IT" sz="3600" b="1" u="sng" dirty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it-IT" altLang="it-IT" b="1" u="sng" dirty="0">
                <a:solidFill>
                  <a:schemeClr val="tx1"/>
                </a:solidFill>
              </a:rPr>
              <a:t>WEBINAR</a:t>
            </a:r>
          </a:p>
          <a:p>
            <a:pPr algn="ctr" eaLnBrk="1" hangingPunct="1"/>
            <a:r>
              <a:rPr lang="it-IT" altLang="it-IT" sz="2000" b="1" i="1" dirty="0">
                <a:solidFill>
                  <a:schemeClr val="tx1"/>
                </a:solidFill>
              </a:rPr>
              <a:t>15 dicembre 2022  </a:t>
            </a:r>
          </a:p>
          <a:p>
            <a:pPr algn="ctr" eaLnBrk="1" hangingPunct="1"/>
            <a:r>
              <a:rPr lang="it-IT" altLang="it-IT" sz="2000" b="1" i="1" dirty="0">
                <a:solidFill>
                  <a:schemeClr val="tx1"/>
                </a:solidFill>
              </a:rPr>
              <a:t>Percorso Antiriciclaggio </a:t>
            </a:r>
          </a:p>
          <a:p>
            <a:pPr algn="ctr" eaLnBrk="1" hangingPunct="1"/>
            <a:r>
              <a:rPr lang="it-IT" altLang="it-IT" sz="2000" b="1" i="1" dirty="0">
                <a:solidFill>
                  <a:schemeClr val="tx1"/>
                </a:solidFill>
              </a:rPr>
              <a:t>Dott.ssa Giusy Spanò  </a:t>
            </a:r>
            <a:endParaRPr lang="it-IT" altLang="it-IT" sz="3600" b="1" u="sng" dirty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endParaRPr lang="it-IT" altLang="it-IT" sz="2400" b="1" dirty="0">
              <a:solidFill>
                <a:srgbClr val="00B050"/>
              </a:solidFill>
            </a:endParaRP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br>
              <a:rPr lang="it-IT" altLang="it-IT" sz="3600" b="1" dirty="0">
                <a:solidFill>
                  <a:srgbClr val="FF0000"/>
                </a:solidFill>
              </a:rPr>
            </a:br>
            <a:r>
              <a:rPr lang="it-IT" altLang="it-IT" sz="3600" b="1" dirty="0">
                <a:solidFill>
                  <a:srgbClr val="FF0000"/>
                </a:solidFill>
              </a:rPr>
              <a:t> </a:t>
            </a:r>
            <a:endParaRPr lang="it-IT" altLang="it-IT" sz="3600" dirty="0">
              <a:solidFill>
                <a:srgbClr val="FF000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481DD89-7131-3729-C428-3A65493E8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61" y="174350"/>
            <a:ext cx="11686478" cy="3630501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>
            <a:extLst>
              <a:ext uri="{FF2B5EF4-FFF2-40B4-BE49-F238E27FC236}">
                <a16:creationId xmlns:a16="http://schemas.microsoft.com/office/drawing/2014/main" id="{3035B182-5E30-4885-A739-C515AD343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108" y="652044"/>
            <a:ext cx="4835587" cy="103093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    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AVC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TITOLARE  EFFETTIVO</a:t>
            </a:r>
          </a:p>
          <a:p>
            <a:pPr algn="ctr">
              <a:buClrTx/>
              <a:buFontTx/>
              <a:buNone/>
            </a:pP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Art. 20 </a:t>
            </a:r>
            <a:r>
              <a:rPr lang="it-IT" altLang="it-IT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D.Lgs.</a:t>
            </a: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n. 231-2007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  <p:sp>
        <p:nvSpPr>
          <p:cNvPr id="63490" name="AutoShape 2">
            <a:extLst>
              <a:ext uri="{FF2B5EF4-FFF2-40B4-BE49-F238E27FC236}">
                <a16:creationId xmlns:a16="http://schemas.microsoft.com/office/drawing/2014/main" id="{499589B7-8073-A286-3AC2-5EDDEF846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560055"/>
            <a:ext cx="8820150" cy="3057103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I SOGGETTI OBBLIGATI CONSERVANO TRACCIA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               DELLE VERIFICHE EFFETTUATE AI FINI                    DELL'INDIVIDUAZIONE  DEL TITOLARE EFFETTIVO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0070C0"/>
                </a:solidFill>
                <a:latin typeface="Tahoma" panose="020B0604030504040204" pitchFamily="34" charset="0"/>
              </a:rPr>
              <a:t>              </a:t>
            </a:r>
            <a:endParaRPr lang="it-IT" altLang="it-IT" sz="1600" b="1" dirty="0"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sz="1600" b="1" dirty="0">
                <a:latin typeface="Tahoma" panose="020B0604030504040204" pitchFamily="34" charset="0"/>
              </a:rPr>
              <a:t> 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108F6C9-916E-D5F8-A3AE-F013558A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09651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numero diapositiva 5">
            <a:extLst>
              <a:ext uri="{FF2B5EF4-FFF2-40B4-BE49-F238E27FC236}">
                <a16:creationId xmlns:a16="http://schemas.microsoft.com/office/drawing/2014/main" id="{4017A718-84D5-4C40-AC0C-099A04FA9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2DBB4003-0690-4CF2-AA7A-09CFF1893EB2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11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BBB64C35-F418-4621-9065-B929532FC9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30214" y="1699846"/>
            <a:ext cx="8757139" cy="5067668"/>
          </a:xfrm>
          <a:noFill/>
          <a:ln>
            <a:solidFill>
              <a:schemeClr val="tx1"/>
            </a:solidFill>
          </a:ln>
        </p:spPr>
        <p:txBody>
          <a:bodyPr vert="horz" lIns="90000" tIns="46800" rIns="90000" bIns="46800" rtlCol="0">
            <a:normAutofit/>
          </a:bodyPr>
          <a:lstStyle/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SzPct val="45000"/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  <a:defRPr/>
            </a:pPr>
            <a:r>
              <a:rPr lang="it-IT" altLang="it-IT" sz="18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RAFFORZAMENTO DELL'INDIVIDUAZIONE DEL TITOLARE EFFETTIVO CHE VA INDIVIDUATO IN TUTTI I CASI  </a:t>
            </a:r>
            <a:r>
              <a:rPr lang="it-IT" altLang="it-IT" sz="1800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art. 20 )</a:t>
            </a:r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  <a:defRPr/>
            </a:pPr>
            <a:r>
              <a:rPr lang="it-IT" altLang="it-IT" sz="18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</a:t>
            </a:r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  <a:defRPr/>
            </a:pPr>
            <a:r>
              <a:rPr lang="it-IT" altLang="it-IT" sz="18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</a:t>
            </a:r>
            <a:r>
              <a:rPr lang="it-IT" altLang="it-IT" sz="1800" b="1" u="sng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PRECEDENTEMENTE</a:t>
            </a:r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  <a:defRPr/>
            </a:pPr>
            <a:r>
              <a:rPr lang="it-IT" altLang="it-IT" sz="1800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ALCUNI CASI  </a:t>
            </a:r>
            <a:r>
              <a:rPr lang="it-IT" altLang="it-IT" sz="1800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PER ES. COOPERATIVE O CONDOMINII O ASSOCIAZIONI   CULTURALI E SIMILI )</a:t>
            </a:r>
            <a:r>
              <a:rPr lang="it-IT" altLang="it-IT" sz="18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LA NORMATIVA CONTEMPLAVA LA POSSIBILITA' DI NON INDIVIDUARE ALCUN TITOLARE EFFETTIVO</a:t>
            </a: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CB4CD159-942E-4A8F-BBB3-2C48FF4BB7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95754" y="214313"/>
            <a:ext cx="9964615" cy="647700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</a:t>
            </a:r>
            <a:r>
              <a:rPr lang="it-IT" altLang="it-IT" sz="2200" b="1" i="1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NOVITA'   D.LGS.  25.5.2017  n. 90 PER I PROFESSIONISTI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9E8D8BAC-6667-8E72-4564-616C47F8FE5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98675" y="968375"/>
            <a:ext cx="8013700" cy="5543550"/>
          </a:xfrm>
        </p:spPr>
        <p:txBody>
          <a:bodyPr vert="horz" lIns="90000" tIns="46800" rIns="90000" bIns="46800" rtlCol="0">
            <a:normAutofit fontScale="92500" lnSpcReduction="10000"/>
          </a:bodyPr>
          <a:lstStyle/>
          <a:p>
            <a:pPr marL="0" indent="1270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400" b="1" dirty="0"/>
              <a:t>                     </a:t>
            </a:r>
            <a:r>
              <a:rPr lang="it-IT" altLang="it-IT" sz="2400" b="1" u="sng" dirty="0">
                <a:solidFill>
                  <a:srgbClr val="3333FF"/>
                </a:solidFill>
              </a:rPr>
              <a:t>Regole tecniche emanate a gennaio 2019</a:t>
            </a:r>
          </a:p>
          <a:p>
            <a:pPr marL="0" indent="1270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400" b="1" u="sng" dirty="0">
                <a:solidFill>
                  <a:srgbClr val="FF0000"/>
                </a:solidFill>
              </a:rPr>
              <a:t>obbligatorie </a:t>
            </a:r>
          </a:p>
          <a:p>
            <a:pPr marL="0" indent="1270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it-IT" altLang="it-IT" sz="2400" b="1" u="sng" dirty="0">
              <a:solidFill>
                <a:srgbClr val="CC0000"/>
              </a:solidFill>
            </a:endParaRPr>
          </a:p>
          <a:p>
            <a:pPr marL="0" indent="12700" algn="just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400" b="1" dirty="0"/>
              <a:t>                       </a:t>
            </a:r>
            <a:r>
              <a:rPr lang="it-IT" altLang="it-IT" sz="2400" b="1" u="sng" dirty="0"/>
              <a:t> </a:t>
            </a:r>
            <a:r>
              <a:rPr lang="it-IT" altLang="it-IT" sz="2400" b="1" u="sng" dirty="0">
                <a:solidFill>
                  <a:srgbClr val="3333FF"/>
                </a:solidFill>
              </a:rPr>
              <a:t>Linee guida emanate a maggio 2019</a:t>
            </a:r>
          </a:p>
          <a:p>
            <a:pPr marL="0" indent="12700" algn="just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400" b="1" u="sng" dirty="0">
                <a:solidFill>
                  <a:srgbClr val="FF0000"/>
                </a:solidFill>
              </a:rPr>
              <a:t>indicative </a:t>
            </a:r>
            <a:r>
              <a:rPr lang="it-IT" altLang="it-IT" sz="2400" b="1" i="1" u="sng" dirty="0">
                <a:solidFill>
                  <a:srgbClr val="FF0000"/>
                </a:solidFill>
              </a:rPr>
              <a:t>ma importanti da adottare per uniformità dei comportamenti fra tutti gli iscritti ODCEC</a:t>
            </a:r>
            <a:endParaRPr lang="it-IT" altLang="it-IT" sz="2400" b="1" u="sng" dirty="0">
              <a:solidFill>
                <a:srgbClr val="FF0000"/>
              </a:solidFill>
            </a:endParaRPr>
          </a:p>
          <a:p>
            <a:pPr marL="0" indent="12700" algn="just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it-IT" altLang="it-IT" sz="2000" b="1" dirty="0"/>
          </a:p>
          <a:p>
            <a:pPr marL="0" indent="12700" algn="just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it-IT" altLang="it-IT" sz="2000" b="1" dirty="0"/>
          </a:p>
          <a:p>
            <a:pPr marL="0" indent="12700" algn="just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argomenti trattati :</a:t>
            </a:r>
          </a:p>
          <a:p>
            <a:pPr marL="0" indent="12700" algn="just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- valutazione del rischio (artt. 15-16 d.lgs. 231/2007)</a:t>
            </a:r>
          </a:p>
          <a:p>
            <a:pPr marL="0" indent="7938">
              <a:lnSpc>
                <a:spcPct val="100000"/>
              </a:lnSpc>
              <a:spcAft>
                <a:spcPts val="25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 </a:t>
            </a:r>
          </a:p>
          <a:p>
            <a:pPr marL="0" indent="7938">
              <a:lnSpc>
                <a:spcPct val="100000"/>
              </a:lnSpc>
              <a:spcAft>
                <a:spcPts val="250"/>
              </a:spcAft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000" b="1" dirty="0">
                <a:solidFill>
                  <a:srgbClr val="3333FF"/>
                </a:solidFill>
                <a:latin typeface="Calibri;Calibri" pitchFamily="32" charset="0"/>
                <a:cs typeface="Calibri;Calibri" pitchFamily="32" charset="0"/>
              </a:rPr>
              <a:t>- </a:t>
            </a:r>
            <a:r>
              <a:rPr lang="it-IT" altLang="it-IT" sz="2000" b="1" dirty="0">
                <a:solidFill>
                  <a:srgbClr val="3333FF"/>
                </a:solidFill>
              </a:rPr>
              <a:t>adeguata verifica della clientela (artt. 17- 30 d.lgs. 231/2007)</a:t>
            </a:r>
          </a:p>
          <a:p>
            <a:pPr marL="0" indent="7938">
              <a:lnSpc>
                <a:spcPct val="100000"/>
              </a:lnSpc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it-IT" altLang="it-IT" sz="2000" b="1" dirty="0">
              <a:solidFill>
                <a:srgbClr val="3333FF"/>
              </a:solidFill>
              <a:latin typeface="Calibri;Calibri" pitchFamily="32" charset="0"/>
              <a:cs typeface="Calibri;Calibri" pitchFamily="32" charset="0"/>
            </a:endParaRPr>
          </a:p>
          <a:p>
            <a:pPr marL="0" indent="7938">
              <a:lnSpc>
                <a:spcPct val="100000"/>
              </a:lnSpc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it-IT" altLang="it-IT" sz="2000" b="1" dirty="0">
                <a:solidFill>
                  <a:srgbClr val="3333FF"/>
                </a:solidFill>
                <a:latin typeface="Calibri;Calibri" pitchFamily="32" charset="0"/>
                <a:cs typeface="Calibri;Calibri" pitchFamily="32" charset="0"/>
              </a:rPr>
              <a:t>- </a:t>
            </a:r>
            <a:r>
              <a:rPr lang="it-IT" altLang="it-IT" sz="2000" b="1" dirty="0">
                <a:solidFill>
                  <a:srgbClr val="3333FF"/>
                </a:solidFill>
                <a:cs typeface="Calibri;Calibri" pitchFamily="32" charset="0"/>
              </a:rPr>
              <a:t>conservazione dei documenti, dei dati e delle informazioni    (artt. 31, 32 e  34 d.lgs. 231/2007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90D2FDE-7616-541B-A838-7873F5C1FB1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00100" y="98425"/>
            <a:ext cx="10833100" cy="869950"/>
          </a:xfrm>
        </p:spPr>
        <p:txBody>
          <a:bodyPr vert="horz" lIns="90000" tIns="46800" rIns="90000" bIns="46800" rtlCol="0" anchor="b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800" b="1" i="1" dirty="0">
                <a:solidFill>
                  <a:srgbClr val="002060"/>
                </a:solidFill>
              </a:rPr>
              <a:t>              documenti  CNDCEC   </a:t>
            </a:r>
            <a:r>
              <a:rPr lang="it-IT" altLang="it-IT" sz="2000" b="1" i="1" dirty="0">
                <a:solidFill>
                  <a:srgbClr val="002060"/>
                </a:solidFill>
              </a:rPr>
              <a:t>( organismo di autoregolamentazione art.11 </a:t>
            </a:r>
            <a:r>
              <a:rPr lang="it-IT" altLang="it-IT" sz="2000" b="1" i="1" dirty="0" err="1">
                <a:solidFill>
                  <a:srgbClr val="002060"/>
                </a:solidFill>
              </a:rPr>
              <a:t>D.Lgs.</a:t>
            </a:r>
            <a:r>
              <a:rPr lang="it-IT" altLang="it-IT" sz="2000" b="1" i="1" dirty="0">
                <a:solidFill>
                  <a:srgbClr val="002060"/>
                </a:solidFill>
              </a:rPr>
              <a:t> n.231/2007 </a:t>
            </a:r>
            <a:r>
              <a:rPr lang="it-IT" altLang="it-IT" sz="2000" b="1" i="1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br>
              <a:rPr lang="it-IT" altLang="it-IT" sz="2000" b="1" i="1" dirty="0">
                <a:solidFill>
                  <a:srgbClr val="FF00FF"/>
                </a:solidFill>
              </a:rPr>
            </a:br>
            <a:endParaRPr lang="it-IT" altLang="it-IT" sz="2000" b="1" i="1" dirty="0">
              <a:solidFill>
                <a:srgbClr val="FF00FF"/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CDA7697-2853-3FEF-84EB-2731003D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529" y="82457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294" y="588635"/>
            <a:ext cx="8023317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di società di capitali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80868016-587A-9DF7-3F74-AF20593CD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072590"/>
              </p:ext>
            </p:extLst>
          </p:nvPr>
        </p:nvGraphicFramePr>
        <p:xfrm>
          <a:off x="1718310" y="1094813"/>
          <a:ext cx="8755380" cy="1458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348">
                  <a:extLst>
                    <a:ext uri="{9D8B030D-6E8A-4147-A177-3AD203B41FA5}">
                      <a16:colId xmlns:a16="http://schemas.microsoft.com/office/drawing/2014/main" val="3129010089"/>
                    </a:ext>
                  </a:extLst>
                </a:gridCol>
                <a:gridCol w="5951032">
                  <a:extLst>
                    <a:ext uri="{9D8B030D-6E8A-4147-A177-3AD203B41FA5}">
                      <a16:colId xmlns:a16="http://schemas.microsoft.com/office/drawing/2014/main" val="2364861575"/>
                    </a:ext>
                  </a:extLst>
                </a:gridCol>
              </a:tblGrid>
              <a:tr h="517728">
                <a:tc gridSpan="2">
                  <a:txBody>
                    <a:bodyPr/>
                    <a:lstStyle/>
                    <a:p>
                      <a:pPr algn="l"/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QUOTE DI PARTECIPAZIONE AL CAPITALE/UTILI DELLA SOCIETA’ ALFA S.R.L. 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160240"/>
                  </a:ext>
                </a:extLst>
              </a:tr>
              <a:tr h="263866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Persona fisica per il 15%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rowSpan="2"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it-IT" sz="1600" b="1" kern="5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439317711"/>
                  </a:ext>
                </a:extLst>
              </a:tr>
              <a:tr h="275826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Persona fisica per il 25%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384743"/>
                  </a:ext>
                </a:extLst>
              </a:tr>
              <a:tr h="263866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FF0000"/>
                          </a:solidFill>
                          <a:effectLst/>
                        </a:rPr>
                        <a:t>Persona fisica per il 60%</a:t>
                      </a:r>
                      <a:endParaRPr lang="it-IT" sz="16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FF0000"/>
                          </a:solidFill>
                          <a:effectLst/>
                        </a:rPr>
                        <a:t>E’ IL TITOLARE EFFETTIVO   </a:t>
                      </a:r>
                      <a:endParaRPr lang="it-IT" sz="16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241622583"/>
                  </a:ext>
                </a:extLst>
              </a:tr>
            </a:tbl>
          </a:graphicData>
        </a:graphic>
      </p:graphicFrame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6A8A1082-8DF1-4BBE-6D92-EAE1702B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27625"/>
              </p:ext>
            </p:extLst>
          </p:nvPr>
        </p:nvGraphicFramePr>
        <p:xfrm>
          <a:off x="1757082" y="2674611"/>
          <a:ext cx="8716608" cy="4200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7482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  <a:gridCol w="5989126">
                  <a:extLst>
                    <a:ext uri="{9D8B030D-6E8A-4147-A177-3AD203B41FA5}">
                      <a16:colId xmlns:a16="http://schemas.microsoft.com/office/drawing/2014/main" val="3459622198"/>
                    </a:ext>
                  </a:extLst>
                </a:gridCol>
              </a:tblGrid>
              <a:tr h="539449">
                <a:tc gridSpan="2">
                  <a:txBody>
                    <a:bodyPr/>
                    <a:lstStyle/>
                    <a:p>
                      <a:pPr algn="l"/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QUOTE DI PARTECIPAZIONE AL CAPITALE/UTILI DELLA SOCIETA’  ZETA  S.P.A.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  <a:tr h="308011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FF0000"/>
                          </a:solidFill>
                          <a:effectLst/>
                        </a:rPr>
                        <a:t>Persona fisica per il 25%</a:t>
                      </a:r>
                      <a:endParaRPr lang="it-IT" sz="16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rowSpan="4"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L’individuazione del titolare effettivo ricadrà :</a:t>
                      </a:r>
                    </a:p>
                    <a:p>
                      <a:pPr lvl="0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su chi controlla la maggioranza dei voti esercitabili in assemblea ordinaria;  </a:t>
                      </a:r>
                    </a:p>
                    <a:p>
                      <a:pPr lvl="0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su chi controlla i voti sufficienti per una    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influenza dominante in detta assemblea; </a:t>
                      </a:r>
                    </a:p>
                    <a:p>
                      <a:pPr lvl="0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su chi, a seguito di particolari vincoli  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contrattuali, sia in grado di esercitare (in  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assemblea) un’influenza dominante.</a:t>
                      </a:r>
                    </a:p>
                    <a:p>
                      <a:endParaRPr lang="it-IT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l’applicazione dei sopra indicati criteri non consente di individuare univocamente uno o più</a:t>
                      </a:r>
                      <a:r>
                        <a:rPr lang="it-IT" sz="18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titolari effettivi, esso coincide con la persona fisica o le persone fisiche titolari di poteri di rappresentanza</a:t>
                      </a:r>
                      <a:r>
                        <a:rPr lang="it-IT" sz="1200" kern="5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2334232"/>
                  </a:ext>
                </a:extLst>
              </a:tr>
              <a:tr h="308011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FF0000"/>
                          </a:solidFill>
                          <a:effectLst/>
                        </a:rPr>
                        <a:t>Persona fisica per il 25%</a:t>
                      </a:r>
                      <a:endParaRPr lang="it-IT" sz="16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246888"/>
                  </a:ext>
                </a:extLst>
              </a:tr>
              <a:tr h="308011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FF0000"/>
                          </a:solidFill>
                          <a:effectLst/>
                        </a:rPr>
                        <a:t>Persona fisica per il 25%</a:t>
                      </a:r>
                      <a:endParaRPr lang="it-IT" sz="16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9956094"/>
                  </a:ext>
                </a:extLst>
              </a:tr>
              <a:tr h="2719908">
                <a:tc>
                  <a:txBody>
                    <a:bodyPr/>
                    <a:lstStyle/>
                    <a:p>
                      <a:r>
                        <a:rPr lang="it-IT" sz="1600" b="1" kern="0" dirty="0">
                          <a:solidFill>
                            <a:srgbClr val="FF0000"/>
                          </a:solidFill>
                          <a:effectLst/>
                        </a:rPr>
                        <a:t>Persona fisica per il 25%</a:t>
                      </a:r>
                      <a:endParaRPr lang="it-IT" sz="16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4200091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7CD68AE-F30C-F591-88C0-684128A24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9118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7" y="130225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41" y="632299"/>
            <a:ext cx="8023317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di società di capitali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6A8A1082-8DF1-4BBE-6D92-EAE1702B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54121"/>
              </p:ext>
            </p:extLst>
          </p:nvPr>
        </p:nvGraphicFramePr>
        <p:xfrm>
          <a:off x="1915439" y="1251847"/>
          <a:ext cx="8573172" cy="313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3172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105457">
                <a:tc>
                  <a:txBody>
                    <a:bodyPr/>
                    <a:lstStyle/>
                    <a:p>
                      <a:pPr algn="l"/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QUOTE DI PARTECIPAZIONE AL CAPITALE/UTILI DELLA SOCIETA’  KAPPA  S.P.A.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92736FD-FAB3-5DFF-07AE-D839F79C2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499661"/>
              </p:ext>
            </p:extLst>
          </p:nvPr>
        </p:nvGraphicFramePr>
        <p:xfrm>
          <a:off x="1712259" y="1800485"/>
          <a:ext cx="8761431" cy="357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7922">
                  <a:extLst>
                    <a:ext uri="{9D8B030D-6E8A-4147-A177-3AD203B41FA5}">
                      <a16:colId xmlns:a16="http://schemas.microsoft.com/office/drawing/2014/main" val="1785393280"/>
                    </a:ext>
                  </a:extLst>
                </a:gridCol>
                <a:gridCol w="2944619">
                  <a:extLst>
                    <a:ext uri="{9D8B030D-6E8A-4147-A177-3AD203B41FA5}">
                      <a16:colId xmlns:a16="http://schemas.microsoft.com/office/drawing/2014/main" val="2150619623"/>
                    </a:ext>
                  </a:extLst>
                </a:gridCol>
                <a:gridCol w="2548890">
                  <a:extLst>
                    <a:ext uri="{9D8B030D-6E8A-4147-A177-3AD203B41FA5}">
                      <a16:colId xmlns:a16="http://schemas.microsoft.com/office/drawing/2014/main" val="2179840794"/>
                    </a:ext>
                  </a:extLst>
                </a:gridCol>
              </a:tblGrid>
              <a:tr h="493167">
                <a:tc>
                  <a:txBody>
                    <a:bodyPr/>
                    <a:lstStyle/>
                    <a:p>
                      <a:r>
                        <a:rPr lang="it-IT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Persona fisica  per il 10%</a:t>
                      </a:r>
                      <a:endParaRPr lang="it-IT" sz="1800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790207314"/>
                  </a:ext>
                </a:extLst>
              </a:tr>
              <a:tr h="493167">
                <a:tc>
                  <a:txBody>
                    <a:bodyPr/>
                    <a:lstStyle/>
                    <a:p>
                      <a:r>
                        <a:rPr lang="it-IT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Persona fisica  per il 30%</a:t>
                      </a:r>
                      <a:endParaRPr lang="it-IT" sz="1800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800" b="1" u="sng" kern="0" dirty="0">
                          <a:solidFill>
                            <a:srgbClr val="FF0000"/>
                          </a:solidFill>
                          <a:effectLst/>
                        </a:rPr>
                        <a:t>E’ TITOLARE EFFETTIVO   </a:t>
                      </a:r>
                      <a:endParaRPr lang="it-IT" sz="1800" b="1" u="sng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4246299207"/>
                  </a:ext>
                </a:extLst>
              </a:tr>
              <a:tr h="493167">
                <a:tc>
                  <a:txBody>
                    <a:bodyPr/>
                    <a:lstStyle/>
                    <a:p>
                      <a:r>
                        <a:rPr lang="it-IT" sz="12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it-IT" sz="1200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200" kern="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it-IT" sz="1200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175365177"/>
                  </a:ext>
                </a:extLst>
              </a:tr>
              <a:tr h="493167">
                <a:tc>
                  <a:txBody>
                    <a:bodyPr/>
                    <a:lstStyle/>
                    <a:p>
                      <a:r>
                        <a:rPr lang="it-IT" sz="1800" b="1" kern="0" dirty="0">
                          <a:solidFill>
                            <a:srgbClr val="FF0000"/>
                          </a:solidFill>
                          <a:effectLst/>
                        </a:rPr>
                        <a:t>Persona giuridica per il 60%</a:t>
                      </a:r>
                      <a:endParaRPr lang="it-IT" sz="1800" b="1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Partecipata da PF per il 50%</a:t>
                      </a:r>
                      <a:endParaRPr lang="it-IT" sz="1800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800" b="1" u="sng" kern="0" dirty="0">
                          <a:solidFill>
                            <a:srgbClr val="FF0000"/>
                          </a:solidFill>
                          <a:effectLst/>
                        </a:rPr>
                        <a:t>E’ TITOLARE EFFETTIVO   </a:t>
                      </a:r>
                      <a:endParaRPr lang="it-IT" sz="1800" b="1" u="sng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740613624"/>
                  </a:ext>
                </a:extLst>
              </a:tr>
              <a:tr h="493167">
                <a:tc>
                  <a:txBody>
                    <a:bodyPr/>
                    <a:lstStyle/>
                    <a:p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Partecipata da PF per il 40%</a:t>
                      </a:r>
                      <a:endParaRPr lang="it-IT" sz="1800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it-IT" sz="1800" u="sng" kern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it-IT" sz="1800" b="1" u="sng" kern="0" dirty="0">
                          <a:solidFill>
                            <a:srgbClr val="FF0000"/>
                          </a:solidFill>
                          <a:effectLst/>
                        </a:rPr>
                        <a:t>E’ TITOLARE EFFETTIVO   </a:t>
                      </a:r>
                      <a:endParaRPr lang="it-IT" sz="1800" b="1" u="sng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u="none" kern="50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</a:rPr>
                        <a:t>(anche se letteralmente la norma lo esclude) </a:t>
                      </a:r>
                    </a:p>
                    <a:p>
                      <a:endParaRPr lang="it-IT" sz="1800" kern="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75009304"/>
                  </a:ext>
                </a:extLst>
              </a:tr>
              <a:tr h="493167">
                <a:tc>
                  <a:txBody>
                    <a:bodyPr/>
                    <a:lstStyle/>
                    <a:p>
                      <a:r>
                        <a:rPr lang="it-IT" sz="1200" kern="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800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Partecipata da PF per il 10%</a:t>
                      </a:r>
                      <a:endParaRPr lang="it-IT" sz="1800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r>
                        <a:rPr lang="it-IT" sz="1800" kern="0" dirty="0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it-IT" sz="1800" kern="50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840968252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83F2481-0624-89CE-7B3D-F216360F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55754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7" y="130225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482" y="632299"/>
            <a:ext cx="9619129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di società di persone 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6A8A1082-8DF1-4BBE-6D92-EAE1702B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79085"/>
              </p:ext>
            </p:extLst>
          </p:nvPr>
        </p:nvGraphicFramePr>
        <p:xfrm>
          <a:off x="797859" y="1363519"/>
          <a:ext cx="10399059" cy="496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99059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496272">
                <a:tc>
                  <a:txBody>
                    <a:bodyPr/>
                    <a:lstStyle/>
                    <a:p>
                      <a:pPr algn="l"/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PER MANCANZA DI UNO SPECIFICO CRITERIO DI INDIVIDUAZIONE SI APPLICA QUELLO DI CUI ALLE SOCIETA’ DI CAPITALI 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sp>
        <p:nvSpPr>
          <p:cNvPr id="3" name="Freccia in giù 2">
            <a:extLst>
              <a:ext uri="{FF2B5EF4-FFF2-40B4-BE49-F238E27FC236}">
                <a16:creationId xmlns:a16="http://schemas.microsoft.com/office/drawing/2014/main" id="{E5BA2F50-B0E0-ADDE-A0C7-7E63DD786D4B}"/>
              </a:ext>
            </a:extLst>
          </p:cNvPr>
          <p:cNvSpPr/>
          <p:nvPr/>
        </p:nvSpPr>
        <p:spPr>
          <a:xfrm>
            <a:off x="1358154" y="2063259"/>
            <a:ext cx="457200" cy="496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F161A1-9D85-EC3B-D44A-DA861148D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97399"/>
              </p:ext>
            </p:extLst>
          </p:nvPr>
        </p:nvGraphicFramePr>
        <p:xfrm>
          <a:off x="663388" y="2654436"/>
          <a:ext cx="4249271" cy="1167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9271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496272">
                <a:tc>
                  <a:txBody>
                    <a:bodyPr/>
                    <a:lstStyle/>
                    <a:p>
                      <a:pPr algn="l"/>
                      <a:r>
                        <a:rPr lang="it-IT" sz="180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Conferimento a capitale importi &gt;  al 25% </a:t>
                      </a:r>
                    </a:p>
                    <a:p>
                      <a:pPr algn="l"/>
                      <a:endParaRPr lang="it-IT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it-IT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Diritto agli utili &gt;  al 25%;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sp>
        <p:nvSpPr>
          <p:cNvPr id="7" name="Text Box 1">
            <a:extLst>
              <a:ext uri="{FF2B5EF4-FFF2-40B4-BE49-F238E27FC236}">
                <a16:creationId xmlns:a16="http://schemas.microsoft.com/office/drawing/2014/main" id="{D0AD4AB3-BB5B-ACD3-0491-ED781FF05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118" y="5149627"/>
            <a:ext cx="9619129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Andale Sans UI"/>
              </a:rPr>
              <a:t>Per analogia si ritiene che il criterio sia applicabile alle associazioni  tra professionisti </a:t>
            </a:r>
            <a:endParaRPr lang="it-IT" altLang="it-IT" sz="20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0CB8C8DD-1FE2-2880-CAB2-28341AB67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624834"/>
              </p:ext>
            </p:extLst>
          </p:nvPr>
        </p:nvGraphicFramePr>
        <p:xfrm>
          <a:off x="5957045" y="2063259"/>
          <a:ext cx="4648201" cy="1167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8201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496272">
                <a:tc>
                  <a:txBody>
                    <a:bodyPr/>
                    <a:lstStyle/>
                    <a:p>
                      <a:pPr algn="l"/>
                      <a:r>
                        <a:rPr lang="it-IT" sz="180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</a:t>
                      </a:r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TUTTI I SOCI  :                                                       </a:t>
                      </a:r>
                    </a:p>
                    <a:p>
                      <a:pPr algn="l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- Conferimento a capitale importi &lt;  al 25% </a:t>
                      </a:r>
                    </a:p>
                    <a:p>
                      <a:pPr algn="l"/>
                      <a:endParaRPr lang="it-IT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- Diritto agli utili &lt;  al 25%;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D0F47B66-7314-578D-1425-FBEF6AE24433}"/>
              </a:ext>
            </a:extLst>
          </p:cNvPr>
          <p:cNvSpPr/>
          <p:nvPr/>
        </p:nvSpPr>
        <p:spPr>
          <a:xfrm>
            <a:off x="8052545" y="3379476"/>
            <a:ext cx="457200" cy="496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AF48E374-7782-FD9F-2389-0531321B03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665070"/>
              </p:ext>
            </p:extLst>
          </p:nvPr>
        </p:nvGraphicFramePr>
        <p:xfrm>
          <a:off x="6185644" y="3920703"/>
          <a:ext cx="4648201" cy="496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8201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496272">
                <a:tc>
                  <a:txBody>
                    <a:bodyPr/>
                    <a:lstStyle/>
                    <a:p>
                      <a:pPr algn="l"/>
                      <a:r>
                        <a:rPr lang="it-IT" sz="18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LEGALI  RAPPRESENTANTI 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C914F54-A16B-98EF-64F2-2330CD2C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2851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7" y="130225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41" y="632299"/>
            <a:ext cx="8023317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di s.a.s.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6A8A1082-8DF1-4BBE-6D92-EAE1702B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457044"/>
              </p:ext>
            </p:extLst>
          </p:nvPr>
        </p:nvGraphicFramePr>
        <p:xfrm>
          <a:off x="1712259" y="1251847"/>
          <a:ext cx="8776352" cy="313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6352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105457">
                <a:tc>
                  <a:txBody>
                    <a:bodyPr/>
                    <a:lstStyle/>
                    <a:p>
                      <a:pPr algn="l"/>
                      <a:r>
                        <a:rPr lang="it-IT" sz="1600" b="1" kern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</a:t>
                      </a:r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QUOTE DI PARTECIPAZIONE AL CAPITALE/UTILI DELLA SOCIETA’  BIANCHI s.a.s. di Mario Bianchi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4B149EE-2287-C77C-AC59-B1828FEB7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350385"/>
              </p:ext>
            </p:extLst>
          </p:nvPr>
        </p:nvGraphicFramePr>
        <p:xfrm>
          <a:off x="1586753" y="1963271"/>
          <a:ext cx="7140387" cy="2887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6888">
                  <a:extLst>
                    <a:ext uri="{9D8B030D-6E8A-4147-A177-3AD203B41FA5}">
                      <a16:colId xmlns:a16="http://schemas.microsoft.com/office/drawing/2014/main" val="1573432892"/>
                    </a:ext>
                  </a:extLst>
                </a:gridCol>
                <a:gridCol w="3813499">
                  <a:extLst>
                    <a:ext uri="{9D8B030D-6E8A-4147-A177-3AD203B41FA5}">
                      <a16:colId xmlns:a16="http://schemas.microsoft.com/office/drawing/2014/main" val="32333284"/>
                    </a:ext>
                  </a:extLst>
                </a:gridCol>
              </a:tblGrid>
              <a:tr h="336003">
                <a:tc>
                  <a:txBody>
                    <a:bodyPr/>
                    <a:lstStyle/>
                    <a:p>
                      <a:pPr algn="just"/>
                      <a:r>
                        <a:rPr lang="it-IT" sz="1600" kern="50" cap="all" dirty="0">
                          <a:effectLst/>
                        </a:rPr>
                        <a:t>S.A.S</a:t>
                      </a:r>
                      <a:r>
                        <a:rPr lang="it-IT" sz="1200" kern="50" cap="all" dirty="0">
                          <a:effectLst/>
                        </a:rPr>
                        <a:t>.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029901"/>
                  </a:ext>
                </a:extLst>
              </a:tr>
              <a:tr h="703902">
                <a:tc>
                  <a:txBody>
                    <a:bodyPr/>
                    <a:lstStyle/>
                    <a:p>
                      <a:pPr algn="just"/>
                      <a:r>
                        <a:rPr lang="it-IT" sz="1400" kern="50" cap="all" dirty="0">
                          <a:effectLst/>
                        </a:rPr>
                        <a:t>Socio accomandante al  5%</a:t>
                      </a:r>
                      <a:endParaRPr lang="it-IT" sz="14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889574"/>
                  </a:ext>
                </a:extLst>
              </a:tr>
              <a:tr h="616005">
                <a:tc>
                  <a:txBody>
                    <a:bodyPr/>
                    <a:lstStyle/>
                    <a:p>
                      <a:pPr algn="just"/>
                      <a:r>
                        <a:rPr lang="it-IT" sz="1400" kern="50" cap="all" dirty="0">
                          <a:effectLst/>
                        </a:rPr>
                        <a:t>Socio accomandante al 30%</a:t>
                      </a:r>
                      <a:endParaRPr lang="it-IT" sz="14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0">
                          <a:effectLst/>
                        </a:rPr>
                        <a:t>E’ TITOLARE EFFETTIVO   </a:t>
                      </a:r>
                      <a:endParaRPr lang="it-IT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189129"/>
                  </a:ext>
                </a:extLst>
              </a:tr>
              <a:tr h="616005">
                <a:tc>
                  <a:txBody>
                    <a:bodyPr/>
                    <a:lstStyle/>
                    <a:p>
                      <a:pPr algn="just"/>
                      <a:r>
                        <a:rPr lang="it-IT" sz="1400" kern="50" cap="all" dirty="0">
                          <a:effectLst/>
                        </a:rPr>
                        <a:t>Socio ACCOMANDANTE al 10%</a:t>
                      </a:r>
                      <a:endParaRPr lang="it-IT" sz="14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6432789"/>
                  </a:ext>
                </a:extLst>
              </a:tr>
              <a:tr h="616005">
                <a:tc>
                  <a:txBody>
                    <a:bodyPr/>
                    <a:lstStyle/>
                    <a:p>
                      <a:pPr algn="just"/>
                      <a:r>
                        <a:rPr lang="it-IT" sz="1400" kern="50" cap="all" dirty="0">
                          <a:effectLst/>
                        </a:rPr>
                        <a:t>Socio accomandatario al 55%</a:t>
                      </a:r>
                      <a:endParaRPr lang="it-IT" sz="14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0" dirty="0">
                          <a:effectLst/>
                        </a:rPr>
                        <a:t>E’ TITOLARE EFFETTIVO   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061381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1C6DB90-0390-0230-6EBE-37000D230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9442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7" y="130225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41" y="632299"/>
            <a:ext cx="8023317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di s.a.s.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6A8A1082-8DF1-4BBE-6D92-EAE1702B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09958"/>
              </p:ext>
            </p:extLst>
          </p:nvPr>
        </p:nvGraphicFramePr>
        <p:xfrm>
          <a:off x="1712259" y="1251847"/>
          <a:ext cx="8776352" cy="313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6352">
                  <a:extLst>
                    <a:ext uri="{9D8B030D-6E8A-4147-A177-3AD203B41FA5}">
                      <a16:colId xmlns:a16="http://schemas.microsoft.com/office/drawing/2014/main" val="3172656209"/>
                    </a:ext>
                  </a:extLst>
                </a:gridCol>
              </a:tblGrid>
              <a:tr h="105457">
                <a:tc>
                  <a:txBody>
                    <a:bodyPr/>
                    <a:lstStyle/>
                    <a:p>
                      <a:pPr algn="l"/>
                      <a:r>
                        <a:rPr lang="it-IT" sz="1600" b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   QUOTE DI PARTECIPAZIONE AL CAPITALE/UTILI DELLA SOCIETA’  ROSSI s.a.s. di Mario Rossi</a:t>
                      </a:r>
                      <a:endParaRPr lang="it-IT" sz="16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912343442"/>
                  </a:ext>
                </a:extLst>
              </a:tr>
            </a:tbl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D6AF428-7DC8-4EEA-A8CA-FE9C2D5D5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04494"/>
              </p:ext>
            </p:extLst>
          </p:nvPr>
        </p:nvGraphicFramePr>
        <p:xfrm>
          <a:off x="1331843" y="1918448"/>
          <a:ext cx="3975263" cy="3083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5263">
                  <a:extLst>
                    <a:ext uri="{9D8B030D-6E8A-4147-A177-3AD203B41FA5}">
                      <a16:colId xmlns:a16="http://schemas.microsoft.com/office/drawing/2014/main" val="366045355"/>
                    </a:ext>
                  </a:extLst>
                </a:gridCol>
              </a:tblGrid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2000" kern="50" cap="all" dirty="0">
                          <a:effectLst/>
                        </a:rPr>
                        <a:t>Socio accomandante al  20%</a:t>
                      </a:r>
                      <a:endParaRPr lang="it-IT" sz="20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8839797"/>
                  </a:ext>
                </a:extLst>
              </a:tr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2000" kern="50" cap="all" dirty="0">
                          <a:effectLst/>
                        </a:rPr>
                        <a:t>Socio accomandante al 20%</a:t>
                      </a:r>
                      <a:endParaRPr lang="it-IT" sz="20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867408"/>
                  </a:ext>
                </a:extLst>
              </a:tr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2000" kern="50" cap="all" dirty="0">
                          <a:effectLst/>
                        </a:rPr>
                        <a:t>Socio accomandatario al 20%</a:t>
                      </a:r>
                      <a:endParaRPr lang="it-IT" sz="20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085590"/>
                  </a:ext>
                </a:extLst>
              </a:tr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2000" kern="50" cap="all" dirty="0">
                          <a:effectLst/>
                        </a:rPr>
                        <a:t>Socio accomandatario al 20%</a:t>
                      </a:r>
                      <a:endParaRPr lang="it-IT" sz="20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342026"/>
                  </a:ext>
                </a:extLst>
              </a:tr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2000" kern="50" cap="all" dirty="0">
                          <a:effectLst/>
                        </a:rPr>
                        <a:t>Socio accomandatario al 20%</a:t>
                      </a:r>
                      <a:endParaRPr lang="it-IT" sz="20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2423375"/>
                  </a:ext>
                </a:extLst>
              </a:tr>
            </a:tbl>
          </a:graphicData>
        </a:graphic>
      </p:graphicFrame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CCE0E60-FBB2-C716-A90D-DB66904AD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067914"/>
              </p:ext>
            </p:extLst>
          </p:nvPr>
        </p:nvGraphicFramePr>
        <p:xfrm>
          <a:off x="5558117" y="1918448"/>
          <a:ext cx="4383741" cy="3083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3741">
                  <a:extLst>
                    <a:ext uri="{9D8B030D-6E8A-4147-A177-3AD203B41FA5}">
                      <a16:colId xmlns:a16="http://schemas.microsoft.com/office/drawing/2014/main" val="1873239564"/>
                    </a:ext>
                  </a:extLst>
                </a:gridCol>
              </a:tblGrid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910610"/>
                  </a:ext>
                </a:extLst>
              </a:tr>
              <a:tr h="616772"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7373"/>
                  </a:ext>
                </a:extLst>
              </a:tr>
              <a:tr h="1850316">
                <a:tc>
                  <a:txBody>
                    <a:bodyPr/>
                    <a:lstStyle/>
                    <a:p>
                      <a:pPr algn="just"/>
                      <a:r>
                        <a:rPr lang="it-IT" sz="2000" i="1" kern="50" dirty="0">
                          <a:effectLst/>
                        </a:rPr>
                        <a:t>Pur possedendo quote di conferimento al  capitale o agli utili non superiore al 25% sono tutti e tre TITOLARI  EFFETTIVI in quanto hanno la rappresentanza legale della società.</a:t>
                      </a:r>
                      <a:endParaRPr lang="it-IT" sz="2000" i="1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724588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EAA417A-C3F6-0C4A-40DD-67DC957A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5339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5" y="578460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39" y="1627381"/>
            <a:ext cx="8023317" cy="938597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di condominio</a:t>
            </a:r>
          </a:p>
          <a:p>
            <a:pPr algn="ctr"/>
            <a:endParaRPr lang="it-IT" altLang="it-IT" b="1" kern="5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it-IT" altLang="it-IT" b="1" i="1" kern="50" dirty="0">
                <a:solidFill>
                  <a:srgbClr val="0070C0"/>
                </a:solidFill>
                <a:latin typeface="Times New Roman" panose="02020603050405020304" pitchFamily="18" charset="0"/>
              </a:rPr>
              <a:t>Si individua nell’amministratore del condominio </a:t>
            </a:r>
            <a:endParaRPr lang="it-IT" altLang="it-IT" sz="2000" b="1" i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CB997CBA-45A0-C938-188E-36199A4B5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47" y="3357570"/>
            <a:ext cx="8023317" cy="1492595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negli enti ecclesiastici</a:t>
            </a:r>
          </a:p>
          <a:p>
            <a:pPr algn="ctr"/>
            <a:endParaRPr lang="it-IT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Nell</a:t>
            </a:r>
            <a:r>
              <a:rPr lang="it-IT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“Parrocchia” il  titolare effettivo è di norma il Parroco nella stessa nominato</a:t>
            </a:r>
          </a:p>
          <a:p>
            <a:pPr algn="ctr"/>
            <a:endParaRPr lang="it-IT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Nella Diocesi,  il titolare effettivo potrà essere identificato nel Vescovo</a:t>
            </a:r>
            <a:endParaRPr lang="it-IT" altLang="it-IT" sz="2000" b="1" i="1" dirty="0">
              <a:solidFill>
                <a:srgbClr val="0070C0"/>
              </a:solidFill>
              <a:latin typeface="Tahoma" panose="020B0604030504040204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DDE382D-B38D-46D9-FF60-54664C3F0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38078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5" y="578460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225" y="1627381"/>
            <a:ext cx="9798422" cy="4350044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nelle fondazioni, associazioni e comitati </a:t>
            </a:r>
          </a:p>
          <a:p>
            <a:pPr algn="ctr"/>
            <a:endParaRPr lang="it-IT" altLang="it-IT" b="1" kern="5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Nelle fondazioni sono titolari effettivi,  cumulativamente,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fondatori, ove in vita, 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beneficiari, se individuati o facilmente individuabili, 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Andale Sans UI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direttori e amministratori titolari di poteri di rappresentanza legale, direzione e amministrazione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Andale Sans UI"/>
            </a:endParaRPr>
          </a:p>
          <a:p>
            <a:pPr marL="38100" algn="just">
              <a:lnSpc>
                <a:spcPct val="150000"/>
              </a:lnSpc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Nelle fondazioni i beneficiari sono in genere da individuare solo nelle c.d. “fondazioni di famiglia”, in relazione a quanto evidenziato negli atti costitutivi. 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Andale Sans UI"/>
            </a:endParaRPr>
          </a:p>
          <a:p>
            <a:pPr algn="just">
              <a:lnSpc>
                <a:spcPct val="150000"/>
              </a:lnSpc>
            </a:pPr>
            <a:r>
              <a:rPr lang="it-IT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 amministratori ( dotati di rappresentanza legale ) e i direttori saranno, invece, individuati quali titolari effettivi nelle associazioni e comitati (da valutare tenendo conto delle evoluzioni del “Terzo settore “).</a:t>
            </a:r>
            <a:r>
              <a:rPr lang="it-IT" altLang="it-IT" b="1" i="1" kern="5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endParaRPr lang="it-IT" altLang="it-IT" sz="2000" b="1" i="1" dirty="0">
              <a:solidFill>
                <a:srgbClr val="0070C0"/>
              </a:solidFill>
              <a:latin typeface="Tahoma" panose="020B0604030504040204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8976281-F2B7-130C-1CD3-922F04A4D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89132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numero diapositiva 5">
            <a:extLst>
              <a:ext uri="{FF2B5EF4-FFF2-40B4-BE49-F238E27FC236}">
                <a16:creationId xmlns:a16="http://schemas.microsoft.com/office/drawing/2014/main" id="{4E72BD6C-45B3-4A8E-9E11-325F320CF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080376" y="6246813"/>
            <a:ext cx="2055813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1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400" kern="120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Lucida Sans Unicode" panose="020B0602030504020204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D692098-3595-4980-BD14-78B313748BE1}" type="slidenum">
              <a:rPr lang="it-IT" altLang="it-IT" smtClean="0"/>
              <a:pPr>
                <a:buClrTx/>
                <a:buFontTx/>
                <a:buNone/>
                <a:defRPr/>
              </a:pPr>
              <a:t>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591D6474-7C61-445C-B6D5-5625F5B9BD0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711450" y="1439863"/>
            <a:ext cx="7416800" cy="5167312"/>
          </a:xfrm>
        </p:spPr>
        <p:txBody>
          <a:bodyPr vert="horz" lIns="90000" tIns="46800" rIns="90000" bIns="46800" rtlCol="0">
            <a:normAutofit/>
          </a:bodyPr>
          <a:lstStyle/>
          <a:p>
            <a:pPr marL="239713" indent="-239713" algn="just">
              <a:spcBef>
                <a:spcPts val="450"/>
              </a:spcBef>
              <a:spcAft>
                <a:spcPct val="0"/>
              </a:spcAft>
              <a:buFont typeface="Times New Roman" panose="02020603050405020304" pitchFamily="18" charset="0"/>
              <a:buChar char="•"/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D. Lgs. 22.6.2007 n. 109 Misure per </a:t>
            </a:r>
            <a:r>
              <a:rPr lang="it-IT" altLang="it-IT" sz="1800" b="1" u="sng" dirty="0">
                <a:solidFill>
                  <a:srgbClr val="0000FF"/>
                </a:solidFill>
                <a:latin typeface="Tahoma" panose="020B0604030504040204" pitchFamily="34" charset="0"/>
              </a:rPr>
              <a:t>prevenire, contrastare e reprimere il finanziamento del terrorismo </a:t>
            </a: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e l'attività dei paesi che minacciano la pace e la sicurezza </a:t>
            </a:r>
            <a:r>
              <a:rPr lang="it-IT" altLang="it-IT" sz="1800" b="1" dirty="0" err="1">
                <a:solidFill>
                  <a:srgbClr val="0000FF"/>
                </a:solidFill>
                <a:latin typeface="Tahoma" panose="020B0604030504040204" pitchFamily="34" charset="0"/>
              </a:rPr>
              <a:t>internazionale,in</a:t>
            </a: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 attuazione della Direttiva 2005/60/CE.</a:t>
            </a:r>
          </a:p>
          <a:p>
            <a:pPr marL="0" indent="0" algn="just">
              <a:spcBef>
                <a:spcPts val="450"/>
              </a:spcBef>
              <a:spcAft>
                <a:spcPct val="0"/>
              </a:spcAft>
              <a:buNone/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endParaRPr lang="it-IT" altLang="it-IT" sz="1800" b="1" dirty="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pPr algn="just">
              <a:spcBef>
                <a:spcPts val="450"/>
              </a:spcBef>
              <a:spcAft>
                <a:spcPct val="0"/>
              </a:spcAft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r>
              <a:rPr lang="it-IT" altLang="it-IT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D. Lgs. 21.11.2007 n. 231 </a:t>
            </a: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Attuazione della</a:t>
            </a:r>
            <a:r>
              <a:rPr lang="it-IT" altLang="it-IT" sz="1800" b="1" dirty="0">
                <a:latin typeface="Tahom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FF0000"/>
                </a:solidFill>
                <a:latin typeface="Tahoma" panose="020B0604030504040204" pitchFamily="34" charset="0"/>
              </a:rPr>
              <a:t>III</a:t>
            </a:r>
            <a:r>
              <a:rPr lang="it-IT" altLang="it-IT" sz="1800" b="1" dirty="0">
                <a:solidFill>
                  <a:srgbClr val="FF6600"/>
                </a:solidFill>
                <a:latin typeface="Tahom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Direttiva 2005/60/CE</a:t>
            </a:r>
            <a:r>
              <a:rPr lang="it-IT" altLang="it-IT" sz="1800" b="1" dirty="0">
                <a:latin typeface="Tahom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concernente la</a:t>
            </a:r>
            <a:r>
              <a:rPr lang="it-IT" altLang="it-IT" sz="1800" b="1" dirty="0">
                <a:latin typeface="Tahoma" panose="020B0604030504040204" pitchFamily="34" charset="0"/>
              </a:rPr>
              <a:t> </a:t>
            </a:r>
            <a:r>
              <a:rPr lang="it-IT" altLang="it-IT" sz="1800" b="1" u="sng" dirty="0">
                <a:solidFill>
                  <a:srgbClr val="FF0000"/>
                </a:solidFill>
                <a:latin typeface="Tahoma" panose="020B0604030504040204" pitchFamily="34" charset="0"/>
              </a:rPr>
              <a:t>prevenzione dell'utilizzo del sistema finanziario a scopo di riciclaggio dei proventi di attività criminose e di finanziamento del terrorismo</a:t>
            </a:r>
            <a:r>
              <a:rPr lang="it-IT" altLang="it-IT" sz="1800" b="1" u="sng" dirty="0">
                <a:solidFill>
                  <a:srgbClr val="FF6600"/>
                </a:solidFill>
                <a:latin typeface="Tahoma" panose="020B0604030504040204" pitchFamily="34" charset="0"/>
              </a:rPr>
              <a:t> </a:t>
            </a: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nonché della Direttiva 2006/70/CE che ne reca misure di esecuzione    ( e successive modificazioni  ).</a:t>
            </a:r>
          </a:p>
          <a:p>
            <a:pPr marL="0" indent="0" algn="just">
              <a:spcBef>
                <a:spcPts val="450"/>
              </a:spcBef>
              <a:spcAft>
                <a:spcPct val="0"/>
              </a:spcAft>
              <a:buNone/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endParaRPr lang="it-IT" altLang="it-IT" sz="1800" b="1" u="sng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marL="0" indent="0" algn="just">
              <a:spcBef>
                <a:spcPts val="450"/>
              </a:spcBef>
              <a:spcAft>
                <a:spcPct val="0"/>
              </a:spcAft>
              <a:buNone/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r>
              <a:rPr lang="it-IT" altLang="it-IT" sz="1800" b="1" u="sng" dirty="0">
                <a:solidFill>
                  <a:srgbClr val="FF0000"/>
                </a:solidFill>
                <a:latin typeface="Tahoma" panose="020B0604030504040204" pitchFamily="34" charset="0"/>
              </a:rPr>
              <a:t>Il provvedimento ha subito recenti modifiche ma non è stato abrogato - pertanto il testo  di riferimento in materia è ancora questo.</a:t>
            </a:r>
          </a:p>
          <a:p>
            <a:pPr marL="30163" indent="-1588" algn="just">
              <a:spcBef>
                <a:spcPts val="450"/>
              </a:spcBef>
              <a:spcAft>
                <a:spcPct val="0"/>
              </a:spcAft>
              <a:buNone/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endParaRPr lang="it-IT" altLang="it-IT" sz="1800" b="1" dirty="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pPr marL="30163" indent="-1588" algn="just">
              <a:spcBef>
                <a:spcPts val="450"/>
              </a:spcBef>
              <a:spcAft>
                <a:spcPct val="0"/>
              </a:spcAft>
              <a:buNone/>
              <a:tabLst>
                <a:tab pos="239713" algn="l"/>
                <a:tab pos="344488" algn="l"/>
                <a:tab pos="793750" algn="l"/>
                <a:tab pos="1243013" algn="l"/>
                <a:tab pos="1692275" algn="l"/>
                <a:tab pos="2141538" algn="l"/>
                <a:tab pos="2590800" algn="l"/>
                <a:tab pos="3040063" algn="l"/>
                <a:tab pos="3489325" algn="l"/>
                <a:tab pos="3938588" algn="l"/>
                <a:tab pos="4387850" algn="l"/>
                <a:tab pos="4837113" algn="l"/>
                <a:tab pos="5286375" algn="l"/>
                <a:tab pos="5735638" algn="l"/>
                <a:tab pos="6184900" algn="l"/>
                <a:tab pos="6634163" algn="l"/>
                <a:tab pos="7083425" algn="l"/>
                <a:tab pos="7532688" algn="l"/>
                <a:tab pos="7981950" algn="l"/>
                <a:tab pos="8431213" algn="l"/>
                <a:tab pos="8880475" algn="l"/>
              </a:tabLst>
              <a:defRPr/>
            </a:pPr>
            <a:r>
              <a:rPr lang="it-IT" altLang="it-IT" sz="1800" b="1" dirty="0">
                <a:solidFill>
                  <a:srgbClr val="0000FF"/>
                </a:solidFill>
                <a:latin typeface="Tahoma" panose="020B0604030504040204" pitchFamily="34" charset="0"/>
              </a:rPr>
              <a:t>Entrata in vigore : dal 29.12.2007  tranne l'art. 49</a:t>
            </a:r>
            <a:r>
              <a:rPr lang="it-IT" altLang="it-IT" sz="1800" b="1" dirty="0">
                <a:latin typeface="Tahoma" panose="020B0604030504040204" pitchFamily="34" charset="0"/>
              </a:rPr>
              <a:t> </a:t>
            </a:r>
            <a:r>
              <a:rPr lang="it-IT" altLang="it-IT" sz="1800" b="1" u="sng" dirty="0">
                <a:solidFill>
                  <a:srgbClr val="FF0000"/>
                </a:solidFill>
                <a:latin typeface="Tahoma" panose="020B0604030504040204" pitchFamily="34" charset="0"/>
              </a:rPr>
              <a:t>( che riguarda i  limiti ai contanti che entrò in vigore il 30.4.2008 )</a:t>
            </a:r>
          </a:p>
        </p:txBody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84333C3E-7B0E-4D7D-B6FF-7247C25F9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214313"/>
            <a:ext cx="84391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3000"/>
              </a:lnSpc>
              <a:buClrTx/>
              <a:buFontTx/>
              <a:buNone/>
            </a:pPr>
            <a:r>
              <a:rPr lang="it-IT" altLang="it-IT" sz="2600" b="1" i="1" dirty="0">
                <a:solidFill>
                  <a:srgbClr val="000099"/>
                </a:solidFill>
                <a:latin typeface="Tahoma" panose="020B0604030504040204" pitchFamily="34" charset="0"/>
              </a:rPr>
              <a:t>RIFERIMENTI  NORMATIVI  IN MATERIA DI     </a:t>
            </a:r>
            <a:r>
              <a:rPr lang="it-IT" altLang="it-IT" sz="2600" b="1" i="1" dirty="0" err="1">
                <a:solidFill>
                  <a:srgbClr val="000099"/>
                </a:solidFill>
                <a:latin typeface="Tahoma" panose="020B0604030504040204" pitchFamily="34" charset="0"/>
              </a:rPr>
              <a:t>ANTIRICICLAGGIoO</a:t>
            </a:r>
            <a:r>
              <a:rPr lang="it-IT" altLang="it-IT" sz="2600" b="1" i="1" dirty="0">
                <a:solidFill>
                  <a:srgbClr val="000099"/>
                </a:solidFill>
                <a:latin typeface="Tahoma" panose="020B0604030504040204" pitchFamily="34" charset="0"/>
              </a:rPr>
              <a:t> E CONTRASTO AL </a:t>
            </a:r>
            <a:r>
              <a:rPr lang="it-IT" altLang="it-IT" sz="2600" b="1" i="1" dirty="0" err="1">
                <a:solidFill>
                  <a:srgbClr val="000099"/>
                </a:solidFill>
                <a:latin typeface="Tahoma" panose="020B0604030504040204" pitchFamily="34" charset="0"/>
              </a:rPr>
              <a:t>FdT</a:t>
            </a:r>
            <a:endParaRPr lang="it-IT" altLang="it-IT" sz="2600" b="1" i="1" dirty="0">
              <a:solidFill>
                <a:srgbClr val="000099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855" y="578460"/>
            <a:ext cx="5262283" cy="38460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sz="1800" b="1" kern="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NewRomanPS-BoldItalicMT"/>
              </a:rPr>
              <a:t>Linee Guida  CNDCEC del 22.5.2019   § 3, p. 3.1.2</a:t>
            </a:r>
            <a:endParaRPr lang="it-IT" altLang="it-IT" sz="2000" b="1" dirty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0F996C13-6C04-6080-040E-7E1735027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225" y="1627381"/>
            <a:ext cx="9798422" cy="4288232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1800" b="1" u="sng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ndale Sans UI"/>
              </a:rPr>
              <a:t>Esempio d’individuazione del titolare effettivo nelle società cooperative </a:t>
            </a:r>
          </a:p>
          <a:p>
            <a:pPr lvl="0" algn="just"/>
            <a:endParaRPr lang="it-IT" sz="18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 frequente caso in cui nessun socio deterrà una percentuale di capitale superiore al 25%, e i criteri individuati</a:t>
            </a:r>
          </a:p>
          <a:p>
            <a:pPr lvl="0" algn="just"/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chi controlla la maggioranza dei voti esercitabili in assemblea ordinaria; </a:t>
            </a:r>
          </a:p>
          <a:p>
            <a:pPr lvl="0" algn="just"/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145"/>
              </a:spcAft>
              <a:buFont typeface="Times New Roman" panose="02020603050405020304" pitchFamily="18" charset="0"/>
              <a:buChar char="-"/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chi controlla i voti sufficienti per una influenza dominante in detta assemblea; </a:t>
            </a:r>
          </a:p>
          <a:p>
            <a:pPr lvl="0" algn="just">
              <a:spcAft>
                <a:spcPts val="145"/>
              </a:spcAft>
            </a:pP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1800" b="1" i="1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chi, a seguito di particolari vincoli contrattuali, sia in grado di esercitare (in assemblea) un’influenza dominante</a:t>
            </a:r>
            <a:endParaRPr lang="it-IT" sz="1800" b="1" i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800" b="1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 sortiscono esito, </a:t>
            </a:r>
          </a:p>
          <a:p>
            <a:endParaRPr lang="it-IT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titolare effettivo/effettivi sarà individuato nei componenti del CDA dotati di legale rappresentanza</a:t>
            </a:r>
            <a:endParaRPr lang="it-IT" altLang="it-IT" b="1" i="1" kern="5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746C332-1007-308B-AA4B-9A4ABFD8D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7961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08A8E8B-AFCC-9E90-64BE-501E700B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21</a:t>
            </a:fld>
            <a:endParaRPr lang="it-IT"/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1005535F-448C-16A2-DFC5-E4C2BE6FB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410" y="2592119"/>
            <a:ext cx="8756407" cy="2262037"/>
          </a:xfrm>
          <a:prstGeom prst="rect">
            <a:avLst/>
          </a:prstGeom>
          <a:solidFill>
            <a:srgbClr val="CCEC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IL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TITOLARE  EFFETTIVO</a:t>
            </a:r>
          </a:p>
          <a:p>
            <a:pPr algn="ctr">
              <a:buClrTx/>
              <a:buFontTx/>
              <a:buNone/>
            </a:pPr>
            <a:endParaRPr lang="it-IT" altLang="it-IT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obblighi del cliente </a:t>
            </a:r>
          </a:p>
          <a:p>
            <a:pPr algn="ctr">
              <a:buClrTx/>
              <a:buFontTx/>
              <a:buNone/>
            </a:pPr>
            <a:endParaRPr lang="it-IT" altLang="it-IT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conoscenza dei titolari effettivi da parte delle società  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945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36525"/>
            <a:ext cx="11322423" cy="657558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ART. 22 OBBLIGHI DEL CLIENTE COME MODIFICATO DAL  D.LGS. N. 90-2017 </a:t>
            </a:r>
            <a:r>
              <a:rPr lang="it-IT" altLang="it-IT" sz="2700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1423157" y="1819279"/>
            <a:ext cx="8780908" cy="3777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1800" b="1" i="0" u="none" strike="noStrike" baseline="0" dirty="0">
                <a:solidFill>
                  <a:srgbClr val="0070C0"/>
                </a:solidFill>
                <a:latin typeface="FiraSans-Regular"/>
              </a:rPr>
              <a:t>LE IMPRESE DOTATE DI PERSONALITÀ GIURIDICA E LE PERSONE GIURIDICHE PRIVATE</a:t>
            </a:r>
          </a:p>
          <a:p>
            <a:pPr algn="l"/>
            <a:endParaRPr lang="it-IT" sz="1800" b="1" i="0" u="none" strike="noStrike" baseline="0" dirty="0">
              <a:solidFill>
                <a:srgbClr val="0070C0"/>
              </a:solidFill>
              <a:latin typeface="FiraSans-Regular"/>
            </a:endParaRPr>
          </a:p>
          <a:p>
            <a:pPr algn="l"/>
            <a:r>
              <a:rPr lang="it-IT" sz="1800" b="1" i="0" u="sng" strike="noStrike" baseline="0" dirty="0">
                <a:solidFill>
                  <a:srgbClr val="0070C0"/>
                </a:solidFill>
                <a:latin typeface="FiraSans-Regular"/>
              </a:rPr>
              <a:t>OTTENGONO E CONSERVANO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FiraSans-Regular"/>
              </a:rPr>
              <a:t>, PER UN PERIODO NON INFERIORE A CINQUE ANNI, </a:t>
            </a:r>
          </a:p>
          <a:p>
            <a:pPr algn="l"/>
            <a:endParaRPr lang="it-IT" b="1" dirty="0">
              <a:solidFill>
                <a:srgbClr val="0070C0"/>
              </a:solidFill>
              <a:latin typeface="FiraSans-Regular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70C0"/>
                </a:solidFill>
                <a:latin typeface="FiraSans-Regular"/>
              </a:rPr>
              <a:t>INFORMAZIONI ADEGUATE, ACCURATE E AGGIORNATE SULLA PROPRIA TITOLARITÀ </a:t>
            </a:r>
          </a:p>
          <a:p>
            <a:pPr algn="l"/>
            <a:endParaRPr lang="it-IT" b="1" dirty="0">
              <a:solidFill>
                <a:srgbClr val="0070C0"/>
              </a:solidFill>
              <a:latin typeface="FiraSans-Regular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70C0"/>
                </a:solidFill>
                <a:latin typeface="FiraSans-Regular"/>
              </a:rPr>
              <a:t>EFFETTIVA </a:t>
            </a:r>
            <a:r>
              <a:rPr lang="it-IT" sz="1800" b="1" i="0" u="sng" strike="noStrike" baseline="0" dirty="0">
                <a:solidFill>
                  <a:srgbClr val="0070C0"/>
                </a:solidFill>
                <a:latin typeface="FiraSans-Regular"/>
              </a:rPr>
              <a:t>E LE FORNISCONO AI SOGGETTI OBBLIGATI,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FiraSans-Regular"/>
              </a:rPr>
              <a:t> IN OCCASIONE DEGLI </a:t>
            </a:r>
          </a:p>
          <a:p>
            <a:pPr algn="l"/>
            <a:endParaRPr lang="it-IT" b="1" dirty="0">
              <a:solidFill>
                <a:srgbClr val="0070C0"/>
              </a:solidFill>
              <a:latin typeface="FiraSans-Regular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70C0"/>
                </a:solidFill>
                <a:latin typeface="FiraSans-Regular"/>
              </a:rPr>
              <a:t>ADEMPIMENTI STRUMENTALI ALL'ADEGUATA VERIFICA DELLA CLIENTELA</a:t>
            </a:r>
            <a:endParaRPr lang="it-IT" sz="2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B8D6ECA-CAED-95C8-9DF7-6E99B79CBB92}"/>
              </a:ext>
            </a:extLst>
          </p:cNvPr>
          <p:cNvSpPr txBox="1">
            <a:spLocks noChangeArrowheads="1"/>
          </p:cNvSpPr>
          <p:nvPr/>
        </p:nvSpPr>
        <p:spPr>
          <a:xfrm>
            <a:off x="521368" y="5799220"/>
            <a:ext cx="11322423" cy="562587"/>
          </a:xfrm>
          <a:prstGeom prst="rect">
            <a:avLst/>
          </a:prstGeom>
        </p:spPr>
        <p:txBody>
          <a:bodyPr vert="horz" lIns="90000" tIns="46800" rIns="90000" bIns="46800" rtlCol="0" anchor="b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8000" b="1" i="1" dirty="0">
                <a:solidFill>
                  <a:srgbClr val="FF0000"/>
                </a:solidFill>
              </a:rPr>
              <a:t>                                                                  </a:t>
            </a:r>
            <a:br>
              <a:rPr lang="it-IT" altLang="it-IT" sz="8000" b="1" i="1" dirty="0">
                <a:solidFill>
                  <a:srgbClr val="FF0000"/>
                </a:solidFill>
              </a:rPr>
            </a:br>
            <a:r>
              <a:rPr lang="it-IT" altLang="it-IT" sz="8000" b="1" i="1" dirty="0">
                <a:solidFill>
                  <a:srgbClr val="FF0000"/>
                </a:solidFill>
              </a:rPr>
              <a:t>                    * IN VIGORE DAL 4.7.2017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D0FBC473-6E56-6AAF-64AD-59F0DE3382EE}"/>
              </a:ext>
            </a:extLst>
          </p:cNvPr>
          <p:cNvSpPr/>
          <p:nvPr/>
        </p:nvSpPr>
        <p:spPr>
          <a:xfrm>
            <a:off x="304800" y="849481"/>
            <a:ext cx="11736486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ORIGINE DELL’ADEMPIMENTO A CARICO DELLE SOCIETA’  E DEGLI ALTRI SOGGETTI 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BAA93D8E-0706-AF85-46A6-27643B72D799}"/>
              </a:ext>
            </a:extLst>
          </p:cNvPr>
          <p:cNvSpPr/>
          <p:nvPr/>
        </p:nvSpPr>
        <p:spPr>
          <a:xfrm>
            <a:off x="1423157" y="1064729"/>
            <a:ext cx="414281" cy="355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48943988-4E1D-DCFF-4415-4ECB935D0930}"/>
              </a:ext>
            </a:extLst>
          </p:cNvPr>
          <p:cNvSpPr/>
          <p:nvPr/>
        </p:nvSpPr>
        <p:spPr>
          <a:xfrm>
            <a:off x="1423157" y="1083444"/>
            <a:ext cx="414281" cy="355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78350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23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923034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</a:t>
            </a:r>
            <a:r>
              <a:rPr lang="it-IT" altLang="it-IT" sz="2200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ART. 22 OBBLIGHI DEL CLIENTE DOPO IL D.LGS. N. 90-2017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302934" y="2394849"/>
            <a:ext cx="11736666" cy="3165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it-IT" sz="2400" b="0" i="0" strike="noStrike" baseline="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it-IT" sz="2400" b="0" i="0" u="sng" strike="noStrike" baseline="0" dirty="0">
                <a:solidFill>
                  <a:srgbClr val="4747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sz="2400" b="0" i="0" u="sng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CLIENTI </a:t>
            </a:r>
            <a:r>
              <a:rPr lang="it-IT" sz="2400" b="1" i="0" u="sng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FORNISCONO PER ISCRITTO</a:t>
            </a:r>
            <a:r>
              <a:rPr lang="it-IT" sz="2400" b="0" i="0" u="sng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SOTTO LA PROPRIA </a:t>
            </a:r>
          </a:p>
          <a:p>
            <a:pPr algn="l"/>
            <a:endParaRPr lang="it-IT" sz="24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it-IT" sz="2400" b="0" i="0" u="sng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RESPONSABILITÀ,TUTTE LE INFORMAZIONI NECESSARIE E AGGIORNATE PER </a:t>
            </a:r>
          </a:p>
          <a:p>
            <a:pPr algn="l"/>
            <a:endParaRPr lang="it-IT" sz="24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it-IT" sz="2400" b="0" i="0" u="sng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CONSENTIRE AI SOGGETTI OBBLIGATI DI ADEMPIERE AGLI OBBLIGHI DI </a:t>
            </a:r>
          </a:p>
          <a:p>
            <a:pPr algn="l"/>
            <a:endParaRPr lang="it-IT" sz="24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it-IT" sz="2400" b="0" i="0" u="sng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ADEGUATA VERIFICA</a:t>
            </a:r>
            <a:r>
              <a:rPr lang="it-IT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05451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24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923034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ART. 22 OBBLIGHI DEL CLIENTE COME MODIFICATO DAL  D.LGS. N. 90-2017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300082" y="1059560"/>
            <a:ext cx="11322423" cy="55457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089E7D-FB1A-25F6-6229-5A45E80393B2}"/>
              </a:ext>
            </a:extLst>
          </p:cNvPr>
          <p:cNvSpPr txBox="1"/>
          <p:nvPr/>
        </p:nvSpPr>
        <p:spPr>
          <a:xfrm>
            <a:off x="733926" y="1859340"/>
            <a:ext cx="10740897" cy="420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it-IT" sz="1800" b="1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LE INFORMAZIONI  INERENTI LE </a:t>
            </a:r>
            <a:r>
              <a:rPr lang="it-IT" sz="1800" b="1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IMPRESE DOTATE DI PERSONALITA' GIURIDICA </a:t>
            </a:r>
            <a:r>
              <a:rPr lang="it-IT" sz="1800" b="1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TENUTE ALL'ISCRIZIONE NEL REGISTRO 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DELLE IMPRESE ART. 2188 C.C., SONO ACQUISITE, A CURA DEGLI AMMINISTRATORI, </a:t>
            </a:r>
            <a:r>
              <a:rPr lang="it-IT" sz="1800" b="1" i="1" u="none" strike="noStrike" baseline="0" dirty="0">
                <a:solidFill>
                  <a:srgbClr val="0070C0"/>
                </a:solidFill>
                <a:highlight>
                  <a:srgbClr val="D6D8C4"/>
                </a:highlight>
                <a:latin typeface="Arial" panose="020B0604020202020204" pitchFamily="34" charset="0"/>
              </a:rPr>
              <a:t>( RICHIEDENDOLE AL TITOLARE EFFETTIVO INDIVIDUATO AI SENSI DELL’ART.20 ANCHE * )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SULLA BASE DI QUANTO RISULTANTE DALLE SCRITTURE CONTABILI E DAI BILANCI, DAL LIBRO DEI SOCI, DALLE COMUNICAZIONI RELATIVE ALL'ASSETTO PROPRIETARIO O AL CONTROLLO DELL'ENTE, CUI L'IMPRESA E' TENUTA SECONDO LE DISPOSIZIONI VIGENTI NONCHE' DALLE COMUNICAZIONI RICEVUTE DAI SOCI E DA OGNI ALTRO DATO A LORO DISPOSIZIONE</a:t>
            </a:r>
          </a:p>
          <a:p>
            <a:pPr algn="l">
              <a:lnSpc>
                <a:spcPct val="150000"/>
              </a:lnSpc>
            </a:pPr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b="1" dirty="0">
                <a:solidFill>
                  <a:srgbClr val="0070C0"/>
                </a:solidFill>
                <a:latin typeface="Arial" panose="020B0604020202020204" pitchFamily="34" charset="0"/>
              </a:rPr>
              <a:t>* </a:t>
            </a:r>
            <a:r>
              <a:rPr lang="it-IT" b="1" dirty="0">
                <a:solidFill>
                  <a:srgbClr val="0070C0"/>
                </a:solidFill>
                <a:highlight>
                  <a:srgbClr val="D6D8C4"/>
                </a:highlight>
                <a:latin typeface="Arial" panose="020B0604020202020204" pitchFamily="34" charset="0"/>
              </a:rPr>
              <a:t>AGGIUNTO DAL D. LGS. N. 125 /2019  IN VIGORE DAL 10/11/2019 </a:t>
            </a:r>
            <a:endParaRPr lang="it-IT" b="1" dirty="0">
              <a:solidFill>
                <a:srgbClr val="0070C0"/>
              </a:solidFill>
              <a:highlight>
                <a:srgbClr val="D6D8C4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9265261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25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6464" y="497503"/>
            <a:ext cx="11322423" cy="657558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ART. 22 OBBLIGHI DEL CLIENTE COME MODIFICATO DAL  D.LGS. N. 90-2017 </a:t>
            </a:r>
            <a:r>
              <a:rPr lang="it-IT" altLang="it-IT" sz="2700" b="1" i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1423157" y="1646422"/>
            <a:ext cx="8780908" cy="42267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B8D6ECA-CAED-95C8-9DF7-6E99B79CBB92}"/>
              </a:ext>
            </a:extLst>
          </p:cNvPr>
          <p:cNvSpPr txBox="1">
            <a:spLocks noChangeArrowheads="1"/>
          </p:cNvSpPr>
          <p:nvPr/>
        </p:nvSpPr>
        <p:spPr>
          <a:xfrm>
            <a:off x="521368" y="5799220"/>
            <a:ext cx="11322423" cy="562587"/>
          </a:xfrm>
          <a:prstGeom prst="rect">
            <a:avLst/>
          </a:prstGeom>
        </p:spPr>
        <p:txBody>
          <a:bodyPr vert="horz" lIns="90000" tIns="46800" rIns="90000" bIns="46800" rtlCol="0" anchor="b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8000" b="1" i="1" dirty="0">
                <a:solidFill>
                  <a:srgbClr val="FF0000"/>
                </a:solidFill>
              </a:rPr>
              <a:t>                                                                  </a:t>
            </a:r>
            <a:br>
              <a:rPr lang="it-IT" altLang="it-IT" sz="8000" b="1" i="1" dirty="0">
                <a:solidFill>
                  <a:srgbClr val="FF0000"/>
                </a:solidFill>
              </a:rPr>
            </a:br>
            <a:r>
              <a:rPr lang="it-IT" altLang="it-IT" sz="8000" b="1" i="1" dirty="0">
                <a:solidFill>
                  <a:srgbClr val="FF0000"/>
                </a:solidFill>
              </a:rPr>
              <a:t>                    * IN VIGORE DAL 4.7.2017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572D283-828C-AA74-823A-701D0FBBE6A0}"/>
              </a:ext>
            </a:extLst>
          </p:cNvPr>
          <p:cNvSpPr/>
          <p:nvPr/>
        </p:nvSpPr>
        <p:spPr>
          <a:xfrm>
            <a:off x="1987935" y="2048411"/>
            <a:ext cx="3714044" cy="7996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       TITOLARITA’ EFFETTIVA  </a:t>
            </a:r>
          </a:p>
        </p:txBody>
      </p:sp>
      <p:pic>
        <p:nvPicPr>
          <p:cNvPr id="11" name="Elemento grafico 10" descr="Punto interrogativo da destra a sinistra">
            <a:extLst>
              <a:ext uri="{FF2B5EF4-FFF2-40B4-BE49-F238E27FC236}">
                <a16:creationId xmlns:a16="http://schemas.microsoft.com/office/drawing/2014/main" id="{2E9A0BF4-C19E-8961-CC3C-8423E6AB6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2161822" y="2149732"/>
            <a:ext cx="750711" cy="597025"/>
          </a:xfrm>
          <a:prstGeom prst="rect">
            <a:avLst/>
          </a:prstGeom>
        </p:spPr>
      </p:pic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C9803411-A876-E1F7-93BE-F16DFA6AC35C}"/>
              </a:ext>
            </a:extLst>
          </p:cNvPr>
          <p:cNvSpPr/>
          <p:nvPr/>
        </p:nvSpPr>
        <p:spPr>
          <a:xfrm rot="5400000">
            <a:off x="2983726" y="3060310"/>
            <a:ext cx="620275" cy="353238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F43F83C3-EF74-BBCA-E711-2FF46E095D86}"/>
              </a:ext>
            </a:extLst>
          </p:cNvPr>
          <p:cNvSpPr/>
          <p:nvPr/>
        </p:nvSpPr>
        <p:spPr>
          <a:xfrm>
            <a:off x="2375964" y="3671545"/>
            <a:ext cx="1928135" cy="4663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    AMMINISTRATORI</a:t>
            </a:r>
          </a:p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38E88BC2-B83D-45BF-D3F4-9CB8ED14A3E9}"/>
              </a:ext>
            </a:extLst>
          </p:cNvPr>
          <p:cNvSpPr/>
          <p:nvPr/>
        </p:nvSpPr>
        <p:spPr>
          <a:xfrm rot="2563704">
            <a:off x="2853300" y="4977796"/>
            <a:ext cx="483657" cy="204614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9AFAA109-3CBB-0CF9-BA92-65E9C0CD7CAD}"/>
              </a:ext>
            </a:extLst>
          </p:cNvPr>
          <p:cNvSpPr/>
          <p:nvPr/>
        </p:nvSpPr>
        <p:spPr>
          <a:xfrm>
            <a:off x="3470483" y="4830617"/>
            <a:ext cx="1240364" cy="7996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SOCI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0558DBFF-9BBF-8765-6441-08447A957933}"/>
              </a:ext>
            </a:extLst>
          </p:cNvPr>
          <p:cNvSpPr/>
          <p:nvPr/>
        </p:nvSpPr>
        <p:spPr>
          <a:xfrm>
            <a:off x="2161822" y="4242491"/>
            <a:ext cx="1282287" cy="51907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INFO</a:t>
            </a:r>
          </a:p>
        </p:txBody>
      </p:sp>
      <p:sp>
        <p:nvSpPr>
          <p:cNvPr id="20" name="Freccia a destra 19">
            <a:extLst>
              <a:ext uri="{FF2B5EF4-FFF2-40B4-BE49-F238E27FC236}">
                <a16:creationId xmlns:a16="http://schemas.microsoft.com/office/drawing/2014/main" id="{3D4F7EA4-5502-097F-99A8-96C95062264C}"/>
              </a:ext>
            </a:extLst>
          </p:cNvPr>
          <p:cNvSpPr/>
          <p:nvPr/>
        </p:nvSpPr>
        <p:spPr>
          <a:xfrm rot="20974569">
            <a:off x="6132359" y="4712956"/>
            <a:ext cx="1240364" cy="378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2" name="Elemento grafico 21" descr="Mano alzata">
            <a:extLst>
              <a:ext uri="{FF2B5EF4-FFF2-40B4-BE49-F238E27FC236}">
                <a16:creationId xmlns:a16="http://schemas.microsoft.com/office/drawing/2014/main" id="{AF3927F0-E8CB-8BBC-03D3-4E821AE358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84654" y="4826321"/>
            <a:ext cx="893023" cy="607773"/>
          </a:xfrm>
          <a:prstGeom prst="rect">
            <a:avLst/>
          </a:prstGeom>
        </p:spPr>
      </p:pic>
      <p:pic>
        <p:nvPicPr>
          <p:cNvPr id="23" name="Elemento grafico 22" descr="Punto interrogativo da destra a sinistra">
            <a:extLst>
              <a:ext uri="{FF2B5EF4-FFF2-40B4-BE49-F238E27FC236}">
                <a16:creationId xmlns:a16="http://schemas.microsoft.com/office/drawing/2014/main" id="{9ECB9E98-7060-B8FE-189D-9A2B57E3D2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5502321" y="4864327"/>
            <a:ext cx="750711" cy="597025"/>
          </a:xfrm>
          <a:prstGeom prst="rect">
            <a:avLst/>
          </a:prstGeom>
        </p:spPr>
      </p:pic>
      <p:sp>
        <p:nvSpPr>
          <p:cNvPr id="25" name="Rettangolo 24">
            <a:extLst>
              <a:ext uri="{FF2B5EF4-FFF2-40B4-BE49-F238E27FC236}">
                <a16:creationId xmlns:a16="http://schemas.microsoft.com/office/drawing/2014/main" id="{A76A05C6-0C06-95C8-3472-DCBA1C427073}"/>
              </a:ext>
            </a:extLst>
          </p:cNvPr>
          <p:cNvSpPr/>
          <p:nvPr/>
        </p:nvSpPr>
        <p:spPr>
          <a:xfrm>
            <a:off x="7833405" y="4133004"/>
            <a:ext cx="1928135" cy="4663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    DIRITTO DI VOTO</a:t>
            </a:r>
          </a:p>
        </p:txBody>
      </p:sp>
      <p:pic>
        <p:nvPicPr>
          <p:cNvPr id="27" name="Elemento grafico 26" descr="Mano alzata">
            <a:extLst>
              <a:ext uri="{FF2B5EF4-FFF2-40B4-BE49-F238E27FC236}">
                <a16:creationId xmlns:a16="http://schemas.microsoft.com/office/drawing/2014/main" id="{5B14FBD2-E1AC-93BA-DEB0-77A8AA778D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85306" y="4062305"/>
            <a:ext cx="893023" cy="607773"/>
          </a:xfrm>
          <a:prstGeom prst="rect">
            <a:avLst/>
          </a:prstGeom>
        </p:spPr>
      </p:pic>
      <p:sp>
        <p:nvSpPr>
          <p:cNvPr id="29" name="Rettangolo 28">
            <a:extLst>
              <a:ext uri="{FF2B5EF4-FFF2-40B4-BE49-F238E27FC236}">
                <a16:creationId xmlns:a16="http://schemas.microsoft.com/office/drawing/2014/main" id="{660ADD1B-4429-A9EC-261C-6EFF0AFAF6F0}"/>
              </a:ext>
            </a:extLst>
          </p:cNvPr>
          <p:cNvSpPr/>
          <p:nvPr/>
        </p:nvSpPr>
        <p:spPr>
          <a:xfrm>
            <a:off x="7646532" y="2933163"/>
            <a:ext cx="2332846" cy="9455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    IMPUGNABILITA’ DELIBERE </a:t>
            </a:r>
          </a:p>
        </p:txBody>
      </p:sp>
      <p:pic>
        <p:nvPicPr>
          <p:cNvPr id="30" name="Elemento grafico 29" descr="Mano alzata">
            <a:extLst>
              <a:ext uri="{FF2B5EF4-FFF2-40B4-BE49-F238E27FC236}">
                <a16:creationId xmlns:a16="http://schemas.microsoft.com/office/drawing/2014/main" id="{AEA46FCE-D031-013C-5CCF-4292EC829B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86893" y="3193469"/>
            <a:ext cx="893023" cy="60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5371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26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923034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ART. 22 OBBLIGHI DEL CLIENTE COME MODIFICATO DAL  D.LGS. N. 90-2017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265358" y="1059560"/>
            <a:ext cx="11322423" cy="55457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089E7D-FB1A-25F6-6229-5A45E80393B2}"/>
              </a:ext>
            </a:extLst>
          </p:cNvPr>
          <p:cNvSpPr txBox="1"/>
          <p:nvPr/>
        </p:nvSpPr>
        <p:spPr>
          <a:xfrm>
            <a:off x="733926" y="1859340"/>
            <a:ext cx="107408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LE INFORMAZIONI  INERENTI LE </a:t>
            </a:r>
            <a:r>
              <a:rPr lang="it-IT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PERSONE GIURIDICHE PRIVATE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,    TENUTE ALL'ISCRIZIONE NEL REGISTRO DELLEPERSONE GIURIDICHE PRIVATE DI CUI AL D.P.R. n. 361/2000, SONO ACQUISITE DAL FONDATORE, OVE IN VITA OVVERO DAI SOGGETTI CUI E' ATTRIBUITA LA RAPPRESENTANZA E L'AMMINISTRAZIONE DELL'ENTE </a:t>
            </a:r>
            <a:r>
              <a:rPr lang="it-IT" sz="1800" b="1" i="1" u="none" strike="noStrike" baseline="0" dirty="0">
                <a:solidFill>
                  <a:srgbClr val="0070C0"/>
                </a:solidFill>
                <a:highlight>
                  <a:srgbClr val="D6D8C4"/>
                </a:highlight>
                <a:latin typeface="Arial" panose="020B0604020202020204" pitchFamily="34" charset="0"/>
              </a:rPr>
              <a:t>( RICHIEDENDOLE AL TITOLARE EFFETTIVO INDIVIDUATO AI SENSI DELL’ART.20 ANCHE * )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SULLA BASE DI QUANTO RISULTANTE DALLO STATUTO, DALL'ATTO COSTITUTIVO, DALLE SCRITTURE CONTABILI E</a:t>
            </a:r>
          </a:p>
          <a:p>
            <a:pPr algn="l">
              <a:lnSpc>
                <a:spcPct val="150000"/>
              </a:lnSpc>
            </a:pP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DA OGNI ALTRA COMUNICAZIONE O DATO A LORO DISPOSIZIONE</a:t>
            </a:r>
            <a:r>
              <a:rPr lang="it-IT" sz="1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.</a:t>
            </a:r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b="1" dirty="0">
                <a:solidFill>
                  <a:srgbClr val="0070C0"/>
                </a:solidFill>
                <a:latin typeface="Arial" panose="020B0604020202020204" pitchFamily="34" charset="0"/>
              </a:rPr>
              <a:t>* </a:t>
            </a:r>
            <a:r>
              <a:rPr lang="it-IT" b="1" dirty="0">
                <a:solidFill>
                  <a:srgbClr val="0070C0"/>
                </a:solidFill>
                <a:highlight>
                  <a:srgbClr val="D6D8C4"/>
                </a:highlight>
                <a:latin typeface="Arial" panose="020B0604020202020204" pitchFamily="34" charset="0"/>
              </a:rPr>
              <a:t>AGGIUNTO DAL D. LGS. N. 125 /2019  IN VIGORE DAL 10/11/2019 </a:t>
            </a:r>
            <a:endParaRPr lang="it-IT" b="1" dirty="0">
              <a:solidFill>
                <a:srgbClr val="0070C0"/>
              </a:solidFill>
              <a:highlight>
                <a:srgbClr val="D6D8C4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1121028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27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696851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ART. 22 OBBLIGHI DEL CLIENTE COME MODIFICATO DAL  D.LGS. N. 90-2017 </a:t>
            </a:r>
            <a:r>
              <a:rPr lang="it-IT" altLang="it-IT" sz="2700" b="1" i="1" dirty="0">
                <a:solidFill>
                  <a:srgbClr val="FF0000"/>
                </a:solidFill>
              </a:rPr>
              <a:t>*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265358" y="1059560"/>
            <a:ext cx="11322423" cy="55457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089E7D-FB1A-25F6-6229-5A45E80393B2}"/>
              </a:ext>
            </a:extLst>
          </p:cNvPr>
          <p:cNvSpPr txBox="1"/>
          <p:nvPr/>
        </p:nvSpPr>
        <p:spPr>
          <a:xfrm>
            <a:off x="838200" y="1176434"/>
            <a:ext cx="1074089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 FIDUCIARI DI TRUST ESPRESSI, DISCIPLINATI AI SENSI DELLA L. n 364-1989 , 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OTTENGONO                </a:t>
            </a:r>
          </a:p>
          <a:p>
            <a:pPr algn="l"/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E DETENGONO </a:t>
            </a:r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INFORMAZIONI ADEGUATE, ACCURATE E AGGIORNATE SULLA TITOLARITA’ </a:t>
            </a:r>
          </a:p>
          <a:p>
            <a:pPr algn="l"/>
            <a:endParaRPr lang="it-IT" sz="1800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EFFETTIVA DEL TRUST, PER TALI INTENDENDOSI QUELLE RELATIVE  ALL'IDENTITA' DEL </a:t>
            </a:r>
          </a:p>
          <a:p>
            <a:pPr algn="l"/>
            <a:endParaRPr lang="it-IT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FONDATORE, DEL FIDUCIARIO O DEI FIDUCIARI, DEL GUARDIANO OVVERO DI ALTRA PERSONA </a:t>
            </a:r>
          </a:p>
          <a:p>
            <a:pPr algn="l"/>
            <a:endParaRPr lang="it-IT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PER CONTO DEL FIDUCIARIO, OVE ESISTENTI, DEI BENEFICIARI O CLASSE DI BENEFICIARI E </a:t>
            </a:r>
          </a:p>
          <a:p>
            <a:pPr algn="l"/>
            <a:endParaRPr lang="it-IT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DELLE ALTRE PERSONE FISICHE CHE ESERCITANO IL CONTROLLO SUL TRUST E DI </a:t>
            </a:r>
          </a:p>
          <a:p>
            <a:pPr algn="l"/>
            <a:endParaRPr lang="it-IT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QUALUNQUE ALTRA PERSONA FISICA CHE ESERCITA, IN ULTIMA ISTANZA, IL CONTROLLO SUI </a:t>
            </a:r>
          </a:p>
          <a:p>
            <a:pPr algn="l"/>
            <a:endParaRPr lang="it-IT" sz="1800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BENI CONFERITI NEL TRUST ATTRAVERSO LA PROPRIETA' DIRETTA O INDIRETTA O </a:t>
            </a:r>
          </a:p>
          <a:p>
            <a:pPr algn="l"/>
            <a:endParaRPr lang="it-IT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ATTRAVERSO ALTRI MEZZI</a:t>
            </a:r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* </a:t>
            </a:r>
            <a:r>
              <a:rPr lang="it-IT" b="1" i="1" dirty="0">
                <a:solidFill>
                  <a:srgbClr val="FF0000"/>
                </a:solidFill>
                <a:latin typeface="Arial" panose="020B0604020202020204" pitchFamily="34" charset="0"/>
              </a:rPr>
              <a:t>FINO AL 9/11/2019 </a:t>
            </a:r>
            <a:endParaRPr lang="it-IT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23198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28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696851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ART. 22 OBBLIGHI DEL CLIENTE COME MODIFICATO DAL  D.LGS. N. 90-2017 </a:t>
            </a:r>
            <a:r>
              <a:rPr lang="it-IT" altLang="it-IT" sz="2700" b="1" i="1" dirty="0">
                <a:solidFill>
                  <a:srgbClr val="FF0000"/>
                </a:solidFill>
              </a:rPr>
              <a:t>*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291601" y="986704"/>
            <a:ext cx="11205816" cy="519811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089E7D-FB1A-25F6-6229-5A45E80393B2}"/>
              </a:ext>
            </a:extLst>
          </p:cNvPr>
          <p:cNvSpPr txBox="1"/>
          <p:nvPr/>
        </p:nvSpPr>
        <p:spPr>
          <a:xfrm>
            <a:off x="838200" y="1176434"/>
            <a:ext cx="10740897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it-IT" sz="16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 FIDUCIARI DI </a:t>
            </a:r>
            <a:r>
              <a:rPr lang="it-IT" sz="16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TRUST ESPRESSI</a:t>
            </a:r>
            <a:r>
              <a:rPr lang="it-IT" sz="16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, DISCIPLINATI AI SENSI DELLA L. N 364-1989</a:t>
            </a:r>
            <a:r>
              <a:rPr lang="it-IT" sz="16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it-IT" sz="16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NONCHE' LE PERSONE CHE ESERCITANO DIRITTI, POTERI E FACOLTA' EQUIVALENTI </a:t>
            </a:r>
            <a:r>
              <a:rPr lang="it-IT" sz="16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IN ISTITUTI GIURIDICI AFFIN</a:t>
            </a:r>
            <a:r>
              <a:rPr lang="it-IT" sz="16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I, PURCHE' STABILITI O RESIDENTI SUL TERRITORIO DELLA REPUBBLICA ITALIANA, </a:t>
            </a:r>
            <a:r>
              <a:rPr lang="it-IT" sz="1600" b="1" i="0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OTTENGONO E DETENGONO INFORMAZIONI </a:t>
            </a:r>
            <a:r>
              <a:rPr lang="it-IT" sz="16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ADEGUATE, ACCURATE E AGGIORNATE SULLA TITOLARITA' EFFETTIVA DEL TRUST, O DELL'ISTITUTO GIURIDICO AFFINE, PER TALI INTENDENDOSI QUELLE RELATIVE ALL'IDENTITA' DEL COSTITUENTE O DEI COSTITUENTI, DEL FIDUCIARIO O DEI FIDUCIARI, DEL GUARDIANO O DEI GUARDIANI OVVERO DI ALTRA PERSONA PER CONTO DEL FIDUCIARIO, OVE ESISTENTI, DEI BENEFICIARI O CLASSE DI BENEFICIARI E DELLE ALTRE PERSONE FISICHE CHE ESERCITANO IL CONTROLLO SUL TRUST O SULLO ISTITUTO GIURIDICO AFFINE E DI QUALUNQUE ALTRA PERSONA FISICA CHE ESERCITA, IN ULTIMA ISTANZA, IL CONTROLLO SUI BENI CONFERITI NEL TRUST O NELL'ISTITUTO GIURIDICO AFFINE ATTRAVERSO LA PROPRIETA' DIRETTA O INDIRETTA O ATTRAVERSO ALTRI MEZZI</a:t>
            </a:r>
          </a:p>
          <a:p>
            <a:pPr algn="l">
              <a:lnSpc>
                <a:spcPct val="150000"/>
              </a:lnSpc>
            </a:pPr>
            <a:endParaRPr lang="it-IT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* </a:t>
            </a:r>
            <a:r>
              <a:rPr lang="it-IT" b="1" i="1" dirty="0">
                <a:solidFill>
                  <a:srgbClr val="FF0000"/>
                </a:solidFill>
                <a:latin typeface="Arial" panose="020B0604020202020204" pitchFamily="34" charset="0"/>
              </a:rPr>
              <a:t>VARIATO DAL D. LGS.N. 125-2019 IN VIGORE DAL 10/11/2019 </a:t>
            </a:r>
            <a:endParaRPr lang="it-IT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8265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29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696851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ART. 22 OBBLIGHI DEL CLIENTE COME MODIFICATO DAL  D.LGS. N. 90-2017 </a:t>
            </a:r>
            <a:r>
              <a:rPr lang="it-IT" altLang="it-IT" sz="2700" b="1" i="1" dirty="0">
                <a:solidFill>
                  <a:srgbClr val="FF0000"/>
                </a:solidFill>
              </a:rPr>
              <a:t>*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265358" y="1059560"/>
            <a:ext cx="11322423" cy="55457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089E7D-FB1A-25F6-6229-5A45E80393B2}"/>
              </a:ext>
            </a:extLst>
          </p:cNvPr>
          <p:cNvSpPr txBox="1"/>
          <p:nvPr/>
        </p:nvSpPr>
        <p:spPr>
          <a:xfrm>
            <a:off x="838200" y="1176434"/>
            <a:ext cx="1074089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it-IT" sz="1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 FIDUCIARI DI TRUST ESPRESSI E LE PERSONE CHE ESERCITANO DIRITTI, POTERI E FACOLTA' EQUIVALENTI IN ISTITUTI GIURIDICI AFFINI </a:t>
            </a:r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CONSERVANO LE  INFORMAZIONI </a:t>
            </a:r>
          </a:p>
          <a:p>
            <a:pPr algn="l">
              <a:lnSpc>
                <a:spcPct val="150000"/>
              </a:lnSpc>
            </a:pPr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PER UN PERIODO NON INFERIORE A CINQUE ANNI DALLA CESSAZIONE DEL LORO STATO</a:t>
            </a:r>
          </a:p>
          <a:p>
            <a:pPr algn="l">
              <a:lnSpc>
                <a:spcPct val="150000"/>
              </a:lnSpc>
            </a:pPr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DI FIDUCIARI E LE RENDONO PRONTAMENTE ACCESSIBILI ALLE AUTORITA' ART. 21, C. 2, </a:t>
            </a:r>
          </a:p>
          <a:p>
            <a:pPr algn="l">
              <a:lnSpc>
                <a:spcPct val="150000"/>
              </a:lnSpc>
            </a:pPr>
            <a:r>
              <a:rPr lang="it-IT" sz="18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LETT. A) E B)  ( MEF-DIA-GdF NSPV  ecc.)    </a:t>
            </a:r>
          </a:p>
          <a:p>
            <a:pPr algn="l">
              <a:lnSpc>
                <a:spcPct val="150000"/>
              </a:lnSpc>
            </a:pPr>
            <a:endParaRPr lang="it-IT" sz="1800" b="1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sz="1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 MEDESIMI FIDUCIARI CHE, IN TALE VESTE, INSTAURANO UN RAPPORTO CONTINUATIVO O PROFESSIONALE OVVERO ESEGUONO UNA PRESTAZIONE OCCASIONALE DICHIARANO IL PROPRIO STATO AI SOGGETTI OBBLIGATI</a:t>
            </a:r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it-IT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l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</a:rPr>
              <a:t>* </a:t>
            </a:r>
            <a:r>
              <a:rPr lang="it-IT" b="1" i="1" dirty="0">
                <a:solidFill>
                  <a:srgbClr val="FF0000"/>
                </a:solidFill>
                <a:latin typeface="Arial" panose="020B0604020202020204" pitchFamily="34" charset="0"/>
              </a:rPr>
              <a:t>VARIATO DAL D. LGS.N. 125-2019 IN VIGORE DAL 10/11/2019 </a:t>
            </a:r>
            <a:endParaRPr lang="it-IT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787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574C39CA-6CA3-47DF-8E4C-59A7F3DDB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214313"/>
            <a:ext cx="8043862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altLang="it-IT" sz="6600">
                <a:solidFill>
                  <a:srgbClr val="333399"/>
                </a:solidFill>
                <a:latin typeface="Tahoma" panose="020B0604030504040204" pitchFamily="34" charset="0"/>
              </a:rPr>
              <a:t>Riciclaggio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9DB28A36-DA8A-410B-B713-0E94EA7ED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989138"/>
            <a:ext cx="3810000" cy="4114800"/>
          </a:xfrm>
          <a:prstGeom prst="rect">
            <a:avLst/>
          </a:prstGeom>
          <a:solidFill>
            <a:srgbClr val="DBDB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650"/>
              </a:spcBef>
              <a:buClrTx/>
              <a:buSzPct val="60000"/>
            </a:pPr>
            <a:r>
              <a:rPr lang="it-IT" altLang="it-IT" sz="2600">
                <a:solidFill>
                  <a:srgbClr val="000000"/>
                </a:solidFill>
                <a:latin typeface="Tahoma" panose="020B0604030504040204" pitchFamily="34" charset="0"/>
              </a:rPr>
              <a:t>Repressione</a:t>
            </a: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spcBef>
                <a:spcPts val="650"/>
              </a:spcBef>
              <a:buClrTx/>
              <a:buSzPct val="60000"/>
            </a:pPr>
            <a:r>
              <a:rPr lang="it-IT" altLang="it-IT" sz="2600">
                <a:solidFill>
                  <a:srgbClr val="000000"/>
                </a:solidFill>
                <a:latin typeface="Tahoma" panose="020B0604030504040204" pitchFamily="34" charset="0"/>
              </a:rPr>
              <a:t>Codice penale</a:t>
            </a: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1748" name="Text Box 3">
            <a:extLst>
              <a:ext uri="{FF2B5EF4-FFF2-40B4-BE49-F238E27FC236}">
                <a16:creationId xmlns:a16="http://schemas.microsoft.com/office/drawing/2014/main" id="{D5867979-EFB4-4963-B6D7-06AAEF44F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364" y="2017713"/>
            <a:ext cx="3887787" cy="4114800"/>
          </a:xfrm>
          <a:prstGeom prst="rect">
            <a:avLst/>
          </a:prstGeom>
          <a:solidFill>
            <a:srgbClr val="D1F9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175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650"/>
              </a:spcBef>
              <a:buClrTx/>
              <a:buSzPct val="60000"/>
            </a:pPr>
            <a:r>
              <a:rPr lang="it-IT" altLang="it-IT" sz="2600">
                <a:solidFill>
                  <a:srgbClr val="000000"/>
                </a:solidFill>
                <a:latin typeface="Tahoma" panose="020B0604030504040204" pitchFamily="34" charset="0"/>
              </a:rPr>
              <a:t>Prevenzione e contrasto</a:t>
            </a: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spcBef>
                <a:spcPts val="650"/>
              </a:spcBef>
              <a:buClrTx/>
              <a:buSzPct val="60000"/>
            </a:pPr>
            <a:endParaRPr lang="it-IT" altLang="it-IT" sz="260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spcBef>
                <a:spcPts val="650"/>
              </a:spcBef>
              <a:buClrTx/>
              <a:buSzPct val="60000"/>
            </a:pPr>
            <a:r>
              <a:rPr lang="it-IT" altLang="it-IT" sz="2600">
                <a:solidFill>
                  <a:srgbClr val="000000"/>
                </a:solidFill>
                <a:latin typeface="Tahoma" panose="020B0604030504040204" pitchFamily="34" charset="0"/>
              </a:rPr>
              <a:t>Normativa antiriciclaggio</a:t>
            </a:r>
          </a:p>
          <a:p>
            <a:pPr algn="ctr">
              <a:spcBef>
                <a:spcPts val="650"/>
              </a:spcBef>
              <a:buClrTx/>
              <a:buSzPct val="60000"/>
            </a:pPr>
            <a:r>
              <a:rPr lang="it-IT" altLang="it-IT" sz="2600">
                <a:solidFill>
                  <a:srgbClr val="000000"/>
                </a:solidFill>
                <a:latin typeface="Tahoma" panose="020B0604030504040204" pitchFamily="34" charset="0"/>
              </a:rPr>
              <a:t>(D.Lgs 231/2007)</a:t>
            </a:r>
          </a:p>
        </p:txBody>
      </p:sp>
      <p:sp>
        <p:nvSpPr>
          <p:cNvPr id="31749" name="AutoShape 4">
            <a:extLst>
              <a:ext uri="{FF2B5EF4-FFF2-40B4-BE49-F238E27FC236}">
                <a16:creationId xmlns:a16="http://schemas.microsoft.com/office/drawing/2014/main" id="{190210A0-6394-4E59-BF98-370EA6B2D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2636838"/>
            <a:ext cx="865187" cy="792162"/>
          </a:xfrm>
          <a:prstGeom prst="downArrow">
            <a:avLst>
              <a:gd name="adj1" fmla="val 0"/>
              <a:gd name="adj2" fmla="val 7591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0" name="AutoShape 5">
            <a:extLst>
              <a:ext uri="{FF2B5EF4-FFF2-40B4-BE49-F238E27FC236}">
                <a16:creationId xmlns:a16="http://schemas.microsoft.com/office/drawing/2014/main" id="{A1B20516-DC79-4BE7-BF61-D8B6C6DAFD0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03687" y="2987676"/>
            <a:ext cx="593725" cy="6477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BFB9B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1751" name="AutoShape 6">
            <a:extLst>
              <a:ext uri="{FF2B5EF4-FFF2-40B4-BE49-F238E27FC236}">
                <a16:creationId xmlns:a16="http://schemas.microsoft.com/office/drawing/2014/main" id="{37B8DDAA-1951-4286-A028-96D9B3A6EC1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258680" y="2995829"/>
            <a:ext cx="585788" cy="660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EBFB9B"/>
          </a:solidFill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201BE5F-4E7A-2920-5BF4-5484A61E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30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36526"/>
            <a:ext cx="11322423" cy="696851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r>
              <a:rPr lang="it-IT" altLang="it-IT" sz="2400" b="1" i="1" dirty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LGS. N. 231 – 2007  </a:t>
            </a:r>
            <a:b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2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ART. 22 OBBLIGHI DEL CLIENTE COME MODIFICATO DAL  D.LGS. N. 90-2017 </a:t>
            </a:r>
            <a:r>
              <a:rPr lang="it-IT" altLang="it-IT" sz="2700" b="1" i="1" dirty="0">
                <a:solidFill>
                  <a:srgbClr val="FF0000"/>
                </a:solidFill>
              </a:rPr>
              <a:t>*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7F9FB89-6B8D-B308-6415-9F1F87262CDE}"/>
              </a:ext>
            </a:extLst>
          </p:cNvPr>
          <p:cNvSpPr/>
          <p:nvPr/>
        </p:nvSpPr>
        <p:spPr>
          <a:xfrm>
            <a:off x="401686" y="914961"/>
            <a:ext cx="11322423" cy="48696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089E7D-FB1A-25F6-6229-5A45E80393B2}"/>
              </a:ext>
            </a:extLst>
          </p:cNvPr>
          <p:cNvSpPr txBox="1"/>
          <p:nvPr/>
        </p:nvSpPr>
        <p:spPr>
          <a:xfrm>
            <a:off x="781902" y="914961"/>
            <a:ext cx="110978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it-IT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CONSIDERANO ISTITUTI GIURIDICI AFFINI AL TRUST </a:t>
            </a:r>
            <a:r>
              <a:rPr lang="it-IT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ENTI E GLI ISTITUTI CHE, </a:t>
            </a:r>
          </a:p>
          <a:p>
            <a:pPr algn="l">
              <a:lnSpc>
                <a:spcPct val="150000"/>
              </a:lnSpc>
            </a:pPr>
            <a:endParaRPr lang="it-IT" i="0" u="none" strike="noStrike" baseline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ASSETTO E FUNZIONI, DETERMINANO EFFETTI GIURIDICI EQUIVALENTI A QUELLI                   </a:t>
            </a:r>
          </a:p>
          <a:p>
            <a:pPr algn="l">
              <a:lnSpc>
                <a:spcPct val="150000"/>
              </a:lnSpc>
            </a:pPr>
            <a:endParaRPr lang="it-IT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TRUST ESPRESSI, ANCHE AVUTO RIGUARDO ALLA DESTINAZIONE DEI BENI AD UNO </a:t>
            </a:r>
          </a:p>
          <a:p>
            <a:pPr algn="l">
              <a:lnSpc>
                <a:spcPct val="150000"/>
              </a:lnSpc>
            </a:pPr>
            <a:endParaRPr lang="it-IT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SCOPO ED AL CONTROLLO DA PARTE DI UN SOGGETTO DIVERSO DAL PROPRIETARIO, </a:t>
            </a:r>
          </a:p>
          <a:p>
            <a:pPr algn="l">
              <a:lnSpc>
                <a:spcPct val="150000"/>
              </a:lnSpc>
            </a:pPr>
            <a:endParaRPr lang="it-IT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NELL'INTERESSE DI UNO O PIÙ BENEFICIARI O PER IL PERSEGUIMENTO DI UNO SPECIFICO </a:t>
            </a:r>
          </a:p>
          <a:p>
            <a:pPr algn="l">
              <a:lnSpc>
                <a:spcPct val="150000"/>
              </a:lnSpc>
            </a:pPr>
            <a:endParaRPr lang="it-IT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it-IT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  <a:endParaRPr lang="it-IT" i="0" u="none" strike="noStrike" baseline="0" dirty="0">
              <a:solidFill>
                <a:srgbClr val="47474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endParaRPr lang="it-IT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it-IT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VARIATO DAL D. LGS.N. 125-2019 IN VIGORE DAL 10/11/2019 </a:t>
            </a:r>
          </a:p>
        </p:txBody>
      </p:sp>
    </p:spTree>
    <p:extLst>
      <p:ext uri="{BB962C8B-B14F-4D97-AF65-F5344CB8AC3E}">
        <p14:creationId xmlns:p14="http://schemas.microsoft.com/office/powerpoint/2010/main" val="36449458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B23AF0-D27A-A4BB-2D4E-521D77EC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     </a:t>
            </a:r>
            <a:r>
              <a:rPr lang="it-IT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TITOLARE EFFETTIVO</a:t>
            </a:r>
            <a:br>
              <a:rPr lang="it-IT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INDIVIDUAZIONE T.E. E PREDISPOSIZIONE DOCUMENTAZIONE INTERNA ALLA SOCIETA’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C9449B-B455-FEF9-F6B3-B90766A1A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31</a:t>
            </a:fld>
            <a:endParaRPr lang="it-IT"/>
          </a:p>
        </p:txBody>
      </p:sp>
      <p:pic>
        <p:nvPicPr>
          <p:cNvPr id="8" name="Elemento grafico 7" descr="Domande da destra a sinistra">
            <a:extLst>
              <a:ext uri="{FF2B5EF4-FFF2-40B4-BE49-F238E27FC236}">
                <a16:creationId xmlns:a16="http://schemas.microsoft.com/office/drawing/2014/main" id="{B3ABFBB4-808D-6C56-EB71-E47BDF761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1783" y="3010266"/>
            <a:ext cx="1770186" cy="1325563"/>
          </a:xfrm>
          <a:prstGeom prst="rect">
            <a:avLst/>
          </a:prstGeom>
        </p:spPr>
      </p:pic>
      <p:pic>
        <p:nvPicPr>
          <p:cNvPr id="6" name="Segnaposto contenuto 5" descr="Sala riunioni">
            <a:extLst>
              <a:ext uri="{FF2B5EF4-FFF2-40B4-BE49-F238E27FC236}">
                <a16:creationId xmlns:a16="http://schemas.microsoft.com/office/drawing/2014/main" id="{BE71FC52-08F0-B87B-ADA6-AD1B71A7F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22277" y="3673047"/>
            <a:ext cx="2731477" cy="2059537"/>
          </a:xfrm>
        </p:spPr>
      </p:pic>
      <p:sp>
        <p:nvSpPr>
          <p:cNvPr id="9" name="Esplosione: 14 punte 8">
            <a:extLst>
              <a:ext uri="{FF2B5EF4-FFF2-40B4-BE49-F238E27FC236}">
                <a16:creationId xmlns:a16="http://schemas.microsoft.com/office/drawing/2014/main" id="{2FA68EB8-5A11-1BE4-F406-215CDB4E428C}"/>
              </a:ext>
            </a:extLst>
          </p:cNvPr>
          <p:cNvSpPr/>
          <p:nvPr/>
        </p:nvSpPr>
        <p:spPr>
          <a:xfrm>
            <a:off x="5169876" y="2162846"/>
            <a:ext cx="4958862" cy="169483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OCCASIONE DI CONSULENZA SPECIFICA </a:t>
            </a:r>
          </a:p>
        </p:txBody>
      </p:sp>
    </p:spTree>
    <p:extLst>
      <p:ext uri="{BB962C8B-B14F-4D97-AF65-F5344CB8AC3E}">
        <p14:creationId xmlns:p14="http://schemas.microsoft.com/office/powerpoint/2010/main" val="3375369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numero diapositiva 5">
            <a:extLst>
              <a:ext uri="{FF2B5EF4-FFF2-40B4-BE49-F238E27FC236}">
                <a16:creationId xmlns:a16="http://schemas.microsoft.com/office/drawing/2014/main" id="{135A1FB2-193F-4D89-B72E-233506276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E449BDBB-AB2D-4E9F-B1A0-5414F8406CA5}" type="slidenum">
              <a:rPr lang="it-IT" altLang="it-IT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pPr>
                <a:buClrTx/>
                <a:buFontTx/>
                <a:buNone/>
              </a:pPr>
              <a:t>32</a:t>
            </a:fld>
            <a:endParaRPr lang="it-IT" altLang="it-IT">
              <a:solidFill>
                <a:srgbClr val="000000"/>
              </a:solidFill>
              <a:latin typeface="Times New Roman" panose="02020603050405020304" pitchFamily="18" charset="0"/>
              <a:cs typeface="Lucida Sans Unicode" panose="020B0602030504020204" pitchFamily="34" charset="0"/>
            </a:endParaRPr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C76EC040-B645-49A0-A4FF-B67C72436D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2661" y="5345723"/>
            <a:ext cx="9793941" cy="1160585"/>
          </a:xfrm>
          <a:solidFill>
            <a:srgbClr val="CFE7F5"/>
          </a:solidFill>
        </p:spPr>
        <p:txBody>
          <a:bodyPr vert="horz" lIns="90000" tIns="46800" rIns="90000" bIns="46800" rtlCol="0">
            <a:normAutofit fontScale="25000" lnSpcReduction="20000"/>
          </a:bodyPr>
          <a:lstStyle/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SzPct val="45000"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</a:pPr>
            <a:endParaRPr lang="it-IT" altLang="it-IT" sz="1800" dirty="0"/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SzPct val="45000"/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</a:pPr>
            <a:r>
              <a:rPr lang="it-IT" altLang="it-IT" sz="9600" i="1" dirty="0">
                <a:solidFill>
                  <a:srgbClr val="FF0000"/>
                </a:solidFill>
              </a:rPr>
              <a:t>                                       GRAZIE PER L’ATTENZIONE E BUON LAVORO</a:t>
            </a:r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SzPct val="45000"/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</a:pPr>
            <a:r>
              <a:rPr lang="it-IT" altLang="it-IT" sz="6400" b="1" i="1" dirty="0"/>
              <a:t>                                                                                                                                                                    Dott.ssa Giusy Spanò  </a:t>
            </a:r>
            <a:endParaRPr lang="it-IT" altLang="it-IT" sz="6400" b="1" u="sng" dirty="0"/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SzPct val="45000"/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</a:pPr>
            <a:endParaRPr lang="it-IT" altLang="it-IT" sz="6400" i="1" dirty="0">
              <a:solidFill>
                <a:srgbClr val="FF0000"/>
              </a:solidFill>
            </a:endParaRPr>
          </a:p>
          <a:p>
            <a:pPr marL="0" indent="0">
              <a:lnSpc>
                <a:spcPct val="200000"/>
              </a:lnSpc>
              <a:spcBef>
                <a:spcPts val="450"/>
              </a:spcBef>
              <a:spcAft>
                <a:spcPct val="0"/>
              </a:spcAft>
              <a:buSzPct val="45000"/>
              <a:buNone/>
              <a:tabLst>
                <a:tab pos="147638" algn="l"/>
                <a:tab pos="252413" algn="l"/>
                <a:tab pos="701675" algn="l"/>
                <a:tab pos="1150938" algn="l"/>
                <a:tab pos="1600200" algn="l"/>
                <a:tab pos="2049463" algn="l"/>
                <a:tab pos="2498725" algn="l"/>
                <a:tab pos="2947988" algn="l"/>
                <a:tab pos="3397250" algn="l"/>
                <a:tab pos="3846513" algn="l"/>
                <a:tab pos="4295775" algn="l"/>
                <a:tab pos="4745038" algn="l"/>
                <a:tab pos="5194300" algn="l"/>
                <a:tab pos="5643563" algn="l"/>
                <a:tab pos="6092825" algn="l"/>
                <a:tab pos="6542088" algn="l"/>
                <a:tab pos="6991350" algn="l"/>
                <a:tab pos="7440613" algn="l"/>
                <a:tab pos="7889875" algn="l"/>
                <a:tab pos="8339138" algn="l"/>
                <a:tab pos="8788400" algn="l"/>
              </a:tabLst>
            </a:pPr>
            <a:r>
              <a:rPr lang="it-IT" altLang="it-IT" sz="2400" i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990A5152-B372-459D-81C3-F42FCCD2466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4171" y="136525"/>
            <a:ext cx="11300652" cy="923035"/>
          </a:xfrm>
        </p:spPr>
        <p:txBody>
          <a:bodyPr vert="horz" lIns="90000" tIns="46800" rIns="90000" bIns="46800" rtlCol="0" anchor="b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sz="2400" b="1" i="1" dirty="0">
                <a:solidFill>
                  <a:srgbClr val="CC0066"/>
                </a:solidFill>
              </a:rPr>
              <a:t>           </a:t>
            </a:r>
            <a:r>
              <a:rPr lang="it-IT" altLang="it-IT" sz="2400" b="1" i="1" dirty="0">
                <a:solidFill>
                  <a:srgbClr val="FF0000"/>
                </a:solidFill>
              </a:rPr>
              <a:t> </a:t>
            </a: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br>
              <a:rPr lang="it-IT" altLang="it-IT" sz="2400" b="1" i="1" dirty="0">
                <a:solidFill>
                  <a:srgbClr val="FF0000"/>
                </a:solidFill>
              </a:rPr>
            </a:br>
            <a:endParaRPr lang="it-IT" altLang="it-IT" sz="2400" b="1" i="1" dirty="0">
              <a:solidFill>
                <a:srgbClr val="FF0000"/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DBAB9B0-1881-55ED-F073-DE2A0AEA6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031" y="1324708"/>
            <a:ext cx="8979877" cy="361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C41CA2D1-0C32-3878-398E-478872B9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114" y="0"/>
            <a:ext cx="79216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i="1" dirty="0" err="1">
                <a:solidFill>
                  <a:srgbClr val="333399"/>
                </a:solidFill>
              </a:rPr>
              <a:t>D.Lgs.</a:t>
            </a:r>
            <a:r>
              <a:rPr lang="it-IT" altLang="it-IT" sz="2400" b="1" i="1" dirty="0">
                <a:solidFill>
                  <a:srgbClr val="333399"/>
                </a:solidFill>
              </a:rPr>
              <a:t> 21 novembre 2007, n. 231.</a:t>
            </a:r>
            <a:br>
              <a:rPr lang="it-IT" altLang="it-IT" sz="2400" b="1" i="1" dirty="0">
                <a:solidFill>
                  <a:srgbClr val="333399"/>
                </a:solidFill>
              </a:rPr>
            </a:br>
            <a:r>
              <a:rPr lang="it-IT" altLang="it-IT" sz="2000" b="1" i="1" dirty="0">
                <a:solidFill>
                  <a:srgbClr val="333399"/>
                </a:solidFill>
              </a:rPr>
              <a:t>ARTICOLO 2</a:t>
            </a:r>
            <a:r>
              <a:rPr lang="it-IT" altLang="it-IT" sz="2400" b="1" i="1" dirty="0">
                <a:solidFill>
                  <a:srgbClr val="333399"/>
                </a:solidFill>
              </a:rPr>
              <a:t> </a:t>
            </a:r>
            <a:br>
              <a:rPr lang="it-IT" altLang="it-IT" sz="2400" b="1" i="1" dirty="0">
                <a:solidFill>
                  <a:srgbClr val="333399"/>
                </a:solidFill>
              </a:rPr>
            </a:br>
            <a:r>
              <a:rPr lang="it-IT" altLang="it-IT" sz="2000" b="1" i="1" dirty="0">
                <a:solidFill>
                  <a:srgbClr val="333399"/>
                </a:solidFill>
              </a:rPr>
              <a:t> FINALITA’  E PRINCIPI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376E8CB-5D1C-A68E-7F12-50C550922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740" y="2190440"/>
            <a:ext cx="9122064" cy="392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449263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it-IT" altLang="it-IT" sz="1800" b="1" i="0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LE  DISPOSIZIONI DEL DECRETO SI APPLICANO AL  FINE DI  PREVENIRE  L'USO DEL SISTEMA FINANZIARIO  E  DI  QUELLO ECONOMICO PER FINALITÀ DI RICICLAGGIO O DI  FINANZIAMENTO  DEL  TERRORISMO  </a:t>
            </a:r>
          </a:p>
          <a:p>
            <a:pPr marL="0" marR="0" lvl="0" indent="0" algn="just" defTabSz="449263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449263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it-IT" alt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IL DECRETO DETTA MISURE OBBLIGATORIE PER TUTELARE L'INTEGRITÀ DI TALI  SISTEMI E LA CORRETTEZZA DEI COMPORTAMENTI DI CHI LO DEVE OSSERVARE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it-IT" altLang="it-IT" sz="18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endParaRPr lang="it-IT" altLang="it-IT" sz="1400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9A93EDA-E9E0-CB59-A0A6-0E5F7EE1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08A8E8B-AFCC-9E90-64BE-501E700B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5</a:t>
            </a:fld>
            <a:endParaRPr lang="it-IT"/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1005535F-448C-16A2-DFC5-E4C2BE6FB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410" y="2592119"/>
            <a:ext cx="8069179" cy="2631368"/>
          </a:xfrm>
          <a:prstGeom prst="rect">
            <a:avLst/>
          </a:prstGeom>
          <a:solidFill>
            <a:srgbClr val="CCEC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IL </a:t>
            </a: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TITOLARE  EFFETTIVO</a:t>
            </a:r>
          </a:p>
          <a:p>
            <a:pPr algn="ctr">
              <a:buClrTx/>
              <a:buFontTx/>
              <a:buNone/>
            </a:pPr>
            <a:endParaRPr lang="it-IT" altLang="it-IT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definizione</a:t>
            </a:r>
          </a:p>
          <a:p>
            <a:pPr algn="ctr">
              <a:buClrTx/>
              <a:buFontTx/>
              <a:buNone/>
            </a:pPr>
            <a:endParaRPr lang="it-IT" altLang="it-IT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casi pratici di individuazione</a:t>
            </a:r>
          </a:p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   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2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558" y="360363"/>
            <a:ext cx="8069179" cy="103093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rgbClr val="002060"/>
                </a:solidFill>
                <a:latin typeface="Verdana" panose="020B0604030504040204" pitchFamily="34" charset="0"/>
              </a:rPr>
              <a:t>AVC </a:t>
            </a:r>
            <a:r>
              <a:rPr lang="it-IT" altLang="it-IT" sz="2000" b="1" dirty="0">
                <a:solidFill>
                  <a:srgbClr val="002060"/>
                </a:solidFill>
                <a:latin typeface="Tahoma" panose="020B0604030504040204" pitchFamily="34" charset="0"/>
              </a:rPr>
              <a:t> TITOLARE  EFFETTIVO     </a:t>
            </a:r>
          </a:p>
          <a:p>
            <a:pPr algn="just">
              <a:buClrTx/>
              <a:buFontTx/>
              <a:buNone/>
            </a:pPr>
            <a:r>
              <a:rPr lang="it-IT" altLang="it-IT" sz="2000" b="1" dirty="0">
                <a:solidFill>
                  <a:srgbClr val="002060"/>
                </a:solidFill>
                <a:latin typeface="Tahoma" panose="020B0604030504040204" pitchFamily="34" charset="0"/>
              </a:rPr>
              <a:t>            art. 1 c. 2 lett. pp) -  art. 20 </a:t>
            </a:r>
            <a:r>
              <a:rPr lang="it-IT" altLang="it-IT" sz="2000" b="1" dirty="0" err="1">
                <a:solidFill>
                  <a:srgbClr val="002060"/>
                </a:solidFill>
                <a:latin typeface="Tahoma" panose="020B0604030504040204" pitchFamily="34" charset="0"/>
              </a:rPr>
              <a:t>D.Lgs.</a:t>
            </a:r>
            <a:r>
              <a:rPr lang="it-IT" altLang="it-IT" sz="2000" b="1" dirty="0">
                <a:solidFill>
                  <a:srgbClr val="002060"/>
                </a:solidFill>
                <a:latin typeface="Tahoma" panose="020B0604030504040204" pitchFamily="34" charset="0"/>
              </a:rPr>
              <a:t>  n. 231-2007  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  <p:sp>
        <p:nvSpPr>
          <p:cNvPr id="62466" name="AutoShape 2">
            <a:extLst>
              <a:ext uri="{FF2B5EF4-FFF2-40B4-BE49-F238E27FC236}">
                <a16:creationId xmlns:a16="http://schemas.microsoft.com/office/drawing/2014/main" id="{F86BF6AC-27F5-37B8-BB04-F93DEEBAF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595606"/>
            <a:ext cx="8964612" cy="4443076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E' </a:t>
            </a:r>
            <a:r>
              <a:rPr lang="it-IT" altLang="it-IT" b="1" u="sng" dirty="0">
                <a:solidFill>
                  <a:srgbClr val="3333FF"/>
                </a:solidFill>
                <a:latin typeface="Tahoma" panose="020B0604030504040204" pitchFamily="34" charset="0"/>
              </a:rPr>
              <a:t>LA PERSONA FISICA/FISICHE  </a:t>
            </a: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DIVERSA DAL CLIENTE NELL'INTERESSE DELLA QUALE, IN ULTIMA ISTANZA, E' RESA LA PRESTAZIONE O E’ ESEGUITA L’OPERAZIONE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POSSIEDE / CONTROLLA 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DIRETTAMENTE / ( INDIRETTAMENTE)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LA TITOLARITA' DI UNA PARTECIPAZIONE IN PERCENTUALE SUPERIORE AL 25%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 ANCHE PER IL TRAMITE DI SOCIETA' CONTROLLATE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0070C0"/>
              </a:solidFill>
              <a:latin typeface="Tahoma" panose="020B0604030504040204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8AEE92D-B3DE-72CD-6889-C4AFFFF6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>
            <a:extLst>
              <a:ext uri="{FF2B5EF4-FFF2-40B4-BE49-F238E27FC236}">
                <a16:creationId xmlns:a16="http://schemas.microsoft.com/office/drawing/2014/main" id="{1E9F5E98-BBF0-0D93-C708-40944E94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558" y="360363"/>
            <a:ext cx="8069179" cy="103093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AVC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TITOLARE  EFFETTIVO     </a:t>
            </a:r>
          </a:p>
          <a:p>
            <a:pPr algn="just">
              <a:buClrTx/>
              <a:buFontTx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                             art. 20 </a:t>
            </a:r>
            <a:r>
              <a:rPr lang="it-IT" altLang="it-IT" sz="2000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D.Lgs.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 n. 231-2007  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  <p:sp>
        <p:nvSpPr>
          <p:cNvPr id="62466" name="AutoShape 2">
            <a:extLst>
              <a:ext uri="{FF2B5EF4-FFF2-40B4-BE49-F238E27FC236}">
                <a16:creationId xmlns:a16="http://schemas.microsoft.com/office/drawing/2014/main" id="{F86BF6AC-27F5-37B8-BB04-F93DEEBAF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1555873"/>
            <a:ext cx="10067636" cy="3100140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IN VIA RESIDUALE E' </a:t>
            </a:r>
            <a:r>
              <a:rPr lang="it-IT" altLang="it-IT" b="1" u="sng" dirty="0">
                <a:solidFill>
                  <a:srgbClr val="3333FF"/>
                </a:solidFill>
                <a:latin typeface="Tahoma" panose="020B0604030504040204" pitchFamily="34" charset="0"/>
              </a:rPr>
              <a:t>LA PERSONA FISICA/FISICHE </a:t>
            </a: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CUI E’ ATTRIBUIBILE IL CONTROLLO DELLA SOCIETA’ :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PER LA MAGGIORANZA DEI VOTI ESERCITABILI IN ASSEMBLEA ORDINARIA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PER I VOTI SUFFICIENTI AD ESERCITARE UN’INFLUENZA DOMINANTE IN SEDE ASSEMBLEARE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PER L’ESISTENZA DI ALCUNI VINCOLI CONTRATTUALI CHE CONSENTONO UN’INFLUENZA DOMINANTE  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B690DF1E-2C6C-6D59-6FB6-93222319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109" y="5302127"/>
            <a:ext cx="4137891" cy="414269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PATTO DI SINDACATO DI VOTO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747903F0-150B-0D56-7582-6E71F2557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5302127"/>
            <a:ext cx="3814618" cy="414269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VOTO PLURIMO</a:t>
            </a:r>
          </a:p>
        </p:txBody>
      </p:sp>
      <p:sp>
        <p:nvSpPr>
          <p:cNvPr id="6" name="Freccia in su 5">
            <a:extLst>
              <a:ext uri="{FF2B5EF4-FFF2-40B4-BE49-F238E27FC236}">
                <a16:creationId xmlns:a16="http://schemas.microsoft.com/office/drawing/2014/main" id="{9CA81021-99AA-5C1F-5897-C43FFFAAF823}"/>
              </a:ext>
            </a:extLst>
          </p:cNvPr>
          <p:cNvSpPr/>
          <p:nvPr/>
        </p:nvSpPr>
        <p:spPr>
          <a:xfrm rot="10800000">
            <a:off x="3185331" y="4877470"/>
            <a:ext cx="484632" cy="203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su 6">
            <a:extLst>
              <a:ext uri="{FF2B5EF4-FFF2-40B4-BE49-F238E27FC236}">
                <a16:creationId xmlns:a16="http://schemas.microsoft.com/office/drawing/2014/main" id="{09AC20EA-2FCF-DF4E-D052-48A3C8A9EE44}"/>
              </a:ext>
            </a:extLst>
          </p:cNvPr>
          <p:cNvSpPr/>
          <p:nvPr/>
        </p:nvSpPr>
        <p:spPr>
          <a:xfrm rot="10800000">
            <a:off x="3196059" y="4877470"/>
            <a:ext cx="484632" cy="203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su 10">
            <a:extLst>
              <a:ext uri="{FF2B5EF4-FFF2-40B4-BE49-F238E27FC236}">
                <a16:creationId xmlns:a16="http://schemas.microsoft.com/office/drawing/2014/main" id="{EEC8586C-7C4E-02FC-BD03-B0E567E68A05}"/>
              </a:ext>
            </a:extLst>
          </p:cNvPr>
          <p:cNvSpPr/>
          <p:nvPr/>
        </p:nvSpPr>
        <p:spPr>
          <a:xfrm rot="10800000">
            <a:off x="8026677" y="4881299"/>
            <a:ext cx="484632" cy="203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2564BD4-D959-0539-7FDA-A7C298D48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2400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>
            <a:extLst>
              <a:ext uri="{FF2B5EF4-FFF2-40B4-BE49-F238E27FC236}">
                <a16:creationId xmlns:a16="http://schemas.microsoft.com/office/drawing/2014/main" id="{525A09BF-DF5E-CCA4-FDE3-479F9D77C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235" y="588204"/>
            <a:ext cx="3806825" cy="717550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AVC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TITOLARE  EFFETTIVO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  <p:sp>
        <p:nvSpPr>
          <p:cNvPr id="64514" name="AutoShape 2">
            <a:extLst>
              <a:ext uri="{FF2B5EF4-FFF2-40B4-BE49-F238E27FC236}">
                <a16:creationId xmlns:a16="http://schemas.microsoft.com/office/drawing/2014/main" id="{993AE96B-6C5D-4C09-6892-7AFE51811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838" y="2176463"/>
            <a:ext cx="8280400" cy="3141662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L'INDIVIDUAZIONE DEI TITOLARI EFFETTIVI AVVERRA' IN PRIMA BATTUTA TRAMITE LA  DICHIARAZIONE  DEL CLIENTE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IL PROFESSIONISTA VERIFICHERA' SU ATTI PUBBLICI – VISURE CAMERALI – PATTI PARASOCIALI E ALTRI FONTI INFORMATIVE DI DOMINIO PUBBLICO LA RISPONDENZA  DEI DATI CONOSCIUTI CON LA DICHIARAZIONE DEL CLIENTE   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FCFF9B6-9162-960E-A36D-970B8549A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>
            <a:extLst>
              <a:ext uri="{FF2B5EF4-FFF2-40B4-BE49-F238E27FC236}">
                <a16:creationId xmlns:a16="http://schemas.microsoft.com/office/drawing/2014/main" id="{3035B182-5E30-4885-A739-C515AD343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629" y="681862"/>
            <a:ext cx="4835587" cy="723154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6200" tIns="53280" rIns="106200" bIns="532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     AVC </a:t>
            </a:r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</a:rPr>
              <a:t> TITOLARE  EFFETTIVO</a:t>
            </a:r>
          </a:p>
          <a:p>
            <a:pPr algn="ctr">
              <a:buClrTx/>
              <a:buFontTx/>
              <a:buNone/>
            </a:pPr>
            <a:endParaRPr lang="it-IT" altLang="it-IT" sz="2000" b="1" dirty="0">
              <a:solidFill>
                <a:srgbClr val="993366"/>
              </a:solidFill>
              <a:latin typeface="Tahoma" panose="020B0604030504040204" pitchFamily="34" charset="0"/>
            </a:endParaRPr>
          </a:p>
        </p:txBody>
      </p:sp>
      <p:sp>
        <p:nvSpPr>
          <p:cNvPr id="63490" name="AutoShape 2">
            <a:extLst>
              <a:ext uri="{FF2B5EF4-FFF2-40B4-BE49-F238E27FC236}">
                <a16:creationId xmlns:a16="http://schemas.microsoft.com/office/drawing/2014/main" id="{499589B7-8073-A286-3AC2-5EDDEF846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913457"/>
            <a:ext cx="8820150" cy="4350301"/>
          </a:xfrm>
          <a:prstGeom prst="roundRect">
            <a:avLst>
              <a:gd name="adj" fmla="val 12866"/>
            </a:avLst>
          </a:prstGeom>
          <a:solidFill>
            <a:schemeClr val="bg1"/>
          </a:solidFill>
          <a:ln w="255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06200" tIns="12600" rIns="106200" bIns="126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NEI CASI DI CLIENTI PERSONE GIURIDICHE PRIVATE RICONOSCIUTE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 - FONDATORI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-  BENEFICIARI SE INDIVIDUABILI                                 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b="1" dirty="0">
                <a:solidFill>
                  <a:srgbClr val="3333FF"/>
                </a:solidFill>
                <a:latin typeface="Tahoma" panose="020B0604030504040204" pitchFamily="34" charset="0"/>
              </a:rPr>
              <a:t>- TITOLARI DI FUNZIONI DI DIREZIONE E AMMINISTRAZIONE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b="1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it-IT" altLang="it-IT" sz="1600" b="1" dirty="0">
              <a:latin typeface="Tahoma" panose="020B0604030504040204" pitchFamily="34" charset="0"/>
            </a:endParaRP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it-IT" altLang="it-IT" sz="1600" b="1" dirty="0">
                <a:latin typeface="Tahoma" panose="020B0604030504040204" pitchFamily="34" charset="0"/>
              </a:rPr>
              <a:t> 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3A2CDDA-0F82-431E-2195-5EB99A84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343A-AF8A-41A1-A0CF-22D45452DFF3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2813</Words>
  <Application>Microsoft Office PowerPoint</Application>
  <PresentationFormat>Widescreen</PresentationFormat>
  <Paragraphs>382</Paragraphs>
  <Slides>32</Slides>
  <Notes>29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3" baseType="lpstr">
      <vt:lpstr>Arial</vt:lpstr>
      <vt:lpstr>Calibri</vt:lpstr>
      <vt:lpstr>Calibri Light</vt:lpstr>
      <vt:lpstr>Calibri;Calibri</vt:lpstr>
      <vt:lpstr>Comic Sans MS</vt:lpstr>
      <vt:lpstr>FiraSans-Regular</vt:lpstr>
      <vt:lpstr>Symbol</vt:lpstr>
      <vt:lpstr>Tahoma</vt:lpstr>
      <vt:lpstr>Times New Roman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  NOVITA'   D.LGS.  25.5.2017  n. 90 PER I PROFESSIONISTI</vt:lpstr>
      <vt:lpstr>              documenti  CNDCEC   ( organismo di autoregolamentazione art.11 D.Lgs. n.231/2007 )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                                                                             D. LGS. N. 231 – 2007          ART. 22 OBBLIGHI DEL CLIENTE COME MODIFICATO DAL  D.LGS. N. 90-2017 *</vt:lpstr>
      <vt:lpstr>                                                                                         D. LGS. N. 231 – 2007                                 ART. 22 OBBLIGHI DEL CLIENTE DOPO IL D.LGS. N. 90-2017</vt:lpstr>
      <vt:lpstr>                                                                                     D. LGS. N. 231 – 2007             ART. 22 OBBLIGHI DEL CLIENTE COME MODIFICATO DAL  D.LGS. N. 90-2017 </vt:lpstr>
      <vt:lpstr>                                                                                     D. LGS. N. 231 – 2007            ART. 22 OBBLIGHI DEL CLIENTE COME MODIFICATO DAL  D.LGS. N. 90-2017 *</vt:lpstr>
      <vt:lpstr>                                                                                     D. LGS. N. 231 – 2007              ART. 22 OBBLIGHI DEL CLIENTE COME MODIFICATO DAL  D.LGS. N. 90-2017 </vt:lpstr>
      <vt:lpstr>                                                                                     D. LGS. N. 231 – 2007              ART. 22 OBBLIGHI DEL CLIENTE COME MODIFICATO DAL  D.LGS. N. 90-2017 * </vt:lpstr>
      <vt:lpstr>                                                                                     D. LGS. N. 231 – 2007              ART. 22 OBBLIGHI DEL CLIENTE COME MODIFICATO DAL  D.LGS. N. 90-2017 * </vt:lpstr>
      <vt:lpstr>                                                                 D. LGS. N. 231 – 2007             ART. 22 OBBLIGHI DEL CLIENTE COME MODIFICATO DAL  D.LGS. N. 90-2017 * </vt:lpstr>
      <vt:lpstr>                                                                                     D. LGS. N. 231 – 2007        ART. 22 OBBLIGHI DEL CLIENTE COME MODIFICATO DAL  D.LGS. N. 90-2017 * </vt:lpstr>
      <vt:lpstr>                                TITOLARE EFFETTIVO    INDIVIDUAZIONE T.E. E PREDISPOSIZIONE DOCUMENTAZIONE INTERNA ALLA SOCIETA’</vt:lpstr>
      <vt:lpstr>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Giuseppina Spanò</dc:creator>
  <cp:lastModifiedBy>Giuseppina Spanò</cp:lastModifiedBy>
  <cp:revision>202</cp:revision>
  <dcterms:created xsi:type="dcterms:W3CDTF">2022-08-28T20:25:19Z</dcterms:created>
  <dcterms:modified xsi:type="dcterms:W3CDTF">2022-12-11T18:36:38Z</dcterms:modified>
</cp:coreProperties>
</file>