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8" r:id="rId2"/>
  </p:sldMasterIdLst>
  <p:notesMasterIdLst>
    <p:notesMasterId r:id="rId60"/>
  </p:notesMasterIdLst>
  <p:sldIdLst>
    <p:sldId id="256" r:id="rId3"/>
    <p:sldId id="333" r:id="rId4"/>
    <p:sldId id="347" r:id="rId5"/>
    <p:sldId id="396" r:id="rId6"/>
    <p:sldId id="389" r:id="rId7"/>
    <p:sldId id="390" r:id="rId8"/>
    <p:sldId id="377" r:id="rId9"/>
    <p:sldId id="398" r:id="rId10"/>
    <p:sldId id="397" r:id="rId11"/>
    <p:sldId id="393" r:id="rId12"/>
    <p:sldId id="394" r:id="rId13"/>
    <p:sldId id="349" r:id="rId14"/>
    <p:sldId id="352" r:id="rId15"/>
    <p:sldId id="400" r:id="rId16"/>
    <p:sldId id="336" r:id="rId17"/>
    <p:sldId id="401" r:id="rId18"/>
    <p:sldId id="402" r:id="rId19"/>
    <p:sldId id="403" r:id="rId20"/>
    <p:sldId id="449" r:id="rId21"/>
    <p:sldId id="407" r:id="rId22"/>
    <p:sldId id="409" r:id="rId23"/>
    <p:sldId id="425" r:id="rId24"/>
    <p:sldId id="416" r:id="rId25"/>
    <p:sldId id="414" r:id="rId26"/>
    <p:sldId id="418" r:id="rId27"/>
    <p:sldId id="420" r:id="rId28"/>
    <p:sldId id="413" r:id="rId29"/>
    <p:sldId id="419" r:id="rId30"/>
    <p:sldId id="421" r:id="rId31"/>
    <p:sldId id="422" r:id="rId32"/>
    <p:sldId id="392" r:id="rId33"/>
    <p:sldId id="387" r:id="rId34"/>
    <p:sldId id="408" r:id="rId35"/>
    <p:sldId id="411" r:id="rId36"/>
    <p:sldId id="412" r:id="rId37"/>
    <p:sldId id="423" r:id="rId38"/>
    <p:sldId id="404" r:id="rId39"/>
    <p:sldId id="405" r:id="rId40"/>
    <p:sldId id="443" r:id="rId41"/>
    <p:sldId id="444" r:id="rId42"/>
    <p:sldId id="445" r:id="rId43"/>
    <p:sldId id="446" r:id="rId44"/>
    <p:sldId id="447" r:id="rId45"/>
    <p:sldId id="450" r:id="rId46"/>
    <p:sldId id="451" r:id="rId47"/>
    <p:sldId id="452" r:id="rId48"/>
    <p:sldId id="369" r:id="rId49"/>
    <p:sldId id="430" r:id="rId50"/>
    <p:sldId id="437" r:id="rId51"/>
    <p:sldId id="429" r:id="rId52"/>
    <p:sldId id="442" r:id="rId53"/>
    <p:sldId id="440" r:id="rId54"/>
    <p:sldId id="441" r:id="rId55"/>
    <p:sldId id="431" r:id="rId56"/>
    <p:sldId id="439" r:id="rId57"/>
    <p:sldId id="448" r:id="rId58"/>
    <p:sldId id="350" r:id="rId59"/>
  </p:sldIdLst>
  <p:sldSz cx="9144000" cy="6858000" type="screen4x3"/>
  <p:notesSz cx="6883400" cy="9906000"/>
  <p:embeddedFontLst>
    <p:embeddedFont>
      <p:font typeface="Calibri" panose="020F0502020204030204" pitchFamily="34" charset="0"/>
      <p:regular r:id="rId61"/>
      <p:bold r:id="rId62"/>
      <p:italic r:id="rId63"/>
      <p:boldItalic r:id="rId64"/>
    </p:embeddedFont>
    <p:embeddedFont>
      <p:font typeface="Garamond" panose="02020404030301010803" pitchFamily="18" charset="0"/>
      <p:regular r:id="rId65"/>
      <p:bold r:id="rId66"/>
      <p:italic r:id="rId67"/>
      <p:boldItalic r:id="rId68"/>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hMvQC6Sf7jR7TzzhBs/cMWqa0S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9C2589-C1B6-44D0-91EE-51D595F7178B}">
  <a:tblStyle styleId="{A29C2589-C1B6-44D0-91EE-51D595F717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74215" autoAdjust="0"/>
  </p:normalViewPr>
  <p:slideViewPr>
    <p:cSldViewPr snapToGrid="0">
      <p:cViewPr varScale="1">
        <p:scale>
          <a:sx n="78" d="100"/>
          <a:sy n="78" d="100"/>
        </p:scale>
        <p:origin x="933"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807" cy="495300"/>
          </a:xfrm>
          <a:prstGeom prst="rect">
            <a:avLst/>
          </a:prstGeom>
          <a:noFill/>
          <a:ln>
            <a:noFill/>
          </a:ln>
        </p:spPr>
        <p:txBody>
          <a:bodyPr spcFirstLastPara="1" wrap="square" lIns="95925" tIns="47950" rIns="95925" bIns="479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9000" y="0"/>
            <a:ext cx="2982807" cy="495300"/>
          </a:xfrm>
          <a:prstGeom prst="rect">
            <a:avLst/>
          </a:prstGeom>
          <a:noFill/>
          <a:ln>
            <a:noFill/>
          </a:ln>
        </p:spPr>
        <p:txBody>
          <a:bodyPr spcFirstLastPara="1" wrap="square" lIns="95925" tIns="47950" rIns="95925" bIns="479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08981"/>
            <a:ext cx="2982807" cy="495300"/>
          </a:xfrm>
          <a:prstGeom prst="rect">
            <a:avLst/>
          </a:prstGeom>
          <a:noFill/>
          <a:ln>
            <a:noFill/>
          </a:ln>
        </p:spPr>
        <p:txBody>
          <a:bodyPr spcFirstLastPara="1" wrap="square" lIns="95925" tIns="47950" rIns="95925" bIns="479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marR="0" lvl="0" indent="0" algn="r" rtl="0">
              <a:spcBef>
                <a:spcPts val="0"/>
              </a:spcBef>
              <a:spcAft>
                <a:spcPts val="0"/>
              </a:spcAft>
              <a:buNone/>
            </a:pPr>
            <a:fld id="{00000000-1234-1234-1234-123412341234}" type="slidenum">
              <a:rPr lang="it-IT"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europa.eu/info/food-farming-fisheries/food-safety-and-quality/certification/quality-labels/geographical-indications-regist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10</a:t>
            </a:fld>
            <a:endParaRPr/>
          </a:p>
        </p:txBody>
      </p:sp>
    </p:spTree>
    <p:extLst>
      <p:ext uri="{BB962C8B-B14F-4D97-AF65-F5344CB8AC3E}">
        <p14:creationId xmlns:p14="http://schemas.microsoft.com/office/powerpoint/2010/main" val="46461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11</a:t>
            </a:fld>
            <a:endParaRPr/>
          </a:p>
        </p:txBody>
      </p:sp>
    </p:spTree>
    <p:extLst>
      <p:ext uri="{BB962C8B-B14F-4D97-AF65-F5344CB8AC3E}">
        <p14:creationId xmlns:p14="http://schemas.microsoft.com/office/powerpoint/2010/main" val="316535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12</a:t>
            </a:fld>
            <a:endParaRPr/>
          </a:p>
        </p:txBody>
      </p:sp>
    </p:spTree>
    <p:extLst>
      <p:ext uri="{BB962C8B-B14F-4D97-AF65-F5344CB8AC3E}">
        <p14:creationId xmlns:p14="http://schemas.microsoft.com/office/powerpoint/2010/main" val="289299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13</a:t>
            </a:fld>
            <a:endParaRPr/>
          </a:p>
        </p:txBody>
      </p:sp>
    </p:spTree>
    <p:extLst>
      <p:ext uri="{BB962C8B-B14F-4D97-AF65-F5344CB8AC3E}">
        <p14:creationId xmlns:p14="http://schemas.microsoft.com/office/powerpoint/2010/main" val="428451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14</a:t>
            </a:fld>
            <a:endParaRPr/>
          </a:p>
        </p:txBody>
      </p:sp>
    </p:spTree>
    <p:extLst>
      <p:ext uri="{BB962C8B-B14F-4D97-AF65-F5344CB8AC3E}">
        <p14:creationId xmlns:p14="http://schemas.microsoft.com/office/powerpoint/2010/main" val="96277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15</a:t>
            </a:fld>
            <a:endParaRPr/>
          </a:p>
        </p:txBody>
      </p:sp>
    </p:spTree>
    <p:extLst>
      <p:ext uri="{BB962C8B-B14F-4D97-AF65-F5344CB8AC3E}">
        <p14:creationId xmlns:p14="http://schemas.microsoft.com/office/powerpoint/2010/main" val="3524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16</a:t>
            </a:fld>
            <a:endParaRPr/>
          </a:p>
        </p:txBody>
      </p:sp>
    </p:spTree>
    <p:extLst>
      <p:ext uri="{BB962C8B-B14F-4D97-AF65-F5344CB8AC3E}">
        <p14:creationId xmlns:p14="http://schemas.microsoft.com/office/powerpoint/2010/main" val="303071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17</a:t>
            </a:fld>
            <a:endParaRPr/>
          </a:p>
        </p:txBody>
      </p:sp>
    </p:spTree>
    <p:extLst>
      <p:ext uri="{BB962C8B-B14F-4D97-AF65-F5344CB8AC3E}">
        <p14:creationId xmlns:p14="http://schemas.microsoft.com/office/powerpoint/2010/main" val="335719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18</a:t>
            </a:fld>
            <a:endParaRPr/>
          </a:p>
        </p:txBody>
      </p:sp>
    </p:spTree>
    <p:extLst>
      <p:ext uri="{BB962C8B-B14F-4D97-AF65-F5344CB8AC3E}">
        <p14:creationId xmlns:p14="http://schemas.microsoft.com/office/powerpoint/2010/main" val="268608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19</a:t>
            </a:fld>
            <a:endParaRPr/>
          </a:p>
        </p:txBody>
      </p:sp>
    </p:spTree>
    <p:extLst>
      <p:ext uri="{BB962C8B-B14F-4D97-AF65-F5344CB8AC3E}">
        <p14:creationId xmlns:p14="http://schemas.microsoft.com/office/powerpoint/2010/main" val="282733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a:t>
            </a:fld>
            <a:endParaRPr/>
          </a:p>
        </p:txBody>
      </p:sp>
    </p:spTree>
    <p:extLst>
      <p:ext uri="{BB962C8B-B14F-4D97-AF65-F5344CB8AC3E}">
        <p14:creationId xmlns:p14="http://schemas.microsoft.com/office/powerpoint/2010/main" val="346770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20</a:t>
            </a:fld>
            <a:endParaRPr/>
          </a:p>
        </p:txBody>
      </p:sp>
    </p:spTree>
    <p:extLst>
      <p:ext uri="{BB962C8B-B14F-4D97-AF65-F5344CB8AC3E}">
        <p14:creationId xmlns:p14="http://schemas.microsoft.com/office/powerpoint/2010/main" val="131503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21</a:t>
            </a:fld>
            <a:endParaRPr/>
          </a:p>
        </p:txBody>
      </p:sp>
    </p:spTree>
    <p:extLst>
      <p:ext uri="{BB962C8B-B14F-4D97-AF65-F5344CB8AC3E}">
        <p14:creationId xmlns:p14="http://schemas.microsoft.com/office/powerpoint/2010/main" val="291670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dirty="0">
                <a:latin typeface="Garamond" panose="02020404030301010803" pitchFamily="18" charset="0"/>
              </a:rPr>
              <a:t>Sul sito della Commissione europea è presente un’apposita sezione ove è possibile ricercare tutti i prodotti DO e IG riconosciuti e tutelati dall’Unione europea (</a:t>
            </a:r>
            <a:r>
              <a:rPr lang="it-IT" sz="1200" dirty="0">
                <a:latin typeface="Garamond" panose="02020404030301010803" pitchFamily="18" charset="0"/>
                <a:hlinkClick r:id="rId3">
                  <a:extLst>
                    <a:ext uri="{A12FA001-AC4F-418D-AE19-62706E023703}">
                      <ahyp:hlinkClr xmlns:ahyp="http://schemas.microsoft.com/office/drawing/2018/hyperlinkcolor" val="tx"/>
                    </a:ext>
                  </a:extLst>
                </a:hlinkClick>
              </a:rPr>
              <a:t>https://ec.europa.eu/info/food-farming-fisheries/food-safety-and-quality/certification/quality-labels/geographical-indications-register/</a:t>
            </a:r>
            <a:r>
              <a:rPr lang="it-IT" sz="1200" dirty="0">
                <a:latin typeface="Garamond" panose="02020404030301010803" pitchFamily="18" charset="0"/>
              </a:rPr>
              <a:t>).</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22</a:t>
            </a:fld>
            <a:endParaRPr/>
          </a:p>
        </p:txBody>
      </p:sp>
    </p:spTree>
    <p:extLst>
      <p:ext uri="{BB962C8B-B14F-4D97-AF65-F5344CB8AC3E}">
        <p14:creationId xmlns:p14="http://schemas.microsoft.com/office/powerpoint/2010/main" val="252939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r>
              <a:rPr lang="it-IT" sz="1200" dirty="0">
                <a:latin typeface="Garamond" panose="02020404030301010803" pitchFamily="18" charset="0"/>
              </a:rPr>
              <a:t>Tema dell’intersezione con il diritto dei marchi vedi anche infra. </a:t>
            </a: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23</a:t>
            </a:fld>
            <a:endParaRPr/>
          </a:p>
        </p:txBody>
      </p:sp>
    </p:spTree>
    <p:extLst>
      <p:ext uri="{BB962C8B-B14F-4D97-AF65-F5344CB8AC3E}">
        <p14:creationId xmlns:p14="http://schemas.microsoft.com/office/powerpoint/2010/main" val="4029780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r>
              <a:rPr lang="it-IT" dirty="0"/>
              <a:t>Il disciplinare vale a dimostrare, tra l’altro, il rispetto del criterio di collegamento con il territorio, e la sua reputazione. </a:t>
            </a:r>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24</a:t>
            </a:fld>
            <a:endParaRPr/>
          </a:p>
        </p:txBody>
      </p:sp>
    </p:spTree>
    <p:extLst>
      <p:ext uri="{BB962C8B-B14F-4D97-AF65-F5344CB8AC3E}">
        <p14:creationId xmlns:p14="http://schemas.microsoft.com/office/powerpoint/2010/main" val="235978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25</a:t>
            </a:fld>
            <a:endParaRPr/>
          </a:p>
        </p:txBody>
      </p:sp>
    </p:spTree>
    <p:extLst>
      <p:ext uri="{BB962C8B-B14F-4D97-AF65-F5344CB8AC3E}">
        <p14:creationId xmlns:p14="http://schemas.microsoft.com/office/powerpoint/2010/main" val="3833773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26</a:t>
            </a:fld>
            <a:endParaRPr/>
          </a:p>
        </p:txBody>
      </p:sp>
    </p:spTree>
    <p:extLst>
      <p:ext uri="{BB962C8B-B14F-4D97-AF65-F5344CB8AC3E}">
        <p14:creationId xmlns:p14="http://schemas.microsoft.com/office/powerpoint/2010/main" val="3114517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27</a:t>
            </a:fld>
            <a:endParaRPr/>
          </a:p>
        </p:txBody>
      </p:sp>
    </p:spTree>
    <p:extLst>
      <p:ext uri="{BB962C8B-B14F-4D97-AF65-F5344CB8AC3E}">
        <p14:creationId xmlns:p14="http://schemas.microsoft.com/office/powerpoint/2010/main" val="1958511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28</a:t>
            </a:fld>
            <a:endParaRPr/>
          </a:p>
        </p:txBody>
      </p:sp>
    </p:spTree>
    <p:extLst>
      <p:ext uri="{BB962C8B-B14F-4D97-AF65-F5344CB8AC3E}">
        <p14:creationId xmlns:p14="http://schemas.microsoft.com/office/powerpoint/2010/main" val="266161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29</a:t>
            </a:fld>
            <a:endParaRPr/>
          </a:p>
        </p:txBody>
      </p:sp>
    </p:spTree>
    <p:extLst>
      <p:ext uri="{BB962C8B-B14F-4D97-AF65-F5344CB8AC3E}">
        <p14:creationId xmlns:p14="http://schemas.microsoft.com/office/powerpoint/2010/main" val="280951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584369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30</a:t>
            </a:fld>
            <a:endParaRPr/>
          </a:p>
        </p:txBody>
      </p:sp>
    </p:spTree>
    <p:extLst>
      <p:ext uri="{BB962C8B-B14F-4D97-AF65-F5344CB8AC3E}">
        <p14:creationId xmlns:p14="http://schemas.microsoft.com/office/powerpoint/2010/main" val="191798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31</a:t>
            </a:fld>
            <a:endParaRPr/>
          </a:p>
        </p:txBody>
      </p:sp>
    </p:spTree>
    <p:extLst>
      <p:ext uri="{BB962C8B-B14F-4D97-AF65-F5344CB8AC3E}">
        <p14:creationId xmlns:p14="http://schemas.microsoft.com/office/powerpoint/2010/main" val="1540474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32</a:t>
            </a:fld>
            <a:endParaRPr/>
          </a:p>
        </p:txBody>
      </p:sp>
    </p:spTree>
    <p:extLst>
      <p:ext uri="{BB962C8B-B14F-4D97-AF65-F5344CB8AC3E}">
        <p14:creationId xmlns:p14="http://schemas.microsoft.com/office/powerpoint/2010/main" val="3054782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33</a:t>
            </a:fld>
            <a:endParaRPr/>
          </a:p>
        </p:txBody>
      </p:sp>
    </p:spTree>
    <p:extLst>
      <p:ext uri="{BB962C8B-B14F-4D97-AF65-F5344CB8AC3E}">
        <p14:creationId xmlns:p14="http://schemas.microsoft.com/office/powerpoint/2010/main" val="1587401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34</a:t>
            </a:fld>
            <a:endParaRPr/>
          </a:p>
        </p:txBody>
      </p:sp>
    </p:spTree>
    <p:extLst>
      <p:ext uri="{BB962C8B-B14F-4D97-AF65-F5344CB8AC3E}">
        <p14:creationId xmlns:p14="http://schemas.microsoft.com/office/powerpoint/2010/main" val="3961215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35</a:t>
            </a:fld>
            <a:endParaRPr/>
          </a:p>
        </p:txBody>
      </p:sp>
    </p:spTree>
    <p:extLst>
      <p:ext uri="{BB962C8B-B14F-4D97-AF65-F5344CB8AC3E}">
        <p14:creationId xmlns:p14="http://schemas.microsoft.com/office/powerpoint/2010/main" val="3099867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36</a:t>
            </a:fld>
            <a:endParaRPr/>
          </a:p>
        </p:txBody>
      </p:sp>
    </p:spTree>
    <p:extLst>
      <p:ext uri="{BB962C8B-B14F-4D97-AF65-F5344CB8AC3E}">
        <p14:creationId xmlns:p14="http://schemas.microsoft.com/office/powerpoint/2010/main" val="2478319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37</a:t>
            </a:fld>
            <a:endParaRPr/>
          </a:p>
        </p:txBody>
      </p:sp>
    </p:spTree>
    <p:extLst>
      <p:ext uri="{BB962C8B-B14F-4D97-AF65-F5344CB8AC3E}">
        <p14:creationId xmlns:p14="http://schemas.microsoft.com/office/powerpoint/2010/main" val="1325829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38</a:t>
            </a:fld>
            <a:endParaRPr/>
          </a:p>
        </p:txBody>
      </p:sp>
    </p:spTree>
    <p:extLst>
      <p:ext uri="{BB962C8B-B14F-4D97-AF65-F5344CB8AC3E}">
        <p14:creationId xmlns:p14="http://schemas.microsoft.com/office/powerpoint/2010/main" val="3980771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algn="just"/>
            <a:r>
              <a:rPr lang="it-IT" sz="1200" b="1" dirty="0">
                <a:latin typeface="Garamond" panose="02020404030301010803" pitchFamily="18" charset="0"/>
              </a:rPr>
              <a:t>Art. 1. Diritti di proprietà industriale </a:t>
            </a:r>
          </a:p>
          <a:p>
            <a:pPr algn="just"/>
            <a:r>
              <a:rPr lang="it-IT" sz="1200" dirty="0">
                <a:latin typeface="Garamond" panose="02020404030301010803" pitchFamily="18" charset="0"/>
              </a:rPr>
              <a:t>1. Ai fini del presente codice, l'espressione proprietà industriale comprende marchi ed </a:t>
            </a:r>
            <a:r>
              <a:rPr lang="it-IT" sz="1200" b="1" dirty="0">
                <a:latin typeface="Garamond" panose="02020404030301010803" pitchFamily="18" charset="0"/>
              </a:rPr>
              <a:t>altri segni distintivi, indicazioni geografiche, denominazioni di origine</a:t>
            </a:r>
            <a:r>
              <a:rPr lang="it-IT" sz="1200" dirty="0">
                <a:latin typeface="Garamond" panose="02020404030301010803" pitchFamily="18" charset="0"/>
              </a:rPr>
              <a:t>, disegni e modelli, invenzioni, modelli di utilità, topografie dei prodotti a semiconduttori, segreti commerciali e nuove varietà vegetali. </a:t>
            </a:r>
          </a:p>
          <a:p>
            <a:pPr algn="just"/>
            <a:r>
              <a:rPr lang="it-IT" sz="1200" b="1" dirty="0">
                <a:latin typeface="Garamond" panose="02020404030301010803" pitchFamily="18" charset="0"/>
              </a:rPr>
              <a:t>Art. 2. Costituzione ed acquisto dei diritti </a:t>
            </a:r>
          </a:p>
          <a:p>
            <a:pPr algn="just"/>
            <a:r>
              <a:rPr lang="it-IT" sz="1200" dirty="0">
                <a:latin typeface="Garamond" panose="02020404030301010803" pitchFamily="18" charset="0"/>
              </a:rPr>
              <a:t>1. I diritti di proprietà industriale si acquistano mediante brevettazione, mediante registrazione o negli altri modi previsti dal presente codice. La brevettazione e la registrazione danno luogo ai titoli di proprietà industriale. </a:t>
            </a:r>
          </a:p>
          <a:p>
            <a:pPr algn="just"/>
            <a:r>
              <a:rPr lang="it-IT" sz="1200" dirty="0">
                <a:latin typeface="Garamond" panose="02020404030301010803" pitchFamily="18" charset="0"/>
              </a:rPr>
              <a:t>2. Sono oggetto di brevettazione le invenzioni, i modelli di utilità, le nuove varietà vegetali. </a:t>
            </a:r>
          </a:p>
          <a:p>
            <a:pPr algn="just"/>
            <a:r>
              <a:rPr lang="it-IT" sz="1200" dirty="0">
                <a:latin typeface="Garamond" panose="02020404030301010803" pitchFamily="18" charset="0"/>
              </a:rPr>
              <a:t>3. Sono oggetto di registrazione i marchi, i disegni e modelli, le topografie dei prodotti a semiconduttori.</a:t>
            </a:r>
          </a:p>
          <a:p>
            <a:pPr algn="just"/>
            <a:r>
              <a:rPr lang="it-IT" sz="1200" dirty="0">
                <a:latin typeface="Garamond" panose="02020404030301010803" pitchFamily="18" charset="0"/>
              </a:rPr>
              <a:t>4. </a:t>
            </a:r>
            <a:r>
              <a:rPr lang="it-IT" sz="1200" b="1" dirty="0">
                <a:latin typeface="Garamond" panose="02020404030301010803" pitchFamily="18" charset="0"/>
              </a:rPr>
              <a:t>Sono protetti, ricorrendone i presupposti di legge, i segni distintivi diversi dal marchio registrato, i segreti commerciali, le indicazioni geografiche e le denominazioni di origine.</a:t>
            </a:r>
          </a:p>
          <a:p>
            <a:pPr algn="just"/>
            <a:r>
              <a:rPr lang="it-IT" sz="1200" dirty="0">
                <a:latin typeface="Garamond" panose="02020404030301010803" pitchFamily="18" charset="0"/>
              </a:rPr>
              <a:t>5. L'attività amministrativa di brevettazione e di registrazione ha natura di accertamento costitutivo e dà luogo a titoli soggetti ad un regime speciale di nullità e decadenza sulla base delle norme contenute nel presente codice. </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39</a:t>
            </a:fld>
            <a:endParaRPr/>
          </a:p>
        </p:txBody>
      </p:sp>
    </p:spTree>
    <p:extLst>
      <p:ext uri="{BB962C8B-B14F-4D97-AF65-F5344CB8AC3E}">
        <p14:creationId xmlns:p14="http://schemas.microsoft.com/office/powerpoint/2010/main" val="305353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fontScale="92500" lnSpcReduction="10000"/>
          </a:bodyPr>
          <a:lstStyle/>
          <a:p>
            <a:pPr marL="0" lvl="0" indent="0" algn="l" rtl="0">
              <a:spcBef>
                <a:spcPts val="0"/>
              </a:spcBef>
              <a:spcAft>
                <a:spcPts val="0"/>
              </a:spcAft>
              <a:buNone/>
            </a:pPr>
            <a:r>
              <a:rPr lang="it-IT" dirty="0"/>
              <a:t>DOP quindi, avendo requisiti più puntuali, assicura un prestigio qualitativo superiore alle IGP: per quest’ultima è infatti sufficiente che (i) una sola qualità sia influenzata dal territorio ovvero che l’ambiente geografico influenzi soltanto la reputazione del prodotto (ii) una sola delle fasi di produzione avvenga nel territorio</a:t>
            </a:r>
          </a:p>
          <a:p>
            <a:pPr marL="0" lvl="0" indent="0" algn="l" rtl="0">
              <a:spcBef>
                <a:spcPts val="0"/>
              </a:spcBef>
              <a:spcAft>
                <a:spcPts val="0"/>
              </a:spcAft>
              <a:buNone/>
            </a:pPr>
            <a:endParaRPr lang="it-IT" dirty="0"/>
          </a:p>
          <a:p>
            <a:pPr algn="just"/>
            <a:endParaRPr lang="it-IT" sz="1200" dirty="0"/>
          </a:p>
          <a:p>
            <a:pPr algn="just"/>
            <a:r>
              <a:rPr lang="it-IT" sz="1200" dirty="0"/>
              <a:t>Le differenze fra DOP e IGP sono dovute principalmente alla quantità di materie prime del prodotto che devono provenire dalla zona o alla misura in cui il processo di produzione deve aver luogo nella regione specifica. </a:t>
            </a:r>
          </a:p>
          <a:p>
            <a:pPr algn="just"/>
            <a:endParaRPr lang="it-IT" sz="1200" dirty="0"/>
          </a:p>
          <a:p>
            <a:pPr algn="just"/>
            <a:r>
              <a:rPr lang="it-IT" sz="1200" dirty="0"/>
              <a:t>L'IG è specifica per le bevande spiritose e i vini aromatizzati.</a:t>
            </a:r>
          </a:p>
          <a:p>
            <a:pPr algn="just"/>
            <a:endParaRPr lang="it-IT" sz="1200" dirty="0"/>
          </a:p>
          <a:p>
            <a:pPr algn="just"/>
            <a:endParaRPr lang="it-IT" sz="1200" dirty="0"/>
          </a:p>
          <a:p>
            <a:pPr algn="just"/>
            <a:r>
              <a:rPr lang="it-IT" dirty="0"/>
              <a:t>IG semplici se false, ingannevoli o decettive sono sanzionate a vari livelli (CS, pubblicità ingannevole, pratiche commerciali ingannevoli)</a:t>
            </a:r>
          </a:p>
          <a:p>
            <a:pPr algn="just"/>
            <a:endParaRPr lang="it-IT" sz="1200" dirty="0"/>
          </a:p>
          <a:p>
            <a:pPr algn="just"/>
            <a:r>
              <a:rPr lang="it-IT" dirty="0"/>
              <a:t>Indicazioni geografiche in senso ampio IG semplice o non qualificata - DECETTIVITA’ Dott.ssa Gabriella Ratti (qualche esempio) T. e CA Milano 2012 e 2014: “</a:t>
            </a:r>
            <a:r>
              <a:rPr lang="it-IT" dirty="0" err="1"/>
              <a:t>Espiritu</a:t>
            </a:r>
            <a:r>
              <a:rPr lang="it-IT" dirty="0"/>
              <a:t> de Cuba + Etichette “CUBA” al centro e sul collo della bottiglia + “formula </a:t>
            </a:r>
            <a:r>
              <a:rPr lang="it-IT" dirty="0" err="1"/>
              <a:t>original</a:t>
            </a:r>
            <a:r>
              <a:rPr lang="it-IT" dirty="0"/>
              <a:t> del Cuba” DECETTIVITA’: suggerisce falsamente che il rum provenga da Cuba (invece proviene dalla Rep. Domenicana) e che presenti quelle caratteristiche che ne hanno determinato il pregio e l’attrazione per i consumatori. Uso ingannevole dell’indicazione geografica – appropriazione di pregi. T. Torino 26.11.2004: Marchi F.lli Carli contenenti l’indicazione geografica Oneglia (F.lli Carli Imperia-Oneglia o Fratelli Carli – Produttori olio d’oliva. Imperia-Oneglia) DECETTIVITA (Marchio + indicazione geografica possono trarre in inganno il consumatore perché ingenera la convinzione che il prodotto, così offerto e propagandato, rappresenti il frutto di quanto offerto dalla Regione dove ha sede l’impresa).</a:t>
            </a:r>
            <a:endParaRPr lang="it-IT" sz="1200"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a:t>
            </a:fld>
            <a:endParaRPr/>
          </a:p>
        </p:txBody>
      </p:sp>
    </p:spTree>
    <p:extLst>
      <p:ext uri="{BB962C8B-B14F-4D97-AF65-F5344CB8AC3E}">
        <p14:creationId xmlns:p14="http://schemas.microsoft.com/office/powerpoint/2010/main" val="3267217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40</a:t>
            </a:fld>
            <a:endParaRPr/>
          </a:p>
        </p:txBody>
      </p:sp>
    </p:spTree>
    <p:extLst>
      <p:ext uri="{BB962C8B-B14F-4D97-AF65-F5344CB8AC3E}">
        <p14:creationId xmlns:p14="http://schemas.microsoft.com/office/powerpoint/2010/main" val="35976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41</a:t>
            </a:fld>
            <a:endParaRPr/>
          </a:p>
        </p:txBody>
      </p:sp>
    </p:spTree>
    <p:extLst>
      <p:ext uri="{BB962C8B-B14F-4D97-AF65-F5344CB8AC3E}">
        <p14:creationId xmlns:p14="http://schemas.microsoft.com/office/powerpoint/2010/main" val="681792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42</a:t>
            </a:fld>
            <a:endParaRPr/>
          </a:p>
        </p:txBody>
      </p:sp>
    </p:spTree>
    <p:extLst>
      <p:ext uri="{BB962C8B-B14F-4D97-AF65-F5344CB8AC3E}">
        <p14:creationId xmlns:p14="http://schemas.microsoft.com/office/powerpoint/2010/main" val="704417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43</a:t>
            </a:fld>
            <a:endParaRPr/>
          </a:p>
        </p:txBody>
      </p:sp>
    </p:spTree>
    <p:extLst>
      <p:ext uri="{BB962C8B-B14F-4D97-AF65-F5344CB8AC3E}">
        <p14:creationId xmlns:p14="http://schemas.microsoft.com/office/powerpoint/2010/main" val="2622636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44</a:t>
            </a:fld>
            <a:endParaRPr/>
          </a:p>
        </p:txBody>
      </p:sp>
    </p:spTree>
    <p:extLst>
      <p:ext uri="{BB962C8B-B14F-4D97-AF65-F5344CB8AC3E}">
        <p14:creationId xmlns:p14="http://schemas.microsoft.com/office/powerpoint/2010/main" val="1664044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45</a:t>
            </a:fld>
            <a:endParaRPr/>
          </a:p>
        </p:txBody>
      </p:sp>
    </p:spTree>
    <p:extLst>
      <p:ext uri="{BB962C8B-B14F-4D97-AF65-F5344CB8AC3E}">
        <p14:creationId xmlns:p14="http://schemas.microsoft.com/office/powerpoint/2010/main" val="2653583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46</a:t>
            </a:fld>
            <a:endParaRPr/>
          </a:p>
        </p:txBody>
      </p:sp>
    </p:spTree>
    <p:extLst>
      <p:ext uri="{BB962C8B-B14F-4D97-AF65-F5344CB8AC3E}">
        <p14:creationId xmlns:p14="http://schemas.microsoft.com/office/powerpoint/2010/main" val="3212644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47</a:t>
            </a:fld>
            <a:endParaRPr/>
          </a:p>
        </p:txBody>
      </p:sp>
    </p:spTree>
    <p:extLst>
      <p:ext uri="{BB962C8B-B14F-4D97-AF65-F5344CB8AC3E}">
        <p14:creationId xmlns:p14="http://schemas.microsoft.com/office/powerpoint/2010/main" val="38542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48</a:t>
            </a:fld>
            <a:endParaRPr/>
          </a:p>
        </p:txBody>
      </p:sp>
    </p:spTree>
    <p:extLst>
      <p:ext uri="{BB962C8B-B14F-4D97-AF65-F5344CB8AC3E}">
        <p14:creationId xmlns:p14="http://schemas.microsoft.com/office/powerpoint/2010/main" val="3287461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49</a:t>
            </a:fld>
            <a:endParaRPr/>
          </a:p>
        </p:txBody>
      </p:sp>
    </p:spTree>
    <p:extLst>
      <p:ext uri="{BB962C8B-B14F-4D97-AF65-F5344CB8AC3E}">
        <p14:creationId xmlns:p14="http://schemas.microsoft.com/office/powerpoint/2010/main" val="230321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a:t>
            </a:fld>
            <a:endParaRPr/>
          </a:p>
        </p:txBody>
      </p:sp>
    </p:spTree>
    <p:extLst>
      <p:ext uri="{BB962C8B-B14F-4D97-AF65-F5344CB8AC3E}">
        <p14:creationId xmlns:p14="http://schemas.microsoft.com/office/powerpoint/2010/main" val="4100083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dirty="0"/>
              <a:t>Nella specie, la S.C., in applicazione del principio esposto, ha cassato la sentenza con la quale la corte di merito, pur in assenza di registrazione dell'indicazione geografica, aveva ritenuto che il salame Felino, prodotto a Cremona, violasse il diritto di denominazione d'origine del territorio della Provincia di Parma, nel quale è collocato il comune di Felino, attesa la reputazione derivante dal luogo.</a:t>
            </a:r>
            <a:endParaRPr lang="it-IT" sz="1200" dirty="0">
              <a:latin typeface="Garamond" panose="02020404030301010803" pitchFamily="18" charset="0"/>
            </a:endParaRPr>
          </a:p>
          <a:p>
            <a:pPr marL="0" lvl="0" indent="0" algn="l" rtl="0">
              <a:spcBef>
                <a:spcPts val="0"/>
              </a:spcBef>
              <a:spcAft>
                <a:spcPts val="0"/>
              </a:spcAft>
              <a:buNone/>
            </a:pPr>
            <a:endParaRPr lang="it-IT" dirty="0"/>
          </a:p>
          <a:p>
            <a:pPr marL="0" lvl="0" indent="0" algn="l" rtl="0">
              <a:spcBef>
                <a:spcPts val="0"/>
              </a:spcBef>
              <a:spcAft>
                <a:spcPts val="0"/>
              </a:spcAft>
              <a:buNone/>
            </a:pPr>
            <a:r>
              <a:rPr lang="it-IT" sz="1200" b="0" i="0" u="none" strike="noStrike" cap="none" dirty="0">
                <a:solidFill>
                  <a:schemeClr val="dk1"/>
                </a:solidFill>
                <a:effectLst/>
                <a:latin typeface="Calibri"/>
                <a:ea typeface="Calibri"/>
                <a:cs typeface="Calibri"/>
                <a:sym typeface="Calibri"/>
              </a:rPr>
              <a:t>La Corte ha ritenuto ipotizzabile l’illecito concorrenziale ex art. 2598 , n.2,cc , atteso che tale norma delinea anche una «ipotesi di concorrenza sleale […] costituita dalla indicazione sul prodotto di una </a:t>
            </a:r>
            <a:r>
              <a:rPr lang="it-IT" sz="1200" b="0" i="0" u="none" strike="noStrike" cap="none" dirty="0" err="1">
                <a:solidFill>
                  <a:schemeClr val="dk1"/>
                </a:solidFill>
                <a:effectLst/>
                <a:latin typeface="Calibri"/>
                <a:ea typeface="Calibri"/>
                <a:cs typeface="Calibri"/>
                <a:sym typeface="Calibri"/>
              </a:rPr>
              <a:t>provenineza</a:t>
            </a:r>
            <a:r>
              <a:rPr lang="it-IT" sz="1200" b="0" i="0" u="none" strike="noStrike" cap="none" dirty="0">
                <a:solidFill>
                  <a:schemeClr val="dk1"/>
                </a:solidFill>
                <a:effectLst/>
                <a:latin typeface="Calibri"/>
                <a:ea typeface="Calibri"/>
                <a:cs typeface="Calibri"/>
                <a:sym typeface="Calibri"/>
              </a:rPr>
              <a:t> geografica diversa dall’effettivo luogo di origine, a prescindere da ogni riferimento alla qualità dei prodotti originari da quel luogo».</a:t>
            </a:r>
          </a:p>
          <a:p>
            <a:pPr marL="0" lvl="0" indent="0" algn="l" rtl="0">
              <a:spcBef>
                <a:spcPts val="0"/>
              </a:spcBef>
              <a:spcAft>
                <a:spcPts val="0"/>
              </a:spcAft>
              <a:buNone/>
            </a:pPr>
            <a:endParaRPr lang="it-IT"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it-IT" sz="1200" b="0" i="0" u="none" strike="noStrike" cap="none" dirty="0">
                <a:solidFill>
                  <a:schemeClr val="dk1"/>
                </a:solidFill>
                <a:effectLst/>
                <a:latin typeface="Calibri"/>
                <a:ea typeface="Calibri"/>
                <a:cs typeface="Calibri"/>
                <a:sym typeface="Calibri"/>
              </a:rPr>
              <a:t>Unico margine di tutela astrattamente riconosciuto al segno in oggetto (posto che la relativa domanda non era stata specificamente sollevata dai “titolari” del segno), è stato dunque quello relativo al divieto di inganno del pubblico in relazione alla reale origine geografica del prodotto, indifferentemente cioè dall'influenza che essa ha poi sul prodotto stesso.</a:t>
            </a:r>
          </a:p>
          <a:p>
            <a:pPr marL="0" lvl="0" indent="0" algn="l" rtl="0">
              <a:spcBef>
                <a:spcPts val="0"/>
              </a:spcBef>
              <a:spcAft>
                <a:spcPts val="0"/>
              </a:spcAft>
              <a:buNone/>
            </a:pPr>
            <a:r>
              <a:rPr lang="it-IT" sz="1200" b="0" i="0" u="none" strike="noStrike" cap="none" dirty="0">
                <a:solidFill>
                  <a:schemeClr val="dk1"/>
                </a:solidFill>
                <a:effectLst/>
                <a:latin typeface="Calibri"/>
                <a:cs typeface="Calibri"/>
                <a:sym typeface="Calibri"/>
              </a:rPr>
              <a:t>Varie critiche sono state mosse a questo orientamento della Corte, volto a restringere lo spazio nazionale di tutela delle IG. </a:t>
            </a:r>
            <a:endParaRPr lang="it-IT"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50</a:t>
            </a:fld>
            <a:endParaRPr/>
          </a:p>
        </p:txBody>
      </p:sp>
    </p:spTree>
    <p:extLst>
      <p:ext uri="{BB962C8B-B14F-4D97-AF65-F5344CB8AC3E}">
        <p14:creationId xmlns:p14="http://schemas.microsoft.com/office/powerpoint/2010/main" val="1330129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51</a:t>
            </a:fld>
            <a:endParaRPr/>
          </a:p>
        </p:txBody>
      </p:sp>
    </p:spTree>
    <p:extLst>
      <p:ext uri="{BB962C8B-B14F-4D97-AF65-F5344CB8AC3E}">
        <p14:creationId xmlns:p14="http://schemas.microsoft.com/office/powerpoint/2010/main" val="3493825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52</a:t>
            </a:fld>
            <a:endParaRPr/>
          </a:p>
        </p:txBody>
      </p:sp>
    </p:spTree>
    <p:extLst>
      <p:ext uri="{BB962C8B-B14F-4D97-AF65-F5344CB8AC3E}">
        <p14:creationId xmlns:p14="http://schemas.microsoft.com/office/powerpoint/2010/main" val="3630863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r>
              <a:rPr lang="it-IT" sz="1200" b="0" i="0" u="none" strike="noStrike" cap="none" dirty="0">
                <a:solidFill>
                  <a:schemeClr val="dk1"/>
                </a:solidFill>
                <a:effectLst/>
                <a:latin typeface="Calibri"/>
                <a:ea typeface="Calibri"/>
                <a:cs typeface="Calibri"/>
                <a:sym typeface="Calibri"/>
              </a:rPr>
              <a:t>È importante sottolineare che i regolamenti dell’UE proteggono le Indicazioni geografiche (IG) nell’intero territorio dell’Unione europea. di conseguenza, la Corte di Giustizia ha stabilito che, tenuto conto della necessità di garantire una protezione effettiva e uniforme di dette IG in tale territorio, la nozione di consumatore deve essere considerata come riferita al consumatore europeo e non soltanto a un consumatore dello Stato membro in cui si fabbrica il prodotto che dà luogo a una possibile evocazione dell’IG (§ 59). </a:t>
            </a: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53</a:t>
            </a:fld>
            <a:endParaRPr/>
          </a:p>
        </p:txBody>
      </p:sp>
    </p:spTree>
    <p:extLst>
      <p:ext uri="{BB962C8B-B14F-4D97-AF65-F5344CB8AC3E}">
        <p14:creationId xmlns:p14="http://schemas.microsoft.com/office/powerpoint/2010/main" val="578582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fontScale="92500" lnSpcReduction="20000"/>
          </a:bodyPr>
          <a:lstStyle/>
          <a:p>
            <a:pPr algn="just"/>
            <a:r>
              <a:rPr lang="it-IT" sz="1200" i="0" dirty="0">
                <a:latin typeface="Garamond" panose="02020404030301010803" pitchFamily="18" charset="0"/>
              </a:rPr>
              <a:t>L’interazione tra marchi e IG/DO è un hot </a:t>
            </a:r>
            <a:r>
              <a:rPr lang="it-IT" sz="1200" i="0" dirty="0" err="1">
                <a:latin typeface="Garamond" panose="02020404030301010803" pitchFamily="18" charset="0"/>
              </a:rPr>
              <a:t>topic</a:t>
            </a:r>
            <a:r>
              <a:rPr lang="it-IT" sz="1200" i="0" dirty="0">
                <a:latin typeface="Garamond" panose="02020404030301010803" pitchFamily="18" charset="0"/>
              </a:rPr>
              <a:t>, spesso affrontato dalla giurisprudenza, meriterebbe un webinar a parte. </a:t>
            </a:r>
          </a:p>
          <a:p>
            <a:pPr algn="just"/>
            <a:endParaRPr lang="it-IT" sz="1200" i="0" dirty="0">
              <a:latin typeface="Garamond" panose="02020404030301010803" pitchFamily="18" charset="0"/>
            </a:endParaRPr>
          </a:p>
          <a:p>
            <a:pPr algn="just"/>
            <a:r>
              <a:rPr lang="it-IT" sz="1200" i="0" dirty="0">
                <a:latin typeface="Garamond" panose="02020404030301010803" pitchFamily="18" charset="0"/>
              </a:rPr>
              <a:t>Esempio caso Asiago:</a:t>
            </a:r>
          </a:p>
          <a:p>
            <a:r>
              <a:rPr lang="it-IT" sz="1200" b="0" i="0" u="none" strike="noStrike" cap="none" dirty="0">
                <a:solidFill>
                  <a:schemeClr val="dk1"/>
                </a:solidFill>
                <a:effectLst/>
                <a:latin typeface="Calibri"/>
                <a:ea typeface="Calibri"/>
                <a:cs typeface="Calibri"/>
                <a:sym typeface="Calibri"/>
              </a:rPr>
              <a:t>L’Amministrazione finanziaria ha contestato al Consorzio fra i Caseifici dell'Altopiano di Asiago </a:t>
            </a:r>
            <a:r>
              <a:rPr lang="it-IT" sz="1200" b="0" i="0" u="none" strike="noStrike" cap="none" dirty="0" err="1">
                <a:solidFill>
                  <a:schemeClr val="dk1"/>
                </a:solidFill>
                <a:effectLst/>
                <a:latin typeface="Calibri"/>
                <a:ea typeface="Calibri"/>
                <a:cs typeface="Calibri"/>
                <a:sym typeface="Calibri"/>
              </a:rPr>
              <a:t>soc</a:t>
            </a:r>
            <a:r>
              <a:rPr lang="it-IT" sz="1200" b="0" i="0" u="none" strike="noStrike" cap="none" dirty="0">
                <a:solidFill>
                  <a:schemeClr val="dk1"/>
                </a:solidFill>
                <a:effectLst/>
                <a:latin typeface="Calibri"/>
                <a:ea typeface="Calibri"/>
                <a:cs typeface="Calibri"/>
                <a:sym typeface="Calibri"/>
              </a:rPr>
              <a:t>. coop. a </a:t>
            </a:r>
            <a:r>
              <a:rPr lang="it-IT" sz="1200" b="0" i="0" u="none" strike="noStrike" cap="none" dirty="0" err="1">
                <a:solidFill>
                  <a:schemeClr val="dk1"/>
                </a:solidFill>
                <a:effectLst/>
                <a:latin typeface="Calibri"/>
                <a:ea typeface="Calibri"/>
                <a:cs typeface="Calibri"/>
                <a:sym typeface="Calibri"/>
              </a:rPr>
              <a:t>r.I.</a:t>
            </a:r>
            <a:r>
              <a:rPr lang="it-IT" sz="1200" b="0" i="0" u="none" strike="noStrike" cap="none" dirty="0">
                <a:solidFill>
                  <a:schemeClr val="dk1"/>
                </a:solidFill>
                <a:effectLst/>
                <a:latin typeface="Calibri"/>
                <a:ea typeface="Calibri"/>
                <a:cs typeface="Calibri"/>
                <a:sym typeface="Calibri"/>
              </a:rPr>
              <a:t> l’utilizzo, sugli imballaggi di alcune forme di formaggio prodotte dal Consorzio, la dicitura "Altopiano di Asiago", ritenuta evocativa della denominazione di origine protetta "Asiago", traendo in tal modo in inganno il consumatore.</a:t>
            </a:r>
          </a:p>
          <a:p>
            <a:endParaRPr lang="it-IT" sz="1200" b="0" i="0" u="none" strike="noStrike" cap="none" dirty="0">
              <a:solidFill>
                <a:schemeClr val="dk1"/>
              </a:solidFill>
              <a:effectLst/>
              <a:latin typeface="Calibri"/>
              <a:ea typeface="Calibri"/>
              <a:cs typeface="Calibri"/>
              <a:sym typeface="Calibri"/>
            </a:endParaRPr>
          </a:p>
          <a:p>
            <a:r>
              <a:rPr lang="it-IT" sz="1200" b="0" i="0" u="none" strike="noStrike" cap="none" dirty="0">
                <a:solidFill>
                  <a:schemeClr val="dk1"/>
                </a:solidFill>
                <a:effectLst/>
                <a:latin typeface="Calibri"/>
                <a:ea typeface="Calibri"/>
                <a:cs typeface="Calibri"/>
                <a:sym typeface="Calibri"/>
              </a:rPr>
              <a:t>I giudici di merito avevano ritenuto che (i) non fosse rilevante la presenza, sui cartoni di imballaggio, di etichette contenenti l'indicazione del luogo di produzione, (ii) l'utilizzo da parte del Consorzio di marchi registrati anteriormente al riconoscimento della denominazione protetta "Asiago" - quali "Consorzio fra i caseifici dell'Altopiano di Asiago/Prodotti dell'Altopiano di Asiago" - non legittimasse lo scorporo della sola dicitura "Altopiano di Asiago" da detti marchi e la sua utilizzazione sugli imballaggi dei formaggi, comportando tale parziale utilizzo dei marchi precedenti, in difetto di altre Indicazioni individualizzanti, l'evidente evocazione della denominazione protetta "Asiago".</a:t>
            </a:r>
          </a:p>
          <a:p>
            <a:endParaRPr lang="it-IT" sz="1200" b="0" i="0" u="none" strike="noStrike" cap="none" dirty="0">
              <a:solidFill>
                <a:schemeClr val="dk1"/>
              </a:solidFill>
              <a:effectLst/>
              <a:latin typeface="Calibri"/>
              <a:ea typeface="Calibri"/>
              <a:cs typeface="Calibri"/>
              <a:sym typeface="Calibri"/>
            </a:endParaRPr>
          </a:p>
          <a:p>
            <a:r>
              <a:rPr lang="it-IT" sz="1200" b="0" i="0" u="none" strike="noStrike" cap="none" dirty="0">
                <a:solidFill>
                  <a:schemeClr val="dk1"/>
                </a:solidFill>
                <a:effectLst/>
                <a:latin typeface="Calibri"/>
                <a:ea typeface="Calibri"/>
                <a:cs typeface="Calibri"/>
                <a:sym typeface="Calibri"/>
              </a:rPr>
              <a:t>La Corte di Cassazione conclude che, pur evocando la dicitura "Altopiano di Asiago" la DOP "Asiago", della quale recepisce l'unico elemento che compone tale denominazione protetta, l'utilizzo del marchio recante tale indicazione di provenienza geografica deve ritenersi consentito, in forza della previsione </a:t>
            </a:r>
            <a:r>
              <a:rPr lang="it-IT" dirty="0"/>
              <a:t>di</a:t>
            </a:r>
            <a:r>
              <a:rPr lang="it-IT" sz="1200" b="0" i="0" u="none" strike="noStrike" cap="none" dirty="0">
                <a:solidFill>
                  <a:schemeClr val="dk1"/>
                </a:solidFill>
                <a:effectLst/>
                <a:latin typeface="Calibri"/>
                <a:ea typeface="Calibri"/>
                <a:cs typeface="Calibri"/>
                <a:sym typeface="Calibri"/>
              </a:rPr>
              <a:t> cui all'art. 14 del Regolamento n. 510 del 2006 (come del precedente Regolamento n. 2081 del 1992), che tiene conto del </a:t>
            </a:r>
            <a:r>
              <a:rPr lang="it-IT" sz="1200" b="0" i="0" u="none" strike="noStrike" cap="none" dirty="0" err="1">
                <a:solidFill>
                  <a:schemeClr val="dk1"/>
                </a:solidFill>
                <a:effectLst/>
                <a:latin typeface="Calibri"/>
                <a:ea typeface="Calibri"/>
                <a:cs typeface="Calibri"/>
                <a:sym typeface="Calibri"/>
              </a:rPr>
              <a:t>preuso</a:t>
            </a:r>
            <a:r>
              <a:rPr lang="it-IT" sz="1200" b="0" i="0" u="none" strike="noStrike" cap="none" dirty="0">
                <a:solidFill>
                  <a:schemeClr val="dk1"/>
                </a:solidFill>
                <a:effectLst/>
                <a:latin typeface="Calibri"/>
                <a:ea typeface="Calibri"/>
                <a:cs typeface="Calibri"/>
                <a:sym typeface="Calibri"/>
              </a:rPr>
              <a:t>, qualora, considerata la natura stessa del marchio, il riferimento esclusivo alla reale provenienza geografica del prodotto, </a:t>
            </a:r>
            <a:r>
              <a:rPr lang="it-IT" dirty="0"/>
              <a:t>e</a:t>
            </a:r>
            <a:r>
              <a:rPr lang="it-IT" sz="1200" b="0" i="0" u="none" strike="noStrike" cap="none" dirty="0">
                <a:solidFill>
                  <a:schemeClr val="dk1"/>
                </a:solidFill>
                <a:effectLst/>
                <a:latin typeface="Calibri"/>
                <a:ea typeface="Calibri"/>
                <a:cs typeface="Calibri"/>
                <a:sym typeface="Calibri"/>
              </a:rPr>
              <a:t> la mancanza </a:t>
            </a:r>
            <a:r>
              <a:rPr lang="it-IT" dirty="0"/>
              <a:t>di</a:t>
            </a:r>
            <a:r>
              <a:rPr lang="it-IT" sz="1200" b="0" i="0" u="none" strike="noStrike" cap="none" dirty="0">
                <a:solidFill>
                  <a:schemeClr val="dk1"/>
                </a:solidFill>
                <a:effectLst/>
                <a:latin typeface="Calibri"/>
                <a:ea typeface="Calibri"/>
                <a:cs typeface="Calibri"/>
                <a:sym typeface="Calibri"/>
              </a:rPr>
              <a:t> imitazioni - anche mediante contraffazione o camuffamento - di un termine adoperato nella DOP, il giudice </a:t>
            </a:r>
            <a:r>
              <a:rPr lang="it-IT" dirty="0"/>
              <a:t>di</a:t>
            </a:r>
            <a:r>
              <a:rPr lang="it-IT" sz="1200" b="0" i="0" u="none" strike="noStrike" cap="none" dirty="0">
                <a:solidFill>
                  <a:schemeClr val="dk1"/>
                </a:solidFill>
                <a:effectLst/>
                <a:latin typeface="Calibri"/>
                <a:ea typeface="Calibri"/>
                <a:cs typeface="Calibri"/>
                <a:sym typeface="Calibri"/>
              </a:rPr>
              <a:t> merito accerti che tale marchio sia stato altresì registrato in buona fede. </a:t>
            </a:r>
          </a:p>
          <a:p>
            <a:endParaRPr lang="it-IT" sz="1200" b="0" i="0" u="none" strike="noStrike" cap="none" dirty="0">
              <a:solidFill>
                <a:schemeClr val="dk1"/>
              </a:solidFill>
              <a:effectLst/>
              <a:latin typeface="Calibri"/>
              <a:ea typeface="Calibri"/>
              <a:cs typeface="Calibri"/>
              <a:sym typeface="Calibri"/>
            </a:endParaRPr>
          </a:p>
          <a:p>
            <a:endParaRPr lang="it-IT" sz="1200" b="0" i="0" u="none" strike="noStrike" cap="none" dirty="0">
              <a:solidFill>
                <a:schemeClr val="dk1"/>
              </a:solidFill>
              <a:effectLst/>
              <a:latin typeface="Calibri"/>
              <a:ea typeface="Calibri"/>
              <a:cs typeface="Calibri"/>
              <a:sym typeface="Calibri"/>
            </a:endParaRPr>
          </a:p>
          <a:p>
            <a:endParaRPr lang="it-IT" sz="1200" b="0" i="0" u="none" strike="noStrike" cap="none" dirty="0">
              <a:solidFill>
                <a:schemeClr val="dk1"/>
              </a:solidFill>
              <a:effectLst/>
              <a:latin typeface="Calibri"/>
              <a:ea typeface="Calibri"/>
              <a:cs typeface="Calibri"/>
              <a:sym typeface="Calibri"/>
            </a:endParaRPr>
          </a:p>
          <a:p>
            <a:endParaRPr lang="it-IT" sz="1200" b="0" i="0" u="none" strike="noStrike" cap="none" dirty="0">
              <a:solidFill>
                <a:schemeClr val="dk1"/>
              </a:solidFill>
              <a:effectLst/>
              <a:latin typeface="Calibri"/>
              <a:ea typeface="Calibri"/>
              <a:cs typeface="Calibri"/>
              <a:sym typeface="Calibri"/>
            </a:endParaRPr>
          </a:p>
          <a:p>
            <a:pPr algn="just"/>
            <a:endParaRPr i="0"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54</a:t>
            </a:fld>
            <a:endParaRPr/>
          </a:p>
        </p:txBody>
      </p:sp>
    </p:spTree>
    <p:extLst>
      <p:ext uri="{BB962C8B-B14F-4D97-AF65-F5344CB8AC3E}">
        <p14:creationId xmlns:p14="http://schemas.microsoft.com/office/powerpoint/2010/main" val="3564605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algn="just"/>
            <a:r>
              <a:rPr lang="it-IT" sz="1200" i="0" dirty="0">
                <a:latin typeface="Garamond" panose="02020404030301010803" pitchFamily="18" charset="0"/>
              </a:rPr>
              <a:t>Altro Esempio di un caso recente: Procedimento instaurato dal Consorzio di Tutela Grana Padano DOP contro la ditta Brazzale </a:t>
            </a:r>
            <a:r>
              <a:rPr lang="it-IT" sz="1200" i="0" dirty="0" err="1">
                <a:latin typeface="Garamond" panose="02020404030301010803" pitchFamily="18" charset="0"/>
              </a:rPr>
              <a:t>s.p.a.</a:t>
            </a:r>
            <a:r>
              <a:rPr lang="it-IT" sz="1200" i="0" dirty="0">
                <a:latin typeface="Garamond" panose="02020404030301010803" pitchFamily="18" charset="0"/>
              </a:rPr>
              <a:t> in merito all’utilizzo del termine “Grana”.</a:t>
            </a:r>
          </a:p>
          <a:p>
            <a:pPr algn="just"/>
            <a:r>
              <a:rPr lang="it-IT" sz="1200" i="0" dirty="0">
                <a:latin typeface="Garamond" panose="02020404030301010803" pitchFamily="18" charset="0"/>
              </a:rPr>
              <a:t>Tale sentenza costituisce un’ulteriore vittoria per il Consorzio, in quanto ribadisce che il termine 'Grana' nei formaggi può essere associato solo alla DOP 'Grana Padano’. Già nel 2007, infatti, Corte di Giustizia aveva accertato che la </a:t>
            </a:r>
            <a:r>
              <a:rPr lang="it-IT" sz="1200" b="0" i="0" u="none" strike="noStrike" cap="none" dirty="0">
                <a:solidFill>
                  <a:schemeClr val="dk1"/>
                </a:solidFill>
                <a:effectLst/>
                <a:latin typeface="Calibri"/>
                <a:ea typeface="Calibri"/>
                <a:cs typeface="Calibri"/>
                <a:sym typeface="Calibri"/>
              </a:rPr>
              <a:t>denominazione «grana» non è  generica e che l’esistenza della DOP «Grana Padano» ostava alla registrazione del marchio GRANA BIRAGHI ai sensi dell’art. 14 del regolamento n. 2081/92. </a:t>
            </a:r>
            <a:endParaRPr i="0"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55</a:t>
            </a:fld>
            <a:endParaRPr/>
          </a:p>
        </p:txBody>
      </p:sp>
    </p:spTree>
    <p:extLst>
      <p:ext uri="{BB962C8B-B14F-4D97-AF65-F5344CB8AC3E}">
        <p14:creationId xmlns:p14="http://schemas.microsoft.com/office/powerpoint/2010/main" val="2843234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56</a:t>
            </a:fld>
            <a:endParaRPr/>
          </a:p>
        </p:txBody>
      </p:sp>
    </p:spTree>
    <p:extLst>
      <p:ext uri="{BB962C8B-B14F-4D97-AF65-F5344CB8AC3E}">
        <p14:creationId xmlns:p14="http://schemas.microsoft.com/office/powerpoint/2010/main" val="1982399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57</a:t>
            </a:fld>
            <a:endParaRPr/>
          </a:p>
        </p:txBody>
      </p:sp>
    </p:spTree>
    <p:extLst>
      <p:ext uri="{BB962C8B-B14F-4D97-AF65-F5344CB8AC3E}">
        <p14:creationId xmlns:p14="http://schemas.microsoft.com/office/powerpoint/2010/main" val="353996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6</a:t>
            </a:fld>
            <a:endParaRPr/>
          </a:p>
        </p:txBody>
      </p:sp>
    </p:spTree>
    <p:extLst>
      <p:ext uri="{BB962C8B-B14F-4D97-AF65-F5344CB8AC3E}">
        <p14:creationId xmlns:p14="http://schemas.microsoft.com/office/powerpoint/2010/main" val="277231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7</a:t>
            </a:fld>
            <a:endParaRPr/>
          </a:p>
        </p:txBody>
      </p:sp>
    </p:spTree>
    <p:extLst>
      <p:ext uri="{BB962C8B-B14F-4D97-AF65-F5344CB8AC3E}">
        <p14:creationId xmlns:p14="http://schemas.microsoft.com/office/powerpoint/2010/main" val="326361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8</a:t>
            </a:fld>
            <a:endParaRPr/>
          </a:p>
        </p:txBody>
      </p:sp>
    </p:spTree>
    <p:extLst>
      <p:ext uri="{BB962C8B-B14F-4D97-AF65-F5344CB8AC3E}">
        <p14:creationId xmlns:p14="http://schemas.microsoft.com/office/powerpoint/2010/main" val="284058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6520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340" y="4705350"/>
            <a:ext cx="5506720" cy="4457700"/>
          </a:xfrm>
          <a:prstGeom prst="rect">
            <a:avLst/>
          </a:prstGeom>
          <a:noFill/>
          <a:ln>
            <a:noFill/>
          </a:ln>
        </p:spPr>
        <p:txBody>
          <a:bodyPr spcFirstLastPara="1" wrap="square" lIns="95925" tIns="47950" rIns="95925" bIns="47950" anchor="t" anchorCtr="0">
            <a:norm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99000" y="9408981"/>
            <a:ext cx="2982807" cy="495300"/>
          </a:xfrm>
          <a:prstGeom prst="rect">
            <a:avLst/>
          </a:prstGeom>
          <a:noFill/>
          <a:ln>
            <a:noFill/>
          </a:ln>
        </p:spPr>
        <p:txBody>
          <a:bodyPr spcFirstLastPara="1" wrap="square" lIns="95925" tIns="47950" rIns="95925" bIns="47950" anchor="b" anchorCtr="0">
            <a:noAutofit/>
          </a:bodyPr>
          <a:lstStyle/>
          <a:p>
            <a:pPr marL="0" lvl="0" indent="0" algn="r" rtl="0">
              <a:spcBef>
                <a:spcPts val="0"/>
              </a:spcBef>
              <a:spcAft>
                <a:spcPts val="0"/>
              </a:spcAft>
              <a:buNone/>
            </a:pPr>
            <a:fld id="{00000000-1234-1234-1234-123412341234}" type="slidenum">
              <a:rPr lang="it-IT"/>
              <a:t>9</a:t>
            </a:fld>
            <a:endParaRPr/>
          </a:p>
        </p:txBody>
      </p:sp>
    </p:spTree>
    <p:extLst>
      <p:ext uri="{BB962C8B-B14F-4D97-AF65-F5344CB8AC3E}">
        <p14:creationId xmlns:p14="http://schemas.microsoft.com/office/powerpoint/2010/main" val="42216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52015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68" name="PlaceHolder 2"/>
          <p:cNvSpPr>
            <a:spLocks noGrp="1"/>
          </p:cNvSpPr>
          <p:nvPr>
            <p:ph type="body"/>
          </p:nvPr>
        </p:nvSpPr>
        <p:spPr>
          <a:xfrm>
            <a:off x="456845" y="1603963"/>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69" name="PlaceHolder 3"/>
          <p:cNvSpPr>
            <a:spLocks noGrp="1"/>
          </p:cNvSpPr>
          <p:nvPr>
            <p:ph type="body"/>
          </p:nvPr>
        </p:nvSpPr>
        <p:spPr>
          <a:xfrm>
            <a:off x="456845" y="3681191"/>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9685446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71"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2"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3" name="PlaceHolder 4"/>
          <p:cNvSpPr>
            <a:spLocks noGrp="1"/>
          </p:cNvSpPr>
          <p:nvPr>
            <p:ph type="body"/>
          </p:nvPr>
        </p:nvSpPr>
        <p:spPr>
          <a:xfrm>
            <a:off x="456845"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4" name="PlaceHolder 5"/>
          <p:cNvSpPr>
            <a:spLocks noGrp="1"/>
          </p:cNvSpPr>
          <p:nvPr>
            <p:ph type="body"/>
          </p:nvPr>
        </p:nvSpPr>
        <p:spPr>
          <a:xfrm>
            <a:off x="4673600"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23258012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76" name="PlaceHolder 2"/>
          <p:cNvSpPr>
            <a:spLocks noGrp="1"/>
          </p:cNvSpPr>
          <p:nvPr>
            <p:ph type="body"/>
          </p:nvPr>
        </p:nvSpPr>
        <p:spPr>
          <a:xfrm>
            <a:off x="456845"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7" name="PlaceHolder 3"/>
          <p:cNvSpPr>
            <a:spLocks noGrp="1"/>
          </p:cNvSpPr>
          <p:nvPr>
            <p:ph type="body"/>
          </p:nvPr>
        </p:nvSpPr>
        <p:spPr>
          <a:xfrm>
            <a:off x="3239061"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8" name="PlaceHolder 4"/>
          <p:cNvSpPr>
            <a:spLocks noGrp="1"/>
          </p:cNvSpPr>
          <p:nvPr>
            <p:ph type="body"/>
          </p:nvPr>
        </p:nvSpPr>
        <p:spPr>
          <a:xfrm>
            <a:off x="6020951"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79" name="PlaceHolder 5"/>
          <p:cNvSpPr>
            <a:spLocks noGrp="1"/>
          </p:cNvSpPr>
          <p:nvPr>
            <p:ph type="body"/>
          </p:nvPr>
        </p:nvSpPr>
        <p:spPr>
          <a:xfrm>
            <a:off x="456845"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80" name="PlaceHolder 6"/>
          <p:cNvSpPr>
            <a:spLocks noGrp="1"/>
          </p:cNvSpPr>
          <p:nvPr>
            <p:ph type="body"/>
          </p:nvPr>
        </p:nvSpPr>
        <p:spPr>
          <a:xfrm>
            <a:off x="3239061"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81" name="PlaceHolder 7"/>
          <p:cNvSpPr>
            <a:spLocks noGrp="1"/>
          </p:cNvSpPr>
          <p:nvPr>
            <p:ph type="body"/>
          </p:nvPr>
        </p:nvSpPr>
        <p:spPr>
          <a:xfrm>
            <a:off x="6020951"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23123016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59"/>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439762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1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Diapositiva titolo">
    <p:spTree>
      <p:nvGrpSpPr>
        <p:cNvPr id="1" name=""/>
        <p:cNvGrpSpPr/>
        <p:nvPr/>
      </p:nvGrpSpPr>
      <p:grpSpPr>
        <a:xfrm>
          <a:off x="0" y="0"/>
          <a:ext cx="0" cy="0"/>
          <a:chOff x="0" y="0"/>
          <a:chExt cx="0" cy="0"/>
        </a:xfrm>
      </p:grpSpPr>
      <p:sp>
        <p:nvSpPr>
          <p:cNvPr id="5"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6" name="PlaceHolder 2"/>
          <p:cNvSpPr>
            <a:spLocks noGrp="1"/>
          </p:cNvSpPr>
          <p:nvPr>
            <p:ph type="subTitle"/>
          </p:nvPr>
        </p:nvSpPr>
        <p:spPr>
          <a:xfrm>
            <a:off x="456845" y="1603963"/>
            <a:ext cx="8228763" cy="3976819"/>
          </a:xfrm>
          <a:prstGeom prst="rect">
            <a:avLst/>
          </a:prstGeom>
        </p:spPr>
        <p:txBody>
          <a:bodyPr lIns="0" tIns="0" rIns="0" bIns="0" anchor="ctr"/>
          <a:lstStyle/>
          <a:p>
            <a:pPr algn="ctr"/>
            <a:r>
              <a:rPr lang="it-IT" sz="2903" b="0" strike="noStrike" spc="-1">
                <a:latin typeface="Arial"/>
              </a:rPr>
              <a:t>Fare clic per modificare lo stile del sottotitolo dello schema</a:t>
            </a:r>
          </a:p>
        </p:txBody>
      </p:sp>
    </p:spTree>
    <p:extLst>
      <p:ext uri="{BB962C8B-B14F-4D97-AF65-F5344CB8AC3E}">
        <p14:creationId xmlns:p14="http://schemas.microsoft.com/office/powerpoint/2010/main" val="1995341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8" name="PlaceHolder 2"/>
          <p:cNvSpPr>
            <a:spLocks noGrp="1"/>
          </p:cNvSpPr>
          <p:nvPr>
            <p:ph type="body"/>
          </p:nvPr>
        </p:nvSpPr>
        <p:spPr>
          <a:xfrm>
            <a:off x="456845" y="1603963"/>
            <a:ext cx="8228763"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27303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10" name="PlaceHolder 2"/>
          <p:cNvSpPr>
            <a:spLocks noGrp="1"/>
          </p:cNvSpPr>
          <p:nvPr>
            <p:ph type="body"/>
          </p:nvPr>
        </p:nvSpPr>
        <p:spPr>
          <a:xfrm>
            <a:off x="456845"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11" name="PlaceHolder 3"/>
          <p:cNvSpPr>
            <a:spLocks noGrp="1"/>
          </p:cNvSpPr>
          <p:nvPr>
            <p:ph type="body"/>
          </p:nvPr>
        </p:nvSpPr>
        <p:spPr>
          <a:xfrm>
            <a:off x="4673600"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46791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2"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Tree>
    <p:extLst>
      <p:ext uri="{BB962C8B-B14F-4D97-AF65-F5344CB8AC3E}">
        <p14:creationId xmlns:p14="http://schemas.microsoft.com/office/powerpoint/2010/main" val="335468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6845" y="272987"/>
            <a:ext cx="8228763" cy="5307359"/>
          </a:xfrm>
          <a:prstGeom prst="rect">
            <a:avLst/>
          </a:prstGeom>
        </p:spPr>
        <p:txBody>
          <a:bodyPr lIns="0" tIns="0" rIns="0" bIns="0" anchor="ctr"/>
          <a:lstStyle/>
          <a:p>
            <a:pPr algn="ctr"/>
            <a:r>
              <a:rPr lang="it-IT" sz="2903" b="0" strike="noStrike" spc="-1">
                <a:latin typeface="Arial"/>
              </a:rPr>
              <a:t>Fare clic per modificare lo stile del sottotitolo dello schema</a:t>
            </a:r>
          </a:p>
        </p:txBody>
      </p:sp>
    </p:spTree>
    <p:extLst>
      <p:ext uri="{BB962C8B-B14F-4D97-AF65-F5344CB8AC3E}">
        <p14:creationId xmlns:p14="http://schemas.microsoft.com/office/powerpoint/2010/main" val="9817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Diapositiva titolo">
    <p:spTree>
      <p:nvGrpSpPr>
        <p:cNvPr id="1" name=""/>
        <p:cNvGrpSpPr/>
        <p:nvPr/>
      </p:nvGrpSpPr>
      <p:grpSpPr>
        <a:xfrm>
          <a:off x="0" y="0"/>
          <a:ext cx="0" cy="0"/>
          <a:chOff x="0" y="0"/>
          <a:chExt cx="0" cy="0"/>
        </a:xfrm>
      </p:grpSpPr>
      <p:sp>
        <p:nvSpPr>
          <p:cNvPr id="46"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47" name="PlaceHolder 2"/>
          <p:cNvSpPr>
            <a:spLocks noGrp="1"/>
          </p:cNvSpPr>
          <p:nvPr>
            <p:ph type="subTitle"/>
          </p:nvPr>
        </p:nvSpPr>
        <p:spPr>
          <a:xfrm>
            <a:off x="456845" y="1603963"/>
            <a:ext cx="8228763" cy="3976819"/>
          </a:xfrm>
          <a:prstGeom prst="rect">
            <a:avLst/>
          </a:prstGeom>
        </p:spPr>
        <p:txBody>
          <a:bodyPr lIns="0" tIns="0" rIns="0" bIns="0" anchor="ctr"/>
          <a:lstStyle/>
          <a:p>
            <a:pPr algn="ctr"/>
            <a:r>
              <a:rPr lang="it-IT" sz="2903" b="0" strike="noStrike" spc="-1">
                <a:latin typeface="Arial"/>
              </a:rPr>
              <a:t>Fare clic per modificare lo stile del sottotitolo dello schema</a:t>
            </a:r>
          </a:p>
        </p:txBody>
      </p:sp>
    </p:spTree>
    <p:extLst>
      <p:ext uri="{BB962C8B-B14F-4D97-AF65-F5344CB8AC3E}">
        <p14:creationId xmlns:p14="http://schemas.microsoft.com/office/powerpoint/2010/main" val="63286155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14"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15"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16" name="PlaceHolder 3"/>
          <p:cNvSpPr>
            <a:spLocks noGrp="1"/>
          </p:cNvSpPr>
          <p:nvPr>
            <p:ph type="body"/>
          </p:nvPr>
        </p:nvSpPr>
        <p:spPr>
          <a:xfrm>
            <a:off x="4673600"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17" name="PlaceHolder 4"/>
          <p:cNvSpPr>
            <a:spLocks noGrp="1"/>
          </p:cNvSpPr>
          <p:nvPr>
            <p:ph type="body"/>
          </p:nvPr>
        </p:nvSpPr>
        <p:spPr>
          <a:xfrm>
            <a:off x="456845"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955470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19" name="PlaceHolder 2"/>
          <p:cNvSpPr>
            <a:spLocks noGrp="1"/>
          </p:cNvSpPr>
          <p:nvPr>
            <p:ph type="body"/>
          </p:nvPr>
        </p:nvSpPr>
        <p:spPr>
          <a:xfrm>
            <a:off x="456845"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20"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21" name="PlaceHolder 4"/>
          <p:cNvSpPr>
            <a:spLocks noGrp="1"/>
          </p:cNvSpPr>
          <p:nvPr>
            <p:ph type="body"/>
          </p:nvPr>
        </p:nvSpPr>
        <p:spPr>
          <a:xfrm>
            <a:off x="4673600"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3263641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23"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24"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25" name="PlaceHolder 4"/>
          <p:cNvSpPr>
            <a:spLocks noGrp="1"/>
          </p:cNvSpPr>
          <p:nvPr>
            <p:ph type="body"/>
          </p:nvPr>
        </p:nvSpPr>
        <p:spPr>
          <a:xfrm>
            <a:off x="456845" y="3681191"/>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083048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27" name="PlaceHolder 2"/>
          <p:cNvSpPr>
            <a:spLocks noGrp="1"/>
          </p:cNvSpPr>
          <p:nvPr>
            <p:ph type="body"/>
          </p:nvPr>
        </p:nvSpPr>
        <p:spPr>
          <a:xfrm>
            <a:off x="456845" y="1603963"/>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28" name="PlaceHolder 3"/>
          <p:cNvSpPr>
            <a:spLocks noGrp="1"/>
          </p:cNvSpPr>
          <p:nvPr>
            <p:ph type="body"/>
          </p:nvPr>
        </p:nvSpPr>
        <p:spPr>
          <a:xfrm>
            <a:off x="456845" y="3681191"/>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259896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30"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1"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2" name="PlaceHolder 4"/>
          <p:cNvSpPr>
            <a:spLocks noGrp="1"/>
          </p:cNvSpPr>
          <p:nvPr>
            <p:ph type="body"/>
          </p:nvPr>
        </p:nvSpPr>
        <p:spPr>
          <a:xfrm>
            <a:off x="456845"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3" name="PlaceHolder 5"/>
          <p:cNvSpPr>
            <a:spLocks noGrp="1"/>
          </p:cNvSpPr>
          <p:nvPr>
            <p:ph type="body"/>
          </p:nvPr>
        </p:nvSpPr>
        <p:spPr>
          <a:xfrm>
            <a:off x="4673600"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16395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35" name="PlaceHolder 2"/>
          <p:cNvSpPr>
            <a:spLocks noGrp="1"/>
          </p:cNvSpPr>
          <p:nvPr>
            <p:ph type="body"/>
          </p:nvPr>
        </p:nvSpPr>
        <p:spPr>
          <a:xfrm>
            <a:off x="456845"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6" name="PlaceHolder 3"/>
          <p:cNvSpPr>
            <a:spLocks noGrp="1"/>
          </p:cNvSpPr>
          <p:nvPr>
            <p:ph type="body"/>
          </p:nvPr>
        </p:nvSpPr>
        <p:spPr>
          <a:xfrm>
            <a:off x="3239061"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7" name="PlaceHolder 4"/>
          <p:cNvSpPr>
            <a:spLocks noGrp="1"/>
          </p:cNvSpPr>
          <p:nvPr>
            <p:ph type="body"/>
          </p:nvPr>
        </p:nvSpPr>
        <p:spPr>
          <a:xfrm>
            <a:off x="6020951" y="1603963"/>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8" name="PlaceHolder 5"/>
          <p:cNvSpPr>
            <a:spLocks noGrp="1"/>
          </p:cNvSpPr>
          <p:nvPr>
            <p:ph type="body"/>
          </p:nvPr>
        </p:nvSpPr>
        <p:spPr>
          <a:xfrm>
            <a:off x="456845"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39" name="PlaceHolder 6"/>
          <p:cNvSpPr>
            <a:spLocks noGrp="1"/>
          </p:cNvSpPr>
          <p:nvPr>
            <p:ph type="body"/>
          </p:nvPr>
        </p:nvSpPr>
        <p:spPr>
          <a:xfrm>
            <a:off x="3239061"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40" name="PlaceHolder 7"/>
          <p:cNvSpPr>
            <a:spLocks noGrp="1"/>
          </p:cNvSpPr>
          <p:nvPr>
            <p:ph type="body"/>
          </p:nvPr>
        </p:nvSpPr>
        <p:spPr>
          <a:xfrm>
            <a:off x="6020951" y="3681191"/>
            <a:ext cx="264931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259384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49" name="PlaceHolder 2"/>
          <p:cNvSpPr>
            <a:spLocks noGrp="1"/>
          </p:cNvSpPr>
          <p:nvPr>
            <p:ph type="body"/>
          </p:nvPr>
        </p:nvSpPr>
        <p:spPr>
          <a:xfrm>
            <a:off x="456845" y="1603963"/>
            <a:ext cx="8228763"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32824057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51" name="PlaceHolder 2"/>
          <p:cNvSpPr>
            <a:spLocks noGrp="1"/>
          </p:cNvSpPr>
          <p:nvPr>
            <p:ph type="body"/>
          </p:nvPr>
        </p:nvSpPr>
        <p:spPr>
          <a:xfrm>
            <a:off x="456845"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52" name="PlaceHolder 3"/>
          <p:cNvSpPr>
            <a:spLocks noGrp="1"/>
          </p:cNvSpPr>
          <p:nvPr>
            <p:ph type="body"/>
          </p:nvPr>
        </p:nvSpPr>
        <p:spPr>
          <a:xfrm>
            <a:off x="4673600"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3423584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53"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Tree>
    <p:extLst>
      <p:ext uri="{BB962C8B-B14F-4D97-AF65-F5344CB8AC3E}">
        <p14:creationId xmlns:p14="http://schemas.microsoft.com/office/powerpoint/2010/main" val="3319022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6845" y="272987"/>
            <a:ext cx="8228763" cy="5307359"/>
          </a:xfrm>
          <a:prstGeom prst="rect">
            <a:avLst/>
          </a:prstGeom>
        </p:spPr>
        <p:txBody>
          <a:bodyPr lIns="0" tIns="0" rIns="0" bIns="0" anchor="ctr"/>
          <a:lstStyle/>
          <a:p>
            <a:pPr algn="ctr"/>
            <a:r>
              <a:rPr lang="it-IT" sz="2903" b="0" strike="noStrike" spc="-1">
                <a:latin typeface="Arial"/>
              </a:rPr>
              <a:t>Fare clic per modificare lo stile del sottotitolo dello schema</a:t>
            </a:r>
          </a:p>
        </p:txBody>
      </p:sp>
    </p:spTree>
    <p:extLst>
      <p:ext uri="{BB962C8B-B14F-4D97-AF65-F5344CB8AC3E}">
        <p14:creationId xmlns:p14="http://schemas.microsoft.com/office/powerpoint/2010/main" val="9277252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55"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56"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57" name="PlaceHolder 3"/>
          <p:cNvSpPr>
            <a:spLocks noGrp="1"/>
          </p:cNvSpPr>
          <p:nvPr>
            <p:ph type="body"/>
          </p:nvPr>
        </p:nvSpPr>
        <p:spPr>
          <a:xfrm>
            <a:off x="4673600"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58" name="PlaceHolder 4"/>
          <p:cNvSpPr>
            <a:spLocks noGrp="1"/>
          </p:cNvSpPr>
          <p:nvPr>
            <p:ph type="body"/>
          </p:nvPr>
        </p:nvSpPr>
        <p:spPr>
          <a:xfrm>
            <a:off x="456845"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7722957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60" name="PlaceHolder 2"/>
          <p:cNvSpPr>
            <a:spLocks noGrp="1"/>
          </p:cNvSpPr>
          <p:nvPr>
            <p:ph type="body"/>
          </p:nvPr>
        </p:nvSpPr>
        <p:spPr>
          <a:xfrm>
            <a:off x="456845" y="1603963"/>
            <a:ext cx="4015600" cy="3976819"/>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61"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62" name="PlaceHolder 4"/>
          <p:cNvSpPr>
            <a:spLocks noGrp="1"/>
          </p:cNvSpPr>
          <p:nvPr>
            <p:ph type="body"/>
          </p:nvPr>
        </p:nvSpPr>
        <p:spPr>
          <a:xfrm>
            <a:off x="4673600" y="3681191"/>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32723370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Fare clic per modificare lo stile del titolo</a:t>
            </a:r>
          </a:p>
        </p:txBody>
      </p:sp>
      <p:sp>
        <p:nvSpPr>
          <p:cNvPr id="64" name="PlaceHolder 2"/>
          <p:cNvSpPr>
            <a:spLocks noGrp="1"/>
          </p:cNvSpPr>
          <p:nvPr>
            <p:ph type="body"/>
          </p:nvPr>
        </p:nvSpPr>
        <p:spPr>
          <a:xfrm>
            <a:off x="456845"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65" name="PlaceHolder 3"/>
          <p:cNvSpPr>
            <a:spLocks noGrp="1"/>
          </p:cNvSpPr>
          <p:nvPr>
            <p:ph type="body"/>
          </p:nvPr>
        </p:nvSpPr>
        <p:spPr>
          <a:xfrm>
            <a:off x="4673600" y="1603963"/>
            <a:ext cx="4015600"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
        <p:nvSpPr>
          <p:cNvPr id="66" name="PlaceHolder 4"/>
          <p:cNvSpPr>
            <a:spLocks noGrp="1"/>
          </p:cNvSpPr>
          <p:nvPr>
            <p:ph type="body"/>
          </p:nvPr>
        </p:nvSpPr>
        <p:spPr>
          <a:xfrm>
            <a:off x="456845" y="3681191"/>
            <a:ext cx="8228763" cy="1896543"/>
          </a:xfrm>
          <a:prstGeom prst="rect">
            <a:avLst/>
          </a:prstGeom>
        </p:spPr>
        <p:txBody>
          <a:bodyPr lIns="0" tIns="0" rIns="0" bIns="0">
            <a:normAutofit/>
          </a:bodyPr>
          <a:lstStyle/>
          <a:p>
            <a:pPr lvl="0"/>
            <a:r>
              <a:rPr lang="it-IT" sz="2177" b="0" strike="noStrike" spc="-1">
                <a:latin typeface="Arial"/>
              </a:rPr>
              <a:t>Modifica gli stili del testo dello schema</a:t>
            </a:r>
          </a:p>
        </p:txBody>
      </p:sp>
    </p:spTree>
    <p:extLst>
      <p:ext uri="{BB962C8B-B14F-4D97-AF65-F5344CB8AC3E}">
        <p14:creationId xmlns:p14="http://schemas.microsoft.com/office/powerpoint/2010/main" val="16107464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1" name="图片 6"/>
          <p:cNvPicPr/>
          <p:nvPr/>
        </p:nvPicPr>
        <p:blipFill>
          <a:blip r:embed="rId15"/>
          <a:stretch/>
        </p:blipFill>
        <p:spPr>
          <a:xfrm>
            <a:off x="233157" y="232496"/>
            <a:ext cx="2451420" cy="520287"/>
          </a:xfrm>
          <a:prstGeom prst="rect">
            <a:avLst/>
          </a:prstGeom>
          <a:ln>
            <a:noFill/>
          </a:ln>
        </p:spPr>
      </p:pic>
      <p:pic>
        <p:nvPicPr>
          <p:cNvPr id="42" name="图片 7"/>
          <p:cNvPicPr/>
          <p:nvPr/>
        </p:nvPicPr>
        <p:blipFill>
          <a:blip r:embed="rId16"/>
          <a:stretch/>
        </p:blipFill>
        <p:spPr>
          <a:xfrm>
            <a:off x="4007109" y="185474"/>
            <a:ext cx="1331023" cy="520287"/>
          </a:xfrm>
          <a:prstGeom prst="rect">
            <a:avLst/>
          </a:prstGeom>
          <a:ln>
            <a:noFill/>
          </a:ln>
        </p:spPr>
      </p:pic>
      <p:pic>
        <p:nvPicPr>
          <p:cNvPr id="43" name="图片 8"/>
          <p:cNvPicPr/>
          <p:nvPr/>
        </p:nvPicPr>
        <p:blipFill>
          <a:blip r:embed="rId17"/>
          <a:stretch/>
        </p:blipFill>
        <p:spPr>
          <a:xfrm>
            <a:off x="6457550" y="207679"/>
            <a:ext cx="2319166" cy="645243"/>
          </a:xfrm>
          <a:prstGeom prst="rect">
            <a:avLst/>
          </a:prstGeom>
          <a:ln>
            <a:noFill/>
          </a:ln>
        </p:spPr>
      </p:pic>
      <p:sp>
        <p:nvSpPr>
          <p:cNvPr id="44" name="PlaceHolder 1"/>
          <p:cNvSpPr>
            <a:spLocks noGrp="1"/>
          </p:cNvSpPr>
          <p:nvPr>
            <p:ph type="title"/>
          </p:nvPr>
        </p:nvSpPr>
        <p:spPr>
          <a:xfrm>
            <a:off x="456845" y="272987"/>
            <a:ext cx="8228763" cy="1144631"/>
          </a:xfrm>
          <a:prstGeom prst="rect">
            <a:avLst/>
          </a:prstGeom>
        </p:spPr>
        <p:txBody>
          <a:bodyPr lIns="0" tIns="0" rIns="0" bIns="0" anchor="ctr"/>
          <a:lstStyle/>
          <a:p>
            <a:pPr algn="ctr"/>
            <a:r>
              <a:rPr lang="it-IT" sz="3500" b="0" strike="noStrike" spc="-1">
                <a:latin typeface="Arial"/>
              </a:rPr>
              <a:t>Fai clic per modificare il formato del testo del titolo</a:t>
            </a:r>
          </a:p>
        </p:txBody>
      </p:sp>
      <p:sp>
        <p:nvSpPr>
          <p:cNvPr id="45" name="PlaceHolder 2"/>
          <p:cNvSpPr>
            <a:spLocks noGrp="1"/>
          </p:cNvSpPr>
          <p:nvPr>
            <p:ph type="body"/>
          </p:nvPr>
        </p:nvSpPr>
        <p:spPr>
          <a:xfrm>
            <a:off x="456845" y="1603963"/>
            <a:ext cx="8228763" cy="3976819"/>
          </a:xfrm>
          <a:prstGeom prst="rect">
            <a:avLst/>
          </a:prstGeom>
        </p:spPr>
        <p:txBody>
          <a:bodyPr lIns="0" tIns="0" rIns="0" bIns="0">
            <a:normAutofit/>
          </a:bodyPr>
          <a:lstStyle/>
          <a:p>
            <a:pPr marL="432000" indent="-324000">
              <a:spcBef>
                <a:spcPts val="1063"/>
              </a:spcBef>
              <a:buClr>
                <a:srgbClr val="000000"/>
              </a:buClr>
              <a:buSzPct val="45000"/>
              <a:buFont typeface="Wingdings" charset="2"/>
              <a:buChar char=""/>
            </a:pPr>
            <a:r>
              <a:rPr lang="it-IT" sz="2177" b="0" strike="noStrike" spc="-1">
                <a:latin typeface="Arial"/>
              </a:rPr>
              <a:t>Fai clic per modificare il formato del testo della struttura</a:t>
            </a:r>
          </a:p>
          <a:p>
            <a:pPr marL="783734" lvl="1" indent="-293900">
              <a:spcBef>
                <a:spcPts val="769"/>
              </a:spcBef>
              <a:buClr>
                <a:srgbClr val="000000"/>
              </a:buClr>
              <a:buSzPct val="75000"/>
              <a:buFont typeface="Symbol" charset="2"/>
              <a:buChar char=""/>
            </a:pPr>
            <a:r>
              <a:rPr lang="it-IT" sz="1905" b="0" strike="noStrike" spc="-1">
                <a:latin typeface="Arial"/>
              </a:rPr>
              <a:t>Secondo livello struttura</a:t>
            </a:r>
          </a:p>
          <a:p>
            <a:pPr marL="1175602" lvl="2" indent="-261245">
              <a:spcBef>
                <a:spcPts val="576"/>
              </a:spcBef>
              <a:buClr>
                <a:srgbClr val="000000"/>
              </a:buClr>
              <a:buSzPct val="45000"/>
              <a:buFont typeface="Wingdings" charset="2"/>
              <a:buChar char=""/>
            </a:pPr>
            <a:r>
              <a:rPr lang="it-IT" sz="1633" b="0" strike="noStrike" spc="-1">
                <a:latin typeface="Arial"/>
              </a:rPr>
              <a:t>Terzo livello struttura</a:t>
            </a:r>
          </a:p>
          <a:p>
            <a:pPr marL="1567469" lvl="3" indent="-195934">
              <a:spcBef>
                <a:spcPts val="383"/>
              </a:spcBef>
              <a:buClr>
                <a:srgbClr val="000000"/>
              </a:buClr>
              <a:buSzPct val="75000"/>
              <a:buFont typeface="Symbol" charset="2"/>
              <a:buChar char=""/>
            </a:pPr>
            <a:r>
              <a:rPr lang="it-IT" sz="1361" b="0" strike="noStrike" spc="-1">
                <a:latin typeface="Arial"/>
              </a:rPr>
              <a:t>Quarto livello struttura</a:t>
            </a:r>
          </a:p>
          <a:p>
            <a:pPr marL="1959336" lvl="4" indent="-195934">
              <a:spcBef>
                <a:spcPts val="190"/>
              </a:spcBef>
              <a:buClr>
                <a:srgbClr val="000000"/>
              </a:buClr>
              <a:buSzPct val="45000"/>
              <a:buFont typeface="Wingdings" charset="2"/>
              <a:buChar char=""/>
            </a:pPr>
            <a:r>
              <a:rPr lang="it-IT" sz="1361" b="0" strike="noStrike" spc="-1">
                <a:latin typeface="Arial"/>
              </a:rPr>
              <a:t>Quinto livello struttura</a:t>
            </a:r>
          </a:p>
          <a:p>
            <a:pPr marL="2351203" lvl="5" indent="-195934">
              <a:spcBef>
                <a:spcPts val="190"/>
              </a:spcBef>
              <a:buClr>
                <a:srgbClr val="000000"/>
              </a:buClr>
              <a:buSzPct val="45000"/>
              <a:buFont typeface="Wingdings" charset="2"/>
              <a:buChar char=""/>
            </a:pPr>
            <a:r>
              <a:rPr lang="it-IT" sz="1361" b="0" strike="noStrike" spc="-1">
                <a:latin typeface="Arial"/>
              </a:rPr>
              <a:t>Sesto livello struttura</a:t>
            </a:r>
          </a:p>
          <a:p>
            <a:pPr marL="2743070" lvl="6" indent="-195934">
              <a:spcBef>
                <a:spcPts val="190"/>
              </a:spcBef>
              <a:buClr>
                <a:srgbClr val="000000"/>
              </a:buClr>
              <a:buSzPct val="45000"/>
              <a:buFont typeface="Wingdings" charset="2"/>
              <a:buChar char=""/>
            </a:pPr>
            <a:r>
              <a:rPr lang="it-IT" sz="1361" b="0" strike="noStrike" spc="-1">
                <a:latin typeface="Arial"/>
              </a:rPr>
              <a:t>Settimo livello struttura</a:t>
            </a:r>
          </a:p>
        </p:txBody>
      </p:sp>
    </p:spTree>
    <p:extLst>
      <p:ext uri="{BB962C8B-B14F-4D97-AF65-F5344CB8AC3E}">
        <p14:creationId xmlns:p14="http://schemas.microsoft.com/office/powerpoint/2010/main" val="1720183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fade/>
  </p:transition>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391867" indent="-293900" algn="l" defTabSz="829452" rtl="0" eaLnBrk="1" latinLnBrk="0" hangingPunct="1">
        <a:lnSpc>
          <a:spcPct val="90000"/>
        </a:lnSpc>
        <a:spcBef>
          <a:spcPts val="964"/>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it-IT"/>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422"/>
            <a:ext cx="8228763" cy="1144631"/>
          </a:xfrm>
          <a:prstGeom prst="rect">
            <a:avLst/>
          </a:prstGeom>
        </p:spPr>
        <p:txBody>
          <a:bodyPr lIns="0" tIns="0" rIns="0" bIns="0" anchor="ctr"/>
          <a:lstStyle/>
          <a:p>
            <a:pPr algn="ctr"/>
            <a:r>
              <a:rPr lang="it-IT" sz="3991" b="0" strike="noStrike" spc="-1">
                <a:latin typeface="Arial"/>
              </a:rPr>
              <a:t>Fai clic per modificare il formato del testo del titolo</a:t>
            </a:r>
          </a:p>
        </p:txBody>
      </p:sp>
      <p:sp>
        <p:nvSpPr>
          <p:cNvPr id="6" name="PlaceHolder 2"/>
          <p:cNvSpPr>
            <a:spLocks noGrp="1"/>
          </p:cNvSpPr>
          <p:nvPr>
            <p:ph type="body"/>
          </p:nvPr>
        </p:nvSpPr>
        <p:spPr>
          <a:xfrm>
            <a:off x="457172" y="1604399"/>
            <a:ext cx="8228763" cy="39768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903" b="0" strike="noStrike" spc="-1">
                <a:latin typeface="Arial"/>
              </a:rPr>
              <a:t>Fai clic per modificare il formato del testo della struttura</a:t>
            </a:r>
          </a:p>
          <a:p>
            <a:pPr marL="783734" lvl="1" indent="-293900">
              <a:spcBef>
                <a:spcPts val="1029"/>
              </a:spcBef>
              <a:buClr>
                <a:srgbClr val="000000"/>
              </a:buClr>
              <a:buSzPct val="75000"/>
              <a:buFont typeface="Symbol" charset="2"/>
              <a:buChar char=""/>
            </a:pPr>
            <a:r>
              <a:rPr lang="it-IT" sz="2540" b="0" strike="noStrike" spc="-1">
                <a:latin typeface="Arial"/>
              </a:rPr>
              <a:t>Secondo livello struttura</a:t>
            </a:r>
          </a:p>
          <a:p>
            <a:pPr marL="1175602" lvl="2" indent="-261245">
              <a:spcBef>
                <a:spcPts val="771"/>
              </a:spcBef>
              <a:buClr>
                <a:srgbClr val="000000"/>
              </a:buClr>
              <a:buSzPct val="45000"/>
              <a:buFont typeface="Wingdings" charset="2"/>
              <a:buChar char=""/>
            </a:pPr>
            <a:r>
              <a:rPr lang="it-IT" sz="2177" b="0" strike="noStrike" spc="-1">
                <a:latin typeface="Arial"/>
              </a:rPr>
              <a:t>Terzo livello struttura</a:t>
            </a:r>
          </a:p>
          <a:p>
            <a:pPr marL="1567469" lvl="3" indent="-195934">
              <a:spcBef>
                <a:spcPts val="514"/>
              </a:spcBef>
              <a:buClr>
                <a:srgbClr val="000000"/>
              </a:buClr>
              <a:buSzPct val="75000"/>
              <a:buFont typeface="Symbol" charset="2"/>
              <a:buChar char=""/>
            </a:pPr>
            <a:r>
              <a:rPr lang="it-IT" sz="1814" b="0" strike="noStrike" spc="-1">
                <a:latin typeface="Arial"/>
              </a:rPr>
              <a:t>Quarto livello struttura</a:t>
            </a:r>
          </a:p>
          <a:p>
            <a:pPr marL="1959336" lvl="4" indent="-195934">
              <a:spcBef>
                <a:spcPts val="257"/>
              </a:spcBef>
              <a:buClr>
                <a:srgbClr val="000000"/>
              </a:buClr>
              <a:buSzPct val="45000"/>
              <a:buFont typeface="Wingdings" charset="2"/>
              <a:buChar char=""/>
            </a:pPr>
            <a:r>
              <a:rPr lang="it-IT" sz="1814" b="0" strike="noStrike" spc="-1">
                <a:latin typeface="Arial"/>
              </a:rPr>
              <a:t>Quinto livello struttura</a:t>
            </a:r>
          </a:p>
          <a:p>
            <a:pPr marL="2351203" lvl="5" indent="-195934">
              <a:spcBef>
                <a:spcPts val="257"/>
              </a:spcBef>
              <a:buClr>
                <a:srgbClr val="000000"/>
              </a:buClr>
              <a:buSzPct val="45000"/>
              <a:buFont typeface="Wingdings" charset="2"/>
              <a:buChar char=""/>
            </a:pPr>
            <a:r>
              <a:rPr lang="it-IT" sz="1814" b="0" strike="noStrike" spc="-1">
                <a:latin typeface="Arial"/>
              </a:rPr>
              <a:t>Sesto livello struttura</a:t>
            </a:r>
          </a:p>
          <a:p>
            <a:pPr marL="2743070" lvl="6" indent="-195934">
              <a:spcBef>
                <a:spcPts val="257"/>
              </a:spcBef>
              <a:buClr>
                <a:srgbClr val="000000"/>
              </a:buClr>
              <a:buSzPct val="45000"/>
              <a:buFont typeface="Wingdings" charset="2"/>
              <a:buChar char=""/>
            </a:pPr>
            <a:r>
              <a:rPr lang="it-IT" sz="1814" b="0" strike="noStrike" spc="-1">
                <a:latin typeface="Arial"/>
              </a:rPr>
              <a:t>Settimo livello struttura</a:t>
            </a:r>
          </a:p>
        </p:txBody>
      </p:sp>
      <p:sp>
        <p:nvSpPr>
          <p:cNvPr id="2" name="PlaceHolder 3"/>
          <p:cNvSpPr>
            <a:spLocks noGrp="1"/>
          </p:cNvSpPr>
          <p:nvPr>
            <p:ph type="dt"/>
          </p:nvPr>
        </p:nvSpPr>
        <p:spPr>
          <a:xfrm>
            <a:off x="457172" y="6246923"/>
            <a:ext cx="2130093" cy="472394"/>
          </a:xfrm>
          <a:prstGeom prst="rect">
            <a:avLst/>
          </a:prstGeom>
        </p:spPr>
        <p:txBody>
          <a:bodyPr lIns="0" tIns="0" rIns="0" bIns="0"/>
          <a:lstStyle/>
          <a:p>
            <a:r>
              <a:rPr lang="it-IT" sz="1270" b="0" strike="noStrike" spc="-1">
                <a:latin typeface="Times New Roman"/>
              </a:rPr>
              <a:t>&lt;data/ora&gt;</a:t>
            </a:r>
          </a:p>
        </p:txBody>
      </p:sp>
      <p:sp>
        <p:nvSpPr>
          <p:cNvPr id="3" name="PlaceHolder 4"/>
          <p:cNvSpPr>
            <a:spLocks noGrp="1"/>
          </p:cNvSpPr>
          <p:nvPr>
            <p:ph type="ftr"/>
          </p:nvPr>
        </p:nvSpPr>
        <p:spPr>
          <a:xfrm>
            <a:off x="3127054" y="6246923"/>
            <a:ext cx="2898142" cy="472394"/>
          </a:xfrm>
          <a:prstGeom prst="rect">
            <a:avLst/>
          </a:prstGeom>
        </p:spPr>
        <p:txBody>
          <a:bodyPr lIns="0" tIns="0" rIns="0" bIns="0"/>
          <a:lstStyle/>
          <a:p>
            <a:pPr algn="ctr"/>
            <a:r>
              <a:rPr lang="it-IT" sz="1270" b="0" strike="noStrike" spc="-1">
                <a:latin typeface="Times New Roman"/>
              </a:rPr>
              <a:t>&lt;piè di pagina&gt;</a:t>
            </a:r>
          </a:p>
        </p:txBody>
      </p:sp>
      <p:sp>
        <p:nvSpPr>
          <p:cNvPr id="4" name="PlaceHolder 5"/>
          <p:cNvSpPr>
            <a:spLocks noGrp="1"/>
          </p:cNvSpPr>
          <p:nvPr>
            <p:ph type="sldNum"/>
          </p:nvPr>
        </p:nvSpPr>
        <p:spPr>
          <a:xfrm>
            <a:off x="6555842" y="6246923"/>
            <a:ext cx="2130093" cy="472394"/>
          </a:xfrm>
          <a:prstGeom prst="rect">
            <a:avLst/>
          </a:prstGeom>
        </p:spPr>
        <p:txBody>
          <a:bodyPr lIns="0" tIns="0" rIns="0" bIns="0"/>
          <a:lstStyle/>
          <a:p>
            <a:pPr algn="r"/>
            <a:fld id="{E2FD69AA-437D-4AFB-B90C-DAC611D17C5F}" type="slidenum">
              <a:rPr lang="it-IT" sz="1270" b="0" strike="noStrike" spc="-1">
                <a:latin typeface="Times New Roman"/>
              </a:rPr>
              <a:t>‹N›</a:t>
            </a:fld>
            <a:endParaRPr lang="it-IT" sz="1270" b="0" strike="noStrike" spc="-1">
              <a:latin typeface="Times New Roman"/>
            </a:endParaRPr>
          </a:p>
        </p:txBody>
      </p:sp>
    </p:spTree>
    <p:extLst>
      <p:ext uri="{BB962C8B-B14F-4D97-AF65-F5344CB8AC3E}">
        <p14:creationId xmlns:p14="http://schemas.microsoft.com/office/powerpoint/2010/main" val="28387363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391867" indent="-293900" algn="l" defTabSz="829452" rtl="0" eaLnBrk="1" latinLnBrk="0" hangingPunct="1">
        <a:lnSpc>
          <a:spcPct val="90000"/>
        </a:lnSpc>
        <a:spcBef>
          <a:spcPts val="1285"/>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it-IT"/>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hyperlink" Target="https://www.jacobacci-law.com/" TargetMode="External"/><Relationship Id="rId5" Type="http://schemas.openxmlformats.org/officeDocument/2006/relationships/hyperlink" Target="mailto:inforoma@jacobacci-law.com" TargetMode="External"/><Relationship Id="rId4" Type="http://schemas.openxmlformats.org/officeDocument/2006/relationships/hyperlink" Target="mailto:cscapicchio@jacobacci-law.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sp>
        <p:nvSpPr>
          <p:cNvPr id="93" name="Google Shape;93;p1"/>
          <p:cNvSpPr/>
          <p:nvPr/>
        </p:nvSpPr>
        <p:spPr>
          <a:xfrm>
            <a:off x="565678" y="1435364"/>
            <a:ext cx="7776864" cy="5047495"/>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algn="ctr"/>
            <a:r>
              <a:rPr lang="it-IT" sz="3600" b="1" i="1" dirty="0">
                <a:solidFill>
                  <a:srgbClr val="C00000"/>
                </a:solidFill>
                <a:latin typeface="Garamond" panose="02020404030301010803" pitchFamily="18" charset="0"/>
              </a:rPr>
              <a:t>Denominazioni d’origine e indicazioni geografiche: tutela e valorizzazione dell'origine e della qualità del prodotto</a:t>
            </a:r>
          </a:p>
          <a:p>
            <a:pPr lvl="0" algn="ctr"/>
            <a:endParaRPr sz="3600" b="1" i="1" dirty="0">
              <a:solidFill>
                <a:srgbClr val="C00000"/>
              </a:solidFill>
              <a:latin typeface="Garamond" panose="02020404030301010803" pitchFamily="18" charset="0"/>
            </a:endParaRPr>
          </a:p>
          <a:p>
            <a:pPr marL="0" marR="0" lvl="0" indent="0" algn="ctr" rtl="0">
              <a:spcBef>
                <a:spcPts val="0"/>
              </a:spcBef>
              <a:spcAft>
                <a:spcPts val="0"/>
              </a:spcAft>
              <a:buNone/>
            </a:pPr>
            <a:endParaRPr sz="4000" b="1" i="0" u="none" strike="noStrike" cap="none" dirty="0">
              <a:solidFill>
                <a:schemeClr val="dk2"/>
              </a:solidFill>
              <a:latin typeface="Garamond"/>
              <a:ea typeface="Garamond"/>
              <a:cs typeface="Garamond"/>
              <a:sym typeface="Garamond"/>
            </a:endParaRPr>
          </a:p>
          <a:p>
            <a:pPr lvl="0" algn="ctr">
              <a:spcBef>
                <a:spcPts val="0"/>
              </a:spcBef>
              <a:spcAft>
                <a:spcPts val="0"/>
              </a:spcAft>
            </a:pPr>
            <a:r>
              <a:rPr lang="it-IT" sz="2800" dirty="0">
                <a:latin typeface="Garamond"/>
                <a:sym typeface="Garamond"/>
              </a:rPr>
              <a:t>28 giugno 2022</a:t>
            </a:r>
          </a:p>
          <a:p>
            <a:pPr lvl="0" algn="ctr">
              <a:spcBef>
                <a:spcPts val="0"/>
              </a:spcBef>
              <a:spcAft>
                <a:spcPts val="0"/>
              </a:spcAft>
            </a:pPr>
            <a:endParaRPr lang="it-IT" sz="2800" dirty="0">
              <a:solidFill>
                <a:schemeClr val="dk2"/>
              </a:solidFill>
              <a:latin typeface="Garamond"/>
              <a:sym typeface="Garamond"/>
            </a:endParaRPr>
          </a:p>
          <a:p>
            <a:pPr lvl="0" algn="ctr">
              <a:spcBef>
                <a:spcPts val="0"/>
              </a:spcBef>
              <a:spcAft>
                <a:spcPts val="0"/>
              </a:spcAft>
            </a:pPr>
            <a:r>
              <a:rPr lang="it-IT" sz="2800" b="1" dirty="0">
                <a:latin typeface="Garamond"/>
                <a:sym typeface="Garamond"/>
              </a:rPr>
              <a:t>Avv. Claudia </a:t>
            </a:r>
            <a:r>
              <a:rPr lang="it-IT" sz="2800" b="1" dirty="0" err="1">
                <a:latin typeface="Garamond"/>
                <a:sym typeface="Garamond"/>
              </a:rPr>
              <a:t>Scapicchio</a:t>
            </a:r>
            <a:endParaRPr lang="it-IT" sz="2800" b="1" dirty="0"/>
          </a:p>
          <a:p>
            <a:pPr marL="0" marR="0" lvl="0" indent="0" algn="ctr" rtl="0">
              <a:spcBef>
                <a:spcPts val="0"/>
              </a:spcBef>
              <a:spcAft>
                <a:spcPts val="0"/>
              </a:spcAft>
              <a:buNone/>
            </a:pPr>
            <a:endParaRPr dirty="0"/>
          </a:p>
        </p:txBody>
      </p: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73644" y="1337849"/>
            <a:ext cx="8793266" cy="2169825"/>
          </a:xfrm>
          <a:prstGeom prst="rect">
            <a:avLst/>
          </a:prstGeom>
          <a:noFill/>
        </p:spPr>
        <p:txBody>
          <a:bodyPr wrap="square" rtlCol="0">
            <a:spAutoFit/>
          </a:bodyPr>
          <a:lstStyle/>
          <a:p>
            <a:pPr algn="just"/>
            <a:r>
              <a:rPr lang="it-IT" sz="2400" dirty="0"/>
              <a:t>          </a:t>
            </a:r>
            <a:r>
              <a:rPr lang="it-IT" sz="2400" dirty="0">
                <a:latin typeface="Garamond" panose="02020404030301010803" pitchFamily="18" charset="0"/>
              </a:rPr>
              <a:t>Luogo d’origine	</a:t>
            </a:r>
            <a:r>
              <a:rPr lang="it-IT" sz="2400" dirty="0"/>
              <a:t>		       </a:t>
            </a:r>
            <a:r>
              <a:rPr lang="it-IT" sz="2400" dirty="0">
                <a:latin typeface="Garamond" panose="02020404030301010803" pitchFamily="18" charset="0"/>
              </a:rPr>
              <a:t>+		            Prodotto      </a:t>
            </a:r>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pic>
        <p:nvPicPr>
          <p:cNvPr id="5" name="Immagine 4">
            <a:extLst>
              <a:ext uri="{FF2B5EF4-FFF2-40B4-BE49-F238E27FC236}">
                <a16:creationId xmlns:a16="http://schemas.microsoft.com/office/drawing/2014/main" id="{6B2DD60E-9981-FA71-1ACD-18BF74FDA15D}"/>
              </a:ext>
            </a:extLst>
          </p:cNvPr>
          <p:cNvPicPr>
            <a:picLocks noChangeAspect="1"/>
          </p:cNvPicPr>
          <p:nvPr/>
        </p:nvPicPr>
        <p:blipFill>
          <a:blip r:embed="rId4"/>
          <a:stretch>
            <a:fillRect/>
          </a:stretch>
        </p:blipFill>
        <p:spPr>
          <a:xfrm>
            <a:off x="617786" y="2238499"/>
            <a:ext cx="3175000" cy="2108200"/>
          </a:xfrm>
          <a:prstGeom prst="rect">
            <a:avLst/>
          </a:prstGeom>
        </p:spPr>
      </p:pic>
      <p:sp>
        <p:nvSpPr>
          <p:cNvPr id="6" name="CasellaDiTesto 5">
            <a:extLst>
              <a:ext uri="{FF2B5EF4-FFF2-40B4-BE49-F238E27FC236}">
                <a16:creationId xmlns:a16="http://schemas.microsoft.com/office/drawing/2014/main" id="{6CFBF7FA-D59E-A127-9AEB-51D663402EF8}"/>
              </a:ext>
            </a:extLst>
          </p:cNvPr>
          <p:cNvSpPr txBox="1"/>
          <p:nvPr/>
        </p:nvSpPr>
        <p:spPr>
          <a:xfrm>
            <a:off x="490652" y="4646484"/>
            <a:ext cx="4081348" cy="1323439"/>
          </a:xfrm>
          <a:prstGeom prst="rect">
            <a:avLst/>
          </a:prstGeom>
          <a:noFill/>
        </p:spPr>
        <p:txBody>
          <a:bodyPr wrap="square" rtlCol="0">
            <a:spAutoFit/>
          </a:bodyPr>
          <a:lstStyle/>
          <a:p>
            <a:r>
              <a:rPr lang="en-GB" sz="2000" dirty="0" err="1">
                <a:latin typeface="Garamond" panose="02020404030301010803" pitchFamily="18" charset="0"/>
              </a:rPr>
              <a:t>Vitigno</a:t>
            </a:r>
            <a:r>
              <a:rPr lang="en-GB" sz="2000" dirty="0">
                <a:latin typeface="Garamond" panose="02020404030301010803" pitchFamily="18" charset="0"/>
              </a:rPr>
              <a:t> Sangiovese 70 % (Montepulciano </a:t>
            </a:r>
            <a:r>
              <a:rPr lang="en-GB" sz="2000" dirty="0" err="1">
                <a:latin typeface="Garamond" panose="02020404030301010803" pitchFamily="18" charset="0"/>
              </a:rPr>
              <a:t>prugnolo</a:t>
            </a:r>
            <a:r>
              <a:rPr lang="en-GB" sz="2000" dirty="0">
                <a:latin typeface="Garamond" panose="02020404030301010803" pitchFamily="18" charset="0"/>
              </a:rPr>
              <a:t> gentile)</a:t>
            </a:r>
          </a:p>
          <a:p>
            <a:r>
              <a:rPr lang="en-GB" sz="2000" dirty="0">
                <a:latin typeface="Garamond" panose="02020404030301010803" pitchFamily="18" charset="0"/>
              </a:rPr>
              <a:t>Restante 30 % </a:t>
            </a:r>
            <a:r>
              <a:rPr lang="en-GB" sz="2000" dirty="0" err="1">
                <a:latin typeface="Garamond" panose="02020404030301010803" pitchFamily="18" charset="0"/>
              </a:rPr>
              <a:t>vitigni</a:t>
            </a:r>
            <a:r>
              <a:rPr lang="en-GB" sz="2000" dirty="0">
                <a:latin typeface="Garamond" panose="02020404030301010803" pitchFamily="18" charset="0"/>
              </a:rPr>
              <a:t> </a:t>
            </a:r>
            <a:r>
              <a:rPr lang="en-GB" sz="2000" dirty="0" err="1">
                <a:latin typeface="Garamond" panose="02020404030301010803" pitchFamily="18" charset="0"/>
              </a:rPr>
              <a:t>complementari</a:t>
            </a:r>
            <a:r>
              <a:rPr lang="en-GB" sz="2000" dirty="0">
                <a:latin typeface="Garamond" panose="02020404030301010803" pitchFamily="18" charset="0"/>
              </a:rPr>
              <a:t> </a:t>
            </a:r>
            <a:r>
              <a:rPr lang="en-GB" sz="2000" dirty="0" err="1">
                <a:latin typeface="Garamond" panose="02020404030301010803" pitchFamily="18" charset="0"/>
              </a:rPr>
              <a:t>nella</a:t>
            </a:r>
            <a:r>
              <a:rPr lang="en-GB" sz="2000" dirty="0">
                <a:latin typeface="Garamond" panose="02020404030301010803" pitchFamily="18" charset="0"/>
              </a:rPr>
              <a:t> </a:t>
            </a:r>
            <a:r>
              <a:rPr lang="en-GB" sz="2000" dirty="0" err="1">
                <a:latin typeface="Garamond" panose="02020404030301010803" pitchFamily="18" charset="0"/>
              </a:rPr>
              <a:t>Regione</a:t>
            </a:r>
            <a:r>
              <a:rPr lang="en-GB" sz="2000" dirty="0">
                <a:latin typeface="Garamond" panose="02020404030301010803" pitchFamily="18" charset="0"/>
              </a:rPr>
              <a:t> Toscana  </a:t>
            </a:r>
          </a:p>
        </p:txBody>
      </p:sp>
      <p:pic>
        <p:nvPicPr>
          <p:cNvPr id="8" name="Immagine 7">
            <a:extLst>
              <a:ext uri="{FF2B5EF4-FFF2-40B4-BE49-F238E27FC236}">
                <a16:creationId xmlns:a16="http://schemas.microsoft.com/office/drawing/2014/main" id="{F2777CDC-593A-E4D3-22B4-D3BB61CDAA5B}"/>
              </a:ext>
            </a:extLst>
          </p:cNvPr>
          <p:cNvPicPr>
            <a:picLocks noChangeAspect="1"/>
          </p:cNvPicPr>
          <p:nvPr/>
        </p:nvPicPr>
        <p:blipFill>
          <a:blip r:embed="rId5"/>
          <a:stretch>
            <a:fillRect/>
          </a:stretch>
        </p:blipFill>
        <p:spPr>
          <a:xfrm>
            <a:off x="7431346" y="2063204"/>
            <a:ext cx="1094868" cy="2060421"/>
          </a:xfrm>
          <a:prstGeom prst="rect">
            <a:avLst/>
          </a:prstGeom>
        </p:spPr>
      </p:pic>
      <p:sp>
        <p:nvSpPr>
          <p:cNvPr id="9" name="CasellaDiTesto 8">
            <a:extLst>
              <a:ext uri="{FF2B5EF4-FFF2-40B4-BE49-F238E27FC236}">
                <a16:creationId xmlns:a16="http://schemas.microsoft.com/office/drawing/2014/main" id="{0FC3F498-435F-7FBC-AAD6-1386CAF32E13}"/>
              </a:ext>
            </a:extLst>
          </p:cNvPr>
          <p:cNvSpPr txBox="1"/>
          <p:nvPr/>
        </p:nvSpPr>
        <p:spPr>
          <a:xfrm>
            <a:off x="5277744" y="4736088"/>
            <a:ext cx="3690957" cy="1631216"/>
          </a:xfrm>
          <a:prstGeom prst="rect">
            <a:avLst/>
          </a:prstGeom>
          <a:noFill/>
        </p:spPr>
        <p:txBody>
          <a:bodyPr wrap="square" rtlCol="0">
            <a:spAutoFit/>
          </a:bodyPr>
          <a:lstStyle/>
          <a:p>
            <a:r>
              <a:rPr lang="en-GB" sz="2000" dirty="0">
                <a:latin typeface="Garamond" panose="02020404030301010803" pitchFamily="18" charset="0"/>
              </a:rPr>
              <a:t>   </a:t>
            </a:r>
            <a:r>
              <a:rPr lang="en-GB" sz="2000" b="1" dirty="0">
                <a:latin typeface="Garamond" panose="02020404030301010803" pitchFamily="18" charset="0"/>
              </a:rPr>
              <a:t>Vino Nobile di Montepulciano  </a:t>
            </a:r>
          </a:p>
          <a:p>
            <a:r>
              <a:rPr lang="en-GB" sz="2000" dirty="0">
                <a:latin typeface="Garamond" panose="02020404030301010803" pitchFamily="18" charset="0"/>
              </a:rPr>
              <a:t>			</a:t>
            </a:r>
          </a:p>
          <a:p>
            <a:r>
              <a:rPr lang="en-GB" sz="2000" dirty="0">
                <a:latin typeface="Garamond" panose="02020404030301010803" pitchFamily="18" charset="0"/>
              </a:rPr>
              <a:t>			= </a:t>
            </a:r>
          </a:p>
          <a:p>
            <a:r>
              <a:rPr lang="en-GB" sz="2000" dirty="0">
                <a:latin typeface="Garamond" panose="02020404030301010803" pitchFamily="18" charset="0"/>
              </a:rPr>
              <a:t>	</a:t>
            </a:r>
            <a:r>
              <a:rPr lang="en-GB" sz="2000" b="1" dirty="0">
                <a:latin typeface="Garamond" panose="02020404030301010803" pitchFamily="18" charset="0"/>
              </a:rPr>
              <a:t>DOCG </a:t>
            </a:r>
            <a:r>
              <a:rPr lang="en-GB" sz="2000" dirty="0" err="1">
                <a:latin typeface="Garamond" panose="02020404030301010803" pitchFamily="18" charset="0"/>
              </a:rPr>
              <a:t>attesta</a:t>
            </a:r>
            <a:r>
              <a:rPr lang="en-GB" sz="2000" dirty="0">
                <a:latin typeface="Garamond" panose="02020404030301010803" pitchFamily="18" charset="0"/>
              </a:rPr>
              <a:t> </a:t>
            </a:r>
            <a:r>
              <a:rPr lang="en-GB" sz="2000" dirty="0" err="1">
                <a:latin typeface="Garamond" panose="02020404030301010803" pitchFamily="18" charset="0"/>
              </a:rPr>
              <a:t>l’origine</a:t>
            </a:r>
            <a:r>
              <a:rPr lang="en-GB" sz="2000" dirty="0">
                <a:latin typeface="Garamond" panose="02020404030301010803" pitchFamily="18" charset="0"/>
              </a:rPr>
              <a:t> 	</a:t>
            </a:r>
            <a:r>
              <a:rPr lang="en-GB" sz="2000" dirty="0" err="1">
                <a:latin typeface="Garamond" panose="02020404030301010803" pitchFamily="18" charset="0"/>
              </a:rPr>
              <a:t>geografica</a:t>
            </a:r>
            <a:r>
              <a:rPr lang="en-GB" sz="2000" dirty="0">
                <a:latin typeface="Garamond" panose="02020404030301010803" pitchFamily="18" charset="0"/>
              </a:rPr>
              <a:t> del </a:t>
            </a:r>
            <a:r>
              <a:rPr lang="en-GB" sz="2000" dirty="0" err="1">
                <a:latin typeface="Garamond" panose="02020404030301010803" pitchFamily="18" charset="0"/>
              </a:rPr>
              <a:t>prodotto</a:t>
            </a:r>
            <a:r>
              <a:rPr lang="en-GB" sz="2000" dirty="0">
                <a:latin typeface="Garamond" panose="02020404030301010803" pitchFamily="18" charset="0"/>
              </a:rPr>
              <a:t> </a:t>
            </a:r>
          </a:p>
        </p:txBody>
      </p:sp>
      <p:sp>
        <p:nvSpPr>
          <p:cNvPr id="10" name="CasellaDiTesto 9">
            <a:extLst>
              <a:ext uri="{FF2B5EF4-FFF2-40B4-BE49-F238E27FC236}">
                <a16:creationId xmlns:a16="http://schemas.microsoft.com/office/drawing/2014/main" id="{5F0B6FF2-73CA-A970-ACDF-936D7B9B76DA}"/>
              </a:ext>
            </a:extLst>
          </p:cNvPr>
          <p:cNvSpPr txBox="1"/>
          <p:nvPr/>
        </p:nvSpPr>
        <p:spPr>
          <a:xfrm>
            <a:off x="4678780" y="4680796"/>
            <a:ext cx="356188" cy="400110"/>
          </a:xfrm>
          <a:prstGeom prst="rect">
            <a:avLst/>
          </a:prstGeom>
          <a:noFill/>
        </p:spPr>
        <p:txBody>
          <a:bodyPr wrap="none" rtlCol="0">
            <a:spAutoFit/>
          </a:bodyPr>
          <a:lstStyle/>
          <a:p>
            <a:r>
              <a:rPr lang="it-IT" sz="2000" dirty="0">
                <a:latin typeface="Garamond" panose="02020404030301010803" pitchFamily="18" charset="0"/>
              </a:rPr>
              <a:t>+</a:t>
            </a:r>
            <a:endParaRPr lang="en-GB" sz="2000" dirty="0">
              <a:latin typeface="Garamond" panose="02020404030301010803" pitchFamily="18" charset="0"/>
            </a:endParaRPr>
          </a:p>
        </p:txBody>
      </p:sp>
    </p:spTree>
    <p:extLst>
      <p:ext uri="{BB962C8B-B14F-4D97-AF65-F5344CB8AC3E}">
        <p14:creationId xmlns:p14="http://schemas.microsoft.com/office/powerpoint/2010/main" val="4718510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0" y="1000319"/>
            <a:ext cx="4079748" cy="6863417"/>
          </a:xfrm>
          <a:prstGeom prst="rect">
            <a:avLst/>
          </a:prstGeom>
          <a:noFill/>
        </p:spPr>
        <p:txBody>
          <a:bodyPr wrap="square" rtlCol="0">
            <a:spAutoFit/>
          </a:bodyPr>
          <a:lstStyle/>
          <a:p>
            <a:r>
              <a:rPr lang="it-IT" sz="1700" dirty="0">
                <a:latin typeface="Garamond" panose="02020404030301010803" pitchFamily="18" charset="0"/>
              </a:rPr>
              <a:t>	</a:t>
            </a:r>
            <a:r>
              <a:rPr lang="it-IT" sz="2400" dirty="0">
                <a:latin typeface="Garamond" panose="02020404030301010803" pitchFamily="18" charset="0"/>
              </a:rPr>
              <a:t>Zona di produzione			</a:t>
            </a: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endParaRPr lang="it-IT" sz="1700" dirty="0">
              <a:latin typeface="Garamond" panose="02020404030301010803" pitchFamily="18" charset="0"/>
            </a:endParaRPr>
          </a:p>
          <a:p>
            <a:r>
              <a:rPr lang="it-IT" dirty="0">
                <a:latin typeface="Garamond" panose="02020404030301010803" pitchFamily="18" charset="0"/>
              </a:rPr>
              <a:t>Provincia di Viterbo, nord ovest del Lago di Bolsena </a:t>
            </a:r>
          </a:p>
          <a:p>
            <a:r>
              <a:rPr lang="it-IT" dirty="0">
                <a:latin typeface="Garamond" panose="02020404030301010803" pitchFamily="18" charset="0"/>
              </a:rPr>
              <a:t>(nello specifico, territorio amministrativo dei seguenti comuni in provincia di Viterbo: Acquapendente, Gradoli, Grotte di Castro, Latera, Onano e San Lorenzo Nuovo). </a:t>
            </a:r>
          </a:p>
          <a:p>
            <a:endParaRPr lang="it-IT" sz="2000" dirty="0"/>
          </a:p>
          <a:p>
            <a:endParaRPr lang="it-IT" sz="2000" dirty="0"/>
          </a:p>
          <a:p>
            <a:endParaRPr lang="it-IT" sz="1900" dirty="0">
              <a:highlight>
                <a:srgbClr val="FFFF00"/>
              </a:highlight>
            </a:endParaRPr>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
        <p:nvSpPr>
          <p:cNvPr id="4" name="Rettangolo 3">
            <a:extLst>
              <a:ext uri="{FF2B5EF4-FFF2-40B4-BE49-F238E27FC236}">
                <a16:creationId xmlns:a16="http://schemas.microsoft.com/office/drawing/2014/main" id="{00303E9F-887C-105E-36A0-8A8043943E7D}"/>
              </a:ext>
            </a:extLst>
          </p:cNvPr>
          <p:cNvSpPr/>
          <p:nvPr/>
        </p:nvSpPr>
        <p:spPr>
          <a:xfrm>
            <a:off x="4897464" y="1525304"/>
            <a:ext cx="3606802" cy="3693319"/>
          </a:xfrm>
          <a:prstGeom prst="rect">
            <a:avLst/>
          </a:prstGeom>
        </p:spPr>
        <p:txBody>
          <a:bodyPr wrap="square">
            <a:spAutoFit/>
          </a:bodyPr>
          <a:lstStyle/>
          <a:p>
            <a:endParaRPr lang="it-IT" dirty="0">
              <a:highlight>
                <a:srgbClr val="FFFF00"/>
              </a:highlight>
            </a:endParaRPr>
          </a:p>
          <a:p>
            <a:endParaRPr lang="it-IT" dirty="0"/>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endParaRPr lang="it-IT" dirty="0">
              <a:latin typeface="Garamond" panose="02020404030301010803" pitchFamily="18" charset="0"/>
            </a:endParaRPr>
          </a:p>
          <a:p>
            <a:r>
              <a:rPr lang="it-IT" dirty="0">
                <a:latin typeface="Garamond" panose="02020404030301010803" pitchFamily="18" charset="0"/>
              </a:rPr>
              <a:t>                 </a:t>
            </a:r>
            <a:r>
              <a:rPr lang="it-IT" b="1" dirty="0">
                <a:latin typeface="Garamond" panose="02020404030301010803" pitchFamily="18" charset="0"/>
              </a:rPr>
              <a:t>Lenticchia di Onano</a:t>
            </a:r>
          </a:p>
          <a:p>
            <a:r>
              <a:rPr lang="it-IT" b="1" dirty="0">
                <a:latin typeface="Garamond" panose="02020404030301010803" pitchFamily="18" charset="0"/>
              </a:rPr>
              <a:t>	</a:t>
            </a:r>
          </a:p>
          <a:p>
            <a:pPr algn="just"/>
            <a:r>
              <a:rPr lang="it-IT" b="1" dirty="0">
                <a:latin typeface="Garamond" panose="02020404030301010803" pitchFamily="18" charset="0"/>
              </a:rPr>
              <a:t>	             IGP</a:t>
            </a:r>
          </a:p>
        </p:txBody>
      </p:sp>
      <p:pic>
        <p:nvPicPr>
          <p:cNvPr id="6" name="Immagine 5">
            <a:extLst>
              <a:ext uri="{FF2B5EF4-FFF2-40B4-BE49-F238E27FC236}">
                <a16:creationId xmlns:a16="http://schemas.microsoft.com/office/drawing/2014/main" id="{38DAEA1A-41E3-EBD2-DDC2-0157B457F333}"/>
              </a:ext>
            </a:extLst>
          </p:cNvPr>
          <p:cNvPicPr>
            <a:picLocks noChangeAspect="1"/>
          </p:cNvPicPr>
          <p:nvPr/>
        </p:nvPicPr>
        <p:blipFill>
          <a:blip r:embed="rId4"/>
          <a:stretch>
            <a:fillRect/>
          </a:stretch>
        </p:blipFill>
        <p:spPr>
          <a:xfrm>
            <a:off x="782542" y="1631387"/>
            <a:ext cx="2783311" cy="2101308"/>
          </a:xfrm>
          <a:prstGeom prst="rect">
            <a:avLst/>
          </a:prstGeom>
        </p:spPr>
      </p:pic>
      <p:sp>
        <p:nvSpPr>
          <p:cNvPr id="7" name="CasellaDiTesto 6">
            <a:extLst>
              <a:ext uri="{FF2B5EF4-FFF2-40B4-BE49-F238E27FC236}">
                <a16:creationId xmlns:a16="http://schemas.microsoft.com/office/drawing/2014/main" id="{92E69389-9FBF-BEFC-AF92-6F482D2FE3B1}"/>
              </a:ext>
            </a:extLst>
          </p:cNvPr>
          <p:cNvSpPr txBox="1"/>
          <p:nvPr/>
        </p:nvSpPr>
        <p:spPr>
          <a:xfrm>
            <a:off x="4479634" y="1525304"/>
            <a:ext cx="300082" cy="369332"/>
          </a:xfrm>
          <a:prstGeom prst="rect">
            <a:avLst/>
          </a:prstGeom>
          <a:noFill/>
        </p:spPr>
        <p:txBody>
          <a:bodyPr wrap="none" rtlCol="0">
            <a:spAutoFit/>
          </a:bodyPr>
          <a:lstStyle/>
          <a:p>
            <a:r>
              <a:rPr lang="en-GB" dirty="0"/>
              <a:t>+</a:t>
            </a:r>
          </a:p>
        </p:txBody>
      </p:sp>
      <p:sp>
        <p:nvSpPr>
          <p:cNvPr id="8" name="CasellaDiTesto 7">
            <a:extLst>
              <a:ext uri="{FF2B5EF4-FFF2-40B4-BE49-F238E27FC236}">
                <a16:creationId xmlns:a16="http://schemas.microsoft.com/office/drawing/2014/main" id="{638316CD-D439-25E4-E802-BFDD566A144A}"/>
              </a:ext>
            </a:extLst>
          </p:cNvPr>
          <p:cNvSpPr txBox="1"/>
          <p:nvPr/>
        </p:nvSpPr>
        <p:spPr>
          <a:xfrm>
            <a:off x="5001584" y="1000319"/>
            <a:ext cx="3725560" cy="461665"/>
          </a:xfrm>
          <a:prstGeom prst="rect">
            <a:avLst/>
          </a:prstGeom>
          <a:noFill/>
        </p:spPr>
        <p:txBody>
          <a:bodyPr wrap="square" rtlCol="0">
            <a:spAutoFit/>
          </a:bodyPr>
          <a:lstStyle/>
          <a:p>
            <a:r>
              <a:rPr lang="en-GB" dirty="0"/>
              <a:t>	    </a:t>
            </a:r>
            <a:r>
              <a:rPr lang="en-GB" sz="2400" dirty="0" err="1">
                <a:latin typeface="Garamond" panose="02020404030301010803" pitchFamily="18" charset="0"/>
              </a:rPr>
              <a:t>Prodotto</a:t>
            </a:r>
            <a:r>
              <a:rPr lang="en-GB" sz="2400" dirty="0">
                <a:latin typeface="Garamond" panose="02020404030301010803" pitchFamily="18" charset="0"/>
              </a:rPr>
              <a:t> </a:t>
            </a:r>
          </a:p>
        </p:txBody>
      </p:sp>
      <p:pic>
        <p:nvPicPr>
          <p:cNvPr id="12" name="Immagine 11">
            <a:extLst>
              <a:ext uri="{FF2B5EF4-FFF2-40B4-BE49-F238E27FC236}">
                <a16:creationId xmlns:a16="http://schemas.microsoft.com/office/drawing/2014/main" id="{3580036F-001D-DA10-492F-991F778D4F1B}"/>
              </a:ext>
            </a:extLst>
          </p:cNvPr>
          <p:cNvPicPr>
            <a:picLocks noChangeAspect="1"/>
          </p:cNvPicPr>
          <p:nvPr/>
        </p:nvPicPr>
        <p:blipFill>
          <a:blip r:embed="rId5"/>
          <a:stretch>
            <a:fillRect/>
          </a:stretch>
        </p:blipFill>
        <p:spPr>
          <a:xfrm>
            <a:off x="5597431" y="1579277"/>
            <a:ext cx="2338035" cy="2338035"/>
          </a:xfrm>
          <a:prstGeom prst="rect">
            <a:avLst/>
          </a:prstGeom>
        </p:spPr>
      </p:pic>
    </p:spTree>
    <p:extLst>
      <p:ext uri="{BB962C8B-B14F-4D97-AF65-F5344CB8AC3E}">
        <p14:creationId xmlns:p14="http://schemas.microsoft.com/office/powerpoint/2010/main" val="22680439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sp>
        <p:nvSpPr>
          <p:cNvPr id="93" name="Google Shape;93;p1"/>
          <p:cNvSpPr/>
          <p:nvPr/>
        </p:nvSpPr>
        <p:spPr>
          <a:xfrm>
            <a:off x="683568" y="1130563"/>
            <a:ext cx="7753850" cy="1200288"/>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lvl="0" algn="ctr"/>
            <a:r>
              <a:rPr lang="en-US" sz="3600" b="1" dirty="0">
                <a:solidFill>
                  <a:srgbClr val="C00000"/>
                </a:solidFill>
                <a:latin typeface="Garamond" panose="02020404030301010803" pitchFamily="18" charset="0"/>
              </a:rPr>
              <a:t> </a:t>
            </a:r>
            <a:endParaRPr b="1" dirty="0"/>
          </a:p>
        </p:txBody>
      </p: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6" name="Google Shape;93;p1">
            <a:extLst>
              <a:ext uri="{FF2B5EF4-FFF2-40B4-BE49-F238E27FC236}">
                <a16:creationId xmlns:a16="http://schemas.microsoft.com/office/drawing/2014/main" id="{F851CE4E-CDFF-2764-81DD-0966E5C940DC}"/>
              </a:ext>
            </a:extLst>
          </p:cNvPr>
          <p:cNvSpPr/>
          <p:nvPr/>
        </p:nvSpPr>
        <p:spPr>
          <a:xfrm>
            <a:off x="683568" y="2715524"/>
            <a:ext cx="7776864" cy="1754286"/>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lvl="0" algn="ctr"/>
            <a:r>
              <a:rPr lang="en-US" sz="3600" b="1" dirty="0">
                <a:solidFill>
                  <a:srgbClr val="C00000"/>
                </a:solidFill>
                <a:latin typeface="Garamond" panose="02020404030301010803" pitchFamily="18" charset="0"/>
              </a:rPr>
              <a:t>2. La </a:t>
            </a:r>
            <a:r>
              <a:rPr lang="en-US" sz="3600" b="1" dirty="0" err="1">
                <a:solidFill>
                  <a:srgbClr val="C00000"/>
                </a:solidFill>
                <a:latin typeface="Garamond" panose="02020404030301010803" pitchFamily="18" charset="0"/>
              </a:rPr>
              <a:t>normativa</a:t>
            </a:r>
            <a:r>
              <a:rPr lang="en-US" sz="3600" b="1" dirty="0">
                <a:solidFill>
                  <a:srgbClr val="C00000"/>
                </a:solidFill>
                <a:latin typeface="Garamond" panose="02020404030301010803" pitchFamily="18" charset="0"/>
              </a:rPr>
              <a:t> </a:t>
            </a:r>
            <a:r>
              <a:rPr lang="en-US" sz="3600" b="1" dirty="0" err="1">
                <a:solidFill>
                  <a:srgbClr val="C00000"/>
                </a:solidFill>
                <a:latin typeface="Garamond" panose="02020404030301010803" pitchFamily="18" charset="0"/>
              </a:rPr>
              <a:t>applicabile</a:t>
            </a:r>
            <a:endParaRPr lang="en-US" sz="3600" b="1" dirty="0">
              <a:solidFill>
                <a:srgbClr val="C00000"/>
              </a:solidFill>
              <a:latin typeface="Garamond" panose="02020404030301010803" pitchFamily="18" charset="0"/>
            </a:endParaRPr>
          </a:p>
          <a:p>
            <a:pPr marL="742950" lvl="0" indent="-742950" algn="ctr">
              <a:buAutoNum type="arabicPeriod"/>
            </a:pPr>
            <a:endParaRPr lang="en-US"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16092412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57750" y="981912"/>
            <a:ext cx="8540561" cy="5578450"/>
          </a:xfrm>
          <a:prstGeom prst="rect">
            <a:avLst/>
          </a:prstGeom>
          <a:noFill/>
        </p:spPr>
        <p:txBody>
          <a:bodyPr wrap="square" rtlCol="0">
            <a:spAutoFit/>
          </a:bodyPr>
          <a:lstStyle/>
          <a:p>
            <a:pPr algn="ctr"/>
            <a:r>
              <a:rPr lang="it-IT" sz="2200" b="1" dirty="0">
                <a:latin typeface="Garamond" panose="02020404030301010803" pitchFamily="18" charset="0"/>
              </a:rPr>
              <a:t>La normativa in materia: tre livelli</a:t>
            </a:r>
          </a:p>
          <a:p>
            <a:pPr marL="457200" indent="-457200" algn="just">
              <a:buFont typeface="Arial" panose="020B0604020202020204" pitchFamily="34" charset="0"/>
              <a:buChar char="•"/>
            </a:pPr>
            <a:r>
              <a:rPr lang="it-IT" sz="1900" b="1" dirty="0">
                <a:latin typeface="Garamond" panose="02020404030301010803" pitchFamily="18" charset="0"/>
              </a:rPr>
              <a:t>Internazionale</a:t>
            </a:r>
          </a:p>
          <a:p>
            <a:pPr marL="914400" lvl="1" indent="-457200" algn="just">
              <a:buFont typeface="Arial" panose="020B0604020202020204" pitchFamily="34" charset="0"/>
              <a:buChar char="•"/>
            </a:pPr>
            <a:r>
              <a:rPr lang="it-IT" sz="1900" dirty="0">
                <a:latin typeface="Garamond" panose="02020404030301010803" pitchFamily="18" charset="0"/>
              </a:rPr>
              <a:t>Convenzione di Parigi (1883); </a:t>
            </a:r>
          </a:p>
          <a:p>
            <a:pPr marL="914400" lvl="1" indent="-457200" algn="just">
              <a:buFont typeface="Arial" panose="020B0604020202020204" pitchFamily="34" charset="0"/>
              <a:buChar char="•"/>
            </a:pPr>
            <a:r>
              <a:rPr lang="it-IT" sz="1900" dirty="0">
                <a:latin typeface="Garamond" panose="02020404030301010803" pitchFamily="18" charset="0"/>
              </a:rPr>
              <a:t>Accordi di Madrid (1890 e 1891, rivisto da ultimo nel 1967); </a:t>
            </a:r>
          </a:p>
          <a:p>
            <a:pPr marL="914400" lvl="1" indent="-457200" algn="just">
              <a:buFont typeface="Arial" panose="020B0604020202020204" pitchFamily="34" charset="0"/>
              <a:buChar char="•"/>
            </a:pPr>
            <a:r>
              <a:rPr lang="it-IT" sz="1900" dirty="0">
                <a:latin typeface="Garamond" panose="02020404030301010803" pitchFamily="18" charset="0"/>
              </a:rPr>
              <a:t>Accordo di Lisbona (1958, modificato nel 1967, 1979 e 2015)</a:t>
            </a:r>
          </a:p>
          <a:p>
            <a:pPr marL="914400" lvl="1" indent="-457200" algn="just">
              <a:buFont typeface="Arial" panose="020B0604020202020204" pitchFamily="34" charset="0"/>
              <a:buChar char="•"/>
            </a:pPr>
            <a:r>
              <a:rPr lang="it-IT" sz="1900" dirty="0">
                <a:latin typeface="Garamond" panose="02020404030301010803" pitchFamily="18" charset="0"/>
              </a:rPr>
              <a:t>TRIPs Agreement (1994)</a:t>
            </a:r>
          </a:p>
          <a:p>
            <a:pPr marL="457200" indent="-457200" algn="just">
              <a:buFont typeface="Arial" panose="020B0604020202020204" pitchFamily="34" charset="0"/>
              <a:buChar char="•"/>
            </a:pPr>
            <a:r>
              <a:rPr lang="it-IT" sz="1900" b="1" dirty="0">
                <a:latin typeface="Garamond" panose="02020404030301010803" pitchFamily="18" charset="0"/>
              </a:rPr>
              <a:t>Europea</a:t>
            </a:r>
          </a:p>
          <a:p>
            <a:pPr marL="914400" lvl="1" indent="-457200" algn="just">
              <a:buFont typeface="Arial" panose="020B0604020202020204" pitchFamily="34" charset="0"/>
              <a:buChar char="•"/>
            </a:pPr>
            <a:r>
              <a:rPr lang="it-IT" sz="1900" dirty="0">
                <a:latin typeface="Garamond" panose="02020404030301010803" pitchFamily="18" charset="0"/>
              </a:rPr>
              <a:t>Regolamento UE n. 1151/2012 (abrogativo del REG CE n. 509/2006 e del Reg. CE n. 510/2006 che a sua volta aveva abrogato il Reg. CE n. 2081/92)</a:t>
            </a:r>
          </a:p>
          <a:p>
            <a:pPr marL="914400" lvl="1" indent="-457200" algn="just">
              <a:buFont typeface="Arial" panose="020B0604020202020204" pitchFamily="34" charset="0"/>
              <a:buChar char="•"/>
            </a:pPr>
            <a:r>
              <a:rPr lang="it-IT" sz="1900" dirty="0">
                <a:latin typeface="Garamond" panose="02020404030301010803" pitchFamily="18" charset="0"/>
              </a:rPr>
              <a:t>Reg. CE n. 110/2008 definizione, designazione, presentazione, etichettatura e protezione delle IG delle bevande spiritose </a:t>
            </a:r>
          </a:p>
          <a:p>
            <a:pPr marL="457200" indent="-457200" algn="just">
              <a:buFont typeface="Arial" panose="020B0604020202020204" pitchFamily="34" charset="0"/>
              <a:buChar char="•"/>
            </a:pPr>
            <a:r>
              <a:rPr lang="it-IT" sz="1900" b="1" dirty="0">
                <a:latin typeface="Garamond" panose="02020404030301010803" pitchFamily="18" charset="0"/>
              </a:rPr>
              <a:t>Nazionale</a:t>
            </a:r>
          </a:p>
          <a:p>
            <a:pPr marL="914400" lvl="1" indent="-457200" algn="just">
              <a:buFont typeface="Arial" panose="020B0604020202020204" pitchFamily="34" charset="0"/>
              <a:buChar char="•"/>
            </a:pPr>
            <a:r>
              <a:rPr lang="it-IT" sz="1900" dirty="0">
                <a:latin typeface="Garamond" panose="02020404030301010803" pitchFamily="18" charset="0"/>
              </a:rPr>
              <a:t>Codice di Proprietà Industriale </a:t>
            </a:r>
          </a:p>
          <a:p>
            <a:pPr marL="914400" lvl="1" indent="-457200" algn="just">
              <a:buFont typeface="Arial" panose="020B0604020202020204" pitchFamily="34" charset="0"/>
              <a:buChar char="•"/>
            </a:pPr>
            <a:r>
              <a:rPr lang="it-IT" sz="1900" dirty="0">
                <a:latin typeface="Garamond" panose="02020404030301010803" pitchFamily="18" charset="0"/>
              </a:rPr>
              <a:t>Codice civile e codice penale</a:t>
            </a:r>
          </a:p>
          <a:p>
            <a:pPr marL="914400" lvl="1" indent="-457200" algn="just">
              <a:buFont typeface="Arial" panose="020B0604020202020204" pitchFamily="34" charset="0"/>
              <a:buChar char="•"/>
            </a:pPr>
            <a:r>
              <a:rPr lang="it-IT" sz="1900" dirty="0">
                <a:latin typeface="Garamond" panose="02020404030301010803" pitchFamily="18" charset="0"/>
              </a:rPr>
              <a:t>Legge n. 238 del 12.12.2016 coltivazione della vite e della produzione e del commercio del vino </a:t>
            </a:r>
          </a:p>
          <a:p>
            <a:pPr marL="914400" lvl="1" indent="-457200" algn="just">
              <a:buFont typeface="Arial" panose="020B0604020202020204" pitchFamily="34" charset="0"/>
              <a:buChar char="•"/>
            </a:pPr>
            <a:endParaRPr lang="it-IT" sz="2150" dirty="0">
              <a:latin typeface="Garamond" panose="02020404030301010803" pitchFamily="18" charset="0"/>
            </a:endParaRPr>
          </a:p>
          <a:p>
            <a:pPr algn="just"/>
            <a:endParaRPr lang="it-IT" sz="2800" dirty="0">
              <a:solidFill>
                <a:srgbClr val="1F497D"/>
              </a:solidFill>
            </a:endParaRPr>
          </a:p>
        </p:txBody>
      </p:sp>
    </p:spTree>
    <p:extLst>
      <p:ext uri="{BB962C8B-B14F-4D97-AF65-F5344CB8AC3E}">
        <p14:creationId xmlns:p14="http://schemas.microsoft.com/office/powerpoint/2010/main" val="28995616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0" y="548679"/>
            <a:ext cx="8798311" cy="5632311"/>
          </a:xfrm>
          <a:prstGeom prst="rect">
            <a:avLst/>
          </a:prstGeom>
          <a:noFill/>
        </p:spPr>
        <p:txBody>
          <a:bodyPr wrap="square" rtlCol="0">
            <a:spAutoFit/>
          </a:bodyPr>
          <a:lstStyle/>
          <a:p>
            <a:pPr lvl="1" algn="ctr"/>
            <a:endParaRPr lang="it-IT" sz="2400" b="1" dirty="0">
              <a:latin typeface="Garamond" panose="02020404030301010803" pitchFamily="18" charset="0"/>
            </a:endParaRPr>
          </a:p>
          <a:p>
            <a:pPr lvl="1" algn="ctr"/>
            <a:r>
              <a:rPr lang="it-IT" sz="2400" b="1" dirty="0">
                <a:latin typeface="Garamond" panose="02020404030301010803" pitchFamily="18" charset="0"/>
              </a:rPr>
              <a:t>CONVENZIONE DI PARIGI </a:t>
            </a:r>
          </a:p>
          <a:p>
            <a:pPr lvl="1" algn="ctr"/>
            <a:endParaRPr lang="it-IT" sz="2400" b="1" dirty="0">
              <a:latin typeface="Garamond" panose="02020404030301010803" pitchFamily="18" charset="0"/>
            </a:endParaRPr>
          </a:p>
          <a:p>
            <a:pPr marL="800100" lvl="1" indent="-342900" algn="just">
              <a:buFont typeface="Arial" panose="020B0604020202020204" pitchFamily="34" charset="0"/>
              <a:buChar char="•"/>
            </a:pPr>
            <a:r>
              <a:rPr lang="it-IT" sz="2400" dirty="0">
                <a:latin typeface="Garamond" panose="02020404030301010803" pitchFamily="18" charset="0"/>
              </a:rPr>
              <a:t>Prima fonte internazionale in materia</a:t>
            </a:r>
            <a:endParaRPr lang="it-IT" sz="2400" b="1" dirty="0">
              <a:latin typeface="Garamond" panose="02020404030301010803" pitchFamily="18" charset="0"/>
            </a:endParaRPr>
          </a:p>
          <a:p>
            <a:pPr marL="800100" lvl="1" indent="-342900" algn="just">
              <a:buFont typeface="Arial" panose="020B0604020202020204" pitchFamily="34" charset="0"/>
              <a:buChar char="•"/>
            </a:pPr>
            <a:r>
              <a:rPr lang="it-IT" sz="2400" dirty="0">
                <a:latin typeface="Garamond" panose="02020404030301010803" pitchFamily="18" charset="0"/>
              </a:rPr>
              <a:t>Individua le IG e DO tra gli oggetti di protezione della PI (art.1)</a:t>
            </a:r>
          </a:p>
          <a:p>
            <a:pPr marL="800100" lvl="1" indent="-342900" algn="just">
              <a:buFont typeface="Arial" panose="020B0604020202020204" pitchFamily="34" charset="0"/>
              <a:buChar char="•"/>
            </a:pPr>
            <a:r>
              <a:rPr lang="it-IT" sz="2400" dirty="0">
                <a:latin typeface="Garamond" panose="02020404030301010803" pitchFamily="18" charset="0"/>
              </a:rPr>
              <a:t>Prevede il </a:t>
            </a:r>
            <a:r>
              <a:rPr lang="it-IT" sz="2400" b="1" dirty="0">
                <a:latin typeface="Garamond" panose="02020404030301010803" pitchFamily="18" charset="0"/>
              </a:rPr>
              <a:t>sequestro all’importazione </a:t>
            </a:r>
            <a:r>
              <a:rPr lang="it-IT" sz="2400" dirty="0">
                <a:latin typeface="Garamond" panose="02020404030301010803" pitchFamily="18" charset="0"/>
              </a:rPr>
              <a:t>di prodotti contraddistinti, direttamente o indirettamente, da una </a:t>
            </a:r>
            <a:r>
              <a:rPr lang="it-IT" sz="2400" b="1" dirty="0">
                <a:latin typeface="Garamond" panose="02020404030301010803" pitchFamily="18" charset="0"/>
              </a:rPr>
              <a:t>falsa indicazione </a:t>
            </a:r>
            <a:r>
              <a:rPr lang="it-IT" sz="2400" dirty="0">
                <a:latin typeface="Garamond" panose="02020404030301010803" pitchFamily="18" charset="0"/>
              </a:rPr>
              <a:t>relativa alla provenienza del prodotto o all’identità del produttore (art. 10) </a:t>
            </a:r>
          </a:p>
          <a:p>
            <a:pPr marL="800100" lvl="1" indent="-342900" algn="just">
              <a:buFont typeface="Arial" panose="020B0604020202020204" pitchFamily="34" charset="0"/>
              <a:buChar char="•"/>
            </a:pPr>
            <a:r>
              <a:rPr lang="it-IT" sz="2400" dirty="0">
                <a:latin typeface="Garamond" panose="02020404030301010803" pitchFamily="18" charset="0"/>
              </a:rPr>
              <a:t>Menziona tra gli </a:t>
            </a:r>
            <a:r>
              <a:rPr lang="it-IT" sz="2400" b="1" dirty="0">
                <a:latin typeface="Garamond" panose="02020404030301010803" pitchFamily="18" charset="0"/>
              </a:rPr>
              <a:t>atti di concorrenza sleale</a:t>
            </a:r>
            <a:r>
              <a:rPr lang="it-IT" sz="2400" dirty="0">
                <a:latin typeface="Garamond" panose="02020404030301010803" pitchFamily="18" charset="0"/>
              </a:rPr>
              <a:t>: «ogni atto di concorrenza contrario agli usi onesti in materia industriale o commerciale ed in particolare l’uso di indicazioni o asserzioni il cui utilizzo, nell’esercizio del commercio, possa </a:t>
            </a:r>
            <a:r>
              <a:rPr lang="it-IT" sz="2400" b="1" dirty="0">
                <a:latin typeface="Garamond" panose="02020404030301010803" pitchFamily="18" charset="0"/>
              </a:rPr>
              <a:t>trarre in errore il pubblico</a:t>
            </a:r>
            <a:r>
              <a:rPr lang="it-IT" sz="2400" dirty="0">
                <a:latin typeface="Garamond" panose="02020404030301010803" pitchFamily="18" charset="0"/>
              </a:rPr>
              <a:t> sulla natura, il modo di fabbricazione, le caratteristiche, l’attitudine all’uso o la quantità delle merci» </a:t>
            </a:r>
          </a:p>
        </p:txBody>
      </p:sp>
    </p:spTree>
    <p:extLst>
      <p:ext uri="{BB962C8B-B14F-4D97-AF65-F5344CB8AC3E}">
        <p14:creationId xmlns:p14="http://schemas.microsoft.com/office/powerpoint/2010/main" val="12810173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62078" y="1288758"/>
            <a:ext cx="8436233" cy="4278094"/>
          </a:xfrm>
          <a:prstGeom prst="rect">
            <a:avLst/>
          </a:prstGeom>
          <a:noFill/>
        </p:spPr>
        <p:txBody>
          <a:bodyPr wrap="square" rtlCol="0">
            <a:spAutoFit/>
          </a:bodyPr>
          <a:lstStyle/>
          <a:p>
            <a:pPr algn="ctr"/>
            <a:r>
              <a:rPr lang="it-IT" sz="2800" b="1" dirty="0">
                <a:latin typeface="Garamond" panose="02020404030301010803" pitchFamily="18" charset="0"/>
              </a:rPr>
              <a:t>ACCORDO DI MADRID </a:t>
            </a:r>
          </a:p>
          <a:p>
            <a:pPr algn="just"/>
            <a:endParaRPr lang="it-IT" sz="2800" dirty="0">
              <a:latin typeface="Garamond" panose="02020404030301010803" pitchFamily="18" charset="0"/>
            </a:endParaRPr>
          </a:p>
          <a:p>
            <a:pPr marL="342900" indent="-342900" algn="just">
              <a:buFont typeface="Arial" panose="020B0604020202020204" pitchFamily="34" charset="0"/>
              <a:buChar char="•"/>
            </a:pPr>
            <a:r>
              <a:rPr lang="it-IT" sz="2800" dirty="0">
                <a:latin typeface="Garamond" panose="02020404030301010803" pitchFamily="18" charset="0"/>
              </a:rPr>
              <a:t>Proibisce l’uso in commercio di indicazioni suscettibili di </a:t>
            </a:r>
            <a:r>
              <a:rPr lang="it-IT" sz="2800" b="1" dirty="0">
                <a:latin typeface="Garamond" panose="02020404030301010803" pitchFamily="18" charset="0"/>
              </a:rPr>
              <a:t>indurre in errore </a:t>
            </a:r>
            <a:r>
              <a:rPr lang="it-IT" sz="2800" dirty="0">
                <a:latin typeface="Garamond" panose="02020404030301010803" pitchFamily="18" charset="0"/>
              </a:rPr>
              <a:t>l’acquirente circa la provenienza dei prodotti (</a:t>
            </a:r>
            <a:r>
              <a:rPr lang="it-IT" sz="2800" dirty="0">
                <a:latin typeface="Garamond" panose="02020404030301010803" pitchFamily="18" charset="0"/>
                <a:sym typeface="Wingdings" pitchFamily="2" charset="2"/>
              </a:rPr>
              <a:t> </a:t>
            </a:r>
            <a:r>
              <a:rPr lang="it-IT" sz="2800" dirty="0">
                <a:latin typeface="Garamond" panose="02020404030301010803" pitchFamily="18" charset="0"/>
              </a:rPr>
              <a:t>illiceità in sé delle false indicazioni di provenienza del prodotto)</a:t>
            </a:r>
          </a:p>
          <a:p>
            <a:pPr marL="342900" indent="-342900" algn="just">
              <a:buFont typeface="Arial" panose="020B0604020202020204" pitchFamily="34" charset="0"/>
              <a:buChar char="•"/>
            </a:pPr>
            <a:r>
              <a:rPr lang="it-IT" sz="2800" dirty="0">
                <a:latin typeface="Garamond" panose="02020404030301010803" pitchFamily="18" charset="0"/>
              </a:rPr>
              <a:t>Prevede </a:t>
            </a:r>
            <a:r>
              <a:rPr lang="it-IT" sz="2800" b="1" dirty="0">
                <a:latin typeface="Garamond" panose="02020404030301010803" pitchFamily="18" charset="0"/>
              </a:rPr>
              <a:t>il sequestro all’importazione </a:t>
            </a:r>
            <a:r>
              <a:rPr lang="it-IT" sz="2800" dirty="0">
                <a:latin typeface="Garamond" panose="02020404030301010803" pitchFamily="18" charset="0"/>
              </a:rPr>
              <a:t>di prodotti contrassegnati da false indicazioni d’origine.</a:t>
            </a:r>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endParaRPr>
          </a:p>
        </p:txBody>
      </p:sp>
    </p:spTree>
    <p:extLst>
      <p:ext uri="{BB962C8B-B14F-4D97-AF65-F5344CB8AC3E}">
        <p14:creationId xmlns:p14="http://schemas.microsoft.com/office/powerpoint/2010/main" val="41463102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57750" y="1092373"/>
            <a:ext cx="8540561" cy="4647426"/>
          </a:xfrm>
          <a:prstGeom prst="rect">
            <a:avLst/>
          </a:prstGeom>
          <a:noFill/>
        </p:spPr>
        <p:txBody>
          <a:bodyPr wrap="square" rtlCol="0">
            <a:spAutoFit/>
          </a:bodyPr>
          <a:lstStyle/>
          <a:p>
            <a:pPr algn="ctr"/>
            <a:r>
              <a:rPr lang="it-IT" sz="2800" b="1" dirty="0">
                <a:latin typeface="Garamond" panose="02020404030301010803" pitchFamily="18" charset="0"/>
              </a:rPr>
              <a:t>ACCORDO DI LISBONA</a:t>
            </a:r>
          </a:p>
          <a:p>
            <a:pPr algn="ctr"/>
            <a:endParaRPr lang="it-IT" sz="2800" b="1" dirty="0">
              <a:latin typeface="Garamond" panose="02020404030301010803" pitchFamily="18" charset="0"/>
            </a:endParaRPr>
          </a:p>
          <a:p>
            <a:pPr marL="342900" indent="-342900" algn="just">
              <a:buFont typeface="Arial" panose="020B0604020202020204" pitchFamily="34" charset="0"/>
              <a:buChar char="•"/>
            </a:pPr>
            <a:r>
              <a:rPr lang="it-IT" sz="2400" dirty="0">
                <a:latin typeface="Garamond" panose="02020404030301010803" pitchFamily="18" charset="0"/>
              </a:rPr>
              <a:t>Prevede per la prima volta la </a:t>
            </a:r>
            <a:r>
              <a:rPr lang="it-IT" sz="2400" b="1" dirty="0">
                <a:latin typeface="Garamond" panose="02020404030301010803" pitchFamily="18" charset="0"/>
              </a:rPr>
              <a:t>tutela delle «denominazioni d’origine»,</a:t>
            </a:r>
            <a:r>
              <a:rPr lang="it-IT" sz="2400" dirty="0">
                <a:latin typeface="Garamond" panose="02020404030301010803" pitchFamily="18" charset="0"/>
              </a:rPr>
              <a:t> condizionata alla loro registrazione internazionale </a:t>
            </a:r>
          </a:p>
          <a:p>
            <a:pPr marL="342900" indent="-342900" algn="just">
              <a:buFont typeface="Arial" panose="020B0604020202020204" pitchFamily="34" charset="0"/>
              <a:buChar char="•"/>
            </a:pPr>
            <a:r>
              <a:rPr lang="it-IT" sz="2400" dirty="0">
                <a:latin typeface="Garamond" panose="02020404030301010803" pitchFamily="18" charset="0"/>
              </a:rPr>
              <a:t>Nel 2005 è stato modificato dall’Atto di Ginevra che ha esteso la protezione anche alle IG ed ha consentito alle organizzazioni internazionali di diventare parti contraenti</a:t>
            </a:r>
          </a:p>
          <a:p>
            <a:pPr marL="342900" indent="-342900" algn="just">
              <a:buFont typeface="Arial" panose="020B0604020202020204" pitchFamily="34" charset="0"/>
              <a:buChar char="•"/>
            </a:pPr>
            <a:r>
              <a:rPr lang="it-IT" sz="2400" b="1" dirty="0">
                <a:latin typeface="Garamond" panose="02020404030301010803" pitchFamily="18" charset="0"/>
              </a:rPr>
              <a:t>L’UE ha aderito all’Atto di Ginevra nel 2019:</a:t>
            </a:r>
            <a:r>
              <a:rPr lang="it-IT" sz="2400" dirty="0">
                <a:latin typeface="Garamond" panose="02020404030301010803" pitchFamily="18" charset="0"/>
              </a:rPr>
              <a:t> da allora la Commissione ha assunto il compito di presentare al WIPO le domande per la registrazione e cancellazione internazionale delle IG relative a prodotti originari in UE. </a:t>
            </a:r>
            <a:r>
              <a:rPr lang="it-IT" sz="2400" b="1" dirty="0">
                <a:latin typeface="Garamond" panose="02020404030301010803" pitchFamily="18" charset="0"/>
              </a:rPr>
              <a:t> </a:t>
            </a: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18577879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39340" y="1215115"/>
            <a:ext cx="8558971" cy="5416868"/>
          </a:xfrm>
          <a:prstGeom prst="rect">
            <a:avLst/>
          </a:prstGeom>
          <a:noFill/>
        </p:spPr>
        <p:txBody>
          <a:bodyPr wrap="square" rtlCol="0">
            <a:spAutoFit/>
          </a:bodyPr>
          <a:lstStyle/>
          <a:p>
            <a:pPr algn="ctr"/>
            <a:r>
              <a:rPr lang="it-IT" sz="2500" b="1" dirty="0">
                <a:latin typeface="Garamond" panose="02020404030301010803" pitchFamily="18" charset="0"/>
              </a:rPr>
              <a:t>TRIPs (Trade </a:t>
            </a:r>
            <a:r>
              <a:rPr lang="it-IT" sz="2500" b="1" dirty="0" err="1">
                <a:latin typeface="Garamond" panose="02020404030301010803" pitchFamily="18" charset="0"/>
              </a:rPr>
              <a:t>Related</a:t>
            </a:r>
            <a:r>
              <a:rPr lang="it-IT" sz="2500" b="1" dirty="0">
                <a:latin typeface="Garamond" panose="02020404030301010803" pitchFamily="18" charset="0"/>
              </a:rPr>
              <a:t> </a:t>
            </a:r>
            <a:r>
              <a:rPr lang="it-IT" sz="2500" b="1" dirty="0" err="1">
                <a:latin typeface="Garamond" panose="02020404030301010803" pitchFamily="18" charset="0"/>
              </a:rPr>
              <a:t>Aspects</a:t>
            </a:r>
            <a:r>
              <a:rPr lang="it-IT" sz="2500" b="1" dirty="0">
                <a:latin typeface="Garamond" panose="02020404030301010803" pitchFamily="18" charset="0"/>
              </a:rPr>
              <a:t> of </a:t>
            </a:r>
            <a:r>
              <a:rPr lang="it-IT" sz="2500" b="1" dirty="0" err="1">
                <a:latin typeface="Garamond" panose="02020404030301010803" pitchFamily="18" charset="0"/>
              </a:rPr>
              <a:t>Intellectual</a:t>
            </a:r>
            <a:r>
              <a:rPr lang="it-IT" sz="2500" b="1" dirty="0">
                <a:latin typeface="Garamond" panose="02020404030301010803" pitchFamily="18" charset="0"/>
              </a:rPr>
              <a:t> </a:t>
            </a:r>
            <a:r>
              <a:rPr lang="it-IT" sz="2500" b="1" dirty="0" err="1">
                <a:latin typeface="Garamond" panose="02020404030301010803" pitchFamily="18" charset="0"/>
              </a:rPr>
              <a:t>Property</a:t>
            </a:r>
            <a:r>
              <a:rPr lang="it-IT" sz="2500" b="1" dirty="0">
                <a:latin typeface="Garamond" panose="02020404030301010803" pitchFamily="18" charset="0"/>
              </a:rPr>
              <a:t>) </a:t>
            </a:r>
          </a:p>
          <a:p>
            <a:pPr algn="ctr"/>
            <a:endParaRPr lang="it-IT" sz="1950" b="1" dirty="0">
              <a:latin typeface="Garamond" panose="02020404030301010803" pitchFamily="18" charset="0"/>
            </a:endParaRPr>
          </a:p>
          <a:p>
            <a:pPr marL="342900" indent="-342900" algn="just">
              <a:buFont typeface="Arial" panose="020B0604020202020204" pitchFamily="34" charset="0"/>
              <a:buChar char="•"/>
            </a:pPr>
            <a:r>
              <a:rPr lang="it-IT" sz="1950" b="1" dirty="0">
                <a:latin typeface="Garamond" panose="02020404030301010803" pitchFamily="18" charset="0"/>
              </a:rPr>
              <a:t>Definiscono le IG </a:t>
            </a:r>
            <a:r>
              <a:rPr lang="it-IT" sz="1950" dirty="0">
                <a:latin typeface="Garamond" panose="02020404030301010803" pitchFamily="18" charset="0"/>
              </a:rPr>
              <a:t>quali «indicazioni che identificano un prodotto come originario del territorio di uno Stato Membro, o di una regione o località di detto territorio, quando una determinata qualità, la notorietà o altre caratteristiche del prodotto siano essenzialmente attribuibili alla sua origine geografica» (art. 22)</a:t>
            </a:r>
          </a:p>
          <a:p>
            <a:pPr marL="342900" indent="-342900" algn="just">
              <a:buFont typeface="Arial" panose="020B0604020202020204" pitchFamily="34" charset="0"/>
              <a:buChar char="•"/>
            </a:pPr>
            <a:r>
              <a:rPr lang="it-IT" sz="1950" dirty="0">
                <a:latin typeface="Garamond" panose="02020404030301010803" pitchFamily="18" charset="0"/>
              </a:rPr>
              <a:t>Impongono agli Stati firmatari di </a:t>
            </a:r>
            <a:r>
              <a:rPr lang="it-IT" sz="1950" b="1" dirty="0">
                <a:latin typeface="Garamond" panose="02020404030301010803" pitchFamily="18" charset="0"/>
              </a:rPr>
              <a:t>adottare mezzi legali atti ad impedire </a:t>
            </a:r>
            <a:r>
              <a:rPr lang="it-IT" sz="1950" dirty="0">
                <a:latin typeface="Garamond" panose="02020404030301010803" pitchFamily="18" charset="0"/>
              </a:rPr>
              <a:t>l’uso nella designazione o presentazione di un prodotto di ogni elemento che indichi o suggerisca che il prodotto è originario di un’area geografica diversa dal vero luogo d’origine, in modo da </a:t>
            </a:r>
            <a:r>
              <a:rPr lang="it-IT" sz="1950" b="1" dirty="0">
                <a:latin typeface="Garamond" panose="02020404030301010803" pitchFamily="18" charset="0"/>
              </a:rPr>
              <a:t>ingannare il pubblico sull’origine geografica del prodotto</a:t>
            </a:r>
          </a:p>
          <a:p>
            <a:pPr marL="342900" indent="-342900" algn="just">
              <a:buFont typeface="Arial" panose="020B0604020202020204" pitchFamily="34" charset="0"/>
              <a:buChar char="•"/>
            </a:pPr>
            <a:r>
              <a:rPr lang="it-IT" sz="1950" dirty="0">
                <a:latin typeface="Garamond" panose="02020404030301010803" pitchFamily="18" charset="0"/>
              </a:rPr>
              <a:t>Prevedono che gli Stati membri possano </a:t>
            </a:r>
            <a:r>
              <a:rPr lang="it-IT" sz="1950" b="1" dirty="0">
                <a:latin typeface="Garamond" panose="02020404030301010803" pitchFamily="18" charset="0"/>
              </a:rPr>
              <a:t>rifiutare o dichiarare nulla una registrazione di marchio che contiene o consiste in un’IG</a:t>
            </a:r>
            <a:r>
              <a:rPr lang="it-IT" sz="1950" dirty="0">
                <a:latin typeface="Garamond" panose="02020404030301010803" pitchFamily="18" charset="0"/>
              </a:rPr>
              <a:t>, ove l’uso dell’indicazione del marchio per tali prodotti nello Stato membro in questione sia tale da ingannare il pubblico sull’effettivo luogo di origine.  </a:t>
            </a:r>
          </a:p>
          <a:p>
            <a:pPr algn="just"/>
            <a:r>
              <a:rPr lang="it-IT" sz="2400" b="1" dirty="0">
                <a:latin typeface="Garamond" panose="02020404030301010803" pitchFamily="18" charset="0"/>
              </a:rPr>
              <a:t> </a:t>
            </a: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26211553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490652" y="1611351"/>
            <a:ext cx="8307659" cy="3847207"/>
          </a:xfrm>
          <a:prstGeom prst="rect">
            <a:avLst/>
          </a:prstGeom>
          <a:noFill/>
        </p:spPr>
        <p:txBody>
          <a:bodyPr wrap="square" rtlCol="0">
            <a:spAutoFit/>
          </a:bodyPr>
          <a:lstStyle/>
          <a:p>
            <a:pPr algn="ctr"/>
            <a:r>
              <a:rPr lang="it-IT" sz="2800" b="1" dirty="0">
                <a:latin typeface="Garamond" panose="02020404030301010803" pitchFamily="18" charset="0"/>
              </a:rPr>
              <a:t>REGOLAMENTO (UE) n. 1151/2012 </a:t>
            </a:r>
          </a:p>
          <a:p>
            <a:pPr algn="ctr"/>
            <a:endParaRPr lang="it-IT" sz="2800" b="1" dirty="0">
              <a:latin typeface="Garamond" panose="02020404030301010803" pitchFamily="18" charset="0"/>
            </a:endParaRPr>
          </a:p>
          <a:p>
            <a:pPr marL="342900" indent="-342900" algn="just">
              <a:buFont typeface="Arial" panose="020B0604020202020204" pitchFamily="34" charset="0"/>
              <a:buChar char="•"/>
            </a:pPr>
            <a:r>
              <a:rPr lang="it-IT" sz="2800" dirty="0">
                <a:latin typeface="Garamond" panose="02020404030301010803" pitchFamily="18" charset="0"/>
              </a:rPr>
              <a:t>Ambito di applicazione del Regolamento limitato ai prodotti agricoli e alimentari o strettamente connessi alla produzione agricola o all’economia rurale</a:t>
            </a:r>
          </a:p>
          <a:p>
            <a:pPr marL="342900" indent="-342900" algn="just">
              <a:buFont typeface="Arial" panose="020B0604020202020204" pitchFamily="34" charset="0"/>
              <a:buChar char="•"/>
            </a:pPr>
            <a:r>
              <a:rPr lang="it-IT" sz="2800" dirty="0">
                <a:latin typeface="Garamond" panose="02020404030301010803" pitchFamily="18" charset="0"/>
              </a:rPr>
              <a:t>Definisce le diverse fattispecie giuridiche, rendendole dipendenti da condizioni fattuali. </a:t>
            </a: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19946959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490652" y="1147605"/>
            <a:ext cx="8426282" cy="4855175"/>
          </a:xfrm>
          <a:prstGeom prst="rect">
            <a:avLst/>
          </a:prstGeom>
          <a:noFill/>
        </p:spPr>
        <p:txBody>
          <a:bodyPr wrap="square" rtlCol="0">
            <a:spAutoFit/>
          </a:bodyPr>
          <a:lstStyle/>
          <a:p>
            <a:pPr algn="ctr"/>
            <a:r>
              <a:rPr lang="it-IT" sz="2500" b="1" dirty="0">
                <a:latin typeface="Garamond" panose="02020404030301010803" pitchFamily="18" charset="0"/>
              </a:rPr>
              <a:t>Legge n. 238 del 12.12.2016  - COLTIVAZIONE VITE e PRODUZIONE e COMMERCIO VINO</a:t>
            </a:r>
          </a:p>
          <a:p>
            <a:pPr algn="just"/>
            <a:endParaRPr lang="it-IT" sz="1950" dirty="0">
              <a:latin typeface="Garamond" panose="02020404030301010803" pitchFamily="18" charset="0"/>
            </a:endParaRPr>
          </a:p>
          <a:p>
            <a:pPr algn="just"/>
            <a:r>
              <a:rPr lang="it-IT" sz="2400" dirty="0">
                <a:latin typeface="Garamond" panose="02020404030301010803" pitchFamily="18" charset="0"/>
              </a:rPr>
              <a:t>Oltre alle espressioni DOP e  IGP si impiegano anche le sigle:</a:t>
            </a:r>
          </a:p>
          <a:p>
            <a:pPr algn="just"/>
            <a:r>
              <a:rPr lang="it-IT" sz="2400" dirty="0">
                <a:latin typeface="Garamond" panose="02020404030301010803" pitchFamily="18" charset="0"/>
              </a:rPr>
              <a:t> </a:t>
            </a:r>
          </a:p>
          <a:p>
            <a:pPr algn="just"/>
            <a:r>
              <a:rPr lang="it-IT" sz="2400" dirty="0">
                <a:latin typeface="Garamond" panose="02020404030301010803" pitchFamily="18" charset="0"/>
              </a:rPr>
              <a:t>	1. DOCG (denominazione di origine controllata e garantita) 	2. DOC (denominazione di origine controllata) per i prodotti 	vitivinicoli</a:t>
            </a:r>
          </a:p>
          <a:p>
            <a:pPr algn="just"/>
            <a:r>
              <a:rPr lang="it-IT" sz="2400" dirty="0">
                <a:latin typeface="Garamond" panose="02020404030301010803" pitchFamily="18" charset="0"/>
              </a:rPr>
              <a:t>	3. IGT (indicazione di origine tipica): menzione specifica	tradizionale usata in Italia per designare vini IGP </a:t>
            </a:r>
          </a:p>
          <a:p>
            <a:pPr algn="just"/>
            <a:r>
              <a:rPr lang="it-IT" sz="2400" dirty="0">
                <a:latin typeface="Garamond" panose="02020404030301010803" pitchFamily="18" charset="0"/>
              </a:rPr>
              <a:t>	</a:t>
            </a: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26578638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sp>
        <p:nvSpPr>
          <p:cNvPr id="93" name="Google Shape;93;p1"/>
          <p:cNvSpPr/>
          <p:nvPr/>
        </p:nvSpPr>
        <p:spPr>
          <a:xfrm>
            <a:off x="674370" y="742951"/>
            <a:ext cx="7763048" cy="6392010"/>
          </a:xfrm>
          <a:prstGeom prst="rect">
            <a:avLst/>
          </a:prstGeom>
          <a:noFill/>
          <a:ln>
            <a:noFill/>
          </a:ln>
        </p:spPr>
        <p:txBody>
          <a:bodyPr spcFirstLastPara="1" wrap="square" lIns="91425" tIns="45700" rIns="91425" bIns="45700" anchor="t" anchorCtr="0">
            <a:spAutoFit/>
          </a:bodyPr>
          <a:lstStyle/>
          <a:p>
            <a:pPr lvl="0" algn="ctr"/>
            <a:r>
              <a:rPr lang="en-US" sz="3600" b="1" dirty="0">
                <a:solidFill>
                  <a:srgbClr val="C00000"/>
                </a:solidFill>
                <a:latin typeface="Garamond" panose="02020404030301010803" pitchFamily="18" charset="0"/>
              </a:rPr>
              <a:t>Outline</a:t>
            </a:r>
          </a:p>
          <a:p>
            <a:pPr lvl="0" algn="ctr"/>
            <a:endParaRPr lang="en-US" sz="3600" b="1" dirty="0">
              <a:solidFill>
                <a:srgbClr val="C00000"/>
              </a:solidFill>
              <a:latin typeface="Garamond" panose="02020404030301010803" pitchFamily="18" charset="0"/>
            </a:endParaRPr>
          </a:p>
          <a:p>
            <a:pPr marL="742950" lvl="0" indent="-742950" algn="just">
              <a:buAutoNum type="arabicPeriod"/>
            </a:pPr>
            <a:r>
              <a:rPr lang="en-US" sz="3600" b="1" dirty="0" err="1">
                <a:latin typeface="Garamond" panose="02020404030301010803" pitchFamily="18" charset="0"/>
              </a:rPr>
              <a:t>Introduzione</a:t>
            </a:r>
            <a:r>
              <a:rPr lang="en-US" sz="3600" b="1" dirty="0">
                <a:latin typeface="Garamond" panose="02020404030301010803" pitchFamily="18" charset="0"/>
              </a:rPr>
              <a:t> e </a:t>
            </a:r>
            <a:r>
              <a:rPr lang="en-US" sz="3600" b="1" dirty="0" err="1">
                <a:latin typeface="Garamond" panose="02020404030301010803" pitchFamily="18" charset="0"/>
              </a:rPr>
              <a:t>Definizioni</a:t>
            </a:r>
            <a:endParaRPr lang="en-US" sz="3600" b="1" dirty="0">
              <a:latin typeface="Garamond" panose="02020404030301010803" pitchFamily="18" charset="0"/>
            </a:endParaRPr>
          </a:p>
          <a:p>
            <a:pPr marL="742950" lvl="0" indent="-742950" algn="just">
              <a:buAutoNum type="arabicPeriod"/>
            </a:pPr>
            <a:endParaRPr lang="en-US" sz="3600" b="1" dirty="0">
              <a:latin typeface="Garamond" panose="02020404030301010803" pitchFamily="18" charset="0"/>
            </a:endParaRPr>
          </a:p>
          <a:p>
            <a:pPr marL="742950" lvl="0" indent="-742950" algn="just">
              <a:buAutoNum type="arabicPeriod"/>
            </a:pPr>
            <a:r>
              <a:rPr lang="en-US" sz="3600" b="1" dirty="0">
                <a:latin typeface="Garamond" panose="02020404030301010803" pitchFamily="18" charset="0"/>
              </a:rPr>
              <a:t>La </a:t>
            </a:r>
            <a:r>
              <a:rPr lang="en-US" sz="3600" b="1" dirty="0" err="1">
                <a:latin typeface="Garamond" panose="02020404030301010803" pitchFamily="18" charset="0"/>
              </a:rPr>
              <a:t>normativa</a:t>
            </a:r>
            <a:r>
              <a:rPr lang="en-US" sz="3600" b="1" dirty="0">
                <a:latin typeface="Garamond" panose="02020404030301010803" pitchFamily="18" charset="0"/>
              </a:rPr>
              <a:t> </a:t>
            </a:r>
            <a:r>
              <a:rPr lang="en-US" sz="3600" b="1" dirty="0" err="1">
                <a:latin typeface="Garamond" panose="02020404030301010803" pitchFamily="18" charset="0"/>
              </a:rPr>
              <a:t>applicabile</a:t>
            </a:r>
            <a:endParaRPr lang="en-US" sz="3600" b="1" dirty="0">
              <a:latin typeface="Garamond" panose="02020404030301010803" pitchFamily="18" charset="0"/>
            </a:endParaRPr>
          </a:p>
          <a:p>
            <a:pPr marL="742950" lvl="0" indent="-742950" algn="just">
              <a:buAutoNum type="arabicPeriod"/>
            </a:pPr>
            <a:endParaRPr lang="en-US" sz="3600" b="1" dirty="0">
              <a:latin typeface="Garamond" panose="02020404030301010803" pitchFamily="18" charset="0"/>
            </a:endParaRPr>
          </a:p>
          <a:p>
            <a:pPr marL="742950" lvl="0" indent="-742950" algn="just">
              <a:buAutoNum type="arabicPeriod"/>
            </a:pPr>
            <a:r>
              <a:rPr lang="en-US" sz="3600" b="1" dirty="0" err="1">
                <a:latin typeface="Garamond" panose="02020404030301010803" pitchFamily="18" charset="0"/>
              </a:rPr>
              <a:t>Perchè</a:t>
            </a:r>
            <a:r>
              <a:rPr lang="en-US" sz="3600" b="1" dirty="0">
                <a:latin typeface="Garamond" panose="02020404030301010803" pitchFamily="18" charset="0"/>
              </a:rPr>
              <a:t> </a:t>
            </a:r>
            <a:r>
              <a:rPr lang="en-US" sz="3600" b="1" dirty="0" err="1">
                <a:latin typeface="Garamond" panose="02020404030301010803" pitchFamily="18" charset="0"/>
              </a:rPr>
              <a:t>investire</a:t>
            </a:r>
            <a:r>
              <a:rPr lang="en-US" sz="3600" b="1" dirty="0">
                <a:latin typeface="Garamond" panose="02020404030301010803" pitchFamily="18" charset="0"/>
              </a:rPr>
              <a:t> in IG in </a:t>
            </a:r>
            <a:r>
              <a:rPr lang="en-US" sz="3600" b="1" dirty="0" err="1">
                <a:latin typeface="Garamond" panose="02020404030301010803" pitchFamily="18" charset="0"/>
              </a:rPr>
              <a:t>ottica</a:t>
            </a:r>
            <a:r>
              <a:rPr lang="en-US" sz="3600" b="1" dirty="0">
                <a:latin typeface="Garamond" panose="02020404030301010803" pitchFamily="18" charset="0"/>
              </a:rPr>
              <a:t> </a:t>
            </a:r>
            <a:r>
              <a:rPr lang="en-US" sz="3600" b="1" dirty="0" err="1">
                <a:latin typeface="Garamond" panose="02020404030301010803" pitchFamily="18" charset="0"/>
              </a:rPr>
              <a:t>internazionalizzazione</a:t>
            </a:r>
            <a:endParaRPr lang="en-US" sz="3600" b="1" dirty="0">
              <a:latin typeface="Garamond" panose="02020404030301010803" pitchFamily="18" charset="0"/>
            </a:endParaRPr>
          </a:p>
          <a:p>
            <a:pPr marL="742950" lvl="0" indent="-742950" algn="just">
              <a:buAutoNum type="arabicPeriod"/>
            </a:pPr>
            <a:endParaRPr lang="en-US" sz="3600" b="1" dirty="0">
              <a:latin typeface="Garamond" panose="02020404030301010803" pitchFamily="18" charset="0"/>
            </a:endParaRPr>
          </a:p>
          <a:p>
            <a:pPr marL="742950" lvl="0" indent="-742950" algn="just">
              <a:buAutoNum type="arabicPeriod"/>
            </a:pPr>
            <a:r>
              <a:rPr lang="en-US" sz="3600" b="1" i="1" dirty="0">
                <a:latin typeface="Garamond" panose="02020404030301010803" pitchFamily="18" charset="0"/>
              </a:rPr>
              <a:t>Case Studies </a:t>
            </a:r>
          </a:p>
          <a:p>
            <a:pPr lvl="0" algn="ctr"/>
            <a:r>
              <a:rPr lang="en-US" sz="3600" b="1" dirty="0">
                <a:solidFill>
                  <a:srgbClr val="C00000"/>
                </a:solidFill>
                <a:latin typeface="Garamond" panose="02020404030301010803" pitchFamily="18" charset="0"/>
              </a:rPr>
              <a:t> </a:t>
            </a:r>
            <a:endParaRPr b="1" dirty="0"/>
          </a:p>
        </p:txBody>
      </p: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Tree>
    <p:extLst>
      <p:ext uri="{BB962C8B-B14F-4D97-AF65-F5344CB8AC3E}">
        <p14:creationId xmlns:p14="http://schemas.microsoft.com/office/powerpoint/2010/main" val="22944162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0" y="454134"/>
            <a:ext cx="8798311" cy="6294031"/>
          </a:xfrm>
          <a:prstGeom prst="rect">
            <a:avLst/>
          </a:prstGeom>
          <a:noFill/>
        </p:spPr>
        <p:txBody>
          <a:bodyPr wrap="square" rtlCol="0">
            <a:spAutoFit/>
          </a:bodyPr>
          <a:lstStyle/>
          <a:p>
            <a:pPr algn="just"/>
            <a:endParaRPr lang="it-IT" sz="1900" b="1" dirty="0">
              <a:latin typeface="Garamond" panose="02020404030301010803" pitchFamily="18" charset="0"/>
            </a:endParaRPr>
          </a:p>
          <a:p>
            <a:pPr algn="ctr"/>
            <a:r>
              <a:rPr lang="it-IT" sz="2400" b="1" dirty="0">
                <a:latin typeface="Garamond" panose="02020404030301010803" pitchFamily="18" charset="0"/>
              </a:rPr>
              <a:t>REG. UE: DENOMINAZIONE DI ORIGINE (ART. 5, CO. 1)</a:t>
            </a:r>
          </a:p>
          <a:p>
            <a:pPr algn="ctr"/>
            <a:endParaRPr lang="it-IT" sz="2400" b="1" dirty="0">
              <a:latin typeface="Garamond" panose="02020404030301010803" pitchFamily="18" charset="0"/>
            </a:endParaRPr>
          </a:p>
          <a:p>
            <a:pPr algn="just"/>
            <a:r>
              <a:rPr lang="it-IT" sz="2400" b="1" dirty="0">
                <a:latin typeface="Garamond" panose="02020404030301010803" pitchFamily="18" charset="0"/>
                <a:sym typeface="Wingdings" pitchFamily="2" charset="2"/>
              </a:rPr>
              <a:t>Deve sussistere </a:t>
            </a:r>
            <a:r>
              <a:rPr lang="it-IT" sz="2400" b="1" dirty="0">
                <a:latin typeface="Garamond" panose="02020404030301010803" pitchFamily="18" charset="0"/>
              </a:rPr>
              <a:t>un collegamento stretto ed oggettivo tra le caratteristiche del prodotto e la sua origine geografica</a:t>
            </a:r>
          </a:p>
          <a:p>
            <a:pPr algn="just"/>
            <a:endParaRPr lang="it-IT" sz="2400" dirty="0">
              <a:latin typeface="Garamond" panose="02020404030301010803" pitchFamily="18" charset="0"/>
            </a:endParaRPr>
          </a:p>
          <a:p>
            <a:pPr marL="457200" indent="-457200" algn="just">
              <a:buAutoNum type="arabicParenR"/>
            </a:pPr>
            <a:r>
              <a:rPr lang="it-IT" sz="2400" b="1" dirty="0">
                <a:latin typeface="Garamond" panose="02020404030301010803" pitchFamily="18" charset="0"/>
              </a:rPr>
              <a:t>Prodotto originario </a:t>
            </a:r>
            <a:r>
              <a:rPr lang="it-IT" sz="2400" dirty="0">
                <a:latin typeface="Garamond" panose="02020404030301010803" pitchFamily="18" charset="0"/>
              </a:rPr>
              <a:t>di una regione, di un luogo o, in casi eccezionali, di un paese determinato </a:t>
            </a:r>
          </a:p>
          <a:p>
            <a:pPr marL="457200" indent="-457200" algn="just">
              <a:buAutoNum type="arabicParenR"/>
            </a:pPr>
            <a:r>
              <a:rPr lang="it-IT" sz="2400" b="1" dirty="0">
                <a:latin typeface="Garamond" panose="02020404030301010803" pitchFamily="18" charset="0"/>
              </a:rPr>
              <a:t>Le cui qualità o caratteristiche intrinseche sono dovute </a:t>
            </a:r>
            <a:r>
              <a:rPr lang="it-IT" sz="2400" dirty="0">
                <a:latin typeface="Garamond" panose="02020404030301010803" pitchFamily="18" charset="0"/>
              </a:rPr>
              <a:t>essenzialmente o esclusivamente alle specificità ambientali del luogo d’origine ed ai suoi intriseci fattori naturali e umani (quali </a:t>
            </a:r>
            <a:r>
              <a:rPr lang="it-IT" sz="2400" b="1" dirty="0">
                <a:latin typeface="Garamond" panose="02020404030301010803" pitchFamily="18" charset="0"/>
              </a:rPr>
              <a:t>clima, qualità del suolo, conoscenze ascrivibili alle popolazioni locali, </a:t>
            </a:r>
            <a:r>
              <a:rPr lang="it-IT" sz="2400" dirty="0">
                <a:latin typeface="Garamond" panose="02020404030301010803" pitchFamily="18" charset="0"/>
              </a:rPr>
              <a:t>etc.)</a:t>
            </a:r>
          </a:p>
          <a:p>
            <a:pPr marL="457200" indent="-457200" algn="just">
              <a:buAutoNum type="arabicParenR"/>
            </a:pPr>
            <a:r>
              <a:rPr lang="it-IT" sz="2400" dirty="0">
                <a:latin typeface="Garamond" panose="02020404030301010803" pitchFamily="18" charset="0"/>
              </a:rPr>
              <a:t>Le cui fasi di </a:t>
            </a:r>
            <a:r>
              <a:rPr lang="it-IT" sz="2400" b="1" dirty="0">
                <a:latin typeface="Garamond" panose="02020404030301010803" pitchFamily="18" charset="0"/>
              </a:rPr>
              <a:t>produzione, trasformazione ed elaborazione</a:t>
            </a:r>
            <a:r>
              <a:rPr lang="it-IT" sz="2400" dirty="0">
                <a:latin typeface="Garamond" panose="02020404030301010803" pitchFamily="18" charset="0"/>
              </a:rPr>
              <a:t>, si svolgono in un’area geografica delimitata, di cui il prodotto porta il nome</a:t>
            </a: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6880322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80490" y="548679"/>
            <a:ext cx="8417822" cy="5986254"/>
          </a:xfrm>
          <a:prstGeom prst="rect">
            <a:avLst/>
          </a:prstGeom>
          <a:noFill/>
        </p:spPr>
        <p:txBody>
          <a:bodyPr wrap="square" rtlCol="0">
            <a:spAutoFit/>
          </a:bodyPr>
          <a:lstStyle/>
          <a:p>
            <a:pPr algn="ctr"/>
            <a:r>
              <a:rPr lang="it-IT" sz="2300" b="1" i="1" dirty="0">
                <a:latin typeface="Garamond" panose="02020404030301010803" pitchFamily="18" charset="0"/>
              </a:rPr>
              <a:t>(</a:t>
            </a:r>
            <a:endParaRPr lang="it-IT" sz="2300" b="1" dirty="0">
              <a:latin typeface="Garamond" panose="02020404030301010803" pitchFamily="18" charset="0"/>
            </a:endParaRPr>
          </a:p>
          <a:p>
            <a:pPr algn="ctr"/>
            <a:r>
              <a:rPr lang="it-IT" sz="2400" b="1" dirty="0">
                <a:latin typeface="Garamond" panose="02020404030301010803" pitchFamily="18" charset="0"/>
              </a:rPr>
              <a:t>INDICAZIONE GEOGRAFICA (ART. 5, CO. 2)</a:t>
            </a:r>
          </a:p>
          <a:p>
            <a:pPr algn="ctr"/>
            <a:endParaRPr lang="it-IT" sz="2400" b="1" dirty="0">
              <a:latin typeface="Garamond" panose="02020404030301010803" pitchFamily="18" charset="0"/>
            </a:endParaRPr>
          </a:p>
          <a:p>
            <a:pPr algn="just"/>
            <a:r>
              <a:rPr lang="it-IT" sz="2400" dirty="0">
                <a:latin typeface="Garamond" panose="02020404030301010803" pitchFamily="18" charset="0"/>
              </a:rPr>
              <a:t>Anche l’IG identifica un prodotto agricolo o alimentare originario di un determinato luogo, regione o paese, tuttavia</a:t>
            </a:r>
          </a:p>
          <a:p>
            <a:pPr algn="just"/>
            <a:endParaRPr lang="it-IT" sz="2400" dirty="0">
              <a:latin typeface="Garamond" panose="02020404030301010803" pitchFamily="18" charset="0"/>
            </a:endParaRPr>
          </a:p>
          <a:p>
            <a:pPr algn="just"/>
            <a:r>
              <a:rPr lang="it-IT" sz="2400" dirty="0">
                <a:latin typeface="Garamond" panose="02020404030301010803" pitchFamily="18" charset="0"/>
              </a:rPr>
              <a:t>A differenza delle DO, è sufficiente che: </a:t>
            </a:r>
          </a:p>
          <a:p>
            <a:pPr marL="457200" indent="-457200" algn="just">
              <a:buAutoNum type="arabicParenR"/>
            </a:pPr>
            <a:r>
              <a:rPr lang="it-IT" sz="2400" b="1" dirty="0">
                <a:latin typeface="Garamond" panose="02020404030301010803" pitchFamily="18" charset="0"/>
              </a:rPr>
              <a:t>Solo una determinata qualità, la reputazione o altre caratteristiche siano attribuibili a tale origine geografica</a:t>
            </a:r>
            <a:r>
              <a:rPr lang="it-IT" sz="2400" dirty="0">
                <a:latin typeface="Garamond" panose="02020404030301010803" pitchFamily="18" charset="0"/>
              </a:rPr>
              <a:t> </a:t>
            </a:r>
          </a:p>
          <a:p>
            <a:pPr marL="457200" indent="-457200" algn="just">
              <a:buAutoNum type="arabicParenR"/>
            </a:pPr>
            <a:r>
              <a:rPr lang="it-IT" sz="2400" b="1" dirty="0">
                <a:latin typeface="Garamond" panose="02020404030301010803" pitchFamily="18" charset="0"/>
              </a:rPr>
              <a:t>Solo una delle fasi di produzione, trasformazione  ed elaborazione avvenga nella zona geografica delimitata </a:t>
            </a:r>
            <a:r>
              <a:rPr lang="it-IT" sz="2400" dirty="0">
                <a:latin typeface="Garamond" panose="02020404030301010803" pitchFamily="18" charset="0"/>
              </a:rPr>
              <a:t>(potendo ad es. trattarsi di prodotti derivanti dalla trasformazione con metodi produttivi consolidati di materie prime provenienti da  territori diversi).</a:t>
            </a:r>
            <a:endParaRPr lang="it-IT" sz="2400" dirty="0">
              <a:solidFill>
                <a:srgbClr val="1F497D"/>
              </a:solidFill>
              <a:highlight>
                <a:srgbClr val="FFFF00"/>
              </a:highlight>
              <a:latin typeface="Garamond" panose="02020404030301010803" pitchFamily="18" charset="0"/>
            </a:endParaRPr>
          </a:p>
          <a:p>
            <a:pPr marL="457200" indent="-457200" algn="just">
              <a:buAutoNum type="arabicParenR"/>
            </a:pP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21498890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43668" y="1018733"/>
            <a:ext cx="8523242" cy="7648248"/>
          </a:xfrm>
          <a:prstGeom prst="rect">
            <a:avLst/>
          </a:prstGeom>
          <a:noFill/>
        </p:spPr>
        <p:txBody>
          <a:bodyPr wrap="square" rtlCol="0">
            <a:spAutoFit/>
          </a:bodyPr>
          <a:lstStyle/>
          <a:p>
            <a:pPr algn="ctr"/>
            <a:r>
              <a:rPr lang="it-IT" sz="2400" dirty="0">
                <a:latin typeface="Garamond" panose="02020404030301010803" pitchFamily="18" charset="0"/>
              </a:rPr>
              <a:t>RICAPITOLANDO, </a:t>
            </a:r>
            <a:r>
              <a:rPr lang="it-IT" sz="2400" b="1" dirty="0">
                <a:latin typeface="Garamond" panose="02020404030301010803" pitchFamily="18" charset="0"/>
              </a:rPr>
              <a:t>DIFFERENZE TRA DO E IG</a:t>
            </a:r>
          </a:p>
          <a:p>
            <a:pPr algn="ctr"/>
            <a:endParaRPr lang="it-IT" sz="2400" dirty="0">
              <a:latin typeface="Garamond" panose="02020404030301010803" pitchFamily="18" charset="0"/>
            </a:endParaRPr>
          </a:p>
          <a:p>
            <a:pPr algn="just"/>
            <a:r>
              <a:rPr lang="it-IT" sz="2300" dirty="0">
                <a:latin typeface="Garamond" panose="02020404030301010803" pitchFamily="18" charset="0"/>
              </a:rPr>
              <a:t>1) </a:t>
            </a:r>
            <a:r>
              <a:rPr lang="it-IT" sz="2400" dirty="0">
                <a:latin typeface="Garamond" panose="02020404030301010803" pitchFamily="18" charset="0"/>
              </a:rPr>
              <a:t>Nella DO: le caratteristiche del prodotto sono dovute “</a:t>
            </a:r>
            <a:r>
              <a:rPr lang="it-IT" sz="2400" b="1" dirty="0">
                <a:latin typeface="Garamond" panose="02020404030301010803" pitchFamily="18" charset="0"/>
              </a:rPr>
              <a:t>essenzialmente o esclusivamente</a:t>
            </a:r>
            <a:r>
              <a:rPr lang="it-IT" sz="2400" dirty="0">
                <a:latin typeface="Garamond" panose="02020404030301010803" pitchFamily="18" charset="0"/>
              </a:rPr>
              <a:t>” ad una determinata zona geografica, mentre per la IG è sufficiente che </a:t>
            </a:r>
            <a:r>
              <a:rPr lang="it-IT" sz="2400" b="1" dirty="0">
                <a:latin typeface="Garamond" panose="02020404030301010803" pitchFamily="18" charset="0"/>
              </a:rPr>
              <a:t>anche una sola </a:t>
            </a:r>
            <a:r>
              <a:rPr lang="it-IT" sz="2400" dirty="0">
                <a:latin typeface="Garamond" panose="02020404030301010803" pitchFamily="18" charset="0"/>
              </a:rPr>
              <a:t>qualità o caratteristica dell’alimento possa essere attribuita “essenzialmente” all’ambiente geografico</a:t>
            </a:r>
          </a:p>
          <a:p>
            <a:pPr algn="just"/>
            <a:r>
              <a:rPr lang="it-IT" sz="2400" dirty="0">
                <a:latin typeface="Garamond" panose="02020404030301010803" pitchFamily="18" charset="0"/>
              </a:rPr>
              <a:t>2) Solo nella IG il legame col territorio può essere espresso anche soltanto dalla </a:t>
            </a:r>
            <a:r>
              <a:rPr lang="it-IT" sz="2400" b="1" dirty="0">
                <a:latin typeface="Garamond" panose="02020404030301010803" pitchFamily="18" charset="0"/>
              </a:rPr>
              <a:t>mera reputazione </a:t>
            </a:r>
            <a:r>
              <a:rPr lang="it-IT" sz="2400" dirty="0">
                <a:latin typeface="Garamond" panose="02020404030301010803" pitchFamily="18" charset="0"/>
              </a:rPr>
              <a:t>di cui gode il prodotto</a:t>
            </a:r>
          </a:p>
          <a:p>
            <a:pPr algn="just"/>
            <a:r>
              <a:rPr lang="it-IT" sz="2400" dirty="0">
                <a:latin typeface="Garamond" panose="02020404030301010803" pitchFamily="18" charset="0"/>
              </a:rPr>
              <a:t>3) Perché un prodotto possa fregiarsi della DO, occorre che </a:t>
            </a:r>
            <a:r>
              <a:rPr lang="it-IT" sz="2400" b="1" dirty="0">
                <a:latin typeface="Garamond" panose="02020404030301010803" pitchFamily="18" charset="0"/>
              </a:rPr>
              <a:t>tutte le fasi </a:t>
            </a:r>
            <a:r>
              <a:rPr lang="it-IT" sz="2400" dirty="0">
                <a:latin typeface="Garamond" panose="02020404030301010803" pitchFamily="18" charset="0"/>
              </a:rPr>
              <a:t>della produzione, trasformazione, elaborazione e confezionamento si svolgano all’interno della zona geografica delimitata; per la IGP è sufficiente che </a:t>
            </a:r>
            <a:r>
              <a:rPr lang="it-IT" sz="2400" b="1" dirty="0">
                <a:latin typeface="Garamond" panose="02020404030301010803" pitchFamily="18" charset="0"/>
              </a:rPr>
              <a:t>una sola di queste fasi </a:t>
            </a:r>
            <a:r>
              <a:rPr lang="it-IT" sz="2400" dirty="0">
                <a:latin typeface="Garamond" panose="02020404030301010803" pitchFamily="18" charset="0"/>
              </a:rPr>
              <a:t>si svolga nel perimetro individuato</a:t>
            </a:r>
          </a:p>
          <a:p>
            <a:pPr algn="just"/>
            <a:endParaRPr lang="it-IT" sz="2400" dirty="0">
              <a:latin typeface="Garamond" panose="02020404030301010803" pitchFamily="18" charset="0"/>
            </a:endParaRPr>
          </a:p>
          <a:p>
            <a:pPr algn="just"/>
            <a:endParaRPr lang="it-IT" sz="2000" dirty="0"/>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27111196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51614" y="1080097"/>
            <a:ext cx="8546698" cy="3847207"/>
          </a:xfrm>
          <a:prstGeom prst="rect">
            <a:avLst/>
          </a:prstGeom>
          <a:noFill/>
        </p:spPr>
        <p:txBody>
          <a:bodyPr wrap="square" rtlCol="0">
            <a:spAutoFit/>
          </a:bodyPr>
          <a:lstStyle/>
          <a:p>
            <a:pPr algn="ctr"/>
            <a:r>
              <a:rPr lang="it-IT" sz="2800" b="1" dirty="0">
                <a:latin typeface="Garamond" panose="02020404030301010803" pitchFamily="18" charset="0"/>
              </a:rPr>
              <a:t>Art. 6, co.1 e 3</a:t>
            </a:r>
          </a:p>
          <a:p>
            <a:pPr algn="just"/>
            <a:endParaRPr lang="it-IT" sz="2400" dirty="0">
              <a:latin typeface="Garamond" panose="02020404030301010803" pitchFamily="18" charset="0"/>
            </a:endParaRPr>
          </a:p>
          <a:p>
            <a:pPr marL="514350" indent="-514350" algn="just">
              <a:buAutoNum type="romanLcParenBoth"/>
            </a:pPr>
            <a:r>
              <a:rPr lang="it-IT" sz="2400" dirty="0">
                <a:latin typeface="Garamond" panose="02020404030301010803" pitchFamily="18" charset="0"/>
              </a:rPr>
              <a:t>I termini generici non possono essere registrati quali IG e DO </a:t>
            </a:r>
          </a:p>
          <a:p>
            <a:pPr algn="just"/>
            <a:endParaRPr lang="it-IT" sz="2400" dirty="0">
              <a:latin typeface="Garamond" panose="02020404030301010803" pitchFamily="18" charset="0"/>
            </a:endParaRPr>
          </a:p>
          <a:p>
            <a:pPr algn="just"/>
            <a:r>
              <a:rPr lang="it-IT" sz="2400" u="sng" dirty="0">
                <a:latin typeface="Garamond" panose="02020404030301010803" pitchFamily="18" charset="0"/>
              </a:rPr>
              <a:t>(ii)Rapporto tra DOP/IGP e marchi notori</a:t>
            </a:r>
            <a:r>
              <a:rPr lang="it-IT" sz="2400" dirty="0">
                <a:latin typeface="Garamond" panose="02020404030301010803" pitchFamily="18" charset="0"/>
              </a:rPr>
              <a:t>: un nome proposto per la registrazione come DO o IG non è registrato qualora, </a:t>
            </a:r>
            <a:r>
              <a:rPr lang="it-IT" sz="2400" b="1" dirty="0">
                <a:latin typeface="Garamond" panose="02020404030301010803" pitchFamily="18" charset="0"/>
              </a:rPr>
              <a:t>tenuto conto della notorietà e della reputazione di un marchio registrato e della durata di utilizzazione dello stesso</a:t>
            </a:r>
            <a:r>
              <a:rPr lang="it-IT" sz="2400" dirty="0">
                <a:latin typeface="Garamond" panose="02020404030301010803" pitchFamily="18" charset="0"/>
              </a:rPr>
              <a:t>, la registrazione del nome proposto come DO o IG sarebbe tale da </a:t>
            </a:r>
            <a:r>
              <a:rPr lang="it-IT" sz="2400" b="1" dirty="0">
                <a:latin typeface="Garamond" panose="02020404030301010803" pitchFamily="18" charset="0"/>
              </a:rPr>
              <a:t>indurre in errore il consumatore </a:t>
            </a:r>
            <a:r>
              <a:rPr lang="it-IT" sz="2400" dirty="0">
                <a:latin typeface="Garamond" panose="02020404030301010803" pitchFamily="18" charset="0"/>
              </a:rPr>
              <a:t>quanto alla vera identità del prodotto </a:t>
            </a:r>
          </a:p>
        </p:txBody>
      </p:sp>
    </p:spTree>
    <p:extLst>
      <p:ext uri="{BB962C8B-B14F-4D97-AF65-F5344CB8AC3E}">
        <p14:creationId xmlns:p14="http://schemas.microsoft.com/office/powerpoint/2010/main" val="204249132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90244" y="865311"/>
            <a:ext cx="8608067" cy="5693866"/>
          </a:xfrm>
          <a:prstGeom prst="rect">
            <a:avLst/>
          </a:prstGeom>
          <a:noFill/>
        </p:spPr>
        <p:txBody>
          <a:bodyPr wrap="square" rtlCol="0">
            <a:spAutoFit/>
          </a:bodyPr>
          <a:lstStyle/>
          <a:p>
            <a:pPr algn="ctr"/>
            <a:r>
              <a:rPr lang="it-IT" sz="2400" b="1" dirty="0">
                <a:latin typeface="Garamond" panose="02020404030301010803" pitchFamily="18" charset="0"/>
              </a:rPr>
              <a:t>ARTICOLO 7 – Il DISCIPLINARE</a:t>
            </a:r>
          </a:p>
          <a:p>
            <a:pPr algn="ctr"/>
            <a:endParaRPr lang="it-IT" sz="2100" b="1" dirty="0">
              <a:latin typeface="Garamond" panose="02020404030301010803" pitchFamily="18" charset="0"/>
            </a:endParaRPr>
          </a:p>
          <a:p>
            <a:pPr algn="just"/>
            <a:r>
              <a:rPr lang="it-IT" sz="2000" dirty="0">
                <a:latin typeface="Garamond" panose="02020404030301010803" pitchFamily="18" charset="0"/>
              </a:rPr>
              <a:t>IG e DOP devono rispettare un disciplinare che contenga:</a:t>
            </a:r>
          </a:p>
          <a:p>
            <a:pPr algn="just"/>
            <a:endParaRPr lang="it-IT" sz="2000" dirty="0">
              <a:latin typeface="Garamond" panose="02020404030301010803" pitchFamily="18" charset="0"/>
            </a:endParaRPr>
          </a:p>
          <a:p>
            <a:pPr marL="457200" indent="-457200" algn="just">
              <a:buAutoNum type="alphaUcParenR"/>
            </a:pPr>
            <a:r>
              <a:rPr lang="it-IT" sz="2000" dirty="0">
                <a:latin typeface="Garamond" panose="02020404030301010803" pitchFamily="18" charset="0"/>
              </a:rPr>
              <a:t>il </a:t>
            </a:r>
            <a:r>
              <a:rPr lang="it-IT" sz="2000" b="1" dirty="0">
                <a:latin typeface="Garamond" panose="02020404030301010803" pitchFamily="18" charset="0"/>
              </a:rPr>
              <a:t>nome</a:t>
            </a:r>
            <a:r>
              <a:rPr lang="it-IT" sz="2000" dirty="0">
                <a:latin typeface="Garamond" panose="02020404030301010803" pitchFamily="18" charset="0"/>
              </a:rPr>
              <a:t> da proteggere come DO o IG</a:t>
            </a:r>
          </a:p>
          <a:p>
            <a:pPr marL="457200" indent="-457200" algn="just">
              <a:buAutoNum type="alphaUcParenR"/>
            </a:pPr>
            <a:r>
              <a:rPr lang="it-IT" sz="2000" dirty="0">
                <a:latin typeface="Garamond" panose="02020404030301010803" pitchFamily="18" charset="0"/>
              </a:rPr>
              <a:t>la </a:t>
            </a:r>
            <a:r>
              <a:rPr lang="it-IT" sz="2000" b="1" dirty="0">
                <a:latin typeface="Garamond" panose="02020404030301010803" pitchFamily="18" charset="0"/>
              </a:rPr>
              <a:t>descrizione del prodotto </a:t>
            </a:r>
            <a:r>
              <a:rPr lang="it-IT" sz="2000" dirty="0">
                <a:latin typeface="Garamond" panose="02020404030301010803" pitchFamily="18" charset="0"/>
              </a:rPr>
              <a:t>e delle principali caratteristiche</a:t>
            </a:r>
          </a:p>
          <a:p>
            <a:pPr marL="457200" indent="-457200" algn="just">
              <a:buAutoNum type="alphaUcParenR"/>
            </a:pPr>
            <a:r>
              <a:rPr lang="it-IT" sz="2000" dirty="0">
                <a:latin typeface="Garamond" panose="02020404030301010803" pitchFamily="18" charset="0"/>
              </a:rPr>
              <a:t>la definizione della </a:t>
            </a:r>
            <a:r>
              <a:rPr lang="it-IT" sz="2000" b="1" dirty="0">
                <a:latin typeface="Garamond" panose="02020404030301010803" pitchFamily="18" charset="0"/>
              </a:rPr>
              <a:t>zona geografica delimitata </a:t>
            </a:r>
          </a:p>
          <a:p>
            <a:pPr marL="457200" indent="-457200" algn="just">
              <a:buAutoNum type="alphaUcParenR"/>
            </a:pPr>
            <a:r>
              <a:rPr lang="it-IT" sz="2000" dirty="0">
                <a:latin typeface="Garamond" panose="02020404030301010803" pitchFamily="18" charset="0"/>
              </a:rPr>
              <a:t>gli elementi che dimostrano che </a:t>
            </a:r>
            <a:r>
              <a:rPr lang="it-IT" sz="2000" b="1" dirty="0">
                <a:latin typeface="Garamond" panose="02020404030301010803" pitchFamily="18" charset="0"/>
              </a:rPr>
              <a:t>il prodotto è originario della </a:t>
            </a:r>
            <a:r>
              <a:rPr lang="it-IT" sz="2000" dirty="0">
                <a:latin typeface="Garamond" panose="02020404030301010803" pitchFamily="18" charset="0"/>
              </a:rPr>
              <a:t>zona geografica delimitata</a:t>
            </a:r>
          </a:p>
          <a:p>
            <a:pPr marL="457200" indent="-457200" algn="just">
              <a:buAutoNum type="alphaUcParenR"/>
            </a:pPr>
            <a:r>
              <a:rPr lang="it-IT" sz="2000" dirty="0">
                <a:latin typeface="Garamond" panose="02020404030301010803" pitchFamily="18" charset="0"/>
              </a:rPr>
              <a:t>la descrizione del </a:t>
            </a:r>
            <a:r>
              <a:rPr lang="it-IT" sz="2000" b="1" dirty="0">
                <a:latin typeface="Garamond" panose="02020404030301010803" pitchFamily="18" charset="0"/>
              </a:rPr>
              <a:t>metodo di ottenimento </a:t>
            </a:r>
            <a:r>
              <a:rPr lang="it-IT" sz="2000" dirty="0">
                <a:latin typeface="Garamond" panose="02020404030301010803" pitchFamily="18" charset="0"/>
              </a:rPr>
              <a:t>del prodotto </a:t>
            </a:r>
          </a:p>
          <a:p>
            <a:pPr marL="457200" indent="-457200" algn="just">
              <a:buAutoNum type="alphaUcParenR"/>
            </a:pPr>
            <a:r>
              <a:rPr lang="it-IT" sz="2000" dirty="0">
                <a:latin typeface="Garamond" panose="02020404030301010803" pitchFamily="18" charset="0"/>
              </a:rPr>
              <a:t>li elementi che stabiliscono: i. </a:t>
            </a:r>
            <a:r>
              <a:rPr lang="it-IT" sz="2000" b="1" dirty="0">
                <a:latin typeface="Garamond" panose="02020404030301010803" pitchFamily="18" charset="0"/>
              </a:rPr>
              <a:t>il legame </a:t>
            </a:r>
            <a:r>
              <a:rPr lang="it-IT" sz="2000" dirty="0">
                <a:latin typeface="Garamond" panose="02020404030301010803" pitchFamily="18" charset="0"/>
              </a:rPr>
              <a:t>fra la qualità del prodotto e l’ambiente geografico; o ii. il legame fra una data qualità, la reputazione o un’altra caratteristica del prodotto e l’origine geografica</a:t>
            </a:r>
          </a:p>
          <a:p>
            <a:pPr marL="457200" indent="-457200" algn="just">
              <a:buAutoNum type="alphaUcParenR"/>
            </a:pPr>
            <a:r>
              <a:rPr lang="it-IT" sz="2000" b="1" dirty="0">
                <a:latin typeface="Garamond" panose="02020404030301010803" pitchFamily="18" charset="0"/>
              </a:rPr>
              <a:t>i dati dell’autorità </a:t>
            </a:r>
            <a:r>
              <a:rPr lang="it-IT" sz="2000" dirty="0">
                <a:latin typeface="Garamond" panose="02020404030301010803" pitchFamily="18" charset="0"/>
              </a:rPr>
              <a:t>che verifica il rispetto delle disposizioni del disciplinare e i relativi compiti specifici</a:t>
            </a:r>
          </a:p>
          <a:p>
            <a:pPr marL="457200" indent="-457200" algn="just">
              <a:buAutoNum type="alphaUcParenR"/>
            </a:pPr>
            <a:r>
              <a:rPr lang="it-IT" sz="2000" dirty="0">
                <a:latin typeface="Garamond" panose="02020404030301010803" pitchFamily="18" charset="0"/>
              </a:rPr>
              <a:t>qualsiasi regola specifica per l’</a:t>
            </a:r>
            <a:r>
              <a:rPr lang="it-IT" sz="2000" b="1" dirty="0">
                <a:latin typeface="Garamond" panose="02020404030301010803" pitchFamily="18" charset="0"/>
              </a:rPr>
              <a:t>etichettatura </a:t>
            </a:r>
            <a:r>
              <a:rPr lang="it-IT" sz="2000" dirty="0">
                <a:latin typeface="Garamond" panose="02020404030301010803" pitchFamily="18" charset="0"/>
              </a:rPr>
              <a:t>del prodotto in questione</a:t>
            </a:r>
          </a:p>
          <a:p>
            <a:pPr algn="just"/>
            <a:endParaRPr lang="it-IT" sz="2100" b="1" dirty="0">
              <a:latin typeface="Garamond" panose="02020404030301010803" pitchFamily="18" charset="0"/>
            </a:endParaRPr>
          </a:p>
          <a:p>
            <a:pPr algn="just"/>
            <a:endParaRPr lang="it-IT" sz="2100" dirty="0">
              <a:latin typeface="Garamond" panose="02020404030301010803" pitchFamily="18" charset="0"/>
            </a:endParaRPr>
          </a:p>
        </p:txBody>
      </p:sp>
    </p:spTree>
    <p:extLst>
      <p:ext uri="{BB962C8B-B14F-4D97-AF65-F5344CB8AC3E}">
        <p14:creationId xmlns:p14="http://schemas.microsoft.com/office/powerpoint/2010/main" val="19049131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59560" y="1264209"/>
            <a:ext cx="8638751" cy="4031873"/>
          </a:xfrm>
          <a:prstGeom prst="rect">
            <a:avLst/>
          </a:prstGeom>
          <a:noFill/>
        </p:spPr>
        <p:txBody>
          <a:bodyPr wrap="square" rtlCol="0">
            <a:spAutoFit/>
          </a:bodyPr>
          <a:lstStyle/>
          <a:p>
            <a:pPr algn="ctr"/>
            <a:r>
              <a:rPr lang="it-IT" sz="2400" b="1" dirty="0">
                <a:latin typeface="Garamond" panose="02020404030301010803" pitchFamily="18" charset="0"/>
              </a:rPr>
              <a:t>ART. 12, CO.1  E 3 - REGOLAMENTO (UE) N. 1151/2012 </a:t>
            </a:r>
          </a:p>
          <a:p>
            <a:pPr algn="ctr"/>
            <a:endParaRPr lang="it-IT" sz="2400" dirty="0">
              <a:latin typeface="Garamond" panose="02020404030301010803" pitchFamily="18" charset="0"/>
            </a:endParaRPr>
          </a:p>
          <a:p>
            <a:pPr algn="just"/>
            <a:endParaRPr lang="it-IT" sz="2000" dirty="0">
              <a:latin typeface="Garamond" panose="02020404030301010803" pitchFamily="18" charset="0"/>
            </a:endParaRPr>
          </a:p>
          <a:p>
            <a:pPr marL="342900" indent="-342900" algn="just">
              <a:buFont typeface="Arial" panose="020B0604020202020204" pitchFamily="34" charset="0"/>
              <a:buChar char="•"/>
            </a:pPr>
            <a:r>
              <a:rPr lang="it-IT" sz="2400" dirty="0">
                <a:latin typeface="Garamond" panose="02020404030301010803" pitchFamily="18" charset="0"/>
              </a:rPr>
              <a:t>Le DOP e le IGP possono essere utilizzate da qualsiasi operatore che commercializzi un prodotto conforme al relativo disciplinare</a:t>
            </a:r>
          </a:p>
          <a:p>
            <a:pPr marL="342900" indent="-342900" algn="just">
              <a:buFont typeface="Arial" panose="020B0604020202020204" pitchFamily="34" charset="0"/>
              <a:buChar char="•"/>
            </a:pPr>
            <a:endParaRPr lang="it-IT" sz="2400" dirty="0">
              <a:latin typeface="Garamond" panose="02020404030301010803" pitchFamily="18" charset="0"/>
            </a:endParaRPr>
          </a:p>
          <a:p>
            <a:pPr marL="342900" indent="-342900" algn="just">
              <a:buFont typeface="Arial" panose="020B0604020202020204" pitchFamily="34" charset="0"/>
              <a:buChar char="•"/>
            </a:pPr>
            <a:r>
              <a:rPr lang="it-IT" sz="2400" dirty="0">
                <a:latin typeface="Garamond" panose="02020404030301010803" pitchFamily="18" charset="0"/>
              </a:rPr>
              <a:t>La conformità al disciplinare garantisce agli operatori che commercializzano un prodotto la possibilità di </a:t>
            </a:r>
            <a:r>
              <a:rPr lang="it-IT" sz="2400" b="1" dirty="0">
                <a:latin typeface="Garamond" panose="02020404030301010803" pitchFamily="18" charset="0"/>
              </a:rPr>
              <a:t>utilizzare nell’etichettatura le DOP e le IGP, insieme ai simboli dell’UE destinati a darne pubblicità, nello stesso campo visivo</a:t>
            </a:r>
          </a:p>
          <a:p>
            <a:pPr marL="342900" indent="-342900" algn="just">
              <a:buFont typeface="Arial" panose="020B0604020202020204" pitchFamily="34" charset="0"/>
              <a:buChar char="•"/>
            </a:pPr>
            <a:endParaRPr lang="it-IT" sz="2000" dirty="0">
              <a:latin typeface="Garamond" panose="02020404030301010803" pitchFamily="18" charset="0"/>
            </a:endParaRPr>
          </a:p>
        </p:txBody>
      </p:sp>
    </p:spTree>
    <p:extLst>
      <p:ext uri="{BB962C8B-B14F-4D97-AF65-F5344CB8AC3E}">
        <p14:creationId xmlns:p14="http://schemas.microsoft.com/office/powerpoint/2010/main" val="9576403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59560" y="767117"/>
            <a:ext cx="8638751" cy="5586145"/>
          </a:xfrm>
          <a:prstGeom prst="rect">
            <a:avLst/>
          </a:prstGeom>
          <a:noFill/>
        </p:spPr>
        <p:txBody>
          <a:bodyPr wrap="square" rtlCol="0">
            <a:spAutoFit/>
          </a:bodyPr>
          <a:lstStyle/>
          <a:p>
            <a:pPr algn="ctr"/>
            <a:r>
              <a:rPr lang="it-IT" sz="2400" b="1" dirty="0">
                <a:latin typeface="Garamond" panose="02020404030301010803" pitchFamily="18" charset="0"/>
              </a:rPr>
              <a:t>ART. 11 – REGISTRO DOP ed IGP/ART.49-53: PROCEDURA</a:t>
            </a:r>
          </a:p>
          <a:p>
            <a:pPr algn="ctr"/>
            <a:endParaRPr lang="it-IT" sz="2400" dirty="0">
              <a:latin typeface="Garamond" panose="02020404030301010803" pitchFamily="18" charset="0"/>
            </a:endParaRPr>
          </a:p>
          <a:p>
            <a:pPr marL="342900" indent="-342900" algn="just">
              <a:buFont typeface="Arial" panose="020B0604020202020204" pitchFamily="34" charset="0"/>
              <a:buChar char="•"/>
            </a:pPr>
            <a:r>
              <a:rPr lang="it-IT" sz="2400" dirty="0">
                <a:latin typeface="Garamond" panose="02020404030301010803" pitchFamily="18" charset="0"/>
              </a:rPr>
              <a:t>Nel registro sono iscritti i diritti nativi di tale territorio, ovvero IG relative a prodotti di paese terzi con cui l’UE abbia sancito un accordo internazionale</a:t>
            </a:r>
          </a:p>
          <a:p>
            <a:pPr marL="342900" indent="-342900" algn="just">
              <a:buFont typeface="Arial" panose="020B0604020202020204" pitchFamily="34" charset="0"/>
              <a:buChar char="•"/>
            </a:pPr>
            <a:r>
              <a:rPr lang="it-IT" sz="2400" dirty="0">
                <a:latin typeface="Garamond" panose="02020404030301010803" pitchFamily="18" charset="0"/>
              </a:rPr>
              <a:t>La procedure prevede quanto segue: </a:t>
            </a:r>
          </a:p>
          <a:p>
            <a:pPr marL="514350" indent="-514350" algn="just">
              <a:buAutoNum type="romanLcParenBoth"/>
            </a:pPr>
            <a:r>
              <a:rPr lang="it-IT" sz="2400" u="sng" dirty="0">
                <a:latin typeface="Garamond" panose="02020404030301010803" pitchFamily="18" charset="0"/>
              </a:rPr>
              <a:t>soggetti legittimati a proporre la domanda</a:t>
            </a:r>
            <a:r>
              <a:rPr lang="it-IT" sz="2400" dirty="0">
                <a:latin typeface="Garamond" panose="02020404030301010803" pitchFamily="18" charset="0"/>
              </a:rPr>
              <a:t>: gruppi che operano con i prodotti di cui va registrato il nome</a:t>
            </a:r>
          </a:p>
          <a:p>
            <a:pPr algn="just"/>
            <a:r>
              <a:rPr lang="it-IT" sz="2400" dirty="0">
                <a:latin typeface="Garamond" panose="02020404030301010803" pitchFamily="18" charset="0"/>
              </a:rPr>
              <a:t>(ii) </a:t>
            </a:r>
            <a:r>
              <a:rPr lang="it-IT" sz="2400" u="sng" dirty="0">
                <a:latin typeface="Garamond" panose="02020404030301010803" pitchFamily="18" charset="0"/>
              </a:rPr>
              <a:t>esame da parte della Commissione </a:t>
            </a:r>
            <a:r>
              <a:rPr lang="it-IT" sz="2400" dirty="0">
                <a:latin typeface="Garamond" panose="02020404030301010803" pitchFamily="18" charset="0"/>
              </a:rPr>
              <a:t>di ciascuna domanda pervenuta e </a:t>
            </a:r>
            <a:r>
              <a:rPr lang="it-IT" sz="2400" u="sng" dirty="0">
                <a:latin typeface="Garamond" panose="02020404030301010803" pitchFamily="18" charset="0"/>
              </a:rPr>
              <a:t>pubblicazione nella Gazzetta ufficiale dell’Unione europea a fini di opposizione</a:t>
            </a:r>
            <a:r>
              <a:rPr lang="it-IT" sz="2400" dirty="0">
                <a:latin typeface="Garamond" panose="02020404030301010803" pitchFamily="18" charset="0"/>
              </a:rPr>
              <a:t> che deve intervenire entro 3 mesi dalla stessa</a:t>
            </a:r>
          </a:p>
          <a:p>
            <a:pPr algn="just"/>
            <a:r>
              <a:rPr lang="it-IT" sz="2400" dirty="0">
                <a:latin typeface="Garamond" panose="02020404030301010803" pitchFamily="18" charset="0"/>
              </a:rPr>
              <a:t>(iii) gli </a:t>
            </a:r>
            <a:r>
              <a:rPr lang="it-IT" sz="2400" u="sng" dirty="0">
                <a:latin typeface="Garamond" panose="02020404030301010803" pitchFamily="18" charset="0"/>
              </a:rPr>
              <a:t>atti di esecuzione che respingono la domanda </a:t>
            </a:r>
            <a:r>
              <a:rPr lang="it-IT" sz="2400" dirty="0">
                <a:latin typeface="Garamond" panose="02020404030301010803" pitchFamily="18" charset="0"/>
              </a:rPr>
              <a:t>ove non siano soddisfatte le condizioni per la registrazione e gli </a:t>
            </a:r>
            <a:r>
              <a:rPr lang="it-IT" sz="2400" u="sng" dirty="0">
                <a:latin typeface="Garamond" panose="02020404030301010803" pitchFamily="18" charset="0"/>
              </a:rPr>
              <a:t>atti di registrazione </a:t>
            </a:r>
            <a:r>
              <a:rPr lang="it-IT" sz="2400" dirty="0">
                <a:latin typeface="Garamond" panose="02020404030301010803" pitchFamily="18" charset="0"/>
              </a:rPr>
              <a:t>emessi dalla Commissione  sono pubblicati nella Gazzetta ufficiale dell’Unione europea</a:t>
            </a:r>
          </a:p>
        </p:txBody>
      </p:sp>
    </p:spTree>
    <p:extLst>
      <p:ext uri="{BB962C8B-B14F-4D97-AF65-F5344CB8AC3E}">
        <p14:creationId xmlns:p14="http://schemas.microsoft.com/office/powerpoint/2010/main" val="27923171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55232" y="963498"/>
            <a:ext cx="8743079" cy="4816703"/>
          </a:xfrm>
          <a:prstGeom prst="rect">
            <a:avLst/>
          </a:prstGeom>
          <a:noFill/>
        </p:spPr>
        <p:txBody>
          <a:bodyPr wrap="square" rtlCol="0">
            <a:spAutoFit/>
          </a:bodyPr>
          <a:lstStyle/>
          <a:p>
            <a:pPr algn="ctr"/>
            <a:r>
              <a:rPr lang="it-IT" sz="2800" b="1" dirty="0">
                <a:latin typeface="Garamond" panose="02020404030301010803" pitchFamily="18" charset="0"/>
              </a:rPr>
              <a:t>CANCELLAZIONE (ART. 54) </a:t>
            </a:r>
          </a:p>
          <a:p>
            <a:pPr algn="ctr"/>
            <a:endParaRPr lang="it-IT" sz="2100" b="1" dirty="0">
              <a:latin typeface="Garamond" panose="02020404030301010803" pitchFamily="18" charset="0"/>
            </a:endParaRPr>
          </a:p>
          <a:p>
            <a:pPr algn="just"/>
            <a:endParaRPr lang="it-IT" sz="2100" b="1" dirty="0">
              <a:latin typeface="Garamond" panose="02020404030301010803" pitchFamily="18" charset="0"/>
            </a:endParaRPr>
          </a:p>
          <a:p>
            <a:pPr algn="just"/>
            <a:r>
              <a:rPr lang="it-IT" sz="2400" dirty="0">
                <a:latin typeface="Garamond" panose="02020404030301010803" pitchFamily="18" charset="0"/>
              </a:rPr>
              <a:t>Di propria iniziativa o su richiesta di qualsiasi persona fisica o giuridica avente un interesse legittimo, la Commissione può adottare atti di esecuzione per cancellare la registrazione di una DOP e IGP qualora:</a:t>
            </a:r>
          </a:p>
          <a:p>
            <a:pPr algn="just"/>
            <a:endParaRPr lang="it-IT" sz="2400" dirty="0">
              <a:latin typeface="Garamond" panose="02020404030301010803" pitchFamily="18" charset="0"/>
            </a:endParaRPr>
          </a:p>
          <a:p>
            <a:pPr algn="just"/>
            <a:r>
              <a:rPr lang="it-IT" sz="2400" dirty="0">
                <a:latin typeface="Garamond" panose="02020404030301010803" pitchFamily="18" charset="0"/>
              </a:rPr>
              <a:t> a) </a:t>
            </a:r>
            <a:r>
              <a:rPr lang="it-IT" sz="2400" b="1" dirty="0">
                <a:latin typeface="Garamond" panose="02020404030301010803" pitchFamily="18" charset="0"/>
              </a:rPr>
              <a:t>non sia più garantito il rispetto delle condizioni stabilite dal disciplinare</a:t>
            </a:r>
          </a:p>
          <a:p>
            <a:pPr algn="just"/>
            <a:endParaRPr lang="it-IT" sz="2400" b="1" dirty="0">
              <a:latin typeface="Garamond" panose="02020404030301010803" pitchFamily="18" charset="0"/>
            </a:endParaRPr>
          </a:p>
          <a:p>
            <a:pPr algn="just"/>
            <a:r>
              <a:rPr lang="it-IT" sz="2400" dirty="0">
                <a:latin typeface="Garamond" panose="02020404030301010803" pitchFamily="18" charset="0"/>
              </a:rPr>
              <a:t>b) </a:t>
            </a:r>
            <a:r>
              <a:rPr lang="it-IT" sz="2400" b="1" dirty="0">
                <a:latin typeface="Garamond" panose="02020404030301010803" pitchFamily="18" charset="0"/>
              </a:rPr>
              <a:t>non sia stato immesso in commercio per almeno 7 anni alcun prodotto che benefici della relativa DO/IG </a:t>
            </a:r>
          </a:p>
          <a:p>
            <a:pPr algn="just"/>
            <a:endParaRPr lang="it-IT" sz="2100" dirty="0">
              <a:latin typeface="Garamond" panose="02020404030301010803" pitchFamily="18" charset="0"/>
            </a:endParaRPr>
          </a:p>
        </p:txBody>
      </p:sp>
    </p:spTree>
    <p:extLst>
      <p:ext uri="{BB962C8B-B14F-4D97-AF65-F5344CB8AC3E}">
        <p14:creationId xmlns:p14="http://schemas.microsoft.com/office/powerpoint/2010/main" val="21749397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98900" y="773252"/>
            <a:ext cx="8399412" cy="5201424"/>
          </a:xfrm>
          <a:prstGeom prst="rect">
            <a:avLst/>
          </a:prstGeom>
          <a:noFill/>
        </p:spPr>
        <p:txBody>
          <a:bodyPr wrap="square" rtlCol="0">
            <a:spAutoFit/>
          </a:bodyPr>
          <a:lstStyle/>
          <a:p>
            <a:pPr algn="ctr"/>
            <a:r>
              <a:rPr lang="it-IT" sz="2400" b="1" dirty="0">
                <a:latin typeface="Garamond" panose="02020404030301010803" pitchFamily="18" charset="0"/>
              </a:rPr>
              <a:t>ARTICOLO 13 – REGIME DI TUTELA </a:t>
            </a:r>
          </a:p>
          <a:p>
            <a:pPr algn="just"/>
            <a:endParaRPr lang="it-IT" sz="2000" dirty="0">
              <a:latin typeface="Garamond" panose="02020404030301010803" pitchFamily="18" charset="0"/>
            </a:endParaRPr>
          </a:p>
          <a:p>
            <a:pPr algn="just"/>
            <a:r>
              <a:rPr lang="it-IT" sz="2400" dirty="0">
                <a:latin typeface="Garamond" panose="02020404030301010803" pitchFamily="18" charset="0"/>
              </a:rPr>
              <a:t>Contro:</a:t>
            </a:r>
          </a:p>
          <a:p>
            <a:pPr marL="342900" indent="-342900" algn="just">
              <a:buFont typeface="Arial" panose="020B0604020202020204" pitchFamily="34" charset="0"/>
              <a:buChar char="•"/>
            </a:pPr>
            <a:r>
              <a:rPr lang="it-IT" sz="2400" dirty="0">
                <a:latin typeface="Garamond" panose="02020404030301010803" pitchFamily="18" charset="0"/>
              </a:rPr>
              <a:t>qualsiasi impiego commerciale diretto o indiretto di un nome registrato </a:t>
            </a:r>
            <a:r>
              <a:rPr lang="it-IT" sz="2400" b="1" dirty="0">
                <a:latin typeface="Garamond" panose="02020404030301010803" pitchFamily="18" charset="0"/>
              </a:rPr>
              <a:t>per prodotti che non sono oggetto di registrazione</a:t>
            </a:r>
          </a:p>
          <a:p>
            <a:pPr marL="342900" indent="-342900" algn="just">
              <a:buFont typeface="Arial" panose="020B0604020202020204" pitchFamily="34" charset="0"/>
              <a:buChar char="•"/>
            </a:pPr>
            <a:r>
              <a:rPr lang="it-IT" sz="2400" dirty="0">
                <a:latin typeface="Garamond" panose="02020404030301010803" pitchFamily="18" charset="0"/>
              </a:rPr>
              <a:t>qualsiasi usurpazione, imitazione o evocazione: è vietato l’utilizzo del nome registrato accompagnato da espressioni quali </a:t>
            </a:r>
            <a:r>
              <a:rPr lang="it-IT" sz="2400" b="1" dirty="0">
                <a:latin typeface="Garamond" panose="02020404030301010803" pitchFamily="18" charset="0"/>
              </a:rPr>
              <a:t>«stile», «tipo», «metodo», «alla maniera», «imitazione»</a:t>
            </a:r>
          </a:p>
          <a:p>
            <a:pPr marL="342900" indent="-342900" algn="just">
              <a:buFont typeface="Arial" panose="020B0604020202020204" pitchFamily="34" charset="0"/>
              <a:buChar char="•"/>
            </a:pPr>
            <a:r>
              <a:rPr lang="it-IT" sz="2400" b="1" dirty="0">
                <a:latin typeface="Garamond" panose="02020404030301010803" pitchFamily="18" charset="0"/>
              </a:rPr>
              <a:t>qualsiasi altra indicazione falsa o ingannevole</a:t>
            </a:r>
            <a:r>
              <a:rPr lang="it-IT" sz="2400" dirty="0">
                <a:latin typeface="Garamond" panose="02020404030301010803" pitchFamily="18" charset="0"/>
              </a:rPr>
              <a:t> relativa alla provenienza, all'origine, alla natura o alle qualità essenziali del prodotto usata </a:t>
            </a:r>
            <a:r>
              <a:rPr lang="it-IT" sz="2400" b="1" dirty="0">
                <a:latin typeface="Garamond" panose="02020404030301010803" pitchFamily="18" charset="0"/>
              </a:rPr>
              <a:t>sulla confezione, nel materiale pubblicitario </a:t>
            </a:r>
            <a:r>
              <a:rPr lang="it-IT" sz="2400" dirty="0">
                <a:latin typeface="Garamond" panose="02020404030301010803" pitchFamily="18" charset="0"/>
              </a:rPr>
              <a:t>o sui documenti relativi al prodotto considerato</a:t>
            </a:r>
          </a:p>
          <a:p>
            <a:pPr marL="342900" indent="-342900" algn="just">
              <a:buFont typeface="Arial" panose="020B0604020202020204" pitchFamily="34" charset="0"/>
              <a:buChar char="•"/>
            </a:pPr>
            <a:r>
              <a:rPr lang="it-IT" sz="2400" dirty="0">
                <a:latin typeface="Garamond" panose="02020404030301010803" pitchFamily="18" charset="0"/>
              </a:rPr>
              <a:t>qualsiasi altra pratica che possa </a:t>
            </a:r>
            <a:r>
              <a:rPr lang="it-IT" sz="2400" b="1" dirty="0">
                <a:latin typeface="Garamond" panose="02020404030301010803" pitchFamily="18" charset="0"/>
              </a:rPr>
              <a:t>indurre in errore il consumatore </a:t>
            </a:r>
            <a:r>
              <a:rPr lang="it-IT" sz="2400" dirty="0">
                <a:latin typeface="Garamond" panose="02020404030301010803" pitchFamily="18" charset="0"/>
              </a:rPr>
              <a:t>sulla vera origine del prodotto</a:t>
            </a:r>
          </a:p>
        </p:txBody>
      </p:sp>
    </p:spTree>
    <p:extLst>
      <p:ext uri="{BB962C8B-B14F-4D97-AF65-F5344CB8AC3E}">
        <p14:creationId xmlns:p14="http://schemas.microsoft.com/office/powerpoint/2010/main" val="34872658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67506" y="1184426"/>
            <a:ext cx="8730805" cy="3108543"/>
          </a:xfrm>
          <a:prstGeom prst="rect">
            <a:avLst/>
          </a:prstGeom>
          <a:noFill/>
        </p:spPr>
        <p:txBody>
          <a:bodyPr wrap="square" rtlCol="0">
            <a:spAutoFit/>
          </a:bodyPr>
          <a:lstStyle/>
          <a:p>
            <a:pPr algn="ctr"/>
            <a:r>
              <a:rPr lang="it-IT" sz="2800" b="1" dirty="0">
                <a:latin typeface="Garamond" panose="02020404030301010803" pitchFamily="18" charset="0"/>
              </a:rPr>
              <a:t>CONTROLLO PRE-IMMISSIONE IN COMMERCIO (ART.37)</a:t>
            </a:r>
          </a:p>
          <a:p>
            <a:pPr algn="ctr"/>
            <a:endParaRPr lang="it-IT" sz="2800" b="1" dirty="0">
              <a:latin typeface="Garamond" panose="02020404030301010803" pitchFamily="18" charset="0"/>
            </a:endParaRPr>
          </a:p>
          <a:p>
            <a:pPr algn="just"/>
            <a:endParaRPr lang="it-IT" sz="2800" dirty="0">
              <a:latin typeface="Garamond" panose="02020404030301010803" pitchFamily="18" charset="0"/>
            </a:endParaRPr>
          </a:p>
          <a:p>
            <a:pPr algn="just"/>
            <a:r>
              <a:rPr lang="it-IT" sz="2800" dirty="0">
                <a:latin typeface="Garamond" panose="02020404030301010803" pitchFamily="18" charset="0"/>
              </a:rPr>
              <a:t>Verifica parte degli organismi di controllo che l’uso delle IG sia corretto e conforme al disciplinare prima della immissione in commercio del prodotto</a:t>
            </a:r>
          </a:p>
        </p:txBody>
      </p:sp>
    </p:spTree>
    <p:extLst>
      <p:ext uri="{BB962C8B-B14F-4D97-AF65-F5344CB8AC3E}">
        <p14:creationId xmlns:p14="http://schemas.microsoft.com/office/powerpoint/2010/main" val="25377180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sp>
        <p:nvSpPr>
          <p:cNvPr id="93" name="Google Shape;93;p1"/>
          <p:cNvSpPr/>
          <p:nvPr/>
        </p:nvSpPr>
        <p:spPr>
          <a:xfrm>
            <a:off x="683568" y="1130563"/>
            <a:ext cx="7753850" cy="1200288"/>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lvl="0" algn="ctr"/>
            <a:r>
              <a:rPr lang="en-US" sz="3600" b="1" dirty="0">
                <a:solidFill>
                  <a:srgbClr val="C00000"/>
                </a:solidFill>
                <a:latin typeface="Garamond" panose="02020404030301010803" pitchFamily="18" charset="0"/>
              </a:rPr>
              <a:t> </a:t>
            </a:r>
            <a:endParaRPr b="1" dirty="0"/>
          </a:p>
        </p:txBody>
      </p: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5" name="Google Shape;93;p1">
            <a:extLst>
              <a:ext uri="{FF2B5EF4-FFF2-40B4-BE49-F238E27FC236}">
                <a16:creationId xmlns:a16="http://schemas.microsoft.com/office/drawing/2014/main" id="{88901DBF-A4C3-DF7D-B26B-F34FBBF2EBF0}"/>
              </a:ext>
            </a:extLst>
          </p:cNvPr>
          <p:cNvSpPr/>
          <p:nvPr/>
        </p:nvSpPr>
        <p:spPr>
          <a:xfrm>
            <a:off x="683568" y="2715524"/>
            <a:ext cx="7776864" cy="1754286"/>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lvl="0" algn="ctr"/>
            <a:r>
              <a:rPr lang="en-US" sz="3600" b="1" dirty="0">
                <a:solidFill>
                  <a:srgbClr val="C00000"/>
                </a:solidFill>
                <a:latin typeface="Garamond" panose="02020404030301010803" pitchFamily="18" charset="0"/>
              </a:rPr>
              <a:t>1. </a:t>
            </a:r>
            <a:r>
              <a:rPr lang="en-US" sz="3600" b="1" dirty="0" err="1">
                <a:solidFill>
                  <a:srgbClr val="C00000"/>
                </a:solidFill>
                <a:latin typeface="Garamond" panose="02020404030301010803" pitchFamily="18" charset="0"/>
              </a:rPr>
              <a:t>Introduzione</a:t>
            </a:r>
            <a:r>
              <a:rPr lang="en-US" sz="3600" b="1" dirty="0">
                <a:solidFill>
                  <a:srgbClr val="C00000"/>
                </a:solidFill>
                <a:latin typeface="Garamond" panose="02020404030301010803" pitchFamily="18" charset="0"/>
              </a:rPr>
              <a:t> e </a:t>
            </a:r>
            <a:r>
              <a:rPr lang="en-US" sz="3600" b="1" dirty="0" err="1">
                <a:solidFill>
                  <a:srgbClr val="C00000"/>
                </a:solidFill>
                <a:latin typeface="Garamond" panose="02020404030301010803" pitchFamily="18" charset="0"/>
              </a:rPr>
              <a:t>Definizioni</a:t>
            </a:r>
            <a:endParaRPr lang="en-US" sz="3600" b="1" dirty="0">
              <a:solidFill>
                <a:srgbClr val="C00000"/>
              </a:solidFill>
              <a:latin typeface="Garamond" panose="02020404030301010803" pitchFamily="18" charset="0"/>
            </a:endParaRPr>
          </a:p>
          <a:p>
            <a:pPr marL="742950" lvl="0" indent="-742950" algn="ctr">
              <a:buAutoNum type="arabicPeriod"/>
            </a:pPr>
            <a:endParaRPr lang="en-US"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411207137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70024" y="754855"/>
            <a:ext cx="8528287" cy="5793894"/>
          </a:xfrm>
          <a:prstGeom prst="rect">
            <a:avLst/>
          </a:prstGeom>
          <a:noFill/>
        </p:spPr>
        <p:txBody>
          <a:bodyPr wrap="square" rtlCol="0">
            <a:spAutoFit/>
          </a:bodyPr>
          <a:lstStyle/>
          <a:p>
            <a:pPr algn="just"/>
            <a:endParaRPr lang="it-IT" sz="2000" dirty="0">
              <a:latin typeface="Garamond" panose="02020404030301010803" pitchFamily="18" charset="0"/>
            </a:endParaRPr>
          </a:p>
          <a:p>
            <a:pPr algn="ctr"/>
            <a:r>
              <a:rPr lang="it-IT" sz="2400" b="1" dirty="0">
                <a:latin typeface="Garamond" panose="02020404030301010803" pitchFamily="18" charset="0"/>
              </a:rPr>
              <a:t>INTERAZIONE TRA LA DISCIPLINA DEI MARCHI E QUELLA DELLE IG (ART. 6 E 14)</a:t>
            </a:r>
          </a:p>
          <a:p>
            <a:pPr algn="just"/>
            <a:endParaRPr lang="it-IT" sz="1850" dirty="0">
              <a:latin typeface="Garamond" panose="02020404030301010803" pitchFamily="18" charset="0"/>
            </a:endParaRPr>
          </a:p>
          <a:p>
            <a:pPr marL="342900" indent="-342900" algn="just">
              <a:buFont typeface="Arial" panose="020B0604020202020204" pitchFamily="34" charset="0"/>
              <a:buChar char="•"/>
            </a:pPr>
            <a:r>
              <a:rPr lang="it-IT" sz="2400" b="1" dirty="0">
                <a:latin typeface="Garamond" panose="02020404030301010803" pitchFamily="18" charset="0"/>
              </a:rPr>
              <a:t>Coesistenza DO e IG con marchi </a:t>
            </a:r>
            <a:r>
              <a:rPr lang="it-IT" sz="2400" dirty="0">
                <a:latin typeface="Garamond" panose="02020404030301010803" pitchFamily="18" charset="0"/>
              </a:rPr>
              <a:t>anteriormente registrati o protetti in base ad uso di fatto in buona fede nel territorio dell’UE, purché non sussistano motivi di nullità o decadenza del marchio (es. ingannevolezza, segno distintivo induce in errore sulla provenienza geografica del prodotto) (art. 14, co. 2)</a:t>
            </a:r>
          </a:p>
          <a:p>
            <a:pPr marL="342900" indent="-342900" algn="just">
              <a:buFont typeface="Arial" panose="020B0604020202020204" pitchFamily="34" charset="0"/>
              <a:buChar char="•"/>
            </a:pPr>
            <a:r>
              <a:rPr lang="it-IT" sz="2400" b="1" dirty="0">
                <a:latin typeface="Garamond" panose="02020404030301010803" pitchFamily="18" charset="0"/>
              </a:rPr>
              <a:t>NO registrazione marchio posteriore </a:t>
            </a:r>
            <a:r>
              <a:rPr lang="it-IT" sz="2400" dirty="0">
                <a:latin typeface="Garamond" panose="02020404030301010803" pitchFamily="18" charset="0"/>
              </a:rPr>
              <a:t>se (i) l’uso violerebbe art. 13; (ii) riguarda un prodotto dello stesso tipo di quelli protetti da DO/IG; (iii) la domanda di registrazione della DO/IG è stata presentata prima della domanda di marchio (art. 14, co.1)</a:t>
            </a:r>
          </a:p>
          <a:p>
            <a:pPr marL="342900" indent="-342900" algn="just">
              <a:buFont typeface="Arial" panose="020B0604020202020204" pitchFamily="34" charset="0"/>
              <a:buChar char="•"/>
            </a:pPr>
            <a:r>
              <a:rPr lang="it-IT" sz="2400" b="1" dirty="0">
                <a:latin typeface="Garamond" panose="02020404030301010803" pitchFamily="18" charset="0"/>
              </a:rPr>
              <a:t>NO registrazione DO/IG</a:t>
            </a:r>
            <a:r>
              <a:rPr lang="it-IT" sz="2400" dirty="0">
                <a:latin typeface="Garamond" panose="02020404030301010803" pitchFamily="18" charset="0"/>
              </a:rPr>
              <a:t>: esistenza marchio notorio ex art. 6 e 14, co. 2 (costituisce impedimento alla registrazione di DO/IG) </a:t>
            </a:r>
          </a:p>
          <a:p>
            <a:pPr marL="342900" indent="-342900" algn="just">
              <a:buFont typeface="Arial" panose="020B0604020202020204" pitchFamily="34" charset="0"/>
              <a:buChar char="•"/>
            </a:pPr>
            <a:endParaRPr lang="it-IT" sz="2000" dirty="0">
              <a:highlight>
                <a:srgbClr val="FFFF00"/>
              </a:highlight>
              <a:latin typeface="Garamond" panose="02020404030301010803" pitchFamily="18" charset="0"/>
            </a:endParaRPr>
          </a:p>
        </p:txBody>
      </p:sp>
    </p:spTree>
    <p:extLst>
      <p:ext uri="{BB962C8B-B14F-4D97-AF65-F5344CB8AC3E}">
        <p14:creationId xmlns:p14="http://schemas.microsoft.com/office/powerpoint/2010/main" val="16005340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65697" y="748703"/>
            <a:ext cx="8712394" cy="5493812"/>
          </a:xfrm>
          <a:prstGeom prst="rect">
            <a:avLst/>
          </a:prstGeom>
          <a:noFill/>
        </p:spPr>
        <p:txBody>
          <a:bodyPr wrap="square" rtlCol="0">
            <a:spAutoFit/>
          </a:bodyPr>
          <a:lstStyle/>
          <a:p>
            <a:pPr algn="ctr"/>
            <a:r>
              <a:rPr lang="it-IT" sz="2400" b="1" dirty="0">
                <a:latin typeface="Garamond" panose="02020404030301010803" pitchFamily="18" charset="0"/>
              </a:rPr>
              <a:t>SPECIALITÀ TRADIZIONALI GARANTITE (ART. 18) </a:t>
            </a:r>
          </a:p>
          <a:p>
            <a:pPr algn="just"/>
            <a:r>
              <a:rPr lang="it-IT" sz="2100" dirty="0">
                <a:latin typeface="Garamond" panose="02020404030301010803" pitchFamily="18" charset="0"/>
              </a:rPr>
              <a:t> </a:t>
            </a:r>
          </a:p>
          <a:p>
            <a:pPr algn="just"/>
            <a:r>
              <a:rPr lang="it-IT" sz="2400" dirty="0">
                <a:latin typeface="Garamond" panose="02020404030301010803" pitchFamily="18" charset="0"/>
              </a:rPr>
              <a:t>Designa uno specifico prodotto utilizzato </a:t>
            </a:r>
            <a:r>
              <a:rPr lang="it-IT" sz="2400" b="1" dirty="0">
                <a:latin typeface="Garamond" panose="02020404030301010803" pitchFamily="18" charset="0"/>
              </a:rPr>
              <a:t>tradizionalmente</a:t>
            </a:r>
            <a:r>
              <a:rPr lang="it-IT" sz="2400" dirty="0">
                <a:latin typeface="Garamond" panose="02020404030301010803" pitchFamily="18" charset="0"/>
              </a:rPr>
              <a:t> che viene: </a:t>
            </a:r>
          </a:p>
          <a:p>
            <a:pPr algn="just"/>
            <a:endParaRPr lang="it-IT" sz="2400" dirty="0">
              <a:latin typeface="Garamond" panose="02020404030301010803" pitchFamily="18" charset="0"/>
            </a:endParaRPr>
          </a:p>
          <a:p>
            <a:pPr marL="457200" indent="-457200" algn="just">
              <a:buAutoNum type="alphaLcParenR"/>
            </a:pPr>
            <a:r>
              <a:rPr lang="it-IT" sz="2400" dirty="0">
                <a:latin typeface="Garamond" panose="02020404030301010803" pitchFamily="18" charset="0"/>
              </a:rPr>
              <a:t>ottenuto con un metodo di produzione, trasformazione o una composizione che corrispondono a una pratica tradizionale per tale prodotto o alimento</a:t>
            </a:r>
          </a:p>
          <a:p>
            <a:pPr marL="457200" indent="-457200" algn="just">
              <a:buAutoNum type="alphaLcParenR"/>
            </a:pPr>
            <a:endParaRPr lang="it-IT" sz="2400" dirty="0">
              <a:latin typeface="Garamond" panose="02020404030301010803" pitchFamily="18" charset="0"/>
            </a:endParaRPr>
          </a:p>
          <a:p>
            <a:pPr marL="457200" indent="-457200" algn="just">
              <a:buAutoNum type="alphaLcParenR"/>
            </a:pPr>
            <a:r>
              <a:rPr lang="it-IT" sz="2400" dirty="0">
                <a:latin typeface="Garamond" panose="02020404030301010803" pitchFamily="18" charset="0"/>
              </a:rPr>
              <a:t>ottenuto da materie prime o ingredienti utilizzati tradizionalmente</a:t>
            </a:r>
          </a:p>
          <a:p>
            <a:pPr marL="457200" indent="-457200" algn="just">
              <a:buAutoNum type="alphaLcParenR"/>
            </a:pPr>
            <a:endParaRPr lang="it-IT" sz="2400" dirty="0">
              <a:latin typeface="Garamond" panose="02020404030301010803" pitchFamily="18" charset="0"/>
            </a:endParaRPr>
          </a:p>
          <a:p>
            <a:pPr algn="just"/>
            <a:r>
              <a:rPr lang="it-IT" sz="2400" dirty="0">
                <a:latin typeface="Garamond" panose="02020404030301010803" pitchFamily="18" charset="0"/>
              </a:rPr>
              <a:t>INDIPENDENTEMENTE DAL LUOGO DI PRODUZIONE</a:t>
            </a:r>
          </a:p>
          <a:p>
            <a:pPr algn="just"/>
            <a:endParaRPr lang="it-IT" sz="2400" dirty="0">
              <a:latin typeface="Garamond" panose="02020404030301010803" pitchFamily="18" charset="0"/>
            </a:endParaRPr>
          </a:p>
          <a:p>
            <a:pPr algn="just"/>
            <a:r>
              <a:rPr lang="it-IT" sz="2400" dirty="0">
                <a:latin typeface="Garamond" panose="02020404030301010803" pitchFamily="18" charset="0"/>
              </a:rPr>
              <a:t>Esempi: mozzarella di bufala e pizza napoletana</a:t>
            </a:r>
          </a:p>
          <a:p>
            <a:pPr algn="just"/>
            <a:endParaRPr lang="it-IT" sz="2100" dirty="0">
              <a:latin typeface="Garamond" panose="02020404030301010803" pitchFamily="18" charset="0"/>
            </a:endParaRPr>
          </a:p>
          <a:p>
            <a:pPr algn="just"/>
            <a:endParaRPr lang="it-IT" sz="2100" dirty="0">
              <a:latin typeface="Garamond" panose="02020404030301010803" pitchFamily="18" charset="0"/>
            </a:endParaRPr>
          </a:p>
        </p:txBody>
      </p:sp>
    </p:spTree>
    <p:extLst>
      <p:ext uri="{BB962C8B-B14F-4D97-AF65-F5344CB8AC3E}">
        <p14:creationId xmlns:p14="http://schemas.microsoft.com/office/powerpoint/2010/main" val="21931625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83871" y="1810747"/>
            <a:ext cx="8376257" cy="2477601"/>
          </a:xfrm>
          <a:prstGeom prst="rect">
            <a:avLst/>
          </a:prstGeom>
          <a:noFill/>
        </p:spPr>
        <p:txBody>
          <a:bodyPr wrap="square" rtlCol="0">
            <a:spAutoFit/>
          </a:bodyPr>
          <a:lstStyle/>
          <a:p>
            <a:pPr algn="ctr"/>
            <a:r>
              <a:rPr lang="it-IT" sz="2400" b="1" dirty="0"/>
              <a:t>Loghi ufficiali UE per DOP, IGP e STG</a:t>
            </a:r>
          </a:p>
          <a:p>
            <a:pPr algn="just"/>
            <a:endParaRPr lang="it-IT" sz="2000" dirty="0"/>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pic>
        <p:nvPicPr>
          <p:cNvPr id="5" name="Immagine 4">
            <a:extLst>
              <a:ext uri="{FF2B5EF4-FFF2-40B4-BE49-F238E27FC236}">
                <a16:creationId xmlns:a16="http://schemas.microsoft.com/office/drawing/2014/main" id="{B681B1B5-6AEB-B34C-BF81-F55C9F813A3E}"/>
              </a:ext>
            </a:extLst>
          </p:cNvPr>
          <p:cNvPicPr>
            <a:picLocks noChangeAspect="1"/>
          </p:cNvPicPr>
          <p:nvPr/>
        </p:nvPicPr>
        <p:blipFill>
          <a:blip r:embed="rId4"/>
          <a:stretch>
            <a:fillRect/>
          </a:stretch>
        </p:blipFill>
        <p:spPr>
          <a:xfrm>
            <a:off x="3367681" y="3049547"/>
            <a:ext cx="2032000" cy="1943100"/>
          </a:xfrm>
          <a:prstGeom prst="rect">
            <a:avLst/>
          </a:prstGeom>
        </p:spPr>
      </p:pic>
      <p:pic>
        <p:nvPicPr>
          <p:cNvPr id="7" name="Immagine 6">
            <a:extLst>
              <a:ext uri="{FF2B5EF4-FFF2-40B4-BE49-F238E27FC236}">
                <a16:creationId xmlns:a16="http://schemas.microsoft.com/office/drawing/2014/main" id="{D9553930-18FE-C408-21BD-B21EC69F3D75}"/>
              </a:ext>
            </a:extLst>
          </p:cNvPr>
          <p:cNvPicPr>
            <a:picLocks noChangeAspect="1"/>
          </p:cNvPicPr>
          <p:nvPr/>
        </p:nvPicPr>
        <p:blipFill>
          <a:blip r:embed="rId5"/>
          <a:stretch>
            <a:fillRect/>
          </a:stretch>
        </p:blipFill>
        <p:spPr>
          <a:xfrm>
            <a:off x="885176" y="3000886"/>
            <a:ext cx="1981200" cy="2044700"/>
          </a:xfrm>
          <a:prstGeom prst="rect">
            <a:avLst/>
          </a:prstGeom>
        </p:spPr>
      </p:pic>
      <p:pic>
        <p:nvPicPr>
          <p:cNvPr id="6" name="Immagine 5">
            <a:extLst>
              <a:ext uri="{FF2B5EF4-FFF2-40B4-BE49-F238E27FC236}">
                <a16:creationId xmlns:a16="http://schemas.microsoft.com/office/drawing/2014/main" id="{D95D851C-3A08-C660-1501-123B53E0225C}"/>
              </a:ext>
            </a:extLst>
          </p:cNvPr>
          <p:cNvPicPr>
            <a:picLocks noChangeAspect="1"/>
          </p:cNvPicPr>
          <p:nvPr/>
        </p:nvPicPr>
        <p:blipFill>
          <a:blip r:embed="rId6"/>
          <a:stretch>
            <a:fillRect/>
          </a:stretch>
        </p:blipFill>
        <p:spPr>
          <a:xfrm>
            <a:off x="5944692" y="3132097"/>
            <a:ext cx="1993900" cy="1778000"/>
          </a:xfrm>
          <a:prstGeom prst="rect">
            <a:avLst/>
          </a:prstGeom>
        </p:spPr>
      </p:pic>
    </p:spTree>
    <p:extLst>
      <p:ext uri="{BB962C8B-B14F-4D97-AF65-F5344CB8AC3E}">
        <p14:creationId xmlns:p14="http://schemas.microsoft.com/office/powerpoint/2010/main" val="15395715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25256" y="1147605"/>
            <a:ext cx="8473055" cy="954107"/>
          </a:xfrm>
          <a:prstGeom prst="rect">
            <a:avLst/>
          </a:prstGeom>
          <a:noFill/>
        </p:spPr>
        <p:txBody>
          <a:bodyPr wrap="square" rtlCol="0">
            <a:spAutoFit/>
          </a:bodyPr>
          <a:lstStyle/>
          <a:p>
            <a:pPr algn="ctr"/>
            <a:r>
              <a:rPr lang="it-IT" sz="2800" b="1" dirty="0">
                <a:latin typeface="Garamond" panose="02020404030301010803" pitchFamily="18" charset="0"/>
              </a:rPr>
              <a:t>Alcuni esempi</a:t>
            </a:r>
          </a:p>
          <a:p>
            <a:pPr algn="just"/>
            <a:r>
              <a:rPr lang="it-IT" sz="2800" b="1" dirty="0">
                <a:latin typeface="Garamond" panose="02020404030301010803" pitchFamily="18" charset="0"/>
              </a:rPr>
              <a:t>DOP</a:t>
            </a:r>
            <a:endParaRPr lang="it-IT" sz="2800" dirty="0">
              <a:solidFill>
                <a:srgbClr val="1F497D"/>
              </a:solidFill>
            </a:endParaRPr>
          </a:p>
        </p:txBody>
      </p:sp>
      <p:pic>
        <p:nvPicPr>
          <p:cNvPr id="9" name="Immagine 8">
            <a:extLst>
              <a:ext uri="{FF2B5EF4-FFF2-40B4-BE49-F238E27FC236}">
                <a16:creationId xmlns:a16="http://schemas.microsoft.com/office/drawing/2014/main" id="{3392519A-5112-DA12-41C5-C49829B4716F}"/>
              </a:ext>
            </a:extLst>
          </p:cNvPr>
          <p:cNvPicPr>
            <a:picLocks noChangeAspect="1"/>
          </p:cNvPicPr>
          <p:nvPr/>
        </p:nvPicPr>
        <p:blipFill>
          <a:blip r:embed="rId4"/>
          <a:stretch>
            <a:fillRect/>
          </a:stretch>
        </p:blipFill>
        <p:spPr>
          <a:xfrm>
            <a:off x="1616397" y="2319237"/>
            <a:ext cx="5911205" cy="3512729"/>
          </a:xfrm>
          <a:prstGeom prst="rect">
            <a:avLst/>
          </a:prstGeom>
        </p:spPr>
      </p:pic>
    </p:spTree>
    <p:extLst>
      <p:ext uri="{BB962C8B-B14F-4D97-AF65-F5344CB8AC3E}">
        <p14:creationId xmlns:p14="http://schemas.microsoft.com/office/powerpoint/2010/main" val="199301249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31394" y="1064925"/>
            <a:ext cx="8466918" cy="954107"/>
          </a:xfrm>
          <a:prstGeom prst="rect">
            <a:avLst/>
          </a:prstGeom>
          <a:noFill/>
        </p:spPr>
        <p:txBody>
          <a:bodyPr wrap="square" rtlCol="0">
            <a:spAutoFit/>
          </a:bodyPr>
          <a:lstStyle/>
          <a:p>
            <a:pPr algn="ctr"/>
            <a:r>
              <a:rPr lang="it-IT" sz="2800" b="1" dirty="0">
                <a:latin typeface="Garamond" panose="02020404030301010803" pitchFamily="18" charset="0"/>
              </a:rPr>
              <a:t>Alcuni esempi</a:t>
            </a:r>
          </a:p>
          <a:p>
            <a:pPr algn="just"/>
            <a:r>
              <a:rPr lang="it-IT" sz="2800" b="1" dirty="0">
                <a:latin typeface="Garamond" panose="02020404030301010803" pitchFamily="18" charset="0"/>
              </a:rPr>
              <a:t>IGP</a:t>
            </a:r>
            <a:endParaRPr lang="it-IT" sz="2800" dirty="0">
              <a:solidFill>
                <a:srgbClr val="1F497D"/>
              </a:solidFill>
            </a:endParaRPr>
          </a:p>
        </p:txBody>
      </p:sp>
      <p:pic>
        <p:nvPicPr>
          <p:cNvPr id="8" name="Immagine 7">
            <a:extLst>
              <a:ext uri="{FF2B5EF4-FFF2-40B4-BE49-F238E27FC236}">
                <a16:creationId xmlns:a16="http://schemas.microsoft.com/office/drawing/2014/main" id="{1A795FF5-73FE-4EBE-8A47-0BE64B64A6BF}"/>
              </a:ext>
            </a:extLst>
          </p:cNvPr>
          <p:cNvPicPr>
            <a:picLocks noChangeAspect="1"/>
          </p:cNvPicPr>
          <p:nvPr/>
        </p:nvPicPr>
        <p:blipFill>
          <a:blip r:embed="rId4"/>
          <a:stretch>
            <a:fillRect/>
          </a:stretch>
        </p:blipFill>
        <p:spPr>
          <a:xfrm>
            <a:off x="2129756" y="2319237"/>
            <a:ext cx="4884487" cy="3473839"/>
          </a:xfrm>
          <a:prstGeom prst="rect">
            <a:avLst/>
          </a:prstGeom>
        </p:spPr>
      </p:pic>
    </p:spTree>
    <p:extLst>
      <p:ext uri="{BB962C8B-B14F-4D97-AF65-F5344CB8AC3E}">
        <p14:creationId xmlns:p14="http://schemas.microsoft.com/office/powerpoint/2010/main" val="100526549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62078" y="1237447"/>
            <a:ext cx="8436233" cy="954107"/>
          </a:xfrm>
          <a:prstGeom prst="rect">
            <a:avLst/>
          </a:prstGeom>
          <a:noFill/>
        </p:spPr>
        <p:txBody>
          <a:bodyPr wrap="square" rtlCol="0">
            <a:spAutoFit/>
          </a:bodyPr>
          <a:lstStyle/>
          <a:p>
            <a:pPr algn="ctr"/>
            <a:r>
              <a:rPr lang="it-IT" sz="2800" b="1" dirty="0">
                <a:latin typeface="Garamond" panose="02020404030301010803" pitchFamily="18" charset="0"/>
              </a:rPr>
              <a:t>Alcuni esempi</a:t>
            </a:r>
          </a:p>
          <a:p>
            <a:pPr algn="just"/>
            <a:r>
              <a:rPr lang="it-IT" sz="2800" b="1" dirty="0">
                <a:latin typeface="Garamond" panose="02020404030301010803" pitchFamily="18" charset="0"/>
              </a:rPr>
              <a:t>STG</a:t>
            </a:r>
            <a:endParaRPr lang="it-IT" sz="2800" dirty="0">
              <a:solidFill>
                <a:srgbClr val="1F497D"/>
              </a:solidFill>
            </a:endParaRPr>
          </a:p>
        </p:txBody>
      </p:sp>
      <p:pic>
        <p:nvPicPr>
          <p:cNvPr id="6" name="Immagine 5">
            <a:extLst>
              <a:ext uri="{FF2B5EF4-FFF2-40B4-BE49-F238E27FC236}">
                <a16:creationId xmlns:a16="http://schemas.microsoft.com/office/drawing/2014/main" id="{7D0F439B-B5E0-FF1A-F4F3-FAB1EB944AE2}"/>
              </a:ext>
            </a:extLst>
          </p:cNvPr>
          <p:cNvPicPr>
            <a:picLocks noChangeAspect="1"/>
          </p:cNvPicPr>
          <p:nvPr/>
        </p:nvPicPr>
        <p:blipFill>
          <a:blip r:embed="rId4"/>
          <a:stretch>
            <a:fillRect/>
          </a:stretch>
        </p:blipFill>
        <p:spPr>
          <a:xfrm>
            <a:off x="1255656" y="2278841"/>
            <a:ext cx="6365823" cy="3341712"/>
          </a:xfrm>
          <a:prstGeom prst="rect">
            <a:avLst/>
          </a:prstGeom>
        </p:spPr>
      </p:pic>
    </p:spTree>
    <p:extLst>
      <p:ext uri="{BB962C8B-B14F-4D97-AF65-F5344CB8AC3E}">
        <p14:creationId xmlns:p14="http://schemas.microsoft.com/office/powerpoint/2010/main" val="15250549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490652" y="1611351"/>
            <a:ext cx="8307659" cy="3839513"/>
          </a:xfrm>
          <a:prstGeom prst="rect">
            <a:avLst/>
          </a:prstGeom>
          <a:noFill/>
        </p:spPr>
        <p:txBody>
          <a:bodyPr wrap="square" rtlCol="0">
            <a:spAutoFit/>
          </a:bodyPr>
          <a:lstStyle/>
          <a:p>
            <a:pPr algn="ctr"/>
            <a:r>
              <a:rPr lang="it-IT" sz="2500" b="1" dirty="0">
                <a:latin typeface="Garamond" panose="02020404030301010803" pitchFamily="18" charset="0"/>
              </a:rPr>
              <a:t>Codice di Proprietà Industriale</a:t>
            </a:r>
          </a:p>
          <a:p>
            <a:pPr algn="ctr"/>
            <a:endParaRPr lang="it-IT" sz="2500" b="1" dirty="0">
              <a:latin typeface="Garamond" panose="02020404030301010803" pitchFamily="18" charset="0"/>
            </a:endParaRPr>
          </a:p>
          <a:p>
            <a:r>
              <a:rPr lang="it-IT" sz="2500" b="1" dirty="0">
                <a:latin typeface="Garamond" panose="02020404030301010803" pitchFamily="18" charset="0"/>
              </a:rPr>
              <a:t>Art.29 riproduce l’art. 22 dei TRIPS per definire tali diritti</a:t>
            </a:r>
          </a:p>
          <a:p>
            <a:pPr algn="just"/>
            <a:endParaRPr lang="it-IT" sz="1950" dirty="0">
              <a:latin typeface="Garamond" panose="02020404030301010803" pitchFamily="18" charset="0"/>
            </a:endParaRPr>
          </a:p>
          <a:p>
            <a:pPr algn="just"/>
            <a:r>
              <a:rPr lang="it-IT" sz="2500" b="1" dirty="0">
                <a:latin typeface="Garamond" panose="02020404030301010803" pitchFamily="18" charset="0"/>
              </a:rPr>
              <a:t>Art. 30: </a:t>
            </a:r>
            <a:r>
              <a:rPr lang="it-IT" sz="2500" dirty="0">
                <a:latin typeface="Garamond" panose="02020404030301010803" pitchFamily="18" charset="0"/>
              </a:rPr>
              <a:t>facendo salva la disciplina della concorrenza sleale, le convenzioni in materia e i diritti di marchio anteriormente acquisiti in buona fede, vieta l’uso di una IG o DO quando sia idoneo ad ingannare il pubblico (l’art. 30 riprende l’art. 13 lett. d) Regolamento (UE) n. 1151/2012). </a:t>
            </a: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159821308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39038" y="1415673"/>
            <a:ext cx="8307659" cy="5278368"/>
          </a:xfrm>
          <a:prstGeom prst="rect">
            <a:avLst/>
          </a:prstGeom>
          <a:noFill/>
        </p:spPr>
        <p:txBody>
          <a:bodyPr wrap="square" rtlCol="0">
            <a:spAutoFit/>
          </a:bodyPr>
          <a:lstStyle/>
          <a:p>
            <a:pPr algn="ctr"/>
            <a:r>
              <a:rPr lang="it-IT" sz="2500" b="1" dirty="0">
                <a:latin typeface="Garamond" panose="02020404030301010803" pitchFamily="18" charset="0"/>
              </a:rPr>
              <a:t>Codice Civile </a:t>
            </a:r>
          </a:p>
          <a:p>
            <a:pPr algn="just"/>
            <a:endParaRPr lang="it-IT" sz="1950" dirty="0">
              <a:latin typeface="Garamond" panose="02020404030301010803" pitchFamily="18" charset="0"/>
            </a:endParaRPr>
          </a:p>
          <a:p>
            <a:pPr algn="just"/>
            <a:r>
              <a:rPr lang="it-IT" sz="2500" dirty="0">
                <a:latin typeface="Garamond" panose="02020404030301010803" pitchFamily="18" charset="0"/>
              </a:rPr>
              <a:t>Tutela nazionale contro atti di concorrenza sleale per </a:t>
            </a:r>
            <a:r>
              <a:rPr lang="it-IT" sz="2500" b="1" dirty="0">
                <a:latin typeface="Garamond" panose="02020404030301010803" pitchFamily="18" charset="0"/>
              </a:rPr>
              <a:t>appropriazione di pregi ex art. 2598, n. 2, c.c.</a:t>
            </a:r>
            <a:r>
              <a:rPr lang="it-IT" sz="2500" dirty="0">
                <a:latin typeface="Garamond" panose="02020404030301010803" pitchFamily="18" charset="0"/>
              </a:rPr>
              <a:t> </a:t>
            </a:r>
            <a:r>
              <a:rPr lang="it-IT" sz="2500" dirty="0">
                <a:latin typeface="Garamond" panose="02020404030301010803" pitchFamily="18" charset="0"/>
                <a:sym typeface="Wingdings" pitchFamily="2" charset="2"/>
              </a:rPr>
              <a:t> spesso configurata nella illecita apposizione di un contrassegno attestante la provenienza del prodotto da una determinata località geografica - in grado di influenzarne la qualità – a prodotti in realtà provenienti da diversa località (es. «</a:t>
            </a:r>
            <a:r>
              <a:rPr lang="it-IT" sz="2500" b="1" dirty="0">
                <a:latin typeface="Garamond" panose="02020404030301010803" pitchFamily="18" charset="0"/>
                <a:sym typeface="Wingdings" pitchFamily="2" charset="2"/>
              </a:rPr>
              <a:t>Scotch Whisky» per un Whisky non interamente prodotto in Scozia; «champagne» per vini spumanti non provenienti dall’omonima regione francese</a:t>
            </a:r>
            <a:r>
              <a:rPr lang="it-IT" sz="2500" dirty="0">
                <a:latin typeface="Garamond" panose="02020404030301010803" pitchFamily="18" charset="0"/>
                <a:sym typeface="Wingdings" pitchFamily="2" charset="2"/>
              </a:rPr>
              <a:t>). </a:t>
            </a:r>
          </a:p>
          <a:p>
            <a:pPr marL="342900" indent="-342900" algn="just">
              <a:buFont typeface="Arial" panose="020B0604020202020204" pitchFamily="34" charset="0"/>
              <a:buChar char="•"/>
            </a:pPr>
            <a:endParaRPr lang="it-IT" sz="1950" dirty="0">
              <a:latin typeface="Garamond" panose="02020404030301010803" pitchFamily="18" charset="0"/>
            </a:endParaRP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219527655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73644" y="668925"/>
            <a:ext cx="8871955" cy="5286062"/>
          </a:xfrm>
          <a:prstGeom prst="rect">
            <a:avLst/>
          </a:prstGeom>
          <a:noFill/>
        </p:spPr>
        <p:txBody>
          <a:bodyPr wrap="square" rtlCol="0">
            <a:spAutoFit/>
          </a:bodyPr>
          <a:lstStyle/>
          <a:p>
            <a:pPr lvl="1" algn="ctr"/>
            <a:r>
              <a:rPr lang="it-IT" sz="2450" b="1" dirty="0">
                <a:latin typeface="Garamond" panose="02020404030301010803" pitchFamily="18" charset="0"/>
              </a:rPr>
              <a:t>Art. 517- quater Codice Penale </a:t>
            </a:r>
          </a:p>
          <a:p>
            <a:pPr lvl="1"/>
            <a:endParaRPr lang="it-IT" sz="2450" dirty="0">
              <a:latin typeface="Garamond" panose="02020404030301010803" pitchFamily="18" charset="0"/>
            </a:endParaRPr>
          </a:p>
          <a:p>
            <a:pPr lvl="1"/>
            <a:r>
              <a:rPr lang="it-IT" sz="2450" dirty="0">
                <a:latin typeface="Garamond" panose="02020404030301010803" pitchFamily="18" charset="0"/>
              </a:rPr>
              <a:t>PUNISCE</a:t>
            </a:r>
            <a:endParaRPr lang="it-IT" sz="2400" dirty="0">
              <a:latin typeface="Garamond" panose="02020404030301010803" pitchFamily="18" charset="0"/>
            </a:endParaRPr>
          </a:p>
          <a:p>
            <a:pPr marL="800100" lvl="1" indent="-342900" algn="just">
              <a:buFont typeface="Arial" panose="020B0604020202020204" pitchFamily="34" charset="0"/>
              <a:buChar char="•"/>
            </a:pPr>
            <a:r>
              <a:rPr lang="it-IT" sz="2800" dirty="0">
                <a:latin typeface="Garamond" panose="02020404030301010803" pitchFamily="18" charset="0"/>
              </a:rPr>
              <a:t>la contraffazione o alterazione di IG o DO (co. 1)</a:t>
            </a:r>
          </a:p>
          <a:p>
            <a:pPr marL="800100" lvl="1" indent="-342900" algn="just">
              <a:buFont typeface="Arial" panose="020B0604020202020204" pitchFamily="34" charset="0"/>
              <a:buChar char="•"/>
            </a:pPr>
            <a:r>
              <a:rPr lang="it-IT" sz="2800" dirty="0">
                <a:latin typeface="Garamond" panose="02020404030301010803" pitchFamily="18" charset="0"/>
              </a:rPr>
              <a:t>l’introduzione nel territorio dello Stato, la detenzione per la vendita, l’offerta in vendita diretta ai consumatori e la messa in circolazione di prodotti agroalimentari con indicazioni o denominazioni contraffatte, a fini di trarne profitto (co. 2) </a:t>
            </a:r>
          </a:p>
          <a:p>
            <a:pPr marL="800100" lvl="1" indent="-342900" algn="just">
              <a:buFont typeface="Arial" panose="020B0604020202020204" pitchFamily="34" charset="0"/>
              <a:buChar char="•"/>
            </a:pPr>
            <a:r>
              <a:rPr lang="it-IT" sz="2400" dirty="0">
                <a:latin typeface="Garamond" panose="02020404030301010803" pitchFamily="18" charset="0"/>
              </a:rPr>
              <a:t>Tutela ampia in quanto (i) non richiede che le indicazioni fallaci siano idonee ad ingannare il pubblico dei consumatori; (ii) estensione della garanzia penalistica anche alle indicazioni contenute nel disciplinare (Cass. </a:t>
            </a:r>
            <a:r>
              <a:rPr lang="it-IT" sz="2400" dirty="0" err="1">
                <a:latin typeface="Garamond" panose="02020404030301010803" pitchFamily="18" charset="0"/>
              </a:rPr>
              <a:t>pen</a:t>
            </a:r>
            <a:r>
              <a:rPr lang="it-IT" sz="2400" dirty="0">
                <a:latin typeface="Garamond" panose="02020404030301010803" pitchFamily="18" charset="0"/>
              </a:rPr>
              <a:t>., 10/10/2019, n. 49889). </a:t>
            </a:r>
          </a:p>
        </p:txBody>
      </p:sp>
    </p:spTree>
    <p:extLst>
      <p:ext uri="{BB962C8B-B14F-4D97-AF65-F5344CB8AC3E}">
        <p14:creationId xmlns:p14="http://schemas.microsoft.com/office/powerpoint/2010/main" val="13242085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246170" y="705228"/>
            <a:ext cx="5778301" cy="4339650"/>
          </a:xfrm>
          <a:prstGeom prst="rect">
            <a:avLst/>
          </a:prstGeom>
          <a:noFill/>
        </p:spPr>
        <p:txBody>
          <a:bodyPr wrap="square" rtlCol="0">
            <a:spAutoFit/>
          </a:bodyPr>
          <a:lstStyle/>
          <a:p>
            <a:pPr algn="ctr"/>
            <a:endParaRPr lang="it-IT" sz="2800" b="1" dirty="0">
              <a:latin typeface="Garamond" panose="02020404030301010803" pitchFamily="18" charset="0"/>
            </a:endParaRPr>
          </a:p>
          <a:p>
            <a:pPr algn="ctr"/>
            <a:r>
              <a:rPr lang="it-IT" sz="2800" b="1" dirty="0">
                <a:solidFill>
                  <a:srgbClr val="FF0000"/>
                </a:solidFill>
                <a:latin typeface="Garamond" panose="02020404030301010803" pitchFamily="18" charset="0"/>
              </a:rPr>
              <a:t>QUALI LE RAGIONI PER INVESTIRE IN IG in ottica IZ?</a:t>
            </a:r>
          </a:p>
          <a:p>
            <a:pPr lvl="2" algn="just"/>
            <a:r>
              <a:rPr lang="it-IT" sz="2400" dirty="0">
                <a:solidFill>
                  <a:srgbClr val="1F497D"/>
                </a:solidFill>
              </a:rPr>
              <a:t>	</a:t>
            </a:r>
          </a:p>
          <a:p>
            <a:pPr lvl="2" algn="just"/>
            <a:r>
              <a:rPr lang="it-IT" sz="2400" b="1" dirty="0">
                <a:solidFill>
                  <a:srgbClr val="1F497D"/>
                </a:solidFill>
              </a:rPr>
              <a:t>I PRODOTTI TRASFORMATI</a:t>
            </a:r>
          </a:p>
          <a:p>
            <a:pPr lvl="2" algn="just"/>
            <a:endParaRPr lang="it-IT" sz="2400" b="1" dirty="0">
              <a:solidFill>
                <a:srgbClr val="1F497D"/>
              </a:solidFill>
            </a:endParaRPr>
          </a:p>
          <a:p>
            <a:pPr lvl="2"/>
            <a:r>
              <a:rPr lang="it-IT" sz="2400" b="1" dirty="0">
                <a:solidFill>
                  <a:srgbClr val="1F497D"/>
                </a:solidFill>
              </a:rPr>
              <a:t>Definizione: quelli che hanno tra i loro ingredienti una DOP o IGP</a:t>
            </a:r>
          </a:p>
          <a:p>
            <a:pPr algn="just"/>
            <a:r>
              <a:rPr lang="it-IT" sz="2400" dirty="0">
                <a:solidFill>
                  <a:srgbClr val="1F497D"/>
                </a:solidFill>
              </a:rPr>
              <a:t> </a:t>
            </a:r>
          </a:p>
          <a:p>
            <a:pPr marL="342900" indent="-342900" algn="just">
              <a:buFont typeface="Arial" panose="020B0604020202020204" pitchFamily="34" charset="0"/>
              <a:buChar char="•"/>
            </a:pPr>
            <a:endParaRPr lang="it-IT" sz="2400" dirty="0">
              <a:solidFill>
                <a:srgbClr val="1F497D"/>
              </a:solidFill>
            </a:endParaRPr>
          </a:p>
        </p:txBody>
      </p:sp>
      <p:pic>
        <p:nvPicPr>
          <p:cNvPr id="1026" name="Picture 2" descr="Nel 1997, il capocuoco della Kettle ebbe l'idea di abbinare al sale marino il gusto pungente dell'autentico aceto balsamico di Modena, creando un perfetto equilibrio di sapori con le Kettle Chips Sea Salt &amp; Balsamic vinegar of Modena. Come per tutta la linea di patatine Kettle, non ci sono coloranti né conservanti. Tutti gli ingredienti sono naturali e la cottura è tradizionale. Sono inoltre adatte a vegani e vegetariani. Scopri anche tu Kettle Chips Sea Salt &amp; Balsamic vinegar of Modena!">
            <a:extLst>
              <a:ext uri="{FF2B5EF4-FFF2-40B4-BE49-F238E27FC236}">
                <a16:creationId xmlns:a16="http://schemas.microsoft.com/office/drawing/2014/main" id="{7026EA61-F75F-733D-8147-9684664AD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3682252"/>
            <a:ext cx="2384612" cy="2384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rilla Pesto Alla Genovese Confezione da 190 Grammi - Buonitaly">
            <a:extLst>
              <a:ext uri="{FF2B5EF4-FFF2-40B4-BE49-F238E27FC236}">
                <a16:creationId xmlns:a16="http://schemas.microsoft.com/office/drawing/2014/main" id="{65CBFF68-6D41-2024-9918-3EC04D1F4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947" y="3138894"/>
            <a:ext cx="1905984" cy="1905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lomba al cioccolato di modica BAULI - Coop Shop">
            <a:extLst>
              <a:ext uri="{FF2B5EF4-FFF2-40B4-BE49-F238E27FC236}">
                <a16:creationId xmlns:a16="http://schemas.microsoft.com/office/drawing/2014/main" id="{FA1D4926-CF90-385D-C44A-BE869670FE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5" y="838730"/>
            <a:ext cx="2384612" cy="23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85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20040" y="891547"/>
            <a:ext cx="8546869" cy="7186583"/>
          </a:xfrm>
          <a:prstGeom prst="rect">
            <a:avLst/>
          </a:prstGeom>
          <a:noFill/>
        </p:spPr>
        <p:txBody>
          <a:bodyPr wrap="square" rtlCol="0">
            <a:spAutoFit/>
          </a:bodyPr>
          <a:lstStyle/>
          <a:p>
            <a:pPr algn="just"/>
            <a:endParaRPr lang="it-IT" sz="2700" dirty="0">
              <a:latin typeface="Garamond" panose="02020404030301010803" pitchFamily="18" charset="0"/>
            </a:endParaRPr>
          </a:p>
          <a:p>
            <a:pPr algn="ctr"/>
            <a:r>
              <a:rPr lang="it-IT" sz="2300" b="1" dirty="0">
                <a:solidFill>
                  <a:srgbClr val="FF0000"/>
                </a:solidFill>
                <a:latin typeface="Garamond" panose="02020404030301010803" pitchFamily="18" charset="0"/>
              </a:rPr>
              <a:t>LE ORIGINI: la Convenzione di Parigi del 20 maggio 1883</a:t>
            </a:r>
          </a:p>
          <a:p>
            <a:pPr algn="just"/>
            <a:endParaRPr lang="it-IT" sz="2300" b="1" dirty="0">
              <a:solidFill>
                <a:srgbClr val="FF0000"/>
              </a:solidFill>
              <a:latin typeface="Garamond" panose="02020404030301010803" pitchFamily="18" charset="0"/>
            </a:endParaRPr>
          </a:p>
          <a:p>
            <a:pPr algn="just"/>
            <a:r>
              <a:rPr lang="it-IT" sz="2300" dirty="0">
                <a:latin typeface="Garamond" panose="02020404030301010803" pitchFamily="18" charset="0"/>
              </a:rPr>
              <a:t>L’articolo 1 dispone: «(2) </a:t>
            </a:r>
            <a:r>
              <a:rPr lang="it-IT" sz="2300" b="1" dirty="0">
                <a:latin typeface="Garamond" panose="02020404030301010803" pitchFamily="18" charset="0"/>
              </a:rPr>
              <a:t>La protezione della proprietà industriale ha per oggetto </a:t>
            </a:r>
            <a:r>
              <a:rPr lang="it-IT" sz="2300" dirty="0">
                <a:latin typeface="Garamond" panose="02020404030301010803" pitchFamily="18" charset="0"/>
              </a:rPr>
              <a:t>i brevetti d’invenzione, i modelli d’utilità, i disegni o modelli industriali, i marchi di fabbrica o di commercio, i marchi di servizio, il nome commerciale e </a:t>
            </a:r>
            <a:r>
              <a:rPr lang="it-IT" sz="2300" b="1" dirty="0">
                <a:latin typeface="Garamond" panose="02020404030301010803" pitchFamily="18" charset="0"/>
              </a:rPr>
              <a:t>le indicazioni di provenienza o denominazioni d’origine</a:t>
            </a:r>
            <a:r>
              <a:rPr lang="it-IT" sz="2300" dirty="0">
                <a:latin typeface="Garamond" panose="02020404030301010803" pitchFamily="18" charset="0"/>
              </a:rPr>
              <a:t>, nonché la repressione della concorrenza sleale. (3) La proprietà industriale s’intende nel significato più largo e si applica non solo all’industria e al commercio propriamente detti, ma anche alle industrie agricole ed estrattive e a tutti i prodotti fabbricati o naturali, come: vini, granaglie, foglie di tabacco, frutta, bestiame, minerali, acque minerali, birre, fiori, farine».</a:t>
            </a:r>
          </a:p>
          <a:p>
            <a:pPr algn="just"/>
            <a:endParaRPr lang="it-IT" sz="2700" dirty="0">
              <a:latin typeface="Garamond" panose="02020404030301010803" pitchFamily="18" charset="0"/>
            </a:endParaRPr>
          </a:p>
          <a:p>
            <a:pPr algn="just"/>
            <a:endParaRPr lang="it-IT" sz="2000" dirty="0"/>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29879066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61369" y="1239660"/>
            <a:ext cx="8736943" cy="4893647"/>
          </a:xfrm>
          <a:prstGeom prst="rect">
            <a:avLst/>
          </a:prstGeom>
          <a:noFill/>
        </p:spPr>
        <p:txBody>
          <a:bodyPr wrap="square" rtlCol="0">
            <a:spAutoFit/>
          </a:bodyPr>
          <a:lstStyle/>
          <a:p>
            <a:pPr algn="just"/>
            <a:r>
              <a:rPr lang="it-IT" sz="2400" b="1" dirty="0">
                <a:solidFill>
                  <a:srgbClr val="FF0000"/>
                </a:solidFill>
                <a:latin typeface="Garamond" panose="02020404030301010803" pitchFamily="18" charset="0"/>
              </a:rPr>
              <a:t>VANTAGGI per i BRAND (NOTORI e NON)</a:t>
            </a:r>
          </a:p>
          <a:p>
            <a:pPr algn="just"/>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ACCRESCERE la propria reputazione sul mercato attraverso una scelta di qualità</a:t>
            </a:r>
          </a:p>
          <a:p>
            <a:pPr marL="457200" indent="-457200" algn="just">
              <a:buAutoNum type="arabicPeriod"/>
            </a:pPr>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DISTINGUERSI dai competitors</a:t>
            </a:r>
          </a:p>
          <a:p>
            <a:pPr marL="457200" indent="-457200" algn="just">
              <a:buAutoNum type="arabicPeriod"/>
            </a:pPr>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DIVERSIFICARE il prodotto di base, giustificandone l’aumento di prezzo</a:t>
            </a:r>
          </a:p>
          <a:p>
            <a:pPr algn="just"/>
            <a:endParaRPr lang="it-IT" sz="2400" b="1" dirty="0">
              <a:latin typeface="Garamond" panose="02020404030301010803" pitchFamily="18" charset="0"/>
            </a:endParaRPr>
          </a:p>
          <a:p>
            <a:pPr algn="just"/>
            <a:r>
              <a:rPr lang="it-IT" sz="2400" b="1" dirty="0">
                <a:latin typeface="Garamond" panose="02020404030301010803" pitchFamily="18" charset="0"/>
              </a:rPr>
              <a:t>4.  INCREMENTARE le VENDITE</a:t>
            </a: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05040858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92054" y="1012604"/>
            <a:ext cx="8706258" cy="4893647"/>
          </a:xfrm>
          <a:prstGeom prst="rect">
            <a:avLst/>
          </a:prstGeom>
          <a:noFill/>
        </p:spPr>
        <p:txBody>
          <a:bodyPr wrap="square" rtlCol="0">
            <a:spAutoFit/>
          </a:bodyPr>
          <a:lstStyle/>
          <a:p>
            <a:pPr algn="just"/>
            <a:r>
              <a:rPr lang="it-IT" sz="2400" b="1" dirty="0">
                <a:solidFill>
                  <a:srgbClr val="FF0000"/>
                </a:solidFill>
                <a:latin typeface="Garamond" panose="02020404030301010803" pitchFamily="18" charset="0"/>
              </a:rPr>
              <a:t>VANTAGGI per i PRODUTTORI di prodotti DOP ed IGP</a:t>
            </a:r>
          </a:p>
          <a:p>
            <a:pPr algn="just"/>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DESTAGIONALIZZAZIONE: prodotto diventa sempre a scaffale</a:t>
            </a:r>
          </a:p>
          <a:p>
            <a:pPr marL="457200" indent="-457200" algn="just">
              <a:buAutoNum type="arabicPeriod"/>
            </a:pPr>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AMPLIAMENTO DEL PROPRIO MERCATO e aumento della notorietà su scala nazionale (GDO, altri canali, altri «scaffali», suggerire uso DOP e IG come ingrediente) e internazionale (uscire dai confini nazionali, sfruttando capacità promozionale dei propri partner)</a:t>
            </a:r>
          </a:p>
          <a:p>
            <a:pPr marL="457200" indent="-457200" algn="just">
              <a:buAutoNum type="arabicPeriod"/>
            </a:pPr>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RAFFORZAMENTO DELLA PROPRIA REPUTAZIONE quando associati a brand di prestigio e/o di qualità</a:t>
            </a:r>
            <a:endParaRPr lang="it-IT" sz="2400" dirty="0">
              <a:solidFill>
                <a:srgbClr val="1F497D"/>
              </a:solidFill>
            </a:endParaRPr>
          </a:p>
        </p:txBody>
      </p:sp>
    </p:spTree>
    <p:extLst>
      <p:ext uri="{BB962C8B-B14F-4D97-AF65-F5344CB8AC3E}">
        <p14:creationId xmlns:p14="http://schemas.microsoft.com/office/powerpoint/2010/main" val="383532630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96380" y="1276490"/>
            <a:ext cx="8601931" cy="4524315"/>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ATTENZIONE alle REGOLE!!!</a:t>
            </a:r>
          </a:p>
          <a:p>
            <a:pPr algn="just"/>
            <a:endParaRPr lang="it-IT" sz="2400" b="1" dirty="0">
              <a:latin typeface="Garamond" panose="02020404030301010803" pitchFamily="18" charset="0"/>
            </a:endParaRPr>
          </a:p>
          <a:p>
            <a:pPr algn="just"/>
            <a:r>
              <a:rPr lang="it-IT" sz="2400" b="1" dirty="0">
                <a:latin typeface="Garamond" panose="02020404030301010803" pitchFamily="18" charset="0"/>
              </a:rPr>
              <a:t>Menzione DOP ed IGP sempre lecita in lista ingredienti MA</a:t>
            </a:r>
          </a:p>
          <a:p>
            <a:pPr marL="457200" indent="-457200" algn="just">
              <a:buAutoNum type="arabicPeriod"/>
            </a:pPr>
            <a:endParaRPr lang="it-IT" sz="2400" b="1" dirty="0">
              <a:latin typeface="Garamond" panose="02020404030301010803" pitchFamily="18" charset="0"/>
            </a:endParaRPr>
          </a:p>
          <a:p>
            <a:pPr algn="just"/>
            <a:r>
              <a:rPr lang="it-IT" sz="2400" b="1" dirty="0">
                <a:latin typeface="Garamond" panose="02020404030301010803" pitchFamily="18" charset="0"/>
              </a:rPr>
              <a:t>IN ETICHETTA  solo se:</a:t>
            </a:r>
          </a:p>
          <a:p>
            <a:pPr algn="just"/>
            <a:endParaRPr lang="it-IT" sz="2400" b="1" dirty="0">
              <a:solidFill>
                <a:srgbClr val="1F497D"/>
              </a:solidFill>
              <a:latin typeface="Garamond" panose="02020404030301010803" pitchFamily="18" charset="0"/>
            </a:endParaRPr>
          </a:p>
          <a:p>
            <a:pPr marL="342900" indent="-342900" algn="just">
              <a:buFontTx/>
              <a:buChar char="-"/>
            </a:pPr>
            <a:r>
              <a:rPr lang="it-IT" sz="2400" b="1" dirty="0">
                <a:latin typeface="Garamond" panose="02020404030301010803" pitchFamily="18" charset="0"/>
              </a:rPr>
              <a:t>Presente in quantità sufficiente a costituire una caratteristica essenziale del prodotto composto</a:t>
            </a:r>
          </a:p>
          <a:p>
            <a:pPr marL="342900" indent="-342900" algn="just">
              <a:buFontTx/>
              <a:buChar char="-"/>
            </a:pPr>
            <a:r>
              <a:rPr lang="it-IT" sz="2400" b="1" dirty="0">
                <a:latin typeface="Garamond" panose="02020404030301010803" pitchFamily="18" charset="0"/>
              </a:rPr>
              <a:t>Indicazione della percentuale d’uso dell’ingrediente</a:t>
            </a:r>
          </a:p>
          <a:p>
            <a:pPr marL="342900" indent="-342900" algn="just">
              <a:buFontTx/>
              <a:buChar char="-"/>
            </a:pPr>
            <a:r>
              <a:rPr lang="it-IT" sz="2400" b="1" dirty="0">
                <a:latin typeface="Garamond" panose="02020404030301010803" pitchFamily="18" charset="0"/>
              </a:rPr>
              <a:t>Assenza di ingredienti comparabili tra gli altri presenti</a:t>
            </a:r>
          </a:p>
          <a:p>
            <a:pPr marL="342900" indent="-342900" algn="just">
              <a:buFontTx/>
              <a:buChar char="-"/>
            </a:pPr>
            <a:r>
              <a:rPr lang="it-IT" sz="2400" b="1" dirty="0">
                <a:latin typeface="Garamond" panose="02020404030301010803" pitchFamily="18" charset="0"/>
              </a:rPr>
              <a:t>Autorizzazione del Consorzio di Tutela della DOP o del Ministero delle Politiche Agricole</a:t>
            </a:r>
            <a:endParaRPr lang="it-IT" sz="2400" dirty="0"/>
          </a:p>
        </p:txBody>
      </p:sp>
    </p:spTree>
    <p:extLst>
      <p:ext uri="{BB962C8B-B14F-4D97-AF65-F5344CB8AC3E}">
        <p14:creationId xmlns:p14="http://schemas.microsoft.com/office/powerpoint/2010/main" val="346983617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 y="1108711"/>
            <a:ext cx="9030446" cy="4893647"/>
          </a:xfrm>
          <a:prstGeom prst="rect">
            <a:avLst/>
          </a:prstGeom>
          <a:noFill/>
        </p:spPr>
        <p:txBody>
          <a:bodyPr wrap="square" rtlCol="0">
            <a:spAutoFit/>
          </a:bodyPr>
          <a:lstStyle/>
          <a:p>
            <a:pPr algn="just"/>
            <a:r>
              <a:rPr lang="it-IT" sz="2400" b="1" dirty="0">
                <a:solidFill>
                  <a:srgbClr val="FF0000"/>
                </a:solidFill>
                <a:latin typeface="Garamond" panose="02020404030301010803" pitchFamily="18" charset="0"/>
              </a:rPr>
              <a:t>ATTENZIONE alle REGOLE: OBBLIGHI per UTILIZZATORE</a:t>
            </a:r>
          </a:p>
          <a:p>
            <a:pPr algn="just"/>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Acquisto ingrediente da fornitore /confezionatore autorizzato</a:t>
            </a:r>
          </a:p>
          <a:p>
            <a:pPr marL="457200" indent="-457200" algn="just">
              <a:buAutoNum type="arabicPeriod"/>
            </a:pPr>
            <a:r>
              <a:rPr lang="it-IT" sz="2400" b="1" dirty="0">
                <a:latin typeface="Garamond" panose="02020404030301010803" pitchFamily="18" charset="0"/>
              </a:rPr>
              <a:t>Tenuta registro che indichi che quantità acquistata è corrispondente a quella usata </a:t>
            </a:r>
          </a:p>
          <a:p>
            <a:pPr algn="just"/>
            <a:endParaRPr lang="it-IT" sz="2400" b="1" dirty="0">
              <a:latin typeface="Garamond" panose="02020404030301010803" pitchFamily="18" charset="0"/>
            </a:endParaRPr>
          </a:p>
          <a:p>
            <a:pPr algn="just"/>
            <a:r>
              <a:rPr lang="it-IT" sz="2400" b="1" dirty="0">
                <a:latin typeface="Garamond" panose="02020404030301010803" pitchFamily="18" charset="0"/>
              </a:rPr>
              <a:t>e per ETICHETTA</a:t>
            </a:r>
          </a:p>
          <a:p>
            <a:pPr algn="just"/>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BRAND sempre in maggiore evidenza della DOP/IGP</a:t>
            </a:r>
          </a:p>
          <a:p>
            <a:pPr marL="457200" indent="-457200" algn="just">
              <a:buAutoNum type="arabicPeriod"/>
            </a:pPr>
            <a:r>
              <a:rPr lang="it-IT" sz="2400" b="1" dirty="0">
                <a:latin typeface="Garamond" panose="02020404030301010803" pitchFamily="18" charset="0"/>
              </a:rPr>
              <a:t>LOGO della DOP non utilizzabile</a:t>
            </a:r>
          </a:p>
          <a:p>
            <a:pPr marL="457200" indent="-457200" algn="just">
              <a:buAutoNum type="arabicPeriod"/>
            </a:pPr>
            <a:r>
              <a:rPr lang="it-IT" sz="2400" b="1" dirty="0">
                <a:latin typeface="Garamond" panose="02020404030301010803" pitchFamily="18" charset="0"/>
              </a:rPr>
              <a:t>Possibile traduzione della DOP in aggiunta a versione IT e sempre nello stesso campo visivo</a:t>
            </a:r>
          </a:p>
          <a:p>
            <a:pPr algn="just"/>
            <a:endParaRPr lang="it-IT" sz="2400" b="1" dirty="0">
              <a:solidFill>
                <a:srgbClr val="1F497D"/>
              </a:solidFill>
              <a:latin typeface="Garamond" panose="02020404030301010803" pitchFamily="18" charset="0"/>
            </a:endParaRPr>
          </a:p>
        </p:txBody>
      </p:sp>
    </p:spTree>
    <p:extLst>
      <p:ext uri="{BB962C8B-B14F-4D97-AF65-F5344CB8AC3E}">
        <p14:creationId xmlns:p14="http://schemas.microsoft.com/office/powerpoint/2010/main" val="373657424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6" name="CasellaDiTesto 5">
            <a:extLst>
              <a:ext uri="{FF2B5EF4-FFF2-40B4-BE49-F238E27FC236}">
                <a16:creationId xmlns:a16="http://schemas.microsoft.com/office/drawing/2014/main" id="{AF8A9443-9315-67D8-C1C3-92046A46072B}"/>
              </a:ext>
            </a:extLst>
          </p:cNvPr>
          <p:cNvSpPr txBox="1"/>
          <p:nvPr/>
        </p:nvSpPr>
        <p:spPr>
          <a:xfrm>
            <a:off x="355941" y="1515829"/>
            <a:ext cx="7830701" cy="4893647"/>
          </a:xfrm>
          <a:prstGeom prst="rect">
            <a:avLst/>
          </a:prstGeom>
          <a:noFill/>
        </p:spPr>
        <p:txBody>
          <a:bodyPr wrap="square">
            <a:spAutoFit/>
          </a:bodyPr>
          <a:lstStyle/>
          <a:p>
            <a:pPr algn="just"/>
            <a:r>
              <a:rPr lang="it-IT" sz="2400" b="0" i="0" u="none" strike="noStrike" baseline="0" dirty="0">
                <a:solidFill>
                  <a:srgbClr val="000000"/>
                </a:solidFill>
                <a:latin typeface="Garamond" panose="02020404030301010803" pitchFamily="18" charset="0"/>
              </a:rPr>
              <a:t>Dietro segnalazione del Consorzio, il 14 ottobre 2019 sono state sequestrate centinaia di confezioni di </a:t>
            </a:r>
            <a:r>
              <a:rPr lang="it-IT" sz="2400" b="1" i="0" u="none" strike="noStrike" baseline="0" dirty="0">
                <a:solidFill>
                  <a:srgbClr val="000000"/>
                </a:solidFill>
                <a:latin typeface="Garamond" panose="02020404030301010803" pitchFamily="18" charset="0"/>
              </a:rPr>
              <a:t>patatine Pringles al Prosecco e pepe rosa </a:t>
            </a:r>
            <a:r>
              <a:rPr lang="it-IT" sz="2400" b="0" i="0" u="none" strike="noStrike" baseline="0" dirty="0">
                <a:solidFill>
                  <a:srgbClr val="000000"/>
                </a:solidFill>
                <a:latin typeface="Garamond" panose="02020404030301010803" pitchFamily="18" charset="0"/>
              </a:rPr>
              <a:t>in una catena di supermercati del Veneto. La Pringles, di proprietà della multinazionale statunitense Kellogg Company, aveva iniziato a produrre un’edizione limitata di prodotti per le festività natalizie, introducendo nella </a:t>
            </a:r>
            <a:r>
              <a:rPr lang="it-IT" sz="2400" b="1" i="0" u="none" strike="noStrike" baseline="0" dirty="0">
                <a:solidFill>
                  <a:srgbClr val="000000"/>
                </a:solidFill>
                <a:latin typeface="Garamond" panose="02020404030301010803" pitchFamily="18" charset="0"/>
              </a:rPr>
              <a:t>denominazione e presentazione </a:t>
            </a:r>
            <a:r>
              <a:rPr lang="it-IT" sz="2400" b="0" i="0" u="none" strike="noStrike" baseline="0" dirty="0">
                <a:solidFill>
                  <a:srgbClr val="000000"/>
                </a:solidFill>
                <a:latin typeface="Garamond" panose="02020404030301010803" pitchFamily="18" charset="0"/>
              </a:rPr>
              <a:t>del prodotto finale la denominazione del Prosecco </a:t>
            </a:r>
            <a:r>
              <a:rPr lang="it-IT" sz="2400" b="1" i="0" u="none" strike="noStrike" baseline="0" dirty="0">
                <a:solidFill>
                  <a:srgbClr val="000000"/>
                </a:solidFill>
                <a:latin typeface="Garamond" panose="02020404030301010803" pitchFamily="18" charset="0"/>
              </a:rPr>
              <a:t>senza </a:t>
            </a:r>
            <a:r>
              <a:rPr lang="it-IT" sz="2400" b="0" i="0" u="none" strike="noStrike" baseline="0" dirty="0">
                <a:solidFill>
                  <a:srgbClr val="000000"/>
                </a:solidFill>
                <a:latin typeface="Garamond" panose="02020404030301010803" pitchFamily="18" charset="0"/>
              </a:rPr>
              <a:t>però aver richiesto previa </a:t>
            </a:r>
            <a:r>
              <a:rPr lang="it-IT" sz="2400" b="1" i="0" u="none" strike="noStrike" baseline="0" dirty="0">
                <a:solidFill>
                  <a:srgbClr val="000000"/>
                </a:solidFill>
                <a:latin typeface="Garamond" panose="02020404030301010803" pitchFamily="18" charset="0"/>
              </a:rPr>
              <a:t>autorizzazione </a:t>
            </a:r>
            <a:r>
              <a:rPr lang="it-IT" sz="2400" b="0" i="0" u="none" strike="noStrike" baseline="0" dirty="0">
                <a:solidFill>
                  <a:srgbClr val="000000"/>
                </a:solidFill>
                <a:latin typeface="Garamond" panose="02020404030301010803" pitchFamily="18" charset="0"/>
              </a:rPr>
              <a:t>al relativo Consorzio di tutela. Inoltre, nell’elenco degli ingredienti veniva citata una generica “</a:t>
            </a:r>
            <a:r>
              <a:rPr lang="it-IT" sz="2400" b="1" i="0" u="none" strike="noStrike" baseline="0" dirty="0">
                <a:solidFill>
                  <a:srgbClr val="000000"/>
                </a:solidFill>
                <a:latin typeface="Garamond" panose="02020404030301010803" pitchFamily="18" charset="0"/>
              </a:rPr>
              <a:t>polvere di prosecco</a:t>
            </a:r>
            <a:r>
              <a:rPr lang="it-IT" sz="2400" b="0" i="0" u="none" strike="noStrike" baseline="0" dirty="0">
                <a:solidFill>
                  <a:srgbClr val="000000"/>
                </a:solidFill>
                <a:latin typeface="Garamond" panose="02020404030301010803" pitchFamily="18" charset="0"/>
              </a:rPr>
              <a:t>”. La questione è emersa durante la normale attività di monitoraggio dei prodotti in commercio svolta dal Consorzio di tutela.</a:t>
            </a:r>
            <a:endParaRPr lang="it-IT" sz="2400" dirty="0">
              <a:latin typeface="Garamond" panose="02020404030301010803" pitchFamily="18" charset="0"/>
            </a:endParaRPr>
          </a:p>
        </p:txBody>
      </p:sp>
      <p:sp>
        <p:nvSpPr>
          <p:cNvPr id="8" name="CasellaDiTesto 7">
            <a:extLst>
              <a:ext uri="{FF2B5EF4-FFF2-40B4-BE49-F238E27FC236}">
                <a16:creationId xmlns:a16="http://schemas.microsoft.com/office/drawing/2014/main" id="{6B14E0C2-53F4-55FE-5AAF-865E14BA1970}"/>
              </a:ext>
            </a:extLst>
          </p:cNvPr>
          <p:cNvSpPr txBox="1"/>
          <p:nvPr/>
        </p:nvSpPr>
        <p:spPr>
          <a:xfrm>
            <a:off x="355941" y="822353"/>
            <a:ext cx="7830701" cy="532903"/>
          </a:xfrm>
          <a:prstGeom prst="rect">
            <a:avLst/>
          </a:prstGeom>
          <a:noFill/>
        </p:spPr>
        <p:txBody>
          <a:bodyPr wrap="square">
            <a:spAutoFit/>
          </a:bodyPr>
          <a:lstStyle/>
          <a:p>
            <a:pPr>
              <a:lnSpc>
                <a:spcPct val="107000"/>
              </a:lnSpc>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RUOLO DEI CONSORZI – Il Caso PRINGLES</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66797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6" name="CasellaDiTesto 5">
            <a:extLst>
              <a:ext uri="{FF2B5EF4-FFF2-40B4-BE49-F238E27FC236}">
                <a16:creationId xmlns:a16="http://schemas.microsoft.com/office/drawing/2014/main" id="{AF8A9443-9315-67D8-C1C3-92046A46072B}"/>
              </a:ext>
            </a:extLst>
          </p:cNvPr>
          <p:cNvSpPr txBox="1"/>
          <p:nvPr/>
        </p:nvSpPr>
        <p:spPr>
          <a:xfrm>
            <a:off x="0" y="1135329"/>
            <a:ext cx="9217643" cy="5632311"/>
          </a:xfrm>
          <a:prstGeom prst="rect">
            <a:avLst/>
          </a:prstGeom>
          <a:noFill/>
        </p:spPr>
        <p:txBody>
          <a:bodyPr wrap="square">
            <a:spAutoFit/>
          </a:bodyPr>
          <a:lstStyle/>
          <a:p>
            <a:pPr algn="just"/>
            <a:r>
              <a:rPr lang="it-IT" sz="2400" b="0" i="0" u="none" strike="noStrike" baseline="0" dirty="0">
                <a:solidFill>
                  <a:srgbClr val="000000"/>
                </a:solidFill>
                <a:latin typeface="Garamond" panose="02020404030301010803" pitchFamily="18" charset="0"/>
              </a:rPr>
              <a:t>Riconosciuto come IGP nel 2018. </a:t>
            </a:r>
            <a:r>
              <a:rPr lang="it-IT" sz="2400" dirty="0">
                <a:solidFill>
                  <a:srgbClr val="000000"/>
                </a:solidFill>
                <a:latin typeface="Garamond" panose="02020404030301010803" pitchFamily="18" charset="0"/>
              </a:rPr>
              <a:t>P</a:t>
            </a:r>
            <a:r>
              <a:rPr lang="it-IT" sz="2400" b="0" i="0" u="none" strike="noStrike" baseline="0" dirty="0">
                <a:solidFill>
                  <a:srgbClr val="000000"/>
                </a:solidFill>
                <a:latin typeface="Garamond" panose="02020404030301010803" pitchFamily="18" charset="0"/>
              </a:rPr>
              <a:t>rodotto molto versatile come ingrediente caratterizzante, che ha fatto dei trasformati un mercato di sbocco importante </a:t>
            </a:r>
          </a:p>
          <a:p>
            <a:pPr marL="342900" indent="-342900" algn="just">
              <a:buFontTx/>
              <a:buChar char="-"/>
            </a:pPr>
            <a:endParaRPr lang="it-IT" sz="2400" b="0" i="0" u="none" strike="noStrike" baseline="0" dirty="0">
              <a:solidFill>
                <a:srgbClr val="000000"/>
              </a:solidFill>
              <a:latin typeface="Garamond" panose="02020404030301010803" pitchFamily="18" charset="0"/>
            </a:endParaRPr>
          </a:p>
          <a:p>
            <a:pPr algn="just"/>
            <a:r>
              <a:rPr lang="it-IT" sz="2400" b="0" i="0" u="none" strike="noStrike" baseline="0" dirty="0">
                <a:solidFill>
                  <a:srgbClr val="000000"/>
                </a:solidFill>
                <a:latin typeface="Garamond" panose="02020404030301010803" pitchFamily="18" charset="0"/>
              </a:rPr>
              <a:t>Numero di autorizzazioni per usarlo come ingrediente caratterizzante nel 2020: </a:t>
            </a:r>
          </a:p>
          <a:p>
            <a:pPr algn="just"/>
            <a:r>
              <a:rPr lang="it-IT" sz="2400" b="0" i="0" u="none" strike="noStrike" baseline="0" dirty="0">
                <a:solidFill>
                  <a:srgbClr val="000000"/>
                </a:solidFill>
                <a:latin typeface="Garamond" panose="02020404030301010803" pitchFamily="18" charset="0"/>
              </a:rPr>
              <a:t>- 92 autorizzazioni concesse – oltre il 53% di tutte quelle concesse dal Ministero delle politiche agricole </a:t>
            </a:r>
          </a:p>
          <a:p>
            <a:pPr algn="just"/>
            <a:r>
              <a:rPr lang="it-IT" sz="2400" b="0" i="0" u="none" strike="noStrike" baseline="0" dirty="0">
                <a:solidFill>
                  <a:srgbClr val="000000"/>
                </a:solidFill>
                <a:latin typeface="Garamond" panose="02020404030301010803" pitchFamily="18" charset="0"/>
              </a:rPr>
              <a:t>- 69 etichette autorizzate – il 51% di tutte quelle autorizzate dal Ministero delle politiche agricole</a:t>
            </a:r>
          </a:p>
          <a:p>
            <a:pPr algn="just"/>
            <a:endParaRPr lang="it-IT" sz="2400" dirty="0">
              <a:solidFill>
                <a:srgbClr val="000000"/>
              </a:solidFill>
              <a:latin typeface="Garamond" panose="02020404030301010803" pitchFamily="18" charset="0"/>
            </a:endParaRPr>
          </a:p>
          <a:p>
            <a:pPr algn="just"/>
            <a:r>
              <a:rPr lang="it-IT" sz="2400" b="0" i="0" u="none" strike="noStrike" baseline="0" dirty="0">
                <a:solidFill>
                  <a:srgbClr val="000000"/>
                </a:solidFill>
                <a:latin typeface="Garamond" panose="02020404030301010803" pitchFamily="18" charset="0"/>
              </a:rPr>
              <a:t>Il 20% della IG viene trasformato: di questo circa il 40% viene impiegato nella grande industria mentre il restante 60% viene utilizzato in pasticceria. </a:t>
            </a:r>
          </a:p>
          <a:p>
            <a:pPr algn="just"/>
            <a:endParaRPr lang="it-IT" sz="2400" dirty="0">
              <a:solidFill>
                <a:srgbClr val="000000"/>
              </a:solidFill>
              <a:latin typeface="Garamond" panose="02020404030301010803" pitchFamily="18" charset="0"/>
            </a:endParaRPr>
          </a:p>
          <a:p>
            <a:pPr algn="just"/>
            <a:r>
              <a:rPr lang="it-IT" sz="2400" b="1" i="0" u="none" strike="noStrike" baseline="0" dirty="0">
                <a:solidFill>
                  <a:srgbClr val="000000"/>
                </a:solidFill>
                <a:latin typeface="Garamond" panose="02020404030301010803" pitchFamily="18" charset="0"/>
              </a:rPr>
              <a:t>FONTE: Fondazione </a:t>
            </a:r>
            <a:r>
              <a:rPr lang="it-IT" sz="2400" b="1" i="0" u="none" strike="noStrike" baseline="0" dirty="0" err="1">
                <a:solidFill>
                  <a:srgbClr val="000000"/>
                </a:solidFill>
                <a:latin typeface="Garamond" panose="02020404030301010803" pitchFamily="18" charset="0"/>
              </a:rPr>
              <a:t>Qualivita</a:t>
            </a:r>
            <a:endParaRPr lang="it-IT" sz="2400" b="1" i="0" u="none" strike="noStrike" baseline="0" dirty="0">
              <a:solidFill>
                <a:srgbClr val="000000"/>
              </a:solidFill>
              <a:latin typeface="Garamond" panose="02020404030301010803" pitchFamily="18" charset="0"/>
            </a:endParaRPr>
          </a:p>
        </p:txBody>
      </p:sp>
      <p:sp>
        <p:nvSpPr>
          <p:cNvPr id="8" name="CasellaDiTesto 7">
            <a:extLst>
              <a:ext uri="{FF2B5EF4-FFF2-40B4-BE49-F238E27FC236}">
                <a16:creationId xmlns:a16="http://schemas.microsoft.com/office/drawing/2014/main" id="{6B14E0C2-53F4-55FE-5AAF-865E14BA1970}"/>
              </a:ext>
            </a:extLst>
          </p:cNvPr>
          <p:cNvSpPr txBox="1"/>
          <p:nvPr/>
        </p:nvSpPr>
        <p:spPr>
          <a:xfrm>
            <a:off x="355941" y="822353"/>
            <a:ext cx="7830701" cy="532903"/>
          </a:xfrm>
          <a:prstGeom prst="rect">
            <a:avLst/>
          </a:prstGeom>
          <a:noFill/>
        </p:spPr>
        <p:txBody>
          <a:bodyPr wrap="square">
            <a:spAutoFit/>
          </a:bodyPr>
          <a:lstStyle/>
          <a:p>
            <a:pPr>
              <a:lnSpc>
                <a:spcPct val="107000"/>
              </a:lnSpc>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CASO VIRTUOSO – IL CIOCCOLATO di MODICA IGP</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9602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6" name="CasellaDiTesto 5">
            <a:extLst>
              <a:ext uri="{FF2B5EF4-FFF2-40B4-BE49-F238E27FC236}">
                <a16:creationId xmlns:a16="http://schemas.microsoft.com/office/drawing/2014/main" id="{AF8A9443-9315-67D8-C1C3-92046A46072B}"/>
              </a:ext>
            </a:extLst>
          </p:cNvPr>
          <p:cNvSpPr txBox="1"/>
          <p:nvPr/>
        </p:nvSpPr>
        <p:spPr>
          <a:xfrm>
            <a:off x="49096" y="1202846"/>
            <a:ext cx="8333928" cy="5016758"/>
          </a:xfrm>
          <a:prstGeom prst="rect">
            <a:avLst/>
          </a:prstGeom>
          <a:noFill/>
        </p:spPr>
        <p:txBody>
          <a:bodyPr wrap="square">
            <a:spAutoFit/>
          </a:bodyPr>
          <a:lstStyle/>
          <a:p>
            <a:pPr algn="just"/>
            <a:r>
              <a:rPr lang="it-IT" sz="2000" b="0" i="0" u="none" strike="noStrike" baseline="0" dirty="0">
                <a:solidFill>
                  <a:srgbClr val="000000"/>
                </a:solidFill>
                <a:latin typeface="Garamond" panose="02020404030301010803" pitchFamily="18" charset="0"/>
              </a:rPr>
              <a:t>Consorzio non è ancora riconosciuto ma:</a:t>
            </a:r>
          </a:p>
          <a:p>
            <a:pPr algn="just"/>
            <a:endParaRPr lang="it-IT" sz="2000" b="0" i="0" u="none" strike="noStrike" baseline="0" dirty="0">
              <a:solidFill>
                <a:srgbClr val="000000"/>
              </a:solidFill>
              <a:latin typeface="Garamond" panose="02020404030301010803" pitchFamily="18" charset="0"/>
            </a:endParaRPr>
          </a:p>
          <a:p>
            <a:pPr algn="just"/>
            <a:r>
              <a:rPr lang="it-IT" sz="2000" dirty="0">
                <a:solidFill>
                  <a:srgbClr val="000000"/>
                </a:solidFill>
                <a:latin typeface="Garamond" panose="02020404030301010803" pitchFamily="18" charset="0"/>
              </a:rPr>
              <a:t>1. Ha attivato c</a:t>
            </a:r>
            <a:r>
              <a:rPr lang="it-IT" sz="2000" b="0" i="0" u="none" strike="noStrike" baseline="0" dirty="0">
                <a:solidFill>
                  <a:srgbClr val="000000"/>
                </a:solidFill>
                <a:latin typeface="Garamond" panose="02020404030301010803" pitchFamily="18" charset="0"/>
              </a:rPr>
              <a:t>ollaborazioni con alcune aziende trasformatrici – che mette a contatto con i suoi produttori</a:t>
            </a:r>
          </a:p>
          <a:p>
            <a:pPr algn="just"/>
            <a:r>
              <a:rPr lang="it-IT" sz="2000" dirty="0">
                <a:solidFill>
                  <a:srgbClr val="000000"/>
                </a:solidFill>
                <a:latin typeface="Garamond" panose="02020404030301010803" pitchFamily="18" charset="0"/>
              </a:rPr>
              <a:t>2. H</a:t>
            </a:r>
            <a:r>
              <a:rPr lang="it-IT" sz="2000" b="0" i="0" u="none" strike="noStrike" baseline="0" dirty="0">
                <a:solidFill>
                  <a:srgbClr val="000000"/>
                </a:solidFill>
                <a:latin typeface="Garamond" panose="02020404030301010803" pitchFamily="18" charset="0"/>
              </a:rPr>
              <a:t>a implementato un piano strategico di comunicazione che ingloba anche quella effettuata </a:t>
            </a:r>
          </a:p>
          <a:p>
            <a:pPr algn="just"/>
            <a:r>
              <a:rPr lang="it-IT" sz="2000" b="0" i="0" u="none" strike="noStrike" baseline="0" dirty="0">
                <a:solidFill>
                  <a:srgbClr val="000000"/>
                </a:solidFill>
                <a:latin typeface="Garamond" panose="02020404030301010803" pitchFamily="18" charset="0"/>
              </a:rPr>
              <a:t>dai trasformatori</a:t>
            </a:r>
          </a:p>
          <a:p>
            <a:pPr algn="just"/>
            <a:endParaRPr lang="it-IT" sz="2000" dirty="0">
              <a:solidFill>
                <a:srgbClr val="000000"/>
              </a:solidFill>
              <a:latin typeface="Garamond" panose="02020404030301010803" pitchFamily="18" charset="0"/>
            </a:endParaRPr>
          </a:p>
          <a:p>
            <a:pPr algn="just"/>
            <a:endParaRPr lang="it-IT" sz="2000" b="0" i="0" u="none" strike="noStrike" baseline="0" dirty="0">
              <a:solidFill>
                <a:srgbClr val="000000"/>
              </a:solidFill>
              <a:latin typeface="Garamond" panose="02020404030301010803" pitchFamily="18" charset="0"/>
            </a:endParaRPr>
          </a:p>
          <a:p>
            <a:pPr algn="just"/>
            <a:endParaRPr lang="it-IT" sz="2000" dirty="0">
              <a:solidFill>
                <a:srgbClr val="000000"/>
              </a:solidFill>
              <a:latin typeface="Garamond" panose="02020404030301010803" pitchFamily="18" charset="0"/>
            </a:endParaRPr>
          </a:p>
          <a:p>
            <a:pPr algn="just"/>
            <a:endParaRPr lang="it-IT" sz="2000" b="0" i="0" u="none" strike="noStrike" baseline="0" dirty="0">
              <a:solidFill>
                <a:srgbClr val="000000"/>
              </a:solidFill>
              <a:latin typeface="Garamond" panose="02020404030301010803" pitchFamily="18" charset="0"/>
            </a:endParaRPr>
          </a:p>
          <a:p>
            <a:pPr algn="just"/>
            <a:endParaRPr lang="it-IT" sz="2000" dirty="0">
              <a:solidFill>
                <a:srgbClr val="000000"/>
              </a:solidFill>
              <a:latin typeface="Garamond" panose="02020404030301010803" pitchFamily="18" charset="0"/>
            </a:endParaRPr>
          </a:p>
          <a:p>
            <a:pPr algn="just"/>
            <a:endParaRPr lang="it-IT" sz="2000" b="0" i="0" u="none" strike="noStrike" baseline="0" dirty="0">
              <a:solidFill>
                <a:srgbClr val="000000"/>
              </a:solidFill>
              <a:latin typeface="Garamond" panose="02020404030301010803" pitchFamily="18" charset="0"/>
            </a:endParaRPr>
          </a:p>
          <a:p>
            <a:pPr algn="just"/>
            <a:r>
              <a:rPr lang="it-IT" sz="2000" b="0" i="0" u="none" strike="noStrike" baseline="0" dirty="0">
                <a:solidFill>
                  <a:srgbClr val="000000"/>
                </a:solidFill>
                <a:latin typeface="Garamond" panose="02020404030301010803" pitchFamily="18" charset="0"/>
              </a:rPr>
              <a:t>Tra gli ultimi nati tra i prodotti trasformati con il Cioccolato di Modica IGP: la Colomba Bauli per la Pasqua 2021 e il Cornetto Sammontana </a:t>
            </a:r>
            <a:r>
              <a:rPr lang="it-IT" sz="2000" b="0" i="0" u="none" strike="noStrike" baseline="0" dirty="0" err="1">
                <a:solidFill>
                  <a:srgbClr val="000000"/>
                </a:solidFill>
                <a:latin typeface="Garamond" panose="02020404030301010803" pitchFamily="18" charset="0"/>
              </a:rPr>
              <a:t>CinqueStelle</a:t>
            </a:r>
            <a:r>
              <a:rPr lang="it-IT" sz="2000" b="0" i="0" u="none" strike="noStrike" baseline="0" dirty="0">
                <a:solidFill>
                  <a:srgbClr val="000000"/>
                </a:solidFill>
                <a:latin typeface="Garamond" panose="02020404030301010803" pitchFamily="18" charset="0"/>
              </a:rPr>
              <a:t> per l'estate 2021. </a:t>
            </a:r>
            <a:endParaRPr lang="it-IT" sz="2000" dirty="0">
              <a:latin typeface="Garamond" panose="02020404030301010803" pitchFamily="18" charset="0"/>
            </a:endParaRPr>
          </a:p>
        </p:txBody>
      </p:sp>
      <p:sp>
        <p:nvSpPr>
          <p:cNvPr id="8" name="CasellaDiTesto 7">
            <a:extLst>
              <a:ext uri="{FF2B5EF4-FFF2-40B4-BE49-F238E27FC236}">
                <a16:creationId xmlns:a16="http://schemas.microsoft.com/office/drawing/2014/main" id="{6B14E0C2-53F4-55FE-5AAF-865E14BA1970}"/>
              </a:ext>
            </a:extLst>
          </p:cNvPr>
          <p:cNvSpPr txBox="1"/>
          <p:nvPr/>
        </p:nvSpPr>
        <p:spPr>
          <a:xfrm>
            <a:off x="294573" y="767115"/>
            <a:ext cx="7892070" cy="532903"/>
          </a:xfrm>
          <a:prstGeom prst="rect">
            <a:avLst/>
          </a:prstGeom>
          <a:noFill/>
        </p:spPr>
        <p:txBody>
          <a:bodyPr wrap="square">
            <a:spAutoFit/>
          </a:bodyPr>
          <a:lstStyle/>
          <a:p>
            <a:pPr>
              <a:lnSpc>
                <a:spcPct val="107000"/>
              </a:lnSpc>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 CASO VIRTUOSO – IL CIOCCOLATO di MODICA IGP</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4F3C7D9C-188F-146B-AA4B-09671E40BC15}"/>
              </a:ext>
            </a:extLst>
          </p:cNvPr>
          <p:cNvPicPr>
            <a:picLocks noChangeAspect="1"/>
          </p:cNvPicPr>
          <p:nvPr/>
        </p:nvPicPr>
        <p:blipFill>
          <a:blip r:embed="rId4"/>
          <a:stretch>
            <a:fillRect/>
          </a:stretch>
        </p:blipFill>
        <p:spPr>
          <a:xfrm>
            <a:off x="5984284" y="2936316"/>
            <a:ext cx="2202358" cy="2165652"/>
          </a:xfrm>
          <a:prstGeom prst="rect">
            <a:avLst/>
          </a:prstGeom>
        </p:spPr>
      </p:pic>
      <p:pic>
        <p:nvPicPr>
          <p:cNvPr id="9" name="Picture 2" descr="Colomba al cioccolato di modica BAULI - Coop Shop">
            <a:extLst>
              <a:ext uri="{FF2B5EF4-FFF2-40B4-BE49-F238E27FC236}">
                <a16:creationId xmlns:a16="http://schemas.microsoft.com/office/drawing/2014/main" id="{1968F340-15EB-BCBB-444C-67994427B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015" y="2826836"/>
            <a:ext cx="2384612" cy="23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2537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sp>
        <p:nvSpPr>
          <p:cNvPr id="93" name="Google Shape;93;p1"/>
          <p:cNvSpPr/>
          <p:nvPr/>
        </p:nvSpPr>
        <p:spPr>
          <a:xfrm>
            <a:off x="484816" y="1742887"/>
            <a:ext cx="7975616" cy="1754286"/>
          </a:xfrm>
          <a:prstGeom prst="rect">
            <a:avLst/>
          </a:prstGeom>
          <a:noFill/>
          <a:ln>
            <a:noFill/>
          </a:ln>
        </p:spPr>
        <p:txBody>
          <a:bodyPr spcFirstLastPara="1" wrap="square" lIns="91425" tIns="45700" rIns="91425" bIns="45700" anchor="t" anchorCtr="0">
            <a:spAutoFit/>
          </a:bodyPr>
          <a:lstStyle/>
          <a:p>
            <a:pPr lvl="0" algn="ctr"/>
            <a:endParaRPr lang="it-IT" sz="3600" b="1" i="1" dirty="0">
              <a:solidFill>
                <a:srgbClr val="C00000"/>
              </a:solidFill>
              <a:latin typeface="Garamond" panose="02020404030301010803" pitchFamily="18" charset="0"/>
            </a:endParaRPr>
          </a:p>
          <a:p>
            <a:pPr lvl="0" algn="ctr"/>
            <a:r>
              <a:rPr lang="en-US" sz="3600" b="1" dirty="0">
                <a:solidFill>
                  <a:srgbClr val="C00000"/>
                </a:solidFill>
                <a:latin typeface="Garamond" panose="02020404030301010803" pitchFamily="18" charset="0"/>
              </a:rPr>
              <a:t>3. Case Studies</a:t>
            </a:r>
          </a:p>
          <a:p>
            <a:pPr lvl="0" algn="ctr"/>
            <a:endParaRPr lang="en-US" sz="3600" b="1" dirty="0">
              <a:solidFill>
                <a:srgbClr val="C00000"/>
              </a:solidFill>
              <a:latin typeface="Garamond" panose="02020404030301010803" pitchFamily="18" charset="0"/>
            </a:endParaRPr>
          </a:p>
        </p:txBody>
      </p: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Tree>
    <p:extLst>
      <p:ext uri="{BB962C8B-B14F-4D97-AF65-F5344CB8AC3E}">
        <p14:creationId xmlns:p14="http://schemas.microsoft.com/office/powerpoint/2010/main" val="345639392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40030" y="880114"/>
            <a:ext cx="8558281" cy="7805868"/>
          </a:xfrm>
          <a:prstGeom prst="rect">
            <a:avLst/>
          </a:prstGeom>
          <a:noFill/>
        </p:spPr>
        <p:txBody>
          <a:bodyPr wrap="square" rtlCol="0">
            <a:spAutoFit/>
          </a:bodyPr>
          <a:lstStyle/>
          <a:p>
            <a:pPr algn="ctr"/>
            <a:r>
              <a:rPr lang="it-IT" sz="2500" b="1" dirty="0">
                <a:solidFill>
                  <a:srgbClr val="FF0000"/>
                </a:solidFill>
                <a:latin typeface="Garamond" panose="02020404030301010803" pitchFamily="18" charset="0"/>
              </a:rPr>
              <a:t>LA VICENDA DEL «SALAME FELINO» </a:t>
            </a:r>
          </a:p>
          <a:p>
            <a:pPr algn="ctr"/>
            <a:endParaRPr lang="it-IT" sz="1950" dirty="0">
              <a:latin typeface="Garamond" panose="02020404030301010803" pitchFamily="18" charset="0"/>
            </a:endParaRPr>
          </a:p>
          <a:p>
            <a:pPr algn="just"/>
            <a:r>
              <a:rPr lang="it-IT" sz="2400" dirty="0">
                <a:latin typeface="Garamond" panose="02020404030301010803" pitchFamily="18" charset="0"/>
              </a:rPr>
              <a:t>L’Associazione tra produttori per la tutela del Salame Felino cita nel 1998 la </a:t>
            </a:r>
            <a:r>
              <a:rPr lang="it-IT" sz="2400" dirty="0" err="1">
                <a:latin typeface="Garamond" panose="02020404030301010803" pitchFamily="18" charset="0"/>
              </a:rPr>
              <a:t>Krafts</a:t>
            </a:r>
            <a:r>
              <a:rPr lang="it-IT" sz="2400" dirty="0">
                <a:latin typeface="Garamond" panose="02020404030301010803" pitchFamily="18" charset="0"/>
              </a:rPr>
              <a:t> Jacobs </a:t>
            </a:r>
            <a:r>
              <a:rPr lang="it-IT" sz="2400" dirty="0" err="1">
                <a:latin typeface="Garamond" panose="02020404030301010803" pitchFamily="18" charset="0"/>
              </a:rPr>
              <a:t>Suchard</a:t>
            </a:r>
            <a:r>
              <a:rPr lang="it-IT" sz="2400" dirty="0">
                <a:latin typeface="Garamond" panose="02020404030301010803" pitchFamily="18" charset="0"/>
              </a:rPr>
              <a:t> Spa innanzi al Tribunale di Parma, lamentando (i) la messa in commercio da parte di quest’ultima di un salame denominato «Salame Felino», prodotto al di fuori del territorio di Parma (dove si trova il Comune di Felino), (ii) la violazione della denominazione “Salame Felino”, </a:t>
            </a:r>
            <a:r>
              <a:rPr lang="it-IT" sz="2400" b="1" dirty="0">
                <a:latin typeface="Garamond" panose="02020404030301010803" pitchFamily="18" charset="0"/>
              </a:rPr>
              <a:t>all’epoca già nota ma non ancora registrata a livello comunitario come DO</a:t>
            </a:r>
            <a:r>
              <a:rPr lang="it-IT" sz="2400" dirty="0">
                <a:latin typeface="Garamond" panose="02020404030301010803" pitchFamily="18" charset="0"/>
              </a:rPr>
              <a:t>, </a:t>
            </a:r>
            <a:r>
              <a:rPr lang="it-IT" sz="2400" b="1" dirty="0">
                <a:latin typeface="Garamond" panose="02020404030301010803" pitchFamily="18" charset="0"/>
              </a:rPr>
              <a:t>attesa la reputazione derivante dal luogo di produzione del salame.</a:t>
            </a:r>
          </a:p>
          <a:p>
            <a:pPr algn="just"/>
            <a:endParaRPr lang="it-IT" sz="2400" dirty="0">
              <a:latin typeface="Garamond" panose="02020404030301010803" pitchFamily="18" charset="0"/>
            </a:endParaRPr>
          </a:p>
          <a:p>
            <a:pPr algn="just"/>
            <a:r>
              <a:rPr lang="it-IT" sz="2400" dirty="0">
                <a:latin typeface="Garamond" panose="02020404030301010803" pitchFamily="18" charset="0"/>
              </a:rPr>
              <a:t>Sentenze di merito (</a:t>
            </a:r>
            <a:r>
              <a:rPr lang="it-IT" sz="2400" dirty="0" err="1">
                <a:latin typeface="Garamond" panose="02020404030301010803" pitchFamily="18" charset="0"/>
              </a:rPr>
              <a:t>Trib</a:t>
            </a:r>
            <a:r>
              <a:rPr lang="it-IT" sz="2400" dirty="0">
                <a:latin typeface="Garamond" panose="02020404030301010803" pitchFamily="18" charset="0"/>
              </a:rPr>
              <a:t>. Parma e </a:t>
            </a:r>
            <a:r>
              <a:rPr lang="it-IT" sz="2400" dirty="0" err="1">
                <a:latin typeface="Garamond" panose="02020404030301010803" pitchFamily="18" charset="0"/>
              </a:rPr>
              <a:t>CdA</a:t>
            </a:r>
            <a:r>
              <a:rPr lang="it-IT" sz="2400" dirty="0">
                <a:latin typeface="Garamond" panose="02020404030301010803" pitchFamily="18" charset="0"/>
              </a:rPr>
              <a:t> Bologna): </a:t>
            </a:r>
            <a:r>
              <a:rPr lang="it-IT" sz="2400" b="1" dirty="0">
                <a:latin typeface="Garamond" panose="02020404030301010803" pitchFamily="18" charset="0"/>
              </a:rPr>
              <a:t>riconoscono l’illecito, attribuendo protezione ad una IG, ancorché non registrata</a:t>
            </a:r>
          </a:p>
          <a:p>
            <a:pPr algn="just"/>
            <a:endParaRPr lang="it-IT" sz="2400" dirty="0">
              <a:latin typeface="Garamond" panose="02020404030301010803" pitchFamily="18" charset="0"/>
            </a:endParaRPr>
          </a:p>
          <a:p>
            <a:pPr algn="just"/>
            <a:endParaRPr lang="it-IT" sz="2400" dirty="0">
              <a:latin typeface="Garamond" panose="02020404030301010803" pitchFamily="18" charset="0"/>
            </a:endParaRPr>
          </a:p>
          <a:p>
            <a:pPr algn="just"/>
            <a:endParaRPr lang="it-IT" sz="2400" dirty="0">
              <a:latin typeface="Garamond" panose="02020404030301010803" pitchFamily="18" charset="0"/>
            </a:endParaRPr>
          </a:p>
          <a:p>
            <a:pPr algn="just"/>
            <a:endParaRPr lang="it-IT" sz="2400" dirty="0">
              <a:latin typeface="Garamond" panose="02020404030301010803" pitchFamily="18" charset="0"/>
            </a:endParaRPr>
          </a:p>
          <a:p>
            <a:pPr algn="just"/>
            <a:endParaRPr lang="it-IT" sz="2400" dirty="0">
              <a:latin typeface="Garamond" panose="02020404030301010803" pitchFamily="18" charset="0"/>
            </a:endParaRPr>
          </a:p>
          <a:p>
            <a:pPr algn="just"/>
            <a:endParaRPr lang="it-IT" sz="2400"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9015565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0" y="925833"/>
            <a:ext cx="8924041" cy="5632311"/>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LA VICENDA DEL «SALAME FELINO» </a:t>
            </a:r>
          </a:p>
          <a:p>
            <a:pPr algn="ctr"/>
            <a:endParaRPr lang="it-IT" sz="2400" dirty="0">
              <a:latin typeface="Garamond" panose="02020404030301010803" pitchFamily="18" charset="0"/>
            </a:endParaRPr>
          </a:p>
          <a:p>
            <a:pPr algn="just"/>
            <a:r>
              <a:rPr lang="it-IT" sz="2400" b="1" dirty="0">
                <a:latin typeface="Garamond" panose="02020404030301010803" pitchFamily="18" charset="0"/>
              </a:rPr>
              <a:t>Corte di Cassazione (ordinanza 1236/13)</a:t>
            </a:r>
          </a:p>
          <a:p>
            <a:pPr algn="just"/>
            <a:r>
              <a:rPr lang="it-IT" sz="2400" dirty="0">
                <a:latin typeface="Garamond" panose="02020404030301010803" pitchFamily="18" charset="0"/>
              </a:rPr>
              <a:t>Rinvio pregiudiziale alla CGUE al fine di individuare l'ambito di tutela eventualmente riservato alle </a:t>
            </a:r>
            <a:r>
              <a:rPr lang="it-IT" sz="2400" b="1" dirty="0">
                <a:latin typeface="Garamond" panose="02020404030301010803" pitchFamily="18" charset="0"/>
              </a:rPr>
              <a:t>DO e alle IG </a:t>
            </a:r>
            <a:r>
              <a:rPr lang="it-IT" sz="2400" dirty="0">
                <a:latin typeface="Garamond" panose="02020404030301010803" pitchFamily="18" charset="0"/>
              </a:rPr>
              <a:t>riferite ai prodotti agroalimentari </a:t>
            </a:r>
            <a:r>
              <a:rPr lang="it-IT" sz="2400" b="1" dirty="0">
                <a:latin typeface="Garamond" panose="02020404030301010803" pitchFamily="18" charset="0"/>
              </a:rPr>
              <a:t>che non siano state registrate ai sensi della rilevante normativa comunitaria</a:t>
            </a:r>
          </a:p>
          <a:p>
            <a:pPr algn="just"/>
            <a:endParaRPr lang="it-IT" sz="2400" dirty="0">
              <a:latin typeface="Garamond" panose="02020404030301010803" pitchFamily="18" charset="0"/>
            </a:endParaRPr>
          </a:p>
          <a:p>
            <a:pPr algn="just"/>
            <a:r>
              <a:rPr lang="it-IT" sz="2400" b="1" dirty="0">
                <a:latin typeface="Garamond" panose="02020404030301010803" pitchFamily="18" charset="0"/>
              </a:rPr>
              <a:t>CGUE, sentenza 08.05.2014, Causa C-35/13</a:t>
            </a:r>
            <a:endParaRPr lang="it-IT" sz="2400" dirty="0">
              <a:latin typeface="Garamond" panose="02020404030301010803" pitchFamily="18" charset="0"/>
            </a:endParaRPr>
          </a:p>
          <a:p>
            <a:pPr algn="just"/>
            <a:r>
              <a:rPr lang="it-IT" sz="2400" dirty="0">
                <a:latin typeface="Garamond" panose="02020404030301010803" pitchFamily="18" charset="0"/>
              </a:rPr>
              <a:t>ESCLUSIONE dalla tutela di “</a:t>
            </a:r>
            <a:r>
              <a:rPr lang="it-IT" sz="2400" i="1" dirty="0">
                <a:latin typeface="Garamond" panose="02020404030301010803" pitchFamily="18" charset="0"/>
              </a:rPr>
              <a:t>una denominazione geografica priva di registrazione comunitaria</a:t>
            </a:r>
            <a:r>
              <a:rPr lang="it-IT" sz="2400" dirty="0">
                <a:latin typeface="Garamond" panose="02020404030301010803" pitchFamily="18" charset="0"/>
              </a:rPr>
              <a:t>”, potendo quest’ultima essere protetta, eventualmente, sulla base di una normativa nazionale, a determinate condizioni</a:t>
            </a:r>
          </a:p>
          <a:p>
            <a:pPr algn="just"/>
            <a:endParaRPr lang="it-IT" sz="2400"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10058996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05740" y="354330"/>
            <a:ext cx="8661169" cy="6632585"/>
          </a:xfrm>
          <a:prstGeom prst="rect">
            <a:avLst/>
          </a:prstGeom>
          <a:noFill/>
        </p:spPr>
        <p:txBody>
          <a:bodyPr wrap="square" rtlCol="0">
            <a:spAutoFit/>
          </a:bodyPr>
          <a:lstStyle/>
          <a:p>
            <a:pPr algn="just"/>
            <a:endParaRPr lang="it-IT" sz="2000" dirty="0">
              <a:latin typeface="Garamond" panose="02020404030301010803" pitchFamily="18" charset="0"/>
            </a:endParaRPr>
          </a:p>
          <a:p>
            <a:pPr algn="ctr"/>
            <a:endParaRPr lang="it-IT" sz="2400" b="1" dirty="0">
              <a:solidFill>
                <a:srgbClr val="FF0000"/>
              </a:solidFill>
              <a:latin typeface="Garamond" panose="02020404030301010803" pitchFamily="18" charset="0"/>
            </a:endParaRPr>
          </a:p>
          <a:p>
            <a:pPr algn="ctr"/>
            <a:r>
              <a:rPr lang="it-IT" sz="2400" b="1" dirty="0">
                <a:solidFill>
                  <a:srgbClr val="FF0000"/>
                </a:solidFill>
                <a:latin typeface="Garamond" panose="02020404030301010803" pitchFamily="18" charset="0"/>
              </a:rPr>
              <a:t>LE INDICAZIONI GEOGRAFICHE (IG) </a:t>
            </a:r>
          </a:p>
          <a:p>
            <a:pPr algn="just"/>
            <a:endParaRPr lang="it-IT" sz="2000" b="1" dirty="0">
              <a:latin typeface="Garamond" panose="02020404030301010803" pitchFamily="18" charset="0"/>
            </a:endParaRPr>
          </a:p>
          <a:p>
            <a:pPr algn="just"/>
            <a:endParaRPr lang="it-IT" sz="2400" dirty="0">
              <a:latin typeface="Garamond" panose="02020404030301010803" pitchFamily="18" charset="0"/>
            </a:endParaRPr>
          </a:p>
          <a:p>
            <a:pPr algn="just"/>
            <a:r>
              <a:rPr lang="it-IT" sz="2400" dirty="0">
                <a:latin typeface="Garamond" panose="02020404030301010803" pitchFamily="18" charset="0"/>
              </a:rPr>
              <a:t>Segni distintivi che si riferiscono a prodotti che devono:</a:t>
            </a:r>
          </a:p>
          <a:p>
            <a:pPr algn="just"/>
            <a:endParaRPr lang="it-IT" sz="2500" b="1" dirty="0"/>
          </a:p>
          <a:p>
            <a:pPr algn="just">
              <a:buFont typeface="Arial" panose="020B0604020202020204" pitchFamily="34" charset="0"/>
              <a:buChar char="•"/>
            </a:pPr>
            <a:r>
              <a:rPr lang="en-US" sz="2400" b="0" i="0" dirty="0" err="1">
                <a:solidFill>
                  <a:srgbClr val="000000"/>
                </a:solidFill>
                <a:effectLst/>
                <a:latin typeface="Garamond" panose="02020404030301010803" pitchFamily="18" charset="0"/>
              </a:rPr>
              <a:t>essere</a:t>
            </a:r>
            <a:r>
              <a:rPr lang="en-US" sz="2400" b="0" i="0" dirty="0">
                <a:solidFill>
                  <a:srgbClr val="000000"/>
                </a:solidFill>
                <a:effectLst/>
                <a:latin typeface="Garamond" panose="02020404030301010803" pitchFamily="18" charset="0"/>
              </a:rPr>
              <a:t> </a:t>
            </a:r>
            <a:r>
              <a:rPr lang="en-US" sz="2400" b="1" i="0" dirty="0" err="1">
                <a:solidFill>
                  <a:srgbClr val="000000"/>
                </a:solidFill>
                <a:effectLst/>
                <a:latin typeface="Garamond" panose="02020404030301010803" pitchFamily="18" charset="0"/>
              </a:rPr>
              <a:t>originari</a:t>
            </a:r>
            <a:r>
              <a:rPr lang="en-US" sz="2400" b="1" i="0" dirty="0">
                <a:solidFill>
                  <a:srgbClr val="000000"/>
                </a:solidFill>
                <a:effectLst/>
                <a:latin typeface="Garamond" panose="02020404030301010803" pitchFamily="18" charset="0"/>
              </a:rPr>
              <a:t> </a:t>
            </a:r>
            <a:r>
              <a:rPr lang="en-US" sz="2400" b="0" i="0" dirty="0">
                <a:solidFill>
                  <a:srgbClr val="000000"/>
                </a:solidFill>
                <a:effectLst/>
                <a:latin typeface="Garamond" panose="02020404030301010803" pitchFamily="18" charset="0"/>
              </a:rPr>
              <a:t>di un </a:t>
            </a:r>
            <a:r>
              <a:rPr lang="en-US" sz="2400" b="0" i="0" dirty="0" err="1">
                <a:solidFill>
                  <a:srgbClr val="000000"/>
                </a:solidFill>
                <a:effectLst/>
                <a:latin typeface="Garamond" panose="02020404030301010803" pitchFamily="18" charset="0"/>
              </a:rPr>
              <a:t>determinato</a:t>
            </a:r>
            <a:r>
              <a:rPr lang="en-US" sz="2400" b="0" i="0" dirty="0">
                <a:solidFill>
                  <a:srgbClr val="000000"/>
                </a:solidFill>
                <a:effectLst/>
                <a:latin typeface="Garamond" panose="02020404030301010803" pitchFamily="18" charset="0"/>
              </a:rPr>
              <a:t> </a:t>
            </a:r>
            <a:r>
              <a:rPr lang="en-US" sz="2400" b="0" i="0" dirty="0" err="1">
                <a:solidFill>
                  <a:srgbClr val="000000"/>
                </a:solidFill>
                <a:effectLst/>
                <a:latin typeface="Garamond" panose="02020404030301010803" pitchFamily="18" charset="0"/>
              </a:rPr>
              <a:t>luogo</a:t>
            </a:r>
            <a:r>
              <a:rPr lang="en-US" sz="2400" b="0" i="0" dirty="0">
                <a:solidFill>
                  <a:srgbClr val="000000"/>
                </a:solidFill>
                <a:effectLst/>
                <a:latin typeface="Garamond" panose="02020404030301010803" pitchFamily="18" charset="0"/>
              </a:rPr>
              <a:t>, </a:t>
            </a:r>
            <a:r>
              <a:rPr lang="en-US" sz="2400" b="0" i="0" dirty="0" err="1">
                <a:solidFill>
                  <a:srgbClr val="000000"/>
                </a:solidFill>
                <a:effectLst/>
                <a:latin typeface="Garamond" panose="02020404030301010803" pitchFamily="18" charset="0"/>
              </a:rPr>
              <a:t>regione</a:t>
            </a:r>
            <a:r>
              <a:rPr lang="en-US" sz="2400" b="0" i="0" dirty="0">
                <a:solidFill>
                  <a:srgbClr val="000000"/>
                </a:solidFill>
                <a:effectLst/>
                <a:latin typeface="Garamond" panose="02020404030301010803" pitchFamily="18" charset="0"/>
              </a:rPr>
              <a:t> o </a:t>
            </a:r>
            <a:r>
              <a:rPr lang="en-US" sz="2400" b="0" i="0" dirty="0" err="1">
                <a:solidFill>
                  <a:srgbClr val="000000"/>
                </a:solidFill>
                <a:effectLst/>
                <a:latin typeface="Garamond" panose="02020404030301010803" pitchFamily="18" charset="0"/>
              </a:rPr>
              <a:t>paese</a:t>
            </a:r>
            <a:endParaRPr lang="en-US" sz="2400" b="0" i="0" dirty="0">
              <a:solidFill>
                <a:srgbClr val="000000"/>
              </a:solidFill>
              <a:effectLst/>
              <a:latin typeface="Garamond" panose="02020404030301010803" pitchFamily="18" charset="0"/>
            </a:endParaRPr>
          </a:p>
          <a:p>
            <a:pPr algn="just">
              <a:buFont typeface="Arial" panose="020B0604020202020204" pitchFamily="34" charset="0"/>
              <a:buChar char="•"/>
            </a:pPr>
            <a:endParaRPr lang="en-US" sz="2400" dirty="0">
              <a:solidFill>
                <a:srgbClr val="000000"/>
              </a:solidFill>
              <a:latin typeface="Garamond" panose="02020404030301010803" pitchFamily="18" charset="0"/>
            </a:endParaRPr>
          </a:p>
          <a:p>
            <a:pPr algn="just">
              <a:buFont typeface="Arial" panose="020B0604020202020204" pitchFamily="34" charset="0"/>
              <a:buChar char="•"/>
            </a:pPr>
            <a:endParaRPr lang="en-US" sz="2400" b="0" i="0" dirty="0">
              <a:solidFill>
                <a:srgbClr val="000000"/>
              </a:solidFill>
              <a:effectLst/>
              <a:latin typeface="Garamond" panose="02020404030301010803" pitchFamily="18" charset="0"/>
            </a:endParaRPr>
          </a:p>
          <a:p>
            <a:pPr algn="just">
              <a:buFont typeface="Arial" panose="020B0604020202020204" pitchFamily="34" charset="0"/>
              <a:buChar char="•"/>
            </a:pPr>
            <a:r>
              <a:rPr lang="en-US" sz="2400" b="0" i="0" dirty="0" err="1">
                <a:solidFill>
                  <a:srgbClr val="000000"/>
                </a:solidFill>
                <a:effectLst/>
                <a:latin typeface="Garamond" panose="02020404030301010803" pitchFamily="18" charset="0"/>
              </a:rPr>
              <a:t>avere</a:t>
            </a:r>
            <a:r>
              <a:rPr lang="en-US" sz="2400" b="0" i="0" dirty="0">
                <a:solidFill>
                  <a:srgbClr val="000000"/>
                </a:solidFill>
                <a:effectLst/>
                <a:latin typeface="Garamond" panose="02020404030301010803" pitchFamily="18" charset="0"/>
              </a:rPr>
              <a:t> </a:t>
            </a:r>
            <a:r>
              <a:rPr lang="en-US" sz="2400" b="0" i="0" dirty="0" err="1">
                <a:solidFill>
                  <a:srgbClr val="000000"/>
                </a:solidFill>
                <a:effectLst/>
                <a:latin typeface="Garamond" panose="02020404030301010803" pitchFamily="18" charset="0"/>
              </a:rPr>
              <a:t>caratteristiche</a:t>
            </a:r>
            <a:r>
              <a:rPr lang="en-US" sz="2400" b="0" i="0" dirty="0">
                <a:solidFill>
                  <a:srgbClr val="000000"/>
                </a:solidFill>
                <a:effectLst/>
                <a:latin typeface="Garamond" panose="02020404030301010803" pitchFamily="18" charset="0"/>
              </a:rPr>
              <a:t>, </a:t>
            </a:r>
            <a:r>
              <a:rPr lang="en-US" sz="2400" b="0" i="0" dirty="0" err="1">
                <a:solidFill>
                  <a:srgbClr val="000000"/>
                </a:solidFill>
                <a:effectLst/>
                <a:latin typeface="Garamond" panose="02020404030301010803" pitchFamily="18" charset="0"/>
              </a:rPr>
              <a:t>qualità</a:t>
            </a:r>
            <a:r>
              <a:rPr lang="en-US" sz="2400" b="0" i="0" dirty="0">
                <a:solidFill>
                  <a:srgbClr val="000000"/>
                </a:solidFill>
                <a:effectLst/>
                <a:latin typeface="Garamond" panose="02020404030301010803" pitchFamily="18" charset="0"/>
              </a:rPr>
              <a:t> o </a:t>
            </a:r>
            <a:r>
              <a:rPr lang="en-US" sz="2400" b="0" i="0" dirty="0" err="1">
                <a:solidFill>
                  <a:srgbClr val="000000"/>
                </a:solidFill>
                <a:effectLst/>
                <a:latin typeface="Garamond" panose="02020404030301010803" pitchFamily="18" charset="0"/>
              </a:rPr>
              <a:t>reputazione</a:t>
            </a:r>
            <a:r>
              <a:rPr lang="en-US" sz="2400" b="0" i="0" dirty="0">
                <a:solidFill>
                  <a:srgbClr val="000000"/>
                </a:solidFill>
                <a:effectLst/>
                <a:latin typeface="Garamond" panose="02020404030301010803" pitchFamily="18" charset="0"/>
              </a:rPr>
              <a:t> </a:t>
            </a:r>
            <a:r>
              <a:rPr lang="en-US" sz="2400" b="1" i="0" dirty="0" err="1">
                <a:solidFill>
                  <a:srgbClr val="000000"/>
                </a:solidFill>
                <a:effectLst/>
                <a:latin typeface="Garamond" panose="02020404030301010803" pitchFamily="18" charset="0"/>
              </a:rPr>
              <a:t>attribuibili</a:t>
            </a:r>
            <a:r>
              <a:rPr lang="en-US" sz="2400" b="1" i="0" dirty="0">
                <a:solidFill>
                  <a:srgbClr val="000000"/>
                </a:solidFill>
                <a:effectLst/>
                <a:latin typeface="Garamond" panose="02020404030301010803" pitchFamily="18" charset="0"/>
              </a:rPr>
              <a:t> a </a:t>
            </a:r>
            <a:r>
              <a:rPr lang="en-US" sz="2400" b="1" i="0" dirty="0" err="1">
                <a:solidFill>
                  <a:srgbClr val="000000"/>
                </a:solidFill>
                <a:effectLst/>
                <a:latin typeface="Garamond" panose="02020404030301010803" pitchFamily="18" charset="0"/>
              </a:rPr>
              <a:t>quello</a:t>
            </a:r>
            <a:r>
              <a:rPr lang="en-US" sz="2400" b="1" i="0" dirty="0">
                <a:solidFill>
                  <a:srgbClr val="000000"/>
                </a:solidFill>
                <a:effectLst/>
                <a:latin typeface="Garamond" panose="02020404030301010803" pitchFamily="18" charset="0"/>
              </a:rPr>
              <a:t> </a:t>
            </a:r>
            <a:r>
              <a:rPr lang="en-US" sz="2400" b="1" i="0" dirty="0" err="1">
                <a:solidFill>
                  <a:srgbClr val="000000"/>
                </a:solidFill>
                <a:effectLst/>
                <a:latin typeface="Garamond" panose="02020404030301010803" pitchFamily="18" charset="0"/>
              </a:rPr>
              <a:t>specifico</a:t>
            </a:r>
            <a:r>
              <a:rPr lang="en-US" sz="2400" b="1" i="0" dirty="0">
                <a:solidFill>
                  <a:srgbClr val="000000"/>
                </a:solidFill>
                <a:effectLst/>
                <a:latin typeface="Garamond" panose="02020404030301010803" pitchFamily="18" charset="0"/>
              </a:rPr>
              <a:t> </a:t>
            </a:r>
            <a:r>
              <a:rPr lang="en-US" sz="2400" b="1" i="0" dirty="0" err="1">
                <a:solidFill>
                  <a:srgbClr val="000000"/>
                </a:solidFill>
                <a:effectLst/>
                <a:latin typeface="Garamond" panose="02020404030301010803" pitchFamily="18" charset="0"/>
              </a:rPr>
              <a:t>luogo</a:t>
            </a:r>
            <a:r>
              <a:rPr lang="en-US" sz="2400" b="1" i="0" dirty="0">
                <a:solidFill>
                  <a:srgbClr val="000000"/>
                </a:solidFill>
                <a:effectLst/>
                <a:latin typeface="Garamond" panose="02020404030301010803" pitchFamily="18" charset="0"/>
              </a:rPr>
              <a:t>, </a:t>
            </a:r>
            <a:r>
              <a:rPr lang="en-US" sz="2400" b="0" i="0" dirty="0" err="1">
                <a:solidFill>
                  <a:srgbClr val="000000"/>
                </a:solidFill>
                <a:effectLst/>
                <a:latin typeface="Garamond" panose="02020404030301010803" pitchFamily="18" charset="0"/>
              </a:rPr>
              <a:t>regione</a:t>
            </a:r>
            <a:r>
              <a:rPr lang="en-US" sz="2400" b="0" i="0" dirty="0">
                <a:solidFill>
                  <a:srgbClr val="000000"/>
                </a:solidFill>
                <a:effectLst/>
                <a:latin typeface="Garamond" panose="02020404030301010803" pitchFamily="18" charset="0"/>
              </a:rPr>
              <a:t> o </a:t>
            </a:r>
            <a:r>
              <a:rPr lang="en-US" sz="2400" b="0" i="0" dirty="0" err="1">
                <a:solidFill>
                  <a:srgbClr val="000000"/>
                </a:solidFill>
                <a:effectLst/>
                <a:latin typeface="Garamond" panose="02020404030301010803" pitchFamily="18" charset="0"/>
              </a:rPr>
              <a:t>paese</a:t>
            </a:r>
            <a:r>
              <a:rPr lang="en-US" sz="2400" b="0" i="0" dirty="0">
                <a:solidFill>
                  <a:srgbClr val="000000"/>
                </a:solidFill>
                <a:effectLst/>
                <a:latin typeface="Garamond" panose="02020404030301010803" pitchFamily="18" charset="0"/>
              </a:rPr>
              <a:t> </a:t>
            </a:r>
          </a:p>
          <a:p>
            <a:pPr algn="just"/>
            <a:endParaRPr lang="it-IT" sz="2400" dirty="0">
              <a:latin typeface="Garamond" panose="02020404030301010803" pitchFamily="18" charset="0"/>
            </a:endParaRPr>
          </a:p>
          <a:p>
            <a:br>
              <a:rPr lang="it-IT" sz="2400" dirty="0">
                <a:latin typeface="Garamond" panose="02020404030301010803" pitchFamily="18" charset="0"/>
              </a:rPr>
            </a:br>
            <a:endParaRPr lang="it-IT" sz="2400" dirty="0">
              <a:latin typeface="Garamond" panose="02020404030301010803" pitchFamily="18" charset="0"/>
            </a:endParaRPr>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256370451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42900" y="845821"/>
            <a:ext cx="8455411" cy="8581836"/>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LA VICENDA DEL «SALAME FELINO» </a:t>
            </a:r>
          </a:p>
          <a:p>
            <a:pPr algn="just"/>
            <a:endParaRPr lang="it-IT" sz="2300" b="1" dirty="0">
              <a:latin typeface="Garamond" panose="02020404030301010803" pitchFamily="18" charset="0"/>
            </a:endParaRPr>
          </a:p>
          <a:p>
            <a:pPr algn="just"/>
            <a:r>
              <a:rPr lang="it-IT" sz="2400" b="1" dirty="0">
                <a:latin typeface="Garamond" panose="02020404030301010803" pitchFamily="18" charset="0"/>
              </a:rPr>
              <a:t>Cassazione civile sez. I, 12/02/2015, n.2828 - PRINCIPIO</a:t>
            </a:r>
          </a:p>
          <a:p>
            <a:pPr algn="just"/>
            <a:endParaRPr lang="it-IT" sz="2000" b="1" i="1" dirty="0">
              <a:latin typeface="Garamond" panose="02020404030301010803" pitchFamily="18" charset="0"/>
            </a:endParaRPr>
          </a:p>
          <a:p>
            <a:pPr algn="just">
              <a:lnSpc>
                <a:spcPct val="107000"/>
              </a:lnSpc>
              <a:spcAft>
                <a:spcPts val="800"/>
              </a:spcAft>
            </a:pPr>
            <a:r>
              <a:rPr lang="it-IT" sz="2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La tutela di una DO o IG, non registrata a livello comunitario,  è ammissibile, esorbitando dall'ambito delle prescrizioni del regolamento comunitario. </a:t>
            </a:r>
            <a:r>
              <a:rPr lang="it-IT" sz="2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In tal senso, la Corte ha ritenuto ipotizzabile l’illecito concorrenziale ex art. 2598 , n.2,cc , </a:t>
            </a:r>
            <a:r>
              <a:rPr lang="it-IT" sz="2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atteso che tale norma delinea anche una </a:t>
            </a:r>
            <a:r>
              <a:rPr lang="it-IT" sz="24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«ipotesi di concorrenza sleale […] costituita dalla indicazione sul prodotto di una </a:t>
            </a:r>
            <a:r>
              <a:rPr lang="it-IT" sz="24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provenienza geografica diversa </a:t>
            </a:r>
            <a:r>
              <a:rPr lang="it-IT" sz="24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dall’effettivo luogo di origine, a prescindere da ogni riferimento alla qualità dei prodotti originari da quel luogo</a:t>
            </a:r>
            <a:r>
              <a:rPr lang="it-IT" sz="2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it-IT" sz="2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4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CRITICHE per SVILIMENTO tutela IG</a:t>
            </a:r>
          </a:p>
          <a:p>
            <a:pPr algn="just">
              <a:lnSpc>
                <a:spcPct val="107000"/>
              </a:lnSpc>
              <a:spcAft>
                <a:spcPts val="800"/>
              </a:spcAft>
            </a:pPr>
            <a:endParaRPr lang="it-IT" sz="2400" dirty="0">
              <a:solidFill>
                <a:srgbClr val="000000"/>
              </a:solidFill>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24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br>
              <a:rPr lang="it-IT"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endParaRPr lang="it-IT" sz="18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it-IT" sz="2500" dirty="0">
              <a:latin typeface="Garamond" panose="02020404030301010803" pitchFamily="18" charset="0"/>
            </a:endParaRPr>
          </a:p>
          <a:p>
            <a:pPr algn="just"/>
            <a:r>
              <a:rPr lang="it-IT" sz="2500" dirty="0">
                <a:latin typeface="Garamond" panose="02020404030301010803" pitchFamily="18" charset="0"/>
              </a:rPr>
              <a:t>	</a:t>
            </a: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7704875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560070" y="845822"/>
            <a:ext cx="8238241" cy="7109639"/>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CASO SCOTCH WHISKY /GLEN BUCHENBACH </a:t>
            </a:r>
          </a:p>
          <a:p>
            <a:pPr algn="ctr"/>
            <a:endParaRPr lang="it-IT" sz="2000" i="1" dirty="0">
              <a:solidFill>
                <a:srgbClr val="FF0000"/>
              </a:solidFill>
              <a:latin typeface="Garamond" panose="02020404030301010803" pitchFamily="18" charset="0"/>
            </a:endParaRPr>
          </a:p>
          <a:p>
            <a:pPr marL="342900" indent="-342900" algn="just">
              <a:buFontTx/>
              <a:buChar char="-"/>
            </a:pPr>
            <a:r>
              <a:rPr lang="it-IT" sz="2500" dirty="0">
                <a:solidFill>
                  <a:schemeClr val="dk1"/>
                </a:solidFill>
                <a:latin typeface="Garamond" panose="02020404030301010803" pitchFamily="18" charset="0"/>
                <a:ea typeface="Calibri"/>
                <a:cs typeface="Calibri"/>
                <a:sym typeface="Calibri"/>
              </a:rPr>
              <a:t>C</a:t>
            </a:r>
            <a:r>
              <a:rPr lang="it-IT" sz="2500" dirty="0">
                <a:latin typeface="Garamond" panose="02020404030301010803" pitchFamily="18" charset="0"/>
                <a:ea typeface="Calibri"/>
                <a:cs typeface="Calibri"/>
                <a:sym typeface="Calibri"/>
              </a:rPr>
              <a:t>ommercializzazione del whisky </a:t>
            </a:r>
            <a:r>
              <a:rPr lang="it-IT" sz="2400" dirty="0">
                <a:latin typeface="Garamond" panose="02020404030301010803" pitchFamily="18" charset="0"/>
              </a:rPr>
              <a:t>“Glen </a:t>
            </a:r>
            <a:r>
              <a:rPr lang="it-IT" sz="2400" dirty="0" err="1">
                <a:latin typeface="Garamond" panose="02020404030301010803" pitchFamily="18" charset="0"/>
              </a:rPr>
              <a:t>Buchenbach</a:t>
            </a:r>
            <a:r>
              <a:rPr lang="it-IT" sz="2400" dirty="0">
                <a:latin typeface="Garamond" panose="02020404030301010803" pitchFamily="18" charset="0"/>
              </a:rPr>
              <a:t>”, prodotto da una distilleria situata nella valle di </a:t>
            </a:r>
            <a:r>
              <a:rPr lang="it-IT" sz="2400" dirty="0" err="1">
                <a:latin typeface="Garamond" panose="02020404030301010803" pitchFamily="18" charset="0"/>
              </a:rPr>
              <a:t>Buchenbach</a:t>
            </a:r>
            <a:r>
              <a:rPr lang="it-IT" sz="2400" dirty="0">
                <a:latin typeface="Garamond" panose="02020404030301010803" pitchFamily="18" charset="0"/>
              </a:rPr>
              <a:t> in Svevia (Germania)</a:t>
            </a:r>
          </a:p>
          <a:p>
            <a:pPr marL="342900" indent="-342900" algn="just">
              <a:buFontTx/>
              <a:buChar char="-"/>
            </a:pPr>
            <a:r>
              <a:rPr lang="it-IT" sz="2400" dirty="0">
                <a:latin typeface="Garamond" panose="02020404030301010803" pitchFamily="18" charset="0"/>
              </a:rPr>
              <a:t> Il nome del prodotto contiene</a:t>
            </a:r>
            <a:r>
              <a:rPr lang="it-IT" sz="2500" dirty="0">
                <a:latin typeface="Garamond" panose="02020404030301010803" pitchFamily="18" charset="0"/>
                <a:ea typeface="Calibri"/>
                <a:cs typeface="Calibri"/>
                <a:sym typeface="Calibri"/>
              </a:rPr>
              <a:t> il termine «</a:t>
            </a:r>
            <a:r>
              <a:rPr lang="it-IT" sz="2500" i="1" dirty="0">
                <a:latin typeface="Garamond" panose="02020404030301010803" pitchFamily="18" charset="0"/>
                <a:ea typeface="Calibri"/>
                <a:cs typeface="Calibri"/>
                <a:sym typeface="Calibri"/>
              </a:rPr>
              <a:t>Glen</a:t>
            </a:r>
            <a:r>
              <a:rPr lang="it-IT" sz="2500" dirty="0">
                <a:latin typeface="Garamond" panose="02020404030301010803" pitchFamily="18" charset="0"/>
                <a:ea typeface="Calibri"/>
                <a:cs typeface="Calibri"/>
                <a:sym typeface="Calibri"/>
              </a:rPr>
              <a:t>» - che in gaelico significa : «valle di» ed identifica moltissimi whisky scozzesi, le cui distillerie si trovano nelle valli</a:t>
            </a:r>
          </a:p>
          <a:p>
            <a:pPr marL="342900" indent="-342900" algn="just">
              <a:buFontTx/>
              <a:buChar char="-"/>
            </a:pPr>
            <a:endParaRPr lang="it-IT" sz="2500" dirty="0">
              <a:latin typeface="Garamond" panose="02020404030301010803" pitchFamily="18" charset="0"/>
              <a:ea typeface="Calibri"/>
              <a:cs typeface="Calibri"/>
              <a:sym typeface="Calibri"/>
            </a:endParaRPr>
          </a:p>
          <a:p>
            <a:pPr lvl="0" algn="just">
              <a:spcBef>
                <a:spcPts val="0"/>
              </a:spcBef>
              <a:spcAft>
                <a:spcPts val="0"/>
              </a:spcAft>
            </a:pPr>
            <a:r>
              <a:rPr lang="it-IT" sz="2500" dirty="0">
                <a:latin typeface="Garamond" panose="02020404030301010803" pitchFamily="18" charset="0"/>
                <a:ea typeface="Calibri"/>
                <a:cs typeface="Calibri"/>
                <a:sym typeface="Calibri"/>
              </a:rPr>
              <a:t>La Scotch Whisky Association riteneva che l'utilizzo di tale termine per il whisky tedesco potesse spingere i consumatori a stabilire un nesso inopportuno con il whisky di origine scozzese, </a:t>
            </a:r>
            <a:r>
              <a:rPr lang="it-IT" sz="2500" b="1" dirty="0">
                <a:latin typeface="Garamond" panose="02020404030301010803" pitchFamily="18" charset="0"/>
                <a:ea typeface="Calibri"/>
                <a:cs typeface="Calibri"/>
                <a:sym typeface="Calibri"/>
              </a:rPr>
              <a:t>protetto dalla indicazione geografica registrata «Scotch WHISKY»</a:t>
            </a:r>
          </a:p>
          <a:p>
            <a:pPr lvl="0" algn="just">
              <a:spcBef>
                <a:spcPts val="0"/>
              </a:spcBef>
              <a:spcAft>
                <a:spcPts val="0"/>
              </a:spcAft>
            </a:pPr>
            <a:endParaRPr lang="it-IT" sz="2000" dirty="0">
              <a:solidFill>
                <a:schemeClr val="dk1"/>
              </a:solidFill>
              <a:latin typeface="Garamond" panose="02020404030301010803" pitchFamily="18" charset="0"/>
              <a:ea typeface="Calibri"/>
              <a:cs typeface="Calibri"/>
              <a:sym typeface="Calibri"/>
            </a:endParaRPr>
          </a:p>
          <a:p>
            <a:pPr algn="just"/>
            <a:endParaRPr lang="it-IT" sz="2000" b="1" i="1" dirty="0">
              <a:latin typeface="Garamond" panose="02020404030301010803" pitchFamily="18" charset="0"/>
            </a:endParaRPr>
          </a:p>
          <a:p>
            <a:pPr algn="just"/>
            <a:endParaRPr lang="it-IT" sz="2500" dirty="0">
              <a:latin typeface="Garamond" panose="02020404030301010803" pitchFamily="18" charset="0"/>
            </a:endParaRPr>
          </a:p>
          <a:p>
            <a:pPr algn="just"/>
            <a:r>
              <a:rPr lang="it-IT" sz="2500" dirty="0">
                <a:latin typeface="Garamond" panose="02020404030301010803" pitchFamily="18" charset="0"/>
              </a:rPr>
              <a:t>	</a:t>
            </a: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8943022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44294" y="1131570"/>
            <a:ext cx="8455411" cy="6263253"/>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CASO SCOTCH WHISKY /GLEN BUCHENBACH </a:t>
            </a:r>
          </a:p>
          <a:p>
            <a:endParaRPr lang="it-IT" sz="2100" b="1" dirty="0">
              <a:latin typeface="Garamond" panose="02020404030301010803" pitchFamily="18" charset="0"/>
            </a:endParaRPr>
          </a:p>
          <a:p>
            <a:r>
              <a:rPr lang="it-IT" sz="2100" b="1" dirty="0">
                <a:latin typeface="Garamond" panose="02020404030301010803" pitchFamily="18" charset="0"/>
              </a:rPr>
              <a:t>Corte giustizia UE , sez. V , 07/06/2018 , n. 44</a:t>
            </a:r>
          </a:p>
          <a:p>
            <a:endParaRPr lang="it-IT" sz="2100" b="1" dirty="0">
              <a:latin typeface="Garamond" panose="02020404030301010803" pitchFamily="18" charset="0"/>
            </a:endParaRPr>
          </a:p>
          <a:p>
            <a:pPr algn="just"/>
            <a:r>
              <a:rPr lang="it-IT" sz="2000" i="1" dirty="0">
                <a:latin typeface="Garamond" panose="02020404030301010803" pitchFamily="18" charset="0"/>
              </a:rPr>
              <a:t>«L' articolo 16, lettera b), del Regolamento (CE) n. 110/2008 , deve essere interpretato nel senso che, per accertare </a:t>
            </a:r>
            <a:r>
              <a:rPr lang="it-IT" sz="2000" b="1" i="1" dirty="0">
                <a:latin typeface="Garamond" panose="02020404030301010803" pitchFamily="18" charset="0"/>
              </a:rPr>
              <a:t>l'esistenza di un'« evocazione » di un'indicazione geografica registrata</a:t>
            </a:r>
            <a:r>
              <a:rPr lang="it-IT" sz="2000" i="1" dirty="0">
                <a:latin typeface="Garamond" panose="02020404030301010803" pitchFamily="18" charset="0"/>
              </a:rPr>
              <a:t>, spetta al giudice del rinvio valutare se </a:t>
            </a:r>
            <a:r>
              <a:rPr lang="it-IT" sz="2000" b="1" i="1" dirty="0">
                <a:latin typeface="Garamond" panose="02020404030301010803" pitchFamily="18" charset="0"/>
              </a:rPr>
              <a:t>il consumatore europeo medio, </a:t>
            </a:r>
            <a:r>
              <a:rPr lang="it-IT" sz="2000" i="1" dirty="0">
                <a:latin typeface="Garamond" panose="02020404030301010803" pitchFamily="18" charset="0"/>
              </a:rPr>
              <a:t>normalmente informato e ragionevolmente attento e avveduto, in presenza della denominazione controversa sia indotto ad avere direttamente in mente, come immagine di riferimento, la merce che beneficia dell'indicazione geografica protetta. Nell'ambito di tale valutazione detto giudice, </a:t>
            </a:r>
            <a:r>
              <a:rPr lang="it-IT" sz="2000" b="1" i="1" dirty="0">
                <a:latin typeface="Garamond" panose="02020404030301010803" pitchFamily="18" charset="0"/>
              </a:rPr>
              <a:t>in mancanza, in primo luogo, di una similarità fonetica e/o visiva della denominazione controversa con l'indicazione geografica protetta e, in secondo luogo, di un'incorporazione parziale di tale indicazione in tale denominazione, deve tener conto, se del caso, della somiglianza concettuale fra detta denominazione e detta indicazione</a:t>
            </a:r>
            <a:r>
              <a:rPr lang="it-IT" sz="2000" i="1" dirty="0">
                <a:latin typeface="Garamond" panose="02020404030301010803" pitchFamily="18" charset="0"/>
              </a:rPr>
              <a:t>».</a:t>
            </a:r>
          </a:p>
          <a:p>
            <a:pPr algn="just"/>
            <a:endParaRPr lang="it-IT" sz="2000" b="1" i="1" dirty="0">
              <a:latin typeface="Garamond" panose="02020404030301010803" pitchFamily="18" charset="0"/>
            </a:endParaRPr>
          </a:p>
          <a:p>
            <a:pPr algn="just"/>
            <a:endParaRPr lang="it-IT" sz="2500" dirty="0">
              <a:latin typeface="Garamond" panose="02020404030301010803" pitchFamily="18" charset="0"/>
            </a:endParaRPr>
          </a:p>
          <a:p>
            <a:pPr algn="just"/>
            <a:r>
              <a:rPr lang="it-IT" sz="2500" dirty="0">
                <a:latin typeface="Garamond" panose="02020404030301010803" pitchFamily="18" charset="0"/>
              </a:rPr>
              <a:t>	</a:t>
            </a: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07169419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400050" y="1051561"/>
            <a:ext cx="8398261" cy="7448193"/>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CASO SCOTCH WHISKY /GLEN BUCHENBACH </a:t>
            </a:r>
          </a:p>
          <a:p>
            <a:pPr lvl="0" algn="just">
              <a:spcBef>
                <a:spcPts val="0"/>
              </a:spcBef>
              <a:spcAft>
                <a:spcPts val="0"/>
              </a:spcAft>
            </a:pPr>
            <a:endParaRPr lang="it-IT" sz="2000" u="sng" dirty="0">
              <a:solidFill>
                <a:schemeClr val="dk1"/>
              </a:solidFill>
              <a:latin typeface="Garamond" panose="02020404030301010803" pitchFamily="18" charset="0"/>
              <a:ea typeface="Calibri"/>
              <a:cs typeface="Calibri"/>
              <a:sym typeface="Calibri"/>
            </a:endParaRPr>
          </a:p>
          <a:p>
            <a:pPr lvl="0" algn="just">
              <a:spcBef>
                <a:spcPts val="0"/>
              </a:spcBef>
              <a:spcAft>
                <a:spcPts val="0"/>
              </a:spcAft>
            </a:pPr>
            <a:r>
              <a:rPr lang="it-IT" sz="2000" b="1" u="sng" dirty="0">
                <a:solidFill>
                  <a:schemeClr val="dk1"/>
                </a:solidFill>
                <a:latin typeface="Garamond" panose="02020404030301010803" pitchFamily="18" charset="0"/>
                <a:ea typeface="Calibri"/>
                <a:cs typeface="Calibri"/>
                <a:sym typeface="Calibri"/>
              </a:rPr>
              <a:t>Principi espressi dalla CGUE:</a:t>
            </a:r>
          </a:p>
          <a:p>
            <a:pPr lvl="0" algn="just">
              <a:spcBef>
                <a:spcPts val="0"/>
              </a:spcBef>
              <a:spcAft>
                <a:spcPts val="0"/>
              </a:spcAft>
            </a:pPr>
            <a:endParaRPr lang="it-IT" sz="2000" u="sng" dirty="0">
              <a:solidFill>
                <a:schemeClr val="dk1"/>
              </a:solidFill>
              <a:latin typeface="Garamond" panose="02020404030301010803" pitchFamily="18" charset="0"/>
              <a:ea typeface="Calibri"/>
              <a:cs typeface="Calibri"/>
              <a:sym typeface="Calibri"/>
            </a:endParaRPr>
          </a:p>
          <a:p>
            <a:pPr marL="342900" lvl="0" indent="-342900" algn="just">
              <a:spcBef>
                <a:spcPts val="0"/>
              </a:spcBef>
              <a:spcAft>
                <a:spcPts val="0"/>
              </a:spcAft>
              <a:buFont typeface="Arial" panose="020B0604020202020204" pitchFamily="34" charset="0"/>
              <a:buChar char="•"/>
            </a:pPr>
            <a:r>
              <a:rPr lang="it-IT" sz="2000" dirty="0">
                <a:solidFill>
                  <a:schemeClr val="dk1"/>
                </a:solidFill>
                <a:latin typeface="Garamond" panose="02020404030301010803" pitchFamily="18" charset="0"/>
                <a:ea typeface="Calibri"/>
                <a:cs typeface="Calibri"/>
                <a:sym typeface="Calibri"/>
              </a:rPr>
              <a:t>Ai fini della determinazione dell’"evocazione" il criterio determinante è quello di </a:t>
            </a:r>
            <a:r>
              <a:rPr lang="it-IT" sz="2000" u="sng" dirty="0">
                <a:solidFill>
                  <a:schemeClr val="dk1"/>
                </a:solidFill>
                <a:latin typeface="Garamond" panose="02020404030301010803" pitchFamily="18" charset="0"/>
                <a:ea typeface="Calibri"/>
                <a:cs typeface="Calibri"/>
                <a:sym typeface="Calibri"/>
              </a:rPr>
              <a:t>accertare se il consumatore</a:t>
            </a:r>
            <a:r>
              <a:rPr lang="it-IT" sz="2000" dirty="0">
                <a:solidFill>
                  <a:schemeClr val="dk1"/>
                </a:solidFill>
                <a:latin typeface="Garamond" panose="02020404030301010803" pitchFamily="18" charset="0"/>
                <a:ea typeface="Calibri"/>
                <a:cs typeface="Calibri"/>
                <a:sym typeface="Calibri"/>
              </a:rPr>
              <a:t>, in presenza di una denominazione controversa, </a:t>
            </a:r>
            <a:r>
              <a:rPr lang="it-IT" sz="2000" u="sng" dirty="0">
                <a:solidFill>
                  <a:schemeClr val="dk1"/>
                </a:solidFill>
                <a:latin typeface="Garamond" panose="02020404030301010803" pitchFamily="18" charset="0"/>
                <a:ea typeface="Calibri"/>
                <a:cs typeface="Calibri"/>
                <a:sym typeface="Calibri"/>
              </a:rPr>
              <a:t>sia indotto ad avere direttamente in mente, come immagine di riferimento, la merce che beneficia dell’indicazione geografica </a:t>
            </a:r>
            <a:r>
              <a:rPr lang="it-IT" sz="2000" dirty="0">
                <a:solidFill>
                  <a:schemeClr val="dk1"/>
                </a:solidFill>
                <a:latin typeface="Garamond" panose="02020404030301010803" pitchFamily="18" charset="0"/>
                <a:ea typeface="Calibri"/>
                <a:cs typeface="Calibri"/>
                <a:sym typeface="Calibri"/>
              </a:rPr>
              <a:t>protetta (§ 51); </a:t>
            </a:r>
          </a:p>
          <a:p>
            <a:pPr lvl="0" algn="just">
              <a:spcBef>
                <a:spcPts val="0"/>
              </a:spcBef>
              <a:spcAft>
                <a:spcPts val="0"/>
              </a:spcAft>
            </a:pPr>
            <a:endParaRPr lang="it-IT" sz="2000" dirty="0">
              <a:solidFill>
                <a:schemeClr val="dk1"/>
              </a:solidFill>
              <a:latin typeface="Garamond" panose="02020404030301010803" pitchFamily="18" charset="0"/>
              <a:ea typeface="Calibri"/>
              <a:cs typeface="Calibri"/>
              <a:sym typeface="Calibri"/>
            </a:endParaRPr>
          </a:p>
          <a:p>
            <a:pPr lvl="0" algn="just">
              <a:spcBef>
                <a:spcPts val="0"/>
              </a:spcBef>
              <a:spcAft>
                <a:spcPts val="0"/>
              </a:spcAft>
            </a:pPr>
            <a:r>
              <a:rPr lang="it-IT" sz="2000" b="1" u="sng" dirty="0">
                <a:solidFill>
                  <a:schemeClr val="dk1"/>
                </a:solidFill>
                <a:latin typeface="Garamond" panose="02020404030301010803" pitchFamily="18" charset="0"/>
                <a:ea typeface="Calibri"/>
                <a:cs typeface="Calibri"/>
                <a:sym typeface="Calibri"/>
              </a:rPr>
              <a:t>Decisione della Corte d’Appello Tedesca – gennaio 2022</a:t>
            </a:r>
          </a:p>
          <a:p>
            <a:pPr lvl="0" algn="just">
              <a:spcBef>
                <a:spcPts val="0"/>
              </a:spcBef>
              <a:spcAft>
                <a:spcPts val="0"/>
              </a:spcAft>
            </a:pPr>
            <a:endParaRPr lang="it-IT" sz="2000" b="1" u="sng" dirty="0">
              <a:solidFill>
                <a:schemeClr val="dk1"/>
              </a:solidFill>
              <a:latin typeface="Garamond" panose="02020404030301010803" pitchFamily="18" charset="0"/>
              <a:ea typeface="Calibri"/>
              <a:cs typeface="Calibri"/>
              <a:sym typeface="Calibri"/>
            </a:endParaRPr>
          </a:p>
          <a:p>
            <a:pPr lvl="0" algn="just">
              <a:spcBef>
                <a:spcPts val="0"/>
              </a:spcBef>
              <a:spcAft>
                <a:spcPts val="0"/>
              </a:spcAft>
            </a:pPr>
            <a:r>
              <a:rPr lang="it-IT" sz="2000" dirty="0">
                <a:solidFill>
                  <a:schemeClr val="dk1"/>
                </a:solidFill>
                <a:latin typeface="Garamond" panose="02020404030301010803" pitchFamily="18" charset="0"/>
                <a:ea typeface="Calibri"/>
                <a:cs typeface="Calibri"/>
                <a:sym typeface="Calibri"/>
              </a:rPr>
              <a:t>L’utilizzo del termine Glen è fortemente associato alla Scozia e al Whisky scozzese e la sola ragione per utilizzare questo termine per un Whisky tedesco è per suggerire una chiara evocazione ed associazioni con Whiskey scozzese. Per tali ragioni, la Corte ha inibito l’uso del termine Glen, evocativo ed ingannevole, all’industria tedesca.</a:t>
            </a:r>
          </a:p>
          <a:p>
            <a:pPr lvl="0" algn="just">
              <a:spcBef>
                <a:spcPts val="0"/>
              </a:spcBef>
              <a:spcAft>
                <a:spcPts val="0"/>
              </a:spcAft>
            </a:pPr>
            <a:endParaRPr lang="it-IT" sz="2000" u="sng" dirty="0">
              <a:solidFill>
                <a:schemeClr val="dk1"/>
              </a:solidFill>
              <a:latin typeface="Garamond" panose="02020404030301010803" pitchFamily="18" charset="0"/>
              <a:ea typeface="Calibri"/>
              <a:cs typeface="Calibri"/>
              <a:sym typeface="Calibri"/>
            </a:endParaRPr>
          </a:p>
          <a:p>
            <a:pPr algn="just"/>
            <a:endParaRPr lang="it-IT" sz="2000" i="1" dirty="0">
              <a:latin typeface="Garamond" panose="02020404030301010803" pitchFamily="18" charset="0"/>
            </a:endParaRPr>
          </a:p>
          <a:p>
            <a:pPr algn="just"/>
            <a:endParaRPr lang="it-IT" sz="2000" b="1" i="1" dirty="0">
              <a:latin typeface="Garamond" panose="02020404030301010803" pitchFamily="18" charset="0"/>
            </a:endParaRPr>
          </a:p>
          <a:p>
            <a:pPr algn="just"/>
            <a:endParaRPr lang="it-IT" sz="2500" dirty="0">
              <a:latin typeface="Garamond" panose="02020404030301010803" pitchFamily="18" charset="0"/>
            </a:endParaRPr>
          </a:p>
          <a:p>
            <a:pPr algn="just"/>
            <a:r>
              <a:rPr lang="it-IT" sz="2500" dirty="0">
                <a:latin typeface="Garamond" panose="02020404030301010803" pitchFamily="18" charset="0"/>
              </a:rPr>
              <a:t>	</a:t>
            </a:r>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0128477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60020" y="811530"/>
            <a:ext cx="8638291" cy="7140416"/>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CASO MARCHIO ALTOPIANO DI ASIAGO /DOP ASIAGO</a:t>
            </a:r>
          </a:p>
          <a:p>
            <a:pPr algn="just"/>
            <a:r>
              <a:rPr lang="it-IT" sz="2100" b="1" i="1" dirty="0">
                <a:latin typeface="Garamond" panose="02020404030301010803" pitchFamily="18" charset="0"/>
              </a:rPr>
              <a:t>Quid se un marchio contenente una denominazione geografica, ASIAGO, idonea a caratterizzare il prodotto e veritiera, sia stato registrato prima della DOP Asiago?</a:t>
            </a:r>
          </a:p>
          <a:p>
            <a:pPr algn="just"/>
            <a:endParaRPr lang="it-IT" sz="2100" b="1" dirty="0">
              <a:latin typeface="Garamond" panose="02020404030301010803" pitchFamily="18" charset="0"/>
            </a:endParaRPr>
          </a:p>
          <a:p>
            <a:pPr algn="just"/>
            <a:r>
              <a:rPr lang="it-IT" sz="2100" b="1" dirty="0">
                <a:latin typeface="Garamond" panose="02020404030301010803" pitchFamily="18" charset="0"/>
              </a:rPr>
              <a:t>Cassazione civile , sez. I , 23/10/2019 , n. 27194</a:t>
            </a:r>
          </a:p>
          <a:p>
            <a:pPr algn="just"/>
            <a:r>
              <a:rPr lang="it-IT" sz="2100" dirty="0">
                <a:latin typeface="Garamond" panose="02020404030301010803" pitchFamily="18" charset="0"/>
              </a:rPr>
              <a:t>«</a:t>
            </a:r>
            <a:r>
              <a:rPr lang="it-IT" sz="2100" i="1" dirty="0">
                <a:latin typeface="Garamond" panose="02020404030301010803" pitchFamily="18" charset="0"/>
              </a:rPr>
              <a:t>In tema di marchi relativi a prodotti agricoli e alimentari, la differenza di funzioni sussistente tra marchi e indicazioni geografiche (I.G.P.) o denominazioni di origine protetta (D.O.P.) non esclude, alla stregua della normativa e della giurisprudenza europea, l'interesse comune, rappresentato dall'uso del nome geografico nell'ambito delle produzioni agricole e alimentari, quale vantaggio competitivo che l'indicazione dell'origine è in grado di garantire al prodotto, </a:t>
            </a:r>
            <a:r>
              <a:rPr lang="it-IT" sz="2100" b="1" i="1" dirty="0">
                <a:latin typeface="Garamond" panose="02020404030301010803" pitchFamily="18" charset="0"/>
              </a:rPr>
              <a:t>sicché il titolare di un marchio registrato in buona fede prima del riconoscimento della denominazione di origine protetta ben può proseguire, nonostante la successiva registrazione di detta denominazione protetta, l'uso del marchio, ai sensi dell' art. 14, comma 2, del Regolamento n. 2006/510/CE , laddove non ricorrano ragioni di nullità o decadenza del marchio stesso». </a:t>
            </a:r>
            <a:endParaRPr lang="it-IT" sz="2100" b="1" dirty="0">
              <a:latin typeface="Garamond" panose="02020404030301010803" pitchFamily="18" charset="0"/>
            </a:endParaRPr>
          </a:p>
          <a:p>
            <a:pPr algn="just"/>
            <a:endParaRPr lang="it-IT" sz="2500" b="1" dirty="0">
              <a:latin typeface="Garamond" panose="02020404030301010803" pitchFamily="18" charset="0"/>
            </a:endParaRPr>
          </a:p>
          <a:p>
            <a:pPr algn="just"/>
            <a:r>
              <a:rPr lang="it-IT" sz="2500" dirty="0">
                <a:latin typeface="Garamond" panose="02020404030301010803" pitchFamily="18" charset="0"/>
              </a:rPr>
              <a:t>	</a:t>
            </a:r>
            <a:endParaRPr lang="it-IT" sz="1950" dirty="0">
              <a:latin typeface="Garamond" panose="02020404030301010803" pitchFamily="18" charset="0"/>
            </a:endParaRP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66400929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37160" y="765817"/>
            <a:ext cx="9006840" cy="7186583"/>
          </a:xfrm>
          <a:prstGeom prst="rect">
            <a:avLst/>
          </a:prstGeom>
          <a:noFill/>
        </p:spPr>
        <p:txBody>
          <a:bodyPr wrap="square" rtlCol="0">
            <a:spAutoFit/>
          </a:bodyPr>
          <a:lstStyle/>
          <a:p>
            <a:pPr algn="just"/>
            <a:r>
              <a:rPr lang="it-IT" sz="2450" b="1" dirty="0">
                <a:solidFill>
                  <a:srgbClr val="FF0000"/>
                </a:solidFill>
                <a:latin typeface="Garamond" panose="02020404030301010803" pitchFamily="18" charset="0"/>
              </a:rPr>
              <a:t>CASO MARCHIO GRAN MORAVIA/ DOP GRANA PADANO</a:t>
            </a:r>
          </a:p>
          <a:p>
            <a:pPr algn="just"/>
            <a:r>
              <a:rPr lang="it-IT" sz="2000" b="1" i="1" dirty="0" err="1">
                <a:latin typeface="Garamond" panose="02020404030301010803" pitchFamily="18" charset="0"/>
              </a:rPr>
              <a:t>Trib</a:t>
            </a:r>
            <a:r>
              <a:rPr lang="it-IT" sz="2000" b="1" i="1" dirty="0">
                <a:latin typeface="Garamond" panose="02020404030301010803" pitchFamily="18" charset="0"/>
              </a:rPr>
              <a:t>. Venezia, Sez. Specializzata in materia di Impresa, 25 maggio 2022</a:t>
            </a:r>
          </a:p>
          <a:p>
            <a:pPr algn="just"/>
            <a:endParaRPr lang="it-IT" sz="2450" b="1" dirty="0">
              <a:latin typeface="Garamond" panose="02020404030301010803" pitchFamily="18" charset="0"/>
            </a:endParaRPr>
          </a:p>
          <a:p>
            <a:pPr algn="just"/>
            <a:r>
              <a:rPr lang="it-IT" sz="2450" i="1" dirty="0">
                <a:latin typeface="Garamond" panose="02020404030301010803" pitchFamily="18" charset="0"/>
              </a:rPr>
              <a:t>«L’utilizzo del termine “grana”, nelle comunicazioni rivolte a terzi, anche a mezzo web o social network, in relazione al formaggio “Gran Moravia” di produzione e commercializzazione della convenuta </a:t>
            </a:r>
            <a:r>
              <a:rPr lang="it-IT" sz="2450" b="1" i="1" dirty="0">
                <a:latin typeface="Garamond" panose="02020404030301010803" pitchFamily="18" charset="0"/>
              </a:rPr>
              <a:t>costituisce violazione per illecita evocazione della D.O.P. “Grana Padano”, nonché concorrenza sleale per scorrettezza professionale»</a:t>
            </a:r>
            <a:endParaRPr lang="it-IT" sz="2450" b="1" dirty="0">
              <a:latin typeface="Garamond" panose="02020404030301010803" pitchFamily="18" charset="0"/>
            </a:endParaRPr>
          </a:p>
          <a:p>
            <a:pPr algn="just"/>
            <a:endParaRPr lang="it-IT" sz="2450" dirty="0">
              <a:latin typeface="Garamond" panose="02020404030301010803" pitchFamily="18" charset="0"/>
            </a:endParaRPr>
          </a:p>
          <a:p>
            <a:pPr algn="just"/>
            <a:r>
              <a:rPr lang="it-IT" sz="2450" dirty="0">
                <a:latin typeface="Garamond" panose="02020404030301010803" pitchFamily="18" charset="0"/>
              </a:rPr>
              <a:t>1. Cessazione e rimozione del termine “Grana” in tutta la comunicazione sul formaggio “Gran Moravia”</a:t>
            </a:r>
          </a:p>
          <a:p>
            <a:pPr algn="just"/>
            <a:r>
              <a:rPr lang="it-IT" sz="2450" dirty="0">
                <a:latin typeface="Garamond" panose="02020404030301010803" pitchFamily="18" charset="0"/>
              </a:rPr>
              <a:t>2. Indennizzo a favore del Consorzio di Tutela Grana Padano DOP e pubblicazione del dispositivo della sentenza</a:t>
            </a:r>
          </a:p>
          <a:p>
            <a:pPr algn="just"/>
            <a:r>
              <a:rPr lang="it-IT" sz="2450" dirty="0">
                <a:latin typeface="Garamond" panose="02020404030301010803" pitchFamily="18" charset="0"/>
              </a:rPr>
              <a:t>3. Conferma vittoria del Grana, già nel 2007 vs. marchio GRAN BIRAGHI</a:t>
            </a:r>
          </a:p>
          <a:p>
            <a:pPr algn="just"/>
            <a:endParaRPr lang="it-IT" sz="2500" dirty="0">
              <a:latin typeface="Garamond" panose="02020404030301010803" pitchFamily="18" charset="0"/>
            </a:endParaRPr>
          </a:p>
          <a:p>
            <a:pPr algn="just"/>
            <a:r>
              <a:rPr lang="it-IT" sz="2500" dirty="0">
                <a:latin typeface="Garamond" panose="02020404030301010803" pitchFamily="18" charset="0"/>
              </a:rPr>
              <a:t>	</a:t>
            </a:r>
            <a:endParaRPr lang="it-IT" sz="1950" dirty="0">
              <a:latin typeface="Garamond" panose="02020404030301010803" pitchFamily="18" charset="0"/>
            </a:endParaRPr>
          </a:p>
          <a:p>
            <a:pPr algn="just"/>
            <a:endParaRPr lang="it-IT" sz="2400" b="1" dirty="0">
              <a:latin typeface="Garamond" panose="02020404030301010803" pitchFamily="18" charset="0"/>
            </a:endParaRPr>
          </a:p>
          <a:p>
            <a:pPr marL="342900" indent="-342900" algn="just">
              <a:buFont typeface="Arial" panose="020B0604020202020204" pitchFamily="34" charset="0"/>
              <a:buChar char="•"/>
            </a:pPr>
            <a:endParaRPr lang="it-IT" sz="2400" dirty="0">
              <a:solidFill>
                <a:srgbClr val="1F497D"/>
              </a:solidFill>
            </a:endParaRPr>
          </a:p>
        </p:txBody>
      </p:sp>
    </p:spTree>
    <p:extLst>
      <p:ext uri="{BB962C8B-B14F-4D97-AF65-F5344CB8AC3E}">
        <p14:creationId xmlns:p14="http://schemas.microsoft.com/office/powerpoint/2010/main" val="341433229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31470" y="1028700"/>
            <a:ext cx="8466842" cy="3908762"/>
          </a:xfrm>
          <a:prstGeom prst="rect">
            <a:avLst/>
          </a:prstGeom>
          <a:noFill/>
        </p:spPr>
        <p:txBody>
          <a:bodyPr wrap="square" rtlCol="0">
            <a:spAutoFit/>
          </a:bodyPr>
          <a:lstStyle/>
          <a:p>
            <a:pPr algn="ctr"/>
            <a:r>
              <a:rPr lang="it-IT" sz="2800" b="1" dirty="0">
                <a:solidFill>
                  <a:srgbClr val="FF0000"/>
                </a:solidFill>
                <a:latin typeface="Garamond" panose="02020404030301010803" pitchFamily="18" charset="0"/>
              </a:rPr>
              <a:t>   LESSON LEARNED</a:t>
            </a:r>
          </a:p>
          <a:p>
            <a:pPr algn="ctr"/>
            <a:endParaRPr lang="it-IT" sz="2800" b="1" dirty="0">
              <a:solidFill>
                <a:srgbClr val="FF0000"/>
              </a:solidFill>
              <a:latin typeface="Garamond" panose="02020404030301010803" pitchFamily="18" charset="0"/>
            </a:endParaRPr>
          </a:p>
          <a:p>
            <a:pPr algn="ctr"/>
            <a:endParaRPr lang="it-IT" sz="2400" b="1" dirty="0">
              <a:latin typeface="Garamond" panose="02020404030301010803" pitchFamily="18" charset="0"/>
            </a:endParaRPr>
          </a:p>
          <a:p>
            <a:pPr marL="457200" indent="-457200" algn="just">
              <a:buAutoNum type="arabicPeriod"/>
            </a:pPr>
            <a:r>
              <a:rPr lang="it-IT" sz="2400" b="1" dirty="0">
                <a:latin typeface="Garamond" panose="02020404030301010803" pitchFamily="18" charset="0"/>
              </a:rPr>
              <a:t>REGISTRARE le DOP il prima possibile</a:t>
            </a:r>
          </a:p>
          <a:p>
            <a:pPr algn="just"/>
            <a:r>
              <a:rPr lang="it-IT" sz="2400" b="1" dirty="0">
                <a:latin typeface="Garamond" panose="02020404030301010803" pitchFamily="18" charset="0"/>
              </a:rPr>
              <a:t>(per evitare conflitti con marchi registrati - Asiago - e per godere di tutela comunitaria – Salame Felino)</a:t>
            </a:r>
          </a:p>
          <a:p>
            <a:pPr algn="just"/>
            <a:endParaRPr lang="it-IT" sz="2400" b="1" dirty="0">
              <a:latin typeface="Garamond" panose="02020404030301010803" pitchFamily="18" charset="0"/>
            </a:endParaRPr>
          </a:p>
          <a:p>
            <a:pPr algn="just"/>
            <a:endParaRPr lang="it-IT" sz="2400" b="1" dirty="0">
              <a:latin typeface="Garamond" panose="02020404030301010803" pitchFamily="18" charset="0"/>
            </a:endParaRPr>
          </a:p>
          <a:p>
            <a:pPr algn="just"/>
            <a:r>
              <a:rPr lang="it-IT" sz="2400" b="1" dirty="0">
                <a:latin typeface="Garamond" panose="02020404030301010803" pitchFamily="18" charset="0"/>
              </a:rPr>
              <a:t>2. AGIRE in GIUDIZIO con «GIUDIZIO» e con PERSEVERANZA</a:t>
            </a:r>
          </a:p>
        </p:txBody>
      </p:sp>
    </p:spTree>
    <p:extLst>
      <p:ext uri="{BB962C8B-B14F-4D97-AF65-F5344CB8AC3E}">
        <p14:creationId xmlns:p14="http://schemas.microsoft.com/office/powerpoint/2010/main" val="237157763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6" name="Google Shape;93;p1">
            <a:extLst>
              <a:ext uri="{FF2B5EF4-FFF2-40B4-BE49-F238E27FC236}">
                <a16:creationId xmlns:a16="http://schemas.microsoft.com/office/drawing/2014/main" id="{C0B09C6B-6A0A-10F9-9FE8-8B789FA8C054}"/>
              </a:ext>
            </a:extLst>
          </p:cNvPr>
          <p:cNvSpPr/>
          <p:nvPr/>
        </p:nvSpPr>
        <p:spPr>
          <a:xfrm>
            <a:off x="565678" y="1435364"/>
            <a:ext cx="7776864" cy="4893607"/>
          </a:xfrm>
          <a:prstGeom prst="rect">
            <a:avLst/>
          </a:prstGeom>
          <a:noFill/>
          <a:ln>
            <a:noFill/>
          </a:ln>
        </p:spPr>
        <p:txBody>
          <a:bodyPr spcFirstLastPara="1" wrap="square" lIns="91425" tIns="45700" rIns="91425" bIns="45700" anchor="t" anchorCtr="0">
            <a:spAutoFit/>
          </a:bodyPr>
          <a:lstStyle/>
          <a:p>
            <a:pPr marL="69850" lvl="0" indent="0" algn="ctr" rtl="0">
              <a:lnSpc>
                <a:spcPct val="100000"/>
              </a:lnSpc>
              <a:spcBef>
                <a:spcPts val="0"/>
              </a:spcBef>
              <a:spcAft>
                <a:spcPts val="0"/>
              </a:spcAft>
              <a:buClr>
                <a:schemeClr val="dk2"/>
              </a:buClr>
              <a:buSzPts val="2500"/>
              <a:buNone/>
            </a:pPr>
            <a:r>
              <a:rPr lang="it-IT" sz="2400" b="1" dirty="0">
                <a:solidFill>
                  <a:srgbClr val="1F497D"/>
                </a:solidFill>
                <a:latin typeface="Garamond"/>
                <a:ea typeface="Garamond"/>
                <a:cs typeface="Garamond"/>
                <a:sym typeface="Garamond"/>
              </a:rPr>
              <a:t>Grazie per l’attenzione!</a:t>
            </a:r>
            <a:endParaRPr lang="it-IT" sz="2400" b="1" dirty="0">
              <a:solidFill>
                <a:srgbClr val="1F497D"/>
              </a:solidFill>
            </a:endParaRPr>
          </a:p>
          <a:p>
            <a:pPr marL="69850" lvl="0" indent="0" algn="just" rtl="0">
              <a:lnSpc>
                <a:spcPct val="100000"/>
              </a:lnSpc>
              <a:spcBef>
                <a:spcPts val="0"/>
              </a:spcBef>
              <a:spcAft>
                <a:spcPts val="0"/>
              </a:spcAft>
              <a:buClr>
                <a:schemeClr val="dk2"/>
              </a:buClr>
              <a:buSzPts val="2500"/>
              <a:buNone/>
            </a:pPr>
            <a:endParaRPr lang="it-IT" sz="2400" dirty="0">
              <a:solidFill>
                <a:srgbClr val="C00000"/>
              </a:solidFill>
              <a:latin typeface="Garamond"/>
              <a:ea typeface="Garamond"/>
              <a:cs typeface="Garamond"/>
              <a:sym typeface="Garamond"/>
            </a:endParaRPr>
          </a:p>
          <a:p>
            <a:pPr marL="69850" lvl="0" indent="0" algn="just" rtl="0">
              <a:lnSpc>
                <a:spcPct val="100000"/>
              </a:lnSpc>
              <a:spcBef>
                <a:spcPts val="0"/>
              </a:spcBef>
              <a:spcAft>
                <a:spcPts val="0"/>
              </a:spcAft>
              <a:buClr>
                <a:schemeClr val="dk2"/>
              </a:buClr>
              <a:buSzPts val="2500"/>
              <a:buNone/>
            </a:pPr>
            <a:r>
              <a:rPr lang="it-IT" sz="2400" b="1" dirty="0">
                <a:solidFill>
                  <a:srgbClr val="C00000"/>
                </a:solidFill>
                <a:latin typeface="Garamond"/>
                <a:sym typeface="Garamond"/>
              </a:rPr>
              <a:t>Claudia </a:t>
            </a:r>
            <a:r>
              <a:rPr lang="it-IT" sz="2400" b="1" dirty="0" err="1">
                <a:solidFill>
                  <a:srgbClr val="C00000"/>
                </a:solidFill>
                <a:latin typeface="Garamond"/>
                <a:sym typeface="Garamond"/>
              </a:rPr>
              <a:t>Scapicchio</a:t>
            </a:r>
            <a:endParaRPr lang="it-IT" sz="2400" b="1" dirty="0">
              <a:solidFill>
                <a:srgbClr val="C00000"/>
              </a:solidFill>
              <a:latin typeface="Garamond"/>
              <a:sym typeface="Garamond"/>
            </a:endParaRPr>
          </a:p>
          <a:p>
            <a:pPr marL="69850" lvl="0" indent="0" algn="just" rtl="0">
              <a:lnSpc>
                <a:spcPct val="100000"/>
              </a:lnSpc>
              <a:spcBef>
                <a:spcPts val="0"/>
              </a:spcBef>
              <a:spcAft>
                <a:spcPts val="0"/>
              </a:spcAft>
              <a:buClr>
                <a:schemeClr val="dk2"/>
              </a:buClr>
              <a:buSzPts val="2500"/>
              <a:buNone/>
            </a:pPr>
            <a:r>
              <a:rPr lang="it-IT" sz="2400" dirty="0">
                <a:solidFill>
                  <a:schemeClr val="dk2"/>
                </a:solidFill>
                <a:latin typeface="Garamond"/>
                <a:sym typeface="Garamond"/>
                <a:hlinkClick r:id="rId4"/>
              </a:rPr>
              <a:t>cscapicchio@jacobacci-law.com</a:t>
            </a:r>
            <a:r>
              <a:rPr lang="it-IT" sz="2400" dirty="0">
                <a:solidFill>
                  <a:schemeClr val="dk2"/>
                </a:solidFill>
                <a:latin typeface="Garamond"/>
                <a:sym typeface="Garamond"/>
              </a:rPr>
              <a:t> </a:t>
            </a:r>
          </a:p>
          <a:p>
            <a:pPr marL="69850" lvl="0" indent="0" algn="just" rtl="0">
              <a:lnSpc>
                <a:spcPct val="100000"/>
              </a:lnSpc>
              <a:spcBef>
                <a:spcPts val="0"/>
              </a:spcBef>
              <a:spcAft>
                <a:spcPts val="0"/>
              </a:spcAft>
              <a:buClr>
                <a:schemeClr val="dk2"/>
              </a:buClr>
              <a:buSzPts val="2500"/>
              <a:buNone/>
            </a:pPr>
            <a:endParaRPr lang="it-IT" sz="2400" b="1" dirty="0">
              <a:solidFill>
                <a:schemeClr val="dk2"/>
              </a:solidFill>
              <a:latin typeface="Garamond"/>
              <a:sym typeface="Garamond"/>
            </a:endParaRPr>
          </a:p>
          <a:p>
            <a:pPr marL="69850">
              <a:spcBef>
                <a:spcPts val="0"/>
              </a:spcBef>
              <a:spcAft>
                <a:spcPts val="0"/>
              </a:spcAft>
              <a:buClr>
                <a:schemeClr val="dk2"/>
              </a:buClr>
              <a:buSzPts val="2500"/>
            </a:pPr>
            <a:r>
              <a:rPr lang="it-IT" sz="2400" b="1" dirty="0">
                <a:solidFill>
                  <a:srgbClr val="C00000"/>
                </a:solidFill>
                <a:latin typeface="Garamond"/>
              </a:rPr>
              <a:t>Studio Legale </a:t>
            </a:r>
            <a:r>
              <a:rPr lang="it-IT" sz="2400" b="1" dirty="0" err="1">
                <a:solidFill>
                  <a:srgbClr val="C00000"/>
                </a:solidFill>
                <a:latin typeface="Garamond"/>
              </a:rPr>
              <a:t>Jacobacci&amp;Associati</a:t>
            </a:r>
            <a:endParaRPr lang="it-IT" sz="2400" b="1" dirty="0">
              <a:solidFill>
                <a:srgbClr val="C00000"/>
              </a:solidFill>
              <a:latin typeface="Garamond"/>
            </a:endParaRPr>
          </a:p>
          <a:p>
            <a:pPr marL="69850">
              <a:spcBef>
                <a:spcPts val="0"/>
              </a:spcBef>
              <a:spcAft>
                <a:spcPts val="0"/>
              </a:spcAft>
              <a:buClr>
                <a:schemeClr val="dk2"/>
              </a:buClr>
              <a:buSzPts val="2500"/>
            </a:pPr>
            <a:r>
              <a:rPr lang="it-IT" sz="2400" dirty="0">
                <a:solidFill>
                  <a:schemeClr val="dk2"/>
                </a:solidFill>
                <a:latin typeface="Garamond"/>
              </a:rPr>
              <a:t>00186 - Via Tomacelli, 146 Roma </a:t>
            </a:r>
            <a:br>
              <a:rPr lang="it-IT" sz="2400" dirty="0">
                <a:solidFill>
                  <a:schemeClr val="dk2"/>
                </a:solidFill>
                <a:latin typeface="Garamond"/>
              </a:rPr>
            </a:br>
            <a:r>
              <a:rPr lang="it-IT" sz="2400" dirty="0">
                <a:solidFill>
                  <a:schemeClr val="dk2"/>
                </a:solidFill>
                <a:latin typeface="Garamond"/>
              </a:rPr>
              <a:t>Tel.: +39 06 420 133 32</a:t>
            </a:r>
            <a:br>
              <a:rPr lang="it-IT" sz="2400" dirty="0">
                <a:solidFill>
                  <a:schemeClr val="dk2"/>
                </a:solidFill>
                <a:latin typeface="Garamond"/>
              </a:rPr>
            </a:br>
            <a:r>
              <a:rPr lang="it-IT" sz="2400" dirty="0">
                <a:solidFill>
                  <a:schemeClr val="dk2"/>
                </a:solidFill>
                <a:latin typeface="Garamond"/>
              </a:rPr>
              <a:t>Fax: +39 06 428 700 22</a:t>
            </a:r>
            <a:br>
              <a:rPr lang="it-IT" sz="2400" dirty="0">
                <a:solidFill>
                  <a:schemeClr val="dk2"/>
                </a:solidFill>
                <a:latin typeface="Garamond"/>
              </a:rPr>
            </a:br>
            <a:r>
              <a:rPr lang="it-IT" sz="2400" dirty="0">
                <a:solidFill>
                  <a:schemeClr val="dk2"/>
                </a:solidFill>
                <a:latin typeface="Garamond"/>
                <a:hlinkClick r:id="rId5"/>
              </a:rPr>
              <a:t>inforoma@jacobacci-law.com</a:t>
            </a:r>
            <a:endParaRPr lang="it-IT" sz="2400" dirty="0">
              <a:solidFill>
                <a:schemeClr val="dk2"/>
              </a:solidFill>
              <a:latin typeface="Garamond"/>
            </a:endParaRPr>
          </a:p>
          <a:p>
            <a:pPr marL="69850">
              <a:spcBef>
                <a:spcPts val="0"/>
              </a:spcBef>
              <a:spcAft>
                <a:spcPts val="0"/>
              </a:spcAft>
              <a:buClr>
                <a:schemeClr val="dk2"/>
              </a:buClr>
              <a:buSzPts val="2500"/>
            </a:pPr>
            <a:endParaRPr lang="it-IT" sz="2400" dirty="0">
              <a:solidFill>
                <a:schemeClr val="dk2"/>
              </a:solidFill>
              <a:latin typeface="Garamond"/>
            </a:endParaRPr>
          </a:p>
          <a:p>
            <a:pPr marL="69850">
              <a:spcBef>
                <a:spcPts val="0"/>
              </a:spcBef>
              <a:spcAft>
                <a:spcPts val="0"/>
              </a:spcAft>
              <a:buClr>
                <a:schemeClr val="dk2"/>
              </a:buClr>
              <a:buSzPts val="2500"/>
            </a:pPr>
            <a:r>
              <a:rPr lang="it-IT" sz="2400" b="1" dirty="0">
                <a:solidFill>
                  <a:srgbClr val="C00000"/>
                </a:solidFill>
                <a:latin typeface="Garamond"/>
              </a:rPr>
              <a:t>Sito web: </a:t>
            </a:r>
            <a:r>
              <a:rPr lang="it-IT" sz="2400" dirty="0">
                <a:solidFill>
                  <a:schemeClr val="dk2"/>
                </a:solidFill>
                <a:latin typeface="Garamond"/>
                <a:hlinkClick r:id="rId6"/>
              </a:rPr>
              <a:t>https://www.jacobacci-law.com/</a:t>
            </a:r>
            <a:r>
              <a:rPr lang="it-IT" sz="2400" dirty="0">
                <a:solidFill>
                  <a:schemeClr val="dk2"/>
                </a:solidFill>
                <a:latin typeface="Garamond"/>
              </a:rPr>
              <a:t> </a:t>
            </a:r>
            <a:endParaRPr lang="it-IT" sz="2400" b="1" dirty="0">
              <a:solidFill>
                <a:schemeClr val="dk2"/>
              </a:solidFill>
              <a:latin typeface="Garamond"/>
            </a:endParaRPr>
          </a:p>
          <a:p>
            <a:pPr marL="69850">
              <a:spcBef>
                <a:spcPts val="0"/>
              </a:spcBef>
              <a:spcAft>
                <a:spcPts val="0"/>
              </a:spcAft>
              <a:buClr>
                <a:schemeClr val="dk2"/>
              </a:buClr>
              <a:buSzPts val="2500"/>
            </a:pPr>
            <a:r>
              <a:rPr lang="it-IT" sz="2400" b="1" dirty="0">
                <a:solidFill>
                  <a:srgbClr val="C00000"/>
                </a:solidFill>
                <a:latin typeface="Garamond"/>
              </a:rPr>
              <a:t>LinkedIn: </a:t>
            </a:r>
            <a:r>
              <a:rPr lang="it-IT" sz="2400" dirty="0">
                <a:solidFill>
                  <a:schemeClr val="dk2"/>
                </a:solidFill>
                <a:latin typeface="Garamond"/>
              </a:rPr>
              <a:t>Studio Legale </a:t>
            </a:r>
            <a:r>
              <a:rPr lang="it-IT" sz="2400" dirty="0" err="1">
                <a:solidFill>
                  <a:schemeClr val="dk2"/>
                </a:solidFill>
                <a:latin typeface="Garamond"/>
              </a:rPr>
              <a:t>Jacobacci</a:t>
            </a:r>
            <a:r>
              <a:rPr lang="it-IT" sz="2400" dirty="0">
                <a:solidFill>
                  <a:schemeClr val="dk2"/>
                </a:solidFill>
                <a:latin typeface="Garamond"/>
              </a:rPr>
              <a:t> &amp; Associati</a:t>
            </a:r>
          </a:p>
        </p:txBody>
      </p:sp>
    </p:spTree>
    <p:extLst>
      <p:ext uri="{BB962C8B-B14F-4D97-AF65-F5344CB8AC3E}">
        <p14:creationId xmlns:p14="http://schemas.microsoft.com/office/powerpoint/2010/main" val="31639896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97180" y="845821"/>
            <a:ext cx="8569729" cy="6263253"/>
          </a:xfrm>
          <a:prstGeom prst="rect">
            <a:avLst/>
          </a:prstGeom>
          <a:noFill/>
        </p:spPr>
        <p:txBody>
          <a:bodyPr wrap="square" rtlCol="0">
            <a:spAutoFit/>
          </a:bodyPr>
          <a:lstStyle/>
          <a:p>
            <a:pPr algn="ctr"/>
            <a:r>
              <a:rPr lang="it-IT" sz="2700" b="1" dirty="0">
                <a:solidFill>
                  <a:srgbClr val="FF0000"/>
                </a:solidFill>
                <a:latin typeface="Garamond" panose="02020404030301010803" pitchFamily="18" charset="0"/>
              </a:rPr>
              <a:t>LE DENOMINAZIONI D’ORIGINE (DO)</a:t>
            </a:r>
          </a:p>
          <a:p>
            <a:pPr algn="ctr"/>
            <a:endParaRPr lang="it-IT" sz="2700" dirty="0">
              <a:latin typeface="Garamond" panose="02020404030301010803" pitchFamily="18" charset="0"/>
            </a:endParaRPr>
          </a:p>
          <a:p>
            <a:pPr algn="just"/>
            <a:r>
              <a:rPr lang="it-IT" sz="2700" i="1" dirty="0" err="1">
                <a:latin typeface="Garamond" panose="02020404030301010803" pitchFamily="18" charset="0"/>
              </a:rPr>
              <a:t>Species</a:t>
            </a:r>
            <a:r>
              <a:rPr lang="it-IT" sz="2700" dirty="0">
                <a:latin typeface="Garamond" panose="02020404030301010803" pitchFamily="18" charset="0"/>
              </a:rPr>
              <a:t> del </a:t>
            </a:r>
            <a:r>
              <a:rPr lang="it-IT" sz="2700" i="1" dirty="0" err="1">
                <a:latin typeface="Garamond" panose="02020404030301010803" pitchFamily="18" charset="0"/>
              </a:rPr>
              <a:t>genus</a:t>
            </a:r>
            <a:r>
              <a:rPr lang="it-IT" sz="2700" dirty="0">
                <a:latin typeface="Garamond" panose="02020404030301010803" pitchFamily="18" charset="0"/>
              </a:rPr>
              <a:t> IG</a:t>
            </a:r>
          </a:p>
          <a:p>
            <a:pPr algn="just"/>
            <a:endParaRPr lang="it-IT" sz="2700" dirty="0">
              <a:latin typeface="Garamond" panose="02020404030301010803" pitchFamily="18" charset="0"/>
            </a:endParaRPr>
          </a:p>
          <a:p>
            <a:pPr algn="just"/>
            <a:r>
              <a:rPr lang="it-IT" sz="2700" dirty="0">
                <a:latin typeface="Garamond" panose="02020404030301010803" pitchFamily="18" charset="0"/>
              </a:rPr>
              <a:t>Al pari delle IG danno risalto ad una </a:t>
            </a:r>
            <a:r>
              <a:rPr lang="it-IT" sz="2700" b="1" dirty="0">
                <a:latin typeface="Garamond" panose="02020404030301010803" pitchFamily="18" charset="0"/>
              </a:rPr>
              <a:t>connessione qualitativa </a:t>
            </a:r>
            <a:r>
              <a:rPr lang="it-IT" sz="2700" dirty="0">
                <a:latin typeface="Garamond" panose="02020404030301010803" pitchFamily="18" charset="0"/>
              </a:rPr>
              <a:t>tra il prodotto ed il luogo di sua creazione, ma</a:t>
            </a:r>
          </a:p>
          <a:p>
            <a:pPr algn="just"/>
            <a:endParaRPr lang="it-IT" sz="2700" dirty="0">
              <a:latin typeface="Garamond" panose="02020404030301010803" pitchFamily="18" charset="0"/>
            </a:endParaRPr>
          </a:p>
          <a:p>
            <a:pPr algn="just"/>
            <a:r>
              <a:rPr lang="it-IT" sz="2700" dirty="0">
                <a:latin typeface="Garamond" panose="02020404030301010803" pitchFamily="18" charset="0"/>
              </a:rPr>
              <a:t>il collegamento è più </a:t>
            </a:r>
            <a:r>
              <a:rPr lang="it-IT" sz="2700" b="1" dirty="0">
                <a:latin typeface="Garamond" panose="02020404030301010803" pitchFamily="18" charset="0"/>
              </a:rPr>
              <a:t>forte</a:t>
            </a:r>
            <a:r>
              <a:rPr lang="it-IT" sz="2700" dirty="0">
                <a:latin typeface="Garamond" panose="02020404030301010803" pitchFamily="18" charset="0"/>
              </a:rPr>
              <a:t>, poiché le qualità del prodotto devono </a:t>
            </a:r>
            <a:r>
              <a:rPr lang="it-IT" sz="2700" b="1" dirty="0">
                <a:latin typeface="Garamond" panose="02020404030301010803" pitchFamily="18" charset="0"/>
              </a:rPr>
              <a:t>derivare esclusivamente o essenzialmente </a:t>
            </a:r>
            <a:r>
              <a:rPr lang="it-IT" sz="2700" dirty="0">
                <a:latin typeface="Garamond" panose="02020404030301010803" pitchFamily="18" charset="0"/>
              </a:rPr>
              <a:t>dal suo luogo di origine</a:t>
            </a:r>
          </a:p>
          <a:p>
            <a:pPr algn="just"/>
            <a:endParaRPr lang="it-IT" sz="2000" dirty="0"/>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357688232"/>
      </p:ext>
    </p:extLst>
  </p:cSld>
  <p:clrMapOvr>
    <a:overrideClrMapping bg1="lt1" tx1="dk1" bg2="lt2" tx2="dk2" accent1="accent1" accent2="accent2" accent3="accent3" accent4="accent4" accent5="accent5" accent6="accent6" hlink="hlink" folHlink="folHlink"/>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191248" y="657413"/>
            <a:ext cx="8607064" cy="6370975"/>
          </a:xfrm>
          <a:prstGeom prst="rect">
            <a:avLst/>
          </a:prstGeom>
          <a:noFill/>
        </p:spPr>
        <p:txBody>
          <a:bodyPr wrap="square" rtlCol="0">
            <a:spAutoFit/>
          </a:bodyPr>
          <a:lstStyle/>
          <a:p>
            <a:pPr algn="ctr"/>
            <a:r>
              <a:rPr lang="it-IT" sz="2400" b="1" dirty="0">
                <a:solidFill>
                  <a:srgbClr val="FF0000"/>
                </a:solidFill>
                <a:latin typeface="Garamond" panose="02020404030301010803" pitchFamily="18" charset="0"/>
              </a:rPr>
              <a:t>DIVERSITA’ di FONTI e OBIETTIVI di TUTELA </a:t>
            </a:r>
          </a:p>
          <a:p>
            <a:pPr algn="just"/>
            <a:endParaRPr lang="it-IT" sz="2400" dirty="0">
              <a:latin typeface="Garamond" panose="02020404030301010803" pitchFamily="18" charset="0"/>
            </a:endParaRPr>
          </a:p>
          <a:p>
            <a:pPr algn="just"/>
            <a:r>
              <a:rPr lang="it-IT" sz="2400" dirty="0">
                <a:latin typeface="Garamond" panose="02020404030301010803" pitchFamily="18" charset="0"/>
              </a:rPr>
              <a:t>Le DO e IG trovano la loro </a:t>
            </a:r>
            <a:r>
              <a:rPr lang="it-IT" sz="2400" b="1" dirty="0">
                <a:latin typeface="Garamond" panose="02020404030301010803" pitchFamily="18" charset="0"/>
              </a:rPr>
              <a:t>fonte in una normazione - primaria e secondaria - nazionale, europea, internazionale</a:t>
            </a:r>
          </a:p>
          <a:p>
            <a:pPr algn="just"/>
            <a:endParaRPr lang="it-IT" sz="2400" dirty="0">
              <a:latin typeface="Garamond" panose="02020404030301010803" pitchFamily="18" charset="0"/>
            </a:endParaRPr>
          </a:p>
          <a:p>
            <a:pPr algn="just"/>
            <a:r>
              <a:rPr lang="it-IT" sz="2400" dirty="0">
                <a:latin typeface="Garamond" panose="02020404030301010803" pitchFamily="18" charset="0"/>
              </a:rPr>
              <a:t>Sistema di protezione funzionale a:</a:t>
            </a:r>
          </a:p>
          <a:p>
            <a:pPr algn="just"/>
            <a:endParaRPr lang="it-IT" sz="2400" dirty="0">
              <a:latin typeface="Garamond" panose="02020404030301010803" pitchFamily="18" charset="0"/>
            </a:endParaRPr>
          </a:p>
          <a:p>
            <a:pPr algn="just"/>
            <a:r>
              <a:rPr lang="it-IT" sz="2400" dirty="0">
                <a:latin typeface="Garamond" panose="02020404030301010803" pitchFamily="18" charset="0"/>
              </a:rPr>
              <a:t>(i) garantire una comunicazione veritiera sulle indicazioni di origine</a:t>
            </a:r>
          </a:p>
          <a:p>
            <a:pPr algn="just"/>
            <a:r>
              <a:rPr lang="it-IT" sz="2400" dirty="0">
                <a:latin typeface="Garamond" panose="02020404030301010803" pitchFamily="18" charset="0"/>
              </a:rPr>
              <a:t>(ii)  garantire la libertà di scelta consapevole da parte del consumatore</a:t>
            </a:r>
          </a:p>
          <a:p>
            <a:pPr algn="just"/>
            <a:r>
              <a:rPr lang="it-IT" sz="2400" dirty="0">
                <a:latin typeface="Garamond" panose="02020404030301010803" pitchFamily="18" charset="0"/>
              </a:rPr>
              <a:t>(iii) garantire la concorrenza leale</a:t>
            </a:r>
          </a:p>
          <a:p>
            <a:pPr algn="just"/>
            <a:r>
              <a:rPr lang="it-IT" sz="2400" dirty="0">
                <a:latin typeface="Garamond" panose="02020404030301010803" pitchFamily="18" charset="0"/>
              </a:rPr>
              <a:t>(iv) amplificare, coordinare e garantire la protezione degli altri DPI</a:t>
            </a:r>
          </a:p>
          <a:p>
            <a:pPr algn="just"/>
            <a:endParaRPr lang="it-IT" sz="2400" dirty="0">
              <a:highlight>
                <a:srgbClr val="FFFF00"/>
              </a:highlight>
              <a:latin typeface="Garamond" panose="02020404030301010803" pitchFamily="18" charset="0"/>
            </a:endParaRPr>
          </a:p>
          <a:p>
            <a:pPr algn="just"/>
            <a:r>
              <a:rPr lang="it-IT" sz="2400" dirty="0">
                <a:latin typeface="Garamond" panose="02020404030301010803" pitchFamily="18" charset="0"/>
              </a:rPr>
              <a:t>DO e IG ingannevoli o decettive sono sanzionate a vari livelli (concorrenza sleale, pubblicità ingannevole, pratiche commerciali ingannevoli)</a:t>
            </a:r>
          </a:p>
          <a:p>
            <a:pPr marL="342900" indent="-342900" algn="just">
              <a:buFontTx/>
              <a:buChar char="-"/>
            </a:pPr>
            <a:endParaRPr lang="it-IT" sz="2400" dirty="0">
              <a:highlight>
                <a:srgbClr val="FFFF00"/>
              </a:highlight>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33892588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263888" y="865321"/>
            <a:ext cx="8534424" cy="4893647"/>
          </a:xfrm>
          <a:prstGeom prst="rect">
            <a:avLst/>
          </a:prstGeom>
          <a:noFill/>
        </p:spPr>
        <p:txBody>
          <a:bodyPr wrap="square" rtlCol="0">
            <a:spAutoFit/>
          </a:bodyPr>
          <a:lstStyle/>
          <a:p>
            <a:pPr algn="just"/>
            <a:r>
              <a:rPr lang="it-IT" sz="2400" u="sng" dirty="0">
                <a:latin typeface="Garamond" panose="02020404030301010803" pitchFamily="18" charset="0"/>
                <a:sym typeface="Wingdings" pitchFamily="2" charset="2"/>
              </a:rPr>
              <a:t>A</a:t>
            </a:r>
            <a:r>
              <a:rPr lang="it-IT" sz="2400" u="sng" dirty="0">
                <a:latin typeface="Garamond" panose="02020404030301010803" pitchFamily="18" charset="0"/>
              </a:rPr>
              <a:t>lcuni esempi:</a:t>
            </a:r>
          </a:p>
          <a:p>
            <a:pPr algn="just"/>
            <a:endParaRPr lang="it-IT" sz="2400" u="sng" dirty="0">
              <a:latin typeface="Garamond" panose="02020404030301010803" pitchFamily="18" charset="0"/>
            </a:endParaRPr>
          </a:p>
          <a:p>
            <a:pPr algn="just"/>
            <a:r>
              <a:rPr lang="it-IT" sz="2400" dirty="0">
                <a:latin typeface="Garamond" panose="02020404030301010803" pitchFamily="18" charset="0"/>
              </a:rPr>
              <a:t> </a:t>
            </a:r>
            <a:r>
              <a:rPr lang="it-IT" sz="2400" b="1" dirty="0" err="1">
                <a:latin typeface="Garamond" panose="02020404030301010803" pitchFamily="18" charset="0"/>
              </a:rPr>
              <a:t>Trib</a:t>
            </a:r>
            <a:r>
              <a:rPr lang="it-IT" sz="2400" b="1" dirty="0">
                <a:latin typeface="Garamond" panose="02020404030301010803" pitchFamily="18" charset="0"/>
              </a:rPr>
              <a:t>. e </a:t>
            </a:r>
            <a:r>
              <a:rPr lang="it-IT" sz="2400" b="1" dirty="0" err="1">
                <a:latin typeface="Garamond" panose="02020404030301010803" pitchFamily="18" charset="0"/>
              </a:rPr>
              <a:t>CdA</a:t>
            </a:r>
            <a:r>
              <a:rPr lang="it-IT" sz="2400" b="1" dirty="0">
                <a:latin typeface="Garamond" panose="02020404030301010803" pitchFamily="18" charset="0"/>
              </a:rPr>
              <a:t> Milano 2012 e 2014</a:t>
            </a:r>
            <a:r>
              <a:rPr lang="it-IT" sz="2400" dirty="0">
                <a:latin typeface="Garamond" panose="02020404030301010803" pitchFamily="18" charset="0"/>
              </a:rPr>
              <a:t>: “</a:t>
            </a:r>
            <a:r>
              <a:rPr lang="it-IT" sz="2400" i="1" dirty="0" err="1">
                <a:latin typeface="Garamond" panose="02020404030301010803" pitchFamily="18" charset="0"/>
              </a:rPr>
              <a:t>Espiritu</a:t>
            </a:r>
            <a:r>
              <a:rPr lang="it-IT" sz="2400" i="1" dirty="0">
                <a:latin typeface="Garamond" panose="02020404030301010803" pitchFamily="18" charset="0"/>
              </a:rPr>
              <a:t> de Cuba + Etichette “CUBA</a:t>
            </a:r>
            <a:r>
              <a:rPr lang="it-IT" sz="2400" dirty="0">
                <a:latin typeface="Garamond" panose="02020404030301010803" pitchFamily="18" charset="0"/>
              </a:rPr>
              <a:t>” al centro e sul collo della bottiglia + “formula </a:t>
            </a:r>
            <a:r>
              <a:rPr lang="it-IT" sz="2400" dirty="0" err="1">
                <a:latin typeface="Garamond" panose="02020404030301010803" pitchFamily="18" charset="0"/>
              </a:rPr>
              <a:t>original</a:t>
            </a:r>
            <a:r>
              <a:rPr lang="it-IT" sz="2400" dirty="0">
                <a:latin typeface="Garamond" panose="02020404030301010803" pitchFamily="18" charset="0"/>
              </a:rPr>
              <a:t> del Cuba”: suggerisce falsamente che il rum provenga da Cuba (invece che dalla Rep. Domenicana, in questo caso) e che presenti quelle caratteristiche che ne hanno determinato il pregio e l’attrazione per i consumatori. Uso ingannevole dell’indicazione geografica – appropriazione di pregi. </a:t>
            </a:r>
          </a:p>
          <a:p>
            <a:pPr algn="just"/>
            <a:endParaRPr lang="it-IT" sz="2400" dirty="0">
              <a:latin typeface="Garamond" panose="02020404030301010803" pitchFamily="18" charset="0"/>
            </a:endParaRPr>
          </a:p>
          <a:p>
            <a:pPr algn="just"/>
            <a:r>
              <a:rPr lang="it-IT" sz="2400" b="1" dirty="0" err="1">
                <a:latin typeface="Garamond" panose="02020404030301010803" pitchFamily="18" charset="0"/>
              </a:rPr>
              <a:t>Provv</a:t>
            </a:r>
            <a:r>
              <a:rPr lang="it-IT" sz="2400" b="1" dirty="0">
                <a:latin typeface="Garamond" panose="02020404030301010803" pitchFamily="18" charset="0"/>
              </a:rPr>
              <a:t>. AGCM n. 9212 dell’8 febbraio 2001</a:t>
            </a:r>
            <a:r>
              <a:rPr lang="it-IT" sz="2400" dirty="0">
                <a:latin typeface="Garamond" panose="02020404030301010803" pitchFamily="18" charset="0"/>
              </a:rPr>
              <a:t>: ingannevole l’aggettivo «sarda» in riferimento ad una grappa che in Sardegna veniva solamente imbottigliata. </a:t>
            </a:r>
          </a:p>
        </p:txBody>
      </p:sp>
    </p:spTree>
    <p:extLst>
      <p:ext uri="{BB962C8B-B14F-4D97-AF65-F5344CB8AC3E}">
        <p14:creationId xmlns:p14="http://schemas.microsoft.com/office/powerpoint/2010/main" val="10529769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
          <p:cNvCxnSpPr/>
          <p:nvPr/>
        </p:nvCxnSpPr>
        <p:spPr>
          <a:xfrm>
            <a:off x="0" y="6309320"/>
            <a:ext cx="9144000" cy="0"/>
          </a:xfrm>
          <a:prstGeom prst="straightConnector1">
            <a:avLst/>
          </a:prstGeom>
          <a:noFill/>
          <a:ln w="31750" cap="flat" cmpd="sng">
            <a:solidFill>
              <a:srgbClr val="4A7DBA"/>
            </a:solidFill>
            <a:prstDash val="solid"/>
            <a:round/>
            <a:headEnd type="none" w="sm" len="sm"/>
            <a:tailEnd type="none" w="sm" len="sm"/>
          </a:ln>
        </p:spPr>
      </p:cxnSp>
      <p:pic>
        <p:nvPicPr>
          <p:cNvPr id="3" name="Immagine 2">
            <a:extLst>
              <a:ext uri="{FF2B5EF4-FFF2-40B4-BE49-F238E27FC236}">
                <a16:creationId xmlns:a16="http://schemas.microsoft.com/office/drawing/2014/main" id="{BCC6FE7D-78A2-121B-7495-F967B9FFD861}"/>
              </a:ext>
            </a:extLst>
          </p:cNvPr>
          <p:cNvPicPr>
            <a:picLocks noChangeAspect="1"/>
          </p:cNvPicPr>
          <p:nvPr/>
        </p:nvPicPr>
        <p:blipFill>
          <a:blip r:embed="rId3"/>
          <a:stretch>
            <a:fillRect/>
          </a:stretch>
        </p:blipFill>
        <p:spPr>
          <a:xfrm>
            <a:off x="6941642" y="6169232"/>
            <a:ext cx="2202358" cy="688768"/>
          </a:xfrm>
          <a:prstGeom prst="rect">
            <a:avLst/>
          </a:prstGeom>
        </p:spPr>
      </p:pic>
      <p:sp>
        <p:nvSpPr>
          <p:cNvPr id="2" name="CasellaDiTesto 1">
            <a:extLst>
              <a:ext uri="{FF2B5EF4-FFF2-40B4-BE49-F238E27FC236}">
                <a16:creationId xmlns:a16="http://schemas.microsoft.com/office/drawing/2014/main" id="{426C6912-B4B6-D8A0-672F-C31DEB2B67E8}"/>
              </a:ext>
            </a:extLst>
          </p:cNvPr>
          <p:cNvSpPr txBox="1"/>
          <p:nvPr/>
        </p:nvSpPr>
        <p:spPr>
          <a:xfrm>
            <a:off x="355941" y="760987"/>
            <a:ext cx="8510969" cy="8117607"/>
          </a:xfrm>
          <a:prstGeom prst="rect">
            <a:avLst/>
          </a:prstGeom>
          <a:noFill/>
        </p:spPr>
        <p:txBody>
          <a:bodyPr wrap="square" rtlCol="0">
            <a:spAutoFit/>
          </a:bodyPr>
          <a:lstStyle/>
          <a:p>
            <a:pPr algn="ctr"/>
            <a:r>
              <a:rPr lang="it-IT" sz="2600" b="1" dirty="0">
                <a:latin typeface="Garamond" panose="02020404030301010803" pitchFamily="18" charset="0"/>
              </a:rPr>
              <a:t>Rapporto tra IG/DO e marchi</a:t>
            </a:r>
          </a:p>
          <a:p>
            <a:pPr algn="just"/>
            <a:endParaRPr lang="it-IT" sz="2150" b="1" dirty="0">
              <a:latin typeface="Garamond" panose="02020404030301010803" pitchFamily="18" charset="0"/>
            </a:endParaRPr>
          </a:p>
          <a:p>
            <a:pPr algn="just"/>
            <a:r>
              <a:rPr lang="it-IT" sz="2400" b="1" dirty="0">
                <a:latin typeface="Garamond" panose="02020404030301010803" pitchFamily="18" charset="0"/>
              </a:rPr>
              <a:t>ENTRAMBI SONO Diritti di Proprietà Industriale (DPI)</a:t>
            </a:r>
          </a:p>
          <a:p>
            <a:pPr algn="just"/>
            <a:endParaRPr lang="it-IT" sz="2400" dirty="0">
              <a:latin typeface="Garamond" panose="02020404030301010803" pitchFamily="18" charset="0"/>
              <a:sym typeface="Wingdings" pitchFamily="2" charset="2"/>
            </a:endParaRPr>
          </a:p>
          <a:p>
            <a:pPr algn="just"/>
            <a:r>
              <a:rPr lang="it-IT" sz="2400" b="1" dirty="0">
                <a:latin typeface="Garamond" panose="02020404030301010803" pitchFamily="18" charset="0"/>
              </a:rPr>
              <a:t>IG/DO: </a:t>
            </a:r>
            <a:r>
              <a:rPr lang="it-IT" sz="2400" dirty="0">
                <a:latin typeface="Garamond" panose="02020404030301010803" pitchFamily="18" charset="0"/>
              </a:rPr>
              <a:t>segni che identificano i prodotti realizzati in un determinato luogo </a:t>
            </a:r>
            <a:r>
              <a:rPr lang="it-IT" sz="2400" dirty="0">
                <a:latin typeface="Garamond" panose="02020404030301010803" pitchFamily="18" charset="0"/>
                <a:sym typeface="Wingdings" pitchFamily="2" charset="2"/>
              </a:rPr>
              <a:t> corrispondono al nome del luogo di origine del prodotto: f</a:t>
            </a:r>
            <a:r>
              <a:rPr lang="it-IT" sz="2400" dirty="0">
                <a:latin typeface="Garamond" panose="02020404030301010803" pitchFamily="18" charset="0"/>
              </a:rPr>
              <a:t>unzione distintiva e certificativa</a:t>
            </a:r>
          </a:p>
          <a:p>
            <a:pPr algn="just"/>
            <a:endParaRPr lang="it-IT" sz="2400" dirty="0">
              <a:latin typeface="Garamond" panose="02020404030301010803" pitchFamily="18" charset="0"/>
            </a:endParaRPr>
          </a:p>
          <a:p>
            <a:pPr algn="just"/>
            <a:r>
              <a:rPr lang="it-IT" sz="2400" b="1" dirty="0">
                <a:latin typeface="Garamond" panose="02020404030301010803" pitchFamily="18" charset="0"/>
              </a:rPr>
              <a:t>Marchi: </a:t>
            </a:r>
            <a:r>
              <a:rPr lang="it-IT" sz="2400" dirty="0">
                <a:latin typeface="Garamond" panose="02020404030301010803" pitchFamily="18" charset="0"/>
              </a:rPr>
              <a:t>segni che permettono di distinguere i prodotti/servizi di un impresa rispetto a quelli delle altre </a:t>
            </a:r>
            <a:r>
              <a:rPr lang="it-IT" sz="2400" dirty="0">
                <a:latin typeface="Garamond" panose="02020404030301010803" pitchFamily="18" charset="0"/>
                <a:sym typeface="Wingdings" pitchFamily="2" charset="2"/>
              </a:rPr>
              <a:t> </a:t>
            </a:r>
            <a:r>
              <a:rPr lang="it-IT" sz="2400" dirty="0">
                <a:latin typeface="Garamond" panose="02020404030301010803" pitchFamily="18" charset="0"/>
              </a:rPr>
              <a:t>purché capaci di distinguere, e salve le limitazioni previste, tutti i segni idonei a essere rappresentanti graficamente (es. parole, disegni, suoni, forma del prodotto, etc.).</a:t>
            </a:r>
          </a:p>
          <a:p>
            <a:pPr algn="just"/>
            <a:endParaRPr lang="it-IT" sz="2400" dirty="0">
              <a:latin typeface="Garamond" panose="02020404030301010803" pitchFamily="18" charset="0"/>
            </a:endParaRPr>
          </a:p>
          <a:p>
            <a:pPr algn="ctr"/>
            <a:r>
              <a:rPr lang="it-IT" sz="2400" b="1" dirty="0">
                <a:latin typeface="Garamond" panose="02020404030301010803" pitchFamily="18" charset="0"/>
              </a:rPr>
              <a:t>TUTELE CUMULABILI A CERTE CONDIZIONI </a:t>
            </a:r>
          </a:p>
          <a:p>
            <a:pPr algn="just"/>
            <a:endParaRPr lang="it-IT" sz="2800" dirty="0">
              <a:latin typeface="Garamond" panose="02020404030301010803" pitchFamily="18" charset="0"/>
            </a:endParaRPr>
          </a:p>
          <a:p>
            <a:pPr algn="just"/>
            <a:endParaRPr lang="it-IT" sz="2700" dirty="0">
              <a:latin typeface="Garamond" panose="02020404030301010803" pitchFamily="18" charset="0"/>
            </a:endParaRPr>
          </a:p>
          <a:p>
            <a:pPr algn="just"/>
            <a:endParaRPr lang="it-IT" sz="2000" dirty="0"/>
          </a:p>
          <a:p>
            <a:br>
              <a:rPr lang="it-IT" sz="2000" dirty="0"/>
            </a:br>
            <a:endParaRPr lang="it-IT" sz="1900" dirty="0"/>
          </a:p>
          <a:p>
            <a:pPr algn="just"/>
            <a:endParaRPr lang="it-IT" sz="2400" dirty="0"/>
          </a:p>
          <a:p>
            <a:pPr algn="just"/>
            <a:endParaRPr lang="it-IT" sz="2400" dirty="0">
              <a:solidFill>
                <a:srgbClr val="1F497D"/>
              </a:solidFill>
              <a:highlight>
                <a:srgbClr val="FFFF00"/>
              </a:highlight>
              <a:latin typeface="Garamond" panose="02020404030301010803" pitchFamily="18" charset="0"/>
            </a:endParaRPr>
          </a:p>
          <a:p>
            <a:pPr algn="just"/>
            <a:endParaRPr lang="it-IT" sz="2400" dirty="0">
              <a:solidFill>
                <a:srgbClr val="1F497D"/>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1695870734"/>
      </p:ext>
    </p:extLst>
  </p:cSld>
  <p:clrMapOvr>
    <a:masterClrMapping/>
  </p:clrMapOvr>
  <p:transition>
    <p:fade/>
  </p:transition>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presentazione Ordine commercialisti Agrigento</Template>
  <TotalTime>4105</TotalTime>
  <Words>5950</Words>
  <Application>Microsoft Office PowerPoint</Application>
  <PresentationFormat>Presentazione su schermo (4:3)</PresentationFormat>
  <Paragraphs>556</Paragraphs>
  <Slides>57</Slides>
  <Notes>57</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57</vt:i4>
      </vt:variant>
    </vt:vector>
  </HeadingPairs>
  <TitlesOfParts>
    <vt:vector size="65" baseType="lpstr">
      <vt:lpstr>Calibri</vt:lpstr>
      <vt:lpstr>Symbol</vt:lpstr>
      <vt:lpstr>Garamond</vt:lpstr>
      <vt:lpstr>Arial</vt:lpstr>
      <vt:lpstr>Wingdings</vt:lpstr>
      <vt:lpstr>Times New Roman</vt:lpstr>
      <vt:lpstr>1_Tema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STQUE014</dc:creator>
  <cp:lastModifiedBy>Claudia Scapicchio</cp:lastModifiedBy>
  <cp:revision>312</cp:revision>
  <dcterms:created xsi:type="dcterms:W3CDTF">2015-04-13T13:21:51Z</dcterms:created>
  <dcterms:modified xsi:type="dcterms:W3CDTF">2022-06-28T12:35:30Z</dcterms:modified>
</cp:coreProperties>
</file>