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25" r:id="rId3"/>
    <p:sldMasterId id="2147483766" r:id="rId4"/>
  </p:sldMasterIdLst>
  <p:notesMasterIdLst>
    <p:notesMasterId r:id="rId40"/>
  </p:notesMasterIdLst>
  <p:sldIdLst>
    <p:sldId id="371" r:id="rId5"/>
    <p:sldId id="397" r:id="rId6"/>
    <p:sldId id="398" r:id="rId7"/>
    <p:sldId id="399" r:id="rId8"/>
    <p:sldId id="276" r:id="rId9"/>
    <p:sldId id="277" r:id="rId10"/>
    <p:sldId id="295" r:id="rId11"/>
    <p:sldId id="335" r:id="rId12"/>
    <p:sldId id="305" r:id="rId13"/>
    <p:sldId id="314" r:id="rId14"/>
    <p:sldId id="316" r:id="rId15"/>
    <p:sldId id="315" r:id="rId16"/>
    <p:sldId id="317" r:id="rId17"/>
    <p:sldId id="400" r:id="rId18"/>
    <p:sldId id="401" r:id="rId19"/>
    <p:sldId id="405" r:id="rId20"/>
    <p:sldId id="326" r:id="rId21"/>
    <p:sldId id="327" r:id="rId22"/>
    <p:sldId id="402" r:id="rId23"/>
    <p:sldId id="403" r:id="rId24"/>
    <p:sldId id="404" r:id="rId25"/>
    <p:sldId id="383" r:id="rId26"/>
    <p:sldId id="390" r:id="rId27"/>
    <p:sldId id="391" r:id="rId28"/>
    <p:sldId id="392" r:id="rId29"/>
    <p:sldId id="393" r:id="rId30"/>
    <p:sldId id="329" r:id="rId31"/>
    <p:sldId id="388" r:id="rId32"/>
    <p:sldId id="330" r:id="rId33"/>
    <p:sldId id="370" r:id="rId34"/>
    <p:sldId id="372" r:id="rId35"/>
    <p:sldId id="376" r:id="rId36"/>
    <p:sldId id="377" r:id="rId37"/>
    <p:sldId id="378" r:id="rId38"/>
    <p:sldId id="380"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BF892-ABE6-4ADE-AD76-395D2A60113F}"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E97EA635-E733-408C-95FF-4DA8A07C1A56}">
      <dgm:prSet custT="1"/>
      <dgm:spPr/>
      <dgm:t>
        <a:bodyPr/>
        <a:lstStyle/>
        <a:p>
          <a:pPr algn="just"/>
          <a:endParaRPr lang="it-IT" sz="1600" dirty="0"/>
        </a:p>
        <a:p>
          <a:pPr algn="just"/>
          <a:endParaRPr lang="it-IT" sz="1600" dirty="0"/>
        </a:p>
        <a:p>
          <a:pPr algn="just"/>
          <a:r>
            <a:rPr lang="it-IT" sz="1600" dirty="0"/>
            <a:t>ART. 26 d.l.179/2012</a:t>
          </a:r>
        </a:p>
        <a:p>
          <a:pPr algn="just"/>
          <a:r>
            <a:rPr lang="it-IT" sz="1600" dirty="0"/>
            <a:t>1. Nelle start-up innovative il termine entro il quale la perdita deve risultare diminuita a meno di un terzo stabilito dagli articoli 2446, comma secondo, e 2482-bis, comma quarto, del codice civile, </a:t>
          </a:r>
          <a:r>
            <a:rPr lang="it-IT" sz="1600" dirty="0" err="1"/>
            <a:t>e’</a:t>
          </a:r>
          <a:r>
            <a:rPr lang="it-IT" sz="1600" dirty="0"/>
            <a:t> </a:t>
          </a:r>
          <a:r>
            <a:rPr lang="it-IT" sz="1600" b="1" dirty="0">
              <a:solidFill>
                <a:srgbClr val="FF0000"/>
              </a:solidFill>
            </a:rPr>
            <a:t>posticipato al secondo esercizio successivo.</a:t>
          </a:r>
        </a:p>
        <a:p>
          <a:pPr algn="just"/>
          <a:r>
            <a:rPr lang="it-IT" sz="1600" b="1" dirty="0">
              <a:solidFill>
                <a:schemeClr val="bg1"/>
              </a:solidFill>
            </a:rPr>
            <a:t>2. Nelle start-up innovative che si trovino nelle ipotesi previste dagli articoli 2447 o 2482-ter del codice civile l'assemblea convocata senza indugio dagli amministratori, in alternativa all'immediata riduzione del capitale e al contemporaneo aumento del medesimo a una cifra non inferiore al minimo legale, </a:t>
          </a:r>
          <a:r>
            <a:rPr lang="it-IT" sz="1600" b="1" dirty="0" err="1">
              <a:solidFill>
                <a:schemeClr val="bg1"/>
              </a:solidFill>
            </a:rPr>
            <a:t>puo'</a:t>
          </a:r>
          <a:r>
            <a:rPr lang="it-IT" sz="1600" b="1" dirty="0">
              <a:solidFill>
                <a:schemeClr val="bg1"/>
              </a:solidFill>
            </a:rPr>
            <a:t> deliberare di rinviare tali decisioni alla chiusura dell'esercizio successivo. Fino alla chiusura di tale esercizio non opera la causa di scioglimento della </a:t>
          </a:r>
          <a:r>
            <a:rPr lang="it-IT" sz="1600" b="1" dirty="0" err="1">
              <a:solidFill>
                <a:schemeClr val="bg1"/>
              </a:solidFill>
            </a:rPr>
            <a:t>societa'per</a:t>
          </a:r>
          <a:r>
            <a:rPr lang="it-IT" sz="1600" b="1" dirty="0">
              <a:solidFill>
                <a:schemeClr val="bg1"/>
              </a:solidFill>
            </a:rPr>
            <a:t> riduzione o perdita del capitale sociale di cui agli articoli 2484, primo comma, punto n. 4), e 2545-duodecies del codice </a:t>
          </a:r>
          <a:r>
            <a:rPr lang="it-IT" sz="1600" b="1" dirty="0">
              <a:solidFill>
                <a:srgbClr val="FF0000"/>
              </a:solidFill>
            </a:rPr>
            <a:t>civile.</a:t>
          </a:r>
        </a:p>
        <a:p>
          <a:pPr algn="just"/>
          <a:r>
            <a:rPr lang="it-IT" sz="1600" b="1" dirty="0">
              <a:solidFill>
                <a:srgbClr val="FF0000"/>
              </a:solidFill>
            </a:rPr>
            <a:t>3. Se entro l'esercizio successivo il capitale non risulta reintegrato al di sopra del minimo legale, l'assemblea che approva il bilancio di tale esercizio deve deliberare ai sensi degli articoli 2447 o 2482-ter del codice civile.</a:t>
          </a:r>
          <a:endParaRPr lang="en-US" sz="1600" b="1" dirty="0">
            <a:solidFill>
              <a:srgbClr val="FF0000"/>
            </a:solidFill>
          </a:endParaRPr>
        </a:p>
      </dgm:t>
    </dgm:pt>
    <dgm:pt modelId="{650EB4E5-AF25-4677-A295-E69B256CFDC6}" type="parTrans" cxnId="{994ACAF0-7A69-4574-B275-6B882FBF1C09}">
      <dgm:prSet/>
      <dgm:spPr/>
      <dgm:t>
        <a:bodyPr/>
        <a:lstStyle/>
        <a:p>
          <a:endParaRPr lang="en-US"/>
        </a:p>
      </dgm:t>
    </dgm:pt>
    <dgm:pt modelId="{5584C6DB-AA5F-4DCA-9B93-8A19B6A13359}" type="sibTrans" cxnId="{994ACAF0-7A69-4574-B275-6B882FBF1C09}">
      <dgm:prSet/>
      <dgm:spPr/>
      <dgm:t>
        <a:bodyPr/>
        <a:lstStyle/>
        <a:p>
          <a:endParaRPr lang="en-US"/>
        </a:p>
      </dgm:t>
    </dgm:pt>
    <dgm:pt modelId="{6FA13123-D133-44AF-B507-F9D1659572AB}">
      <dgm:prSet custT="1"/>
      <dgm:spPr/>
      <dgm:t>
        <a:bodyPr/>
        <a:lstStyle/>
        <a:p>
          <a:r>
            <a:rPr lang="en-US" sz="1600" dirty="0"/>
            <a:t>Il </a:t>
          </a:r>
          <a:r>
            <a:rPr lang="en-US" sz="1600" dirty="0" err="1"/>
            <a:t>Consiglio</a:t>
          </a:r>
          <a:r>
            <a:rPr lang="en-US" sz="1600" dirty="0"/>
            <a:t> Nazionale  </a:t>
          </a:r>
          <a:r>
            <a:rPr lang="en-US" sz="1600" dirty="0" err="1"/>
            <a:t>dei</a:t>
          </a:r>
          <a:r>
            <a:rPr lang="en-US" sz="1600" dirty="0"/>
            <a:t> Dottori </a:t>
          </a:r>
          <a:r>
            <a:rPr lang="en-US" sz="1600" dirty="0" err="1"/>
            <a:t>Commercialisti</a:t>
          </a:r>
          <a:r>
            <a:rPr lang="en-US" sz="1600" dirty="0"/>
            <a:t> è </a:t>
          </a:r>
          <a:r>
            <a:rPr lang="en-US" sz="1600" dirty="0" err="1"/>
            <a:t>deputato</a:t>
          </a:r>
          <a:r>
            <a:rPr lang="en-US" sz="1600" dirty="0"/>
            <a:t> ad </a:t>
          </a:r>
          <a:r>
            <a:rPr lang="en-US" sz="1600" dirty="0" err="1"/>
            <a:t>emanare</a:t>
          </a:r>
          <a:r>
            <a:rPr lang="en-US" sz="1600" dirty="0"/>
            <a:t> </a:t>
          </a:r>
          <a:r>
            <a:rPr lang="en-US" sz="1600" dirty="0" err="1"/>
            <a:t>gli</a:t>
          </a:r>
          <a:r>
            <a:rPr lang="en-US" sz="1600" dirty="0"/>
            <a:t> </a:t>
          </a:r>
          <a:r>
            <a:rPr lang="en-US" sz="1600" dirty="0" err="1"/>
            <a:t>indici</a:t>
          </a:r>
          <a:r>
            <a:rPr lang="en-US" sz="1600" dirty="0"/>
            <a:t> di cui al comma 1 secondo le </a:t>
          </a:r>
          <a:r>
            <a:rPr lang="en-US" sz="1600" dirty="0" err="1"/>
            <a:t>seguenti</a:t>
          </a:r>
          <a:r>
            <a:rPr lang="en-US" sz="1600" dirty="0"/>
            <a:t> </a:t>
          </a:r>
          <a:r>
            <a:rPr lang="en-US" sz="1600" dirty="0" err="1"/>
            <a:t>caratteristiche</a:t>
          </a:r>
          <a:r>
            <a:rPr lang="en-US" sz="1600" dirty="0"/>
            <a:t>: </a:t>
          </a:r>
          <a:r>
            <a:rPr lang="en-US" sz="1600" dirty="0" err="1"/>
            <a:t>indici</a:t>
          </a:r>
          <a:r>
            <a:rPr lang="en-US" sz="1600" dirty="0"/>
            <a:t> </a:t>
          </a:r>
          <a:r>
            <a:rPr lang="en-US" sz="1600" dirty="0" err="1"/>
            <a:t>revisionati</a:t>
          </a:r>
          <a:r>
            <a:rPr lang="en-US" sz="1600" dirty="0"/>
            <a:t> </a:t>
          </a:r>
          <a:r>
            <a:rPr lang="en-US" sz="1600" dirty="0" err="1"/>
            <a:t>ogni</a:t>
          </a:r>
          <a:r>
            <a:rPr lang="en-US" sz="1600" dirty="0"/>
            <a:t> 3 anni, secondo la </a:t>
          </a:r>
          <a:r>
            <a:rPr lang="en-US" sz="1600" dirty="0" err="1"/>
            <a:t>classificazione</a:t>
          </a:r>
          <a:r>
            <a:rPr lang="en-US" sz="1600" dirty="0"/>
            <a:t> </a:t>
          </a:r>
          <a:r>
            <a:rPr lang="en-US" sz="1600" dirty="0" err="1"/>
            <a:t>Istat</a:t>
          </a:r>
          <a:r>
            <a:rPr lang="en-US" sz="1600" dirty="0"/>
            <a:t> </a:t>
          </a:r>
          <a:r>
            <a:rPr lang="en-US" sz="1600" dirty="0" err="1"/>
            <a:t>delle</a:t>
          </a:r>
          <a:r>
            <a:rPr lang="en-US" sz="1600" dirty="0"/>
            <a:t> </a:t>
          </a:r>
          <a:r>
            <a:rPr lang="en-US" sz="1600" dirty="0" err="1"/>
            <a:t>attività</a:t>
          </a:r>
          <a:r>
            <a:rPr lang="en-US" sz="1600" dirty="0"/>
            <a:t> </a:t>
          </a:r>
          <a:r>
            <a:rPr lang="en-US" sz="1600" dirty="0" err="1"/>
            <a:t>economiche</a:t>
          </a:r>
          <a:r>
            <a:rPr lang="en-US" sz="1600" dirty="0"/>
            <a:t> e, </a:t>
          </a:r>
          <a:r>
            <a:rPr lang="en-US" sz="1600" dirty="0" err="1"/>
            <a:t>quindi</a:t>
          </a:r>
          <a:r>
            <a:rPr lang="en-US" sz="1600" dirty="0"/>
            <a:t> per </a:t>
          </a:r>
          <a:r>
            <a:rPr lang="en-US" sz="1600" dirty="0" err="1"/>
            <a:t>tipologia</a:t>
          </a:r>
          <a:r>
            <a:rPr lang="en-US" sz="1600" dirty="0"/>
            <a:t> di </a:t>
          </a:r>
          <a:r>
            <a:rPr lang="en-US" sz="1600" dirty="0" err="1"/>
            <a:t>attività</a:t>
          </a:r>
          <a:r>
            <a:rPr lang="en-US" sz="1600" dirty="0"/>
            <a:t> </a:t>
          </a:r>
          <a:r>
            <a:rPr lang="en-US" sz="1600" dirty="0" err="1"/>
            <a:t>economica</a:t>
          </a:r>
          <a:r>
            <a:rPr lang="en-US" sz="1600" dirty="0"/>
            <a:t>; </a:t>
          </a:r>
          <a:r>
            <a:rPr lang="en-US" sz="1600" dirty="0" err="1"/>
            <a:t>indici</a:t>
          </a:r>
          <a:r>
            <a:rPr lang="en-US" sz="1600" dirty="0"/>
            <a:t> per le start-up innovative di cui al D.L. 179/2012, alle PMI innovative di cui </a:t>
          </a:r>
          <a:r>
            <a:rPr lang="en-US" sz="1600" dirty="0" err="1"/>
            <a:t>alla</a:t>
          </a:r>
          <a:r>
            <a:rPr lang="en-US" sz="1600" dirty="0"/>
            <a:t> </a:t>
          </a:r>
          <a:r>
            <a:rPr lang="en-US" sz="1600" dirty="0" err="1"/>
            <a:t>legge</a:t>
          </a:r>
          <a:r>
            <a:rPr lang="en-US" sz="1600" dirty="0"/>
            <a:t> 33/2015.</a:t>
          </a:r>
        </a:p>
      </dgm:t>
    </dgm:pt>
    <dgm:pt modelId="{3E26D038-DEB4-40EE-9A1D-BEAAD00B12C6}" type="parTrans" cxnId="{8E4D2A0D-CC72-4E2F-8885-C816315EA888}">
      <dgm:prSet/>
      <dgm:spPr/>
      <dgm:t>
        <a:bodyPr/>
        <a:lstStyle/>
        <a:p>
          <a:endParaRPr lang="en-US"/>
        </a:p>
      </dgm:t>
    </dgm:pt>
    <dgm:pt modelId="{59F18027-3A3B-4983-A316-A5E13C7AEFEF}" type="sibTrans" cxnId="{8E4D2A0D-CC72-4E2F-8885-C816315EA888}">
      <dgm:prSet/>
      <dgm:spPr/>
      <dgm:t>
        <a:bodyPr/>
        <a:lstStyle/>
        <a:p>
          <a:endParaRPr lang="en-US"/>
        </a:p>
      </dgm:t>
    </dgm:pt>
    <dgm:pt modelId="{3B89C9A1-A912-4034-9F78-088370903574}">
      <dgm:prSet custT="1"/>
      <dgm:spPr/>
      <dgm:t>
        <a:bodyPr/>
        <a:lstStyle/>
        <a:p>
          <a:r>
            <a:rPr lang="en-US" sz="1600" b="1" dirty="0"/>
            <a:t>INDICI EMANATI NEL 2019</a:t>
          </a:r>
          <a:endParaRPr lang="en-US" sz="1600" dirty="0"/>
        </a:p>
      </dgm:t>
    </dgm:pt>
    <dgm:pt modelId="{FE458016-D115-4BBC-AAB5-2E07A3A6DDA0}" type="parTrans" cxnId="{27D7C8F2-B3D6-4629-8448-C2A75DBEA6A7}">
      <dgm:prSet/>
      <dgm:spPr/>
      <dgm:t>
        <a:bodyPr/>
        <a:lstStyle/>
        <a:p>
          <a:endParaRPr lang="en-US"/>
        </a:p>
      </dgm:t>
    </dgm:pt>
    <dgm:pt modelId="{61FE68D5-E883-44A0-9BF0-AE5971464188}" type="sibTrans" cxnId="{27D7C8F2-B3D6-4629-8448-C2A75DBEA6A7}">
      <dgm:prSet/>
      <dgm:spPr/>
      <dgm:t>
        <a:bodyPr/>
        <a:lstStyle/>
        <a:p>
          <a:endParaRPr lang="en-US"/>
        </a:p>
      </dgm:t>
    </dgm:pt>
    <dgm:pt modelId="{AF1D2A21-FA4A-4624-8F37-FE7758AED204}">
      <dgm:prSet custT="1"/>
      <dgm:spPr/>
      <dgm:t>
        <a:bodyPr/>
        <a:lstStyle/>
        <a:p>
          <a:r>
            <a:rPr lang="en-US" sz="1400" b="1" dirty="0"/>
            <a:t>NEL 2022 GIA’ SOGGETTI A REVISIONE SENZA ESSERE ENTRATI IN VIGORE</a:t>
          </a:r>
          <a:endParaRPr lang="en-US" sz="1400" dirty="0"/>
        </a:p>
      </dgm:t>
    </dgm:pt>
    <dgm:pt modelId="{65E5DE5F-505F-4C17-8464-A0CEE752D608}" type="parTrans" cxnId="{AE9BA77A-7C52-49D1-8724-A323244A1189}">
      <dgm:prSet/>
      <dgm:spPr/>
      <dgm:t>
        <a:bodyPr/>
        <a:lstStyle/>
        <a:p>
          <a:endParaRPr lang="en-US"/>
        </a:p>
      </dgm:t>
    </dgm:pt>
    <dgm:pt modelId="{F8C36F90-7ADD-4512-8712-3B9F8A4812EA}" type="sibTrans" cxnId="{AE9BA77A-7C52-49D1-8724-A323244A1189}">
      <dgm:prSet/>
      <dgm:spPr/>
      <dgm:t>
        <a:bodyPr/>
        <a:lstStyle/>
        <a:p>
          <a:endParaRPr lang="en-US"/>
        </a:p>
      </dgm:t>
    </dgm:pt>
    <dgm:pt modelId="{97537BC6-B499-4424-9E67-916A5E64411E}">
      <dgm:prSet custT="1"/>
      <dgm:spPr/>
      <dgm:t>
        <a:bodyPr/>
        <a:lstStyle/>
        <a:p>
          <a:pPr algn="ctr"/>
          <a:r>
            <a:rPr lang="it-IT" sz="1600" b="1" i="0" dirty="0"/>
            <a:t>LEGGE DI BILANCIO 2021</a:t>
          </a:r>
        </a:p>
        <a:p>
          <a:pPr algn="just"/>
          <a:r>
            <a:rPr lang="it-IT" sz="1600" b="1" i="0" dirty="0"/>
            <a:t>proroga al quinto esercizio successivo</a:t>
          </a:r>
          <a:r>
            <a:rPr lang="it-IT" sz="1600" b="0" i="0" dirty="0"/>
            <a:t> (</a:t>
          </a:r>
          <a:r>
            <a:rPr lang="it-IT" sz="1600" b="0" i="1" dirty="0"/>
            <a:t>i.e.</a:t>
          </a:r>
          <a:r>
            <a:rPr lang="it-IT" sz="1600" b="0" i="0" dirty="0"/>
            <a:t> </a:t>
          </a:r>
          <a:r>
            <a:rPr lang="it-IT" sz="1600" b="1" i="0" dirty="0"/>
            <a:t>2025</a:t>
          </a:r>
          <a:r>
            <a:rPr lang="it-IT" sz="1600" b="0" i="0" dirty="0"/>
            <a:t> per le società con periodo amministrativo coincidente con l’anno solare) gli </a:t>
          </a:r>
          <a:r>
            <a:rPr lang="it-IT" sz="1600" b="1" i="0" dirty="0"/>
            <a:t>obblighi</a:t>
          </a:r>
          <a:r>
            <a:rPr lang="it-IT" sz="1600" b="0" i="0" dirty="0"/>
            <a:t> di </a:t>
          </a:r>
          <a:r>
            <a:rPr lang="it-IT" sz="1600" b="1" i="0" dirty="0"/>
            <a:t>riduzione del capitale sociale</a:t>
          </a:r>
          <a:r>
            <a:rPr lang="it-IT" sz="1600" b="0" i="0" dirty="0"/>
            <a:t> derivanti dal realizzo di </a:t>
          </a:r>
          <a:r>
            <a:rPr lang="it-IT" sz="1600" b="1" i="0" dirty="0"/>
            <a:t>perdite</a:t>
          </a:r>
          <a:r>
            <a:rPr lang="it-IT" sz="1600" b="0" i="0" dirty="0"/>
            <a:t> </a:t>
          </a:r>
          <a:r>
            <a:rPr lang="it-IT" sz="1600" b="1" i="0" dirty="0"/>
            <a:t>emerse</a:t>
          </a:r>
          <a:r>
            <a:rPr lang="it-IT" sz="1600" b="0" i="0" dirty="0"/>
            <a:t> nell’esercizio in corso alla data del </a:t>
          </a:r>
          <a:r>
            <a:rPr lang="it-IT" sz="1600" b="1" i="0" dirty="0"/>
            <a:t>31 dicembre 2020 </a:t>
          </a:r>
          <a:r>
            <a:rPr lang="it-IT" sz="1600" b="0" i="0" dirty="0"/>
            <a:t>nonché l’operatività delle eventuali </a:t>
          </a:r>
          <a:r>
            <a:rPr lang="it-IT" sz="1600" b="1" i="0" dirty="0"/>
            <a:t>cause di scioglimento</a:t>
          </a:r>
          <a:r>
            <a:rPr lang="it-IT" sz="1600" b="0" i="0" dirty="0"/>
            <a:t> verificatesi nello stesso anno.</a:t>
          </a:r>
        </a:p>
        <a:p>
          <a:pPr algn="just"/>
          <a:r>
            <a:rPr lang="it-IT" sz="1600" b="0" i="0" dirty="0"/>
            <a:t>Se entro l'esercizio successivo il capitale non risulta reintegrato al di sopra del minimo legale, l'assemblea che approva il bilancio di tale esercizio deve deliberare ai sensi degli articoli 2447 o 2482-ter del codice civile.</a:t>
          </a:r>
          <a:endParaRPr lang="it-IT" sz="1600" dirty="0"/>
        </a:p>
      </dgm:t>
    </dgm:pt>
    <dgm:pt modelId="{FD7FF0CF-5F20-414F-9A1C-2C1AC9112444}" type="parTrans" cxnId="{C9E1EF7C-74B1-4CE8-8220-8637DA64340C}">
      <dgm:prSet/>
      <dgm:spPr/>
      <dgm:t>
        <a:bodyPr/>
        <a:lstStyle/>
        <a:p>
          <a:endParaRPr lang="it-IT"/>
        </a:p>
      </dgm:t>
    </dgm:pt>
    <dgm:pt modelId="{8D8B58A2-15E0-4D50-8E5D-EAE7E9474B49}" type="sibTrans" cxnId="{C9E1EF7C-74B1-4CE8-8220-8637DA64340C}">
      <dgm:prSet/>
      <dgm:spPr/>
      <dgm:t>
        <a:bodyPr/>
        <a:lstStyle/>
        <a:p>
          <a:endParaRPr lang="it-IT"/>
        </a:p>
      </dgm:t>
    </dgm:pt>
    <dgm:pt modelId="{8E1F40B1-C3F0-4BF2-AA00-2BBDC2E69AE5}" type="pres">
      <dgm:prSet presAssocID="{6F8BF892-ABE6-4ADE-AD76-395D2A60113F}" presName="diagram" presStyleCnt="0">
        <dgm:presLayoutVars>
          <dgm:dir/>
          <dgm:resizeHandles val="exact"/>
        </dgm:presLayoutVars>
      </dgm:prSet>
      <dgm:spPr/>
    </dgm:pt>
    <dgm:pt modelId="{7763DBDC-AE6E-4B26-8A99-271078A2CD65}" type="pres">
      <dgm:prSet presAssocID="{E97EA635-E733-408C-95FF-4DA8A07C1A56}" presName="node" presStyleLbl="node1" presStyleIdx="0" presStyleCnt="5" custScaleX="2000000" custScaleY="2000000" custLinFactX="-300000" custLinFactNeighborX="-391930" custLinFactNeighborY="82006">
        <dgm:presLayoutVars>
          <dgm:bulletEnabled val="1"/>
        </dgm:presLayoutVars>
      </dgm:prSet>
      <dgm:spPr/>
    </dgm:pt>
    <dgm:pt modelId="{C3F5E496-A9AC-4B68-86CD-A418368021F9}" type="pres">
      <dgm:prSet presAssocID="{5584C6DB-AA5F-4DCA-9B93-8A19B6A13359}" presName="sibTrans" presStyleCnt="0"/>
      <dgm:spPr/>
    </dgm:pt>
    <dgm:pt modelId="{A134E75A-3230-40A2-9216-DF29AE7B6BB4}" type="pres">
      <dgm:prSet presAssocID="{97537BC6-B499-4424-9E67-916A5E64411E}" presName="node" presStyleLbl="node1" presStyleIdx="1" presStyleCnt="5" custAng="0" custScaleX="1557920" custScaleY="2000000" custLinFactY="4711" custLinFactNeighborX="790" custLinFactNeighborY="100000">
        <dgm:presLayoutVars>
          <dgm:bulletEnabled val="1"/>
        </dgm:presLayoutVars>
      </dgm:prSet>
      <dgm:spPr/>
    </dgm:pt>
    <dgm:pt modelId="{EF713C0C-FDB8-47E8-9D1C-B841D9EC47AE}" type="pres">
      <dgm:prSet presAssocID="{8D8B58A2-15E0-4D50-8E5D-EAE7E9474B49}" presName="sibTrans" presStyleCnt="0"/>
      <dgm:spPr/>
    </dgm:pt>
    <dgm:pt modelId="{49BC71EA-C912-4A7C-B814-598288F89205}" type="pres">
      <dgm:prSet presAssocID="{6FA13123-D133-44AF-B507-F9D1659572AB}" presName="node" presStyleLbl="node1" presStyleIdx="2" presStyleCnt="5" custScaleX="1352102" custScaleY="1492639" custLinFactX="681725" custLinFactY="22359" custLinFactNeighborX="700000" custLinFactNeighborY="100000">
        <dgm:presLayoutVars>
          <dgm:bulletEnabled val="1"/>
        </dgm:presLayoutVars>
      </dgm:prSet>
      <dgm:spPr/>
    </dgm:pt>
    <dgm:pt modelId="{C09CB9F8-DAC9-47FD-9872-943C063743AE}" type="pres">
      <dgm:prSet presAssocID="{59F18027-3A3B-4983-A316-A5E13C7AEFEF}" presName="sibTrans" presStyleCnt="0"/>
      <dgm:spPr/>
    </dgm:pt>
    <dgm:pt modelId="{9EB4B936-8952-4E99-ACC7-27C2159AB8B8}" type="pres">
      <dgm:prSet presAssocID="{3B89C9A1-A912-4034-9F78-088370903574}" presName="node" presStyleLbl="node1" presStyleIdx="3" presStyleCnt="5" custScaleX="438580" custScaleY="757598" custLinFactX="-1200000" custLinFactY="78262" custLinFactNeighborX="-1295403" custLinFactNeighborY="100000">
        <dgm:presLayoutVars>
          <dgm:bulletEnabled val="1"/>
        </dgm:presLayoutVars>
      </dgm:prSet>
      <dgm:spPr/>
    </dgm:pt>
    <dgm:pt modelId="{09BDD7F8-12C5-4BF3-9A31-A5475968536A}" type="pres">
      <dgm:prSet presAssocID="{61FE68D5-E883-44A0-9BF0-AE5971464188}" presName="sibTrans" presStyleCnt="0"/>
      <dgm:spPr/>
    </dgm:pt>
    <dgm:pt modelId="{E6856D3A-533C-4799-B39B-E3A49B717978}" type="pres">
      <dgm:prSet presAssocID="{AF1D2A21-FA4A-4624-8F37-FE7758AED204}" presName="node" presStyleLbl="node1" presStyleIdx="4" presStyleCnt="5" custScaleX="411920" custScaleY="729586" custLinFactX="-840728" custLinFactY="100000" custLinFactNeighborX="-900000" custLinFactNeighborY="122126">
        <dgm:presLayoutVars>
          <dgm:bulletEnabled val="1"/>
        </dgm:presLayoutVars>
      </dgm:prSet>
      <dgm:spPr/>
    </dgm:pt>
  </dgm:ptLst>
  <dgm:cxnLst>
    <dgm:cxn modelId="{DCC3910C-C897-49A8-9477-467480105385}" type="presOf" srcId="{3B89C9A1-A912-4034-9F78-088370903574}" destId="{9EB4B936-8952-4E99-ACC7-27C2159AB8B8}" srcOrd="0" destOrd="0" presId="urn:microsoft.com/office/officeart/2005/8/layout/default"/>
    <dgm:cxn modelId="{8E4D2A0D-CC72-4E2F-8885-C816315EA888}" srcId="{6F8BF892-ABE6-4ADE-AD76-395D2A60113F}" destId="{6FA13123-D133-44AF-B507-F9D1659572AB}" srcOrd="2" destOrd="0" parTransId="{3E26D038-DEB4-40EE-9A1D-BEAAD00B12C6}" sibTransId="{59F18027-3A3B-4983-A316-A5E13C7AEFEF}"/>
    <dgm:cxn modelId="{FE563517-9B9F-4241-BC8E-3A60A6391984}" type="presOf" srcId="{6F8BF892-ABE6-4ADE-AD76-395D2A60113F}" destId="{8E1F40B1-C3F0-4BF2-AA00-2BBDC2E69AE5}" srcOrd="0" destOrd="0" presId="urn:microsoft.com/office/officeart/2005/8/layout/default"/>
    <dgm:cxn modelId="{90496827-72F3-4071-9B0F-46D1099A7A0F}" type="presOf" srcId="{6FA13123-D133-44AF-B507-F9D1659572AB}" destId="{49BC71EA-C912-4A7C-B814-598288F89205}" srcOrd="0" destOrd="0" presId="urn:microsoft.com/office/officeart/2005/8/layout/default"/>
    <dgm:cxn modelId="{AE9BA77A-7C52-49D1-8724-A323244A1189}" srcId="{6F8BF892-ABE6-4ADE-AD76-395D2A60113F}" destId="{AF1D2A21-FA4A-4624-8F37-FE7758AED204}" srcOrd="4" destOrd="0" parTransId="{65E5DE5F-505F-4C17-8464-A0CEE752D608}" sibTransId="{F8C36F90-7ADD-4512-8712-3B9F8A4812EA}"/>
    <dgm:cxn modelId="{C9E1EF7C-74B1-4CE8-8220-8637DA64340C}" srcId="{6F8BF892-ABE6-4ADE-AD76-395D2A60113F}" destId="{97537BC6-B499-4424-9E67-916A5E64411E}" srcOrd="1" destOrd="0" parTransId="{FD7FF0CF-5F20-414F-9A1C-2C1AC9112444}" sibTransId="{8D8B58A2-15E0-4D50-8E5D-EAE7E9474B49}"/>
    <dgm:cxn modelId="{9321D38C-0B79-45DB-9FC4-C54CF5042A64}" type="presOf" srcId="{AF1D2A21-FA4A-4624-8F37-FE7758AED204}" destId="{E6856D3A-533C-4799-B39B-E3A49B717978}" srcOrd="0" destOrd="0" presId="urn:microsoft.com/office/officeart/2005/8/layout/default"/>
    <dgm:cxn modelId="{FA921F91-7484-4A98-8201-5B4FA5F558DE}" type="presOf" srcId="{E97EA635-E733-408C-95FF-4DA8A07C1A56}" destId="{7763DBDC-AE6E-4B26-8A99-271078A2CD65}" srcOrd="0" destOrd="0" presId="urn:microsoft.com/office/officeart/2005/8/layout/default"/>
    <dgm:cxn modelId="{CD4041AB-9C29-4A78-BABE-30736239AB8C}" type="presOf" srcId="{97537BC6-B499-4424-9E67-916A5E64411E}" destId="{A134E75A-3230-40A2-9216-DF29AE7B6BB4}" srcOrd="0" destOrd="0" presId="urn:microsoft.com/office/officeart/2005/8/layout/default"/>
    <dgm:cxn modelId="{994ACAF0-7A69-4574-B275-6B882FBF1C09}" srcId="{6F8BF892-ABE6-4ADE-AD76-395D2A60113F}" destId="{E97EA635-E733-408C-95FF-4DA8A07C1A56}" srcOrd="0" destOrd="0" parTransId="{650EB4E5-AF25-4677-A295-E69B256CFDC6}" sibTransId="{5584C6DB-AA5F-4DCA-9B93-8A19B6A13359}"/>
    <dgm:cxn modelId="{27D7C8F2-B3D6-4629-8448-C2A75DBEA6A7}" srcId="{6F8BF892-ABE6-4ADE-AD76-395D2A60113F}" destId="{3B89C9A1-A912-4034-9F78-088370903574}" srcOrd="3" destOrd="0" parTransId="{FE458016-D115-4BBC-AAB5-2E07A3A6DDA0}" sibTransId="{61FE68D5-E883-44A0-9BF0-AE5971464188}"/>
    <dgm:cxn modelId="{D346FC9C-1DE7-4006-A23E-060205C1B19C}" type="presParOf" srcId="{8E1F40B1-C3F0-4BF2-AA00-2BBDC2E69AE5}" destId="{7763DBDC-AE6E-4B26-8A99-271078A2CD65}" srcOrd="0" destOrd="0" presId="urn:microsoft.com/office/officeart/2005/8/layout/default"/>
    <dgm:cxn modelId="{9BECC316-7812-4F87-9F02-DC7FF0236BE7}" type="presParOf" srcId="{8E1F40B1-C3F0-4BF2-AA00-2BBDC2E69AE5}" destId="{C3F5E496-A9AC-4B68-86CD-A418368021F9}" srcOrd="1" destOrd="0" presId="urn:microsoft.com/office/officeart/2005/8/layout/default"/>
    <dgm:cxn modelId="{E459A9B8-A3F7-490B-B027-B4EA8AEB9C53}" type="presParOf" srcId="{8E1F40B1-C3F0-4BF2-AA00-2BBDC2E69AE5}" destId="{A134E75A-3230-40A2-9216-DF29AE7B6BB4}" srcOrd="2" destOrd="0" presId="urn:microsoft.com/office/officeart/2005/8/layout/default"/>
    <dgm:cxn modelId="{2B923A40-9AC9-4479-B56F-DA4CF6EC0942}" type="presParOf" srcId="{8E1F40B1-C3F0-4BF2-AA00-2BBDC2E69AE5}" destId="{EF713C0C-FDB8-47E8-9D1C-B841D9EC47AE}" srcOrd="3" destOrd="0" presId="urn:microsoft.com/office/officeart/2005/8/layout/default"/>
    <dgm:cxn modelId="{CDBB530A-77E4-460B-9CCF-66D31EF73021}" type="presParOf" srcId="{8E1F40B1-C3F0-4BF2-AA00-2BBDC2E69AE5}" destId="{49BC71EA-C912-4A7C-B814-598288F89205}" srcOrd="4" destOrd="0" presId="urn:microsoft.com/office/officeart/2005/8/layout/default"/>
    <dgm:cxn modelId="{B4119D6D-2FE8-4DC1-8536-94B98E91F9C9}" type="presParOf" srcId="{8E1F40B1-C3F0-4BF2-AA00-2BBDC2E69AE5}" destId="{C09CB9F8-DAC9-47FD-9872-943C063743AE}" srcOrd="5" destOrd="0" presId="urn:microsoft.com/office/officeart/2005/8/layout/default"/>
    <dgm:cxn modelId="{2CA86AD9-752F-41DC-8907-FF34B8BC6E67}" type="presParOf" srcId="{8E1F40B1-C3F0-4BF2-AA00-2BBDC2E69AE5}" destId="{9EB4B936-8952-4E99-ACC7-27C2159AB8B8}" srcOrd="6" destOrd="0" presId="urn:microsoft.com/office/officeart/2005/8/layout/default"/>
    <dgm:cxn modelId="{397099B5-994B-4AC6-9FBA-C4CF97498626}" type="presParOf" srcId="{8E1F40B1-C3F0-4BF2-AA00-2BBDC2E69AE5}" destId="{09BDD7F8-12C5-4BF3-9A31-A5475968536A}" srcOrd="7" destOrd="0" presId="urn:microsoft.com/office/officeart/2005/8/layout/default"/>
    <dgm:cxn modelId="{E9D037AF-72F7-4DF4-8337-B237D2D418B7}" type="presParOf" srcId="{8E1F40B1-C3F0-4BF2-AA00-2BBDC2E69AE5}" destId="{E6856D3A-533C-4799-B39B-E3A49B71797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BF892-ABE6-4ADE-AD76-395D2A60113F}"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E97EA635-E733-408C-95FF-4DA8A07C1A56}">
      <dgm:prSet custT="1"/>
      <dgm:spPr>
        <a:solidFill>
          <a:srgbClr val="92D050"/>
        </a:solidFill>
      </dgm:spPr>
      <dgm:t>
        <a:bodyPr/>
        <a:lstStyle/>
        <a:p>
          <a:pPr algn="ctr"/>
          <a:r>
            <a:rPr lang="it-IT" sz="1700" b="1" i="0" dirty="0"/>
            <a:t>La novellata disposizione dell’art. 6 del </a:t>
          </a:r>
          <a:r>
            <a:rPr lang="it-IT" sz="1700" b="1" i="0" dirty="0" err="1"/>
            <a:t>d.l.</a:t>
          </a:r>
          <a:r>
            <a:rPr lang="it-IT" sz="1700" b="1" i="0" dirty="0"/>
            <a:t> n. 23/2020</a:t>
          </a:r>
          <a:endParaRPr lang="it-IT" sz="1700" b="0" i="0" dirty="0"/>
        </a:p>
        <a:p>
          <a:pPr algn="just"/>
          <a:r>
            <a:rPr lang="it-IT" sz="1700" b="0" i="0" dirty="0"/>
            <a:t>In particolare, l’</a:t>
          </a:r>
          <a:r>
            <a:rPr lang="it-IT" sz="1700" b="1" i="0" dirty="0"/>
            <a:t>integralmente novellata</a:t>
          </a:r>
          <a:r>
            <a:rPr lang="it-IT" sz="1700" b="0" i="0" dirty="0"/>
            <a:t> formulazione del citato </a:t>
          </a:r>
          <a:r>
            <a:rPr lang="it-IT" sz="1700" b="1" i="0" dirty="0"/>
            <a:t>art. 6</a:t>
          </a:r>
          <a:r>
            <a:rPr lang="it-IT" sz="1700" b="0" i="0" dirty="0"/>
            <a:t> del </a:t>
          </a:r>
          <a:r>
            <a:rPr lang="it-IT" sz="1700" b="0" i="0" dirty="0" err="1"/>
            <a:t>d.l.</a:t>
          </a:r>
          <a:r>
            <a:rPr lang="it-IT" sz="1700" b="0" i="0" dirty="0"/>
            <a:t> n. 23/2020 – che assume un evidente </a:t>
          </a:r>
          <a:r>
            <a:rPr lang="it-IT" sz="1700" b="1" i="0" dirty="0"/>
            <a:t>carattere derogatorio</a:t>
          </a:r>
          <a:r>
            <a:rPr lang="it-IT" sz="1700" b="0" i="0" dirty="0"/>
            <a:t> alle disposizioni del Codice Civile – dispone, tra l’altro, che:</a:t>
          </a:r>
        </a:p>
        <a:p>
          <a:pPr algn="just">
            <a:buFont typeface="+mj-lt"/>
            <a:buAutoNum type="arabicPeriod"/>
          </a:pPr>
          <a:r>
            <a:rPr lang="it-IT" sz="1700" b="0" i="0" dirty="0">
              <a:highlight>
                <a:srgbClr val="FF0000"/>
              </a:highlight>
            </a:rPr>
            <a:t>le </a:t>
          </a:r>
          <a:r>
            <a:rPr lang="it-IT" sz="1700" b="1" i="0" dirty="0">
              <a:highlight>
                <a:srgbClr val="FF0000"/>
              </a:highlight>
            </a:rPr>
            <a:t>perdite emerse</a:t>
          </a:r>
          <a:r>
            <a:rPr lang="it-IT" sz="1700" b="0" i="0" dirty="0">
              <a:highlight>
                <a:srgbClr val="FF0000"/>
              </a:highlight>
            </a:rPr>
            <a:t> nell’</a:t>
          </a:r>
          <a:r>
            <a:rPr lang="it-IT" sz="1700" b="1" i="0" dirty="0">
              <a:highlight>
                <a:srgbClr val="FF0000"/>
              </a:highlight>
            </a:rPr>
            <a:t>esercizio in corso </a:t>
          </a:r>
          <a:r>
            <a:rPr lang="it-IT" sz="1700" b="0" i="0" dirty="0">
              <a:highlight>
                <a:srgbClr val="FF0000"/>
              </a:highlight>
            </a:rPr>
            <a:t>alla data del </a:t>
          </a:r>
          <a:r>
            <a:rPr lang="it-IT" sz="1700" b="1" i="0" dirty="0">
              <a:highlight>
                <a:srgbClr val="FF0000"/>
              </a:highlight>
            </a:rPr>
            <a:t>31 dicembre 2020</a:t>
          </a:r>
          <a:r>
            <a:rPr lang="it-IT" sz="1700" b="0" i="0" dirty="0">
              <a:highlight>
                <a:srgbClr val="FF0000"/>
              </a:highlight>
            </a:rPr>
            <a:t> – </a:t>
          </a:r>
          <a:r>
            <a:rPr lang="it-IT" sz="1700" b="0" i="0" dirty="0"/>
            <a:t>ovvero nei bilanci che chiudono a detta data, così come per gli “</a:t>
          </a:r>
          <a:r>
            <a:rPr lang="it-IT" sz="1700" b="0" i="1" dirty="0"/>
            <a:t>esercizi a cavallo</a:t>
          </a:r>
          <a:r>
            <a:rPr lang="it-IT" sz="1700" b="0" i="0" dirty="0"/>
            <a:t>” (ad esempio, 1° luglio 2020 – 30 giugno 2021) – </a:t>
          </a:r>
          <a:r>
            <a:rPr lang="it-IT" sz="1700" b="1" i="0" dirty="0">
              <a:highlight>
                <a:srgbClr val="FF0000"/>
              </a:highlight>
            </a:rPr>
            <a:t>non richiedono</a:t>
          </a:r>
          <a:r>
            <a:rPr lang="it-IT" sz="1700" b="0" i="0" dirty="0">
              <a:highlight>
                <a:srgbClr val="FF0000"/>
              </a:highlight>
            </a:rPr>
            <a:t> gli </a:t>
          </a:r>
          <a:r>
            <a:rPr lang="it-IT" sz="1700" b="1" i="0" dirty="0">
              <a:highlight>
                <a:srgbClr val="FF0000"/>
              </a:highlight>
            </a:rPr>
            <a:t>interventi</a:t>
          </a:r>
          <a:r>
            <a:rPr lang="it-IT" sz="1700" b="0" i="0" dirty="0">
              <a:highlight>
                <a:srgbClr val="FF0000"/>
              </a:highlight>
            </a:rPr>
            <a:t> espressamente previsti in materia dal </a:t>
          </a:r>
          <a:r>
            <a:rPr lang="it-IT" sz="1700" b="1" i="0" dirty="0">
              <a:highlight>
                <a:srgbClr val="FF0000"/>
              </a:highlight>
            </a:rPr>
            <a:t>Codice Civile</a:t>
          </a:r>
          <a:r>
            <a:rPr lang="it-IT" sz="1700" b="0" i="0" dirty="0"/>
            <a:t>, per le </a:t>
          </a:r>
          <a:r>
            <a:rPr lang="it-IT" sz="1700" b="1" i="0" dirty="0"/>
            <a:t>società per azioni</a:t>
          </a:r>
          <a:r>
            <a:rPr lang="it-IT" sz="1700" b="0" i="0" dirty="0"/>
            <a:t> all’</a:t>
          </a:r>
          <a:r>
            <a:rPr lang="it-IT" sz="1700" b="1" i="0" dirty="0"/>
            <a:t>art. 2446</a:t>
          </a:r>
          <a:r>
            <a:rPr lang="it-IT" sz="1700" b="0" i="0" dirty="0"/>
            <a:t> (“</a:t>
          </a:r>
          <a:r>
            <a:rPr lang="it-IT" sz="1700" b="0" i="1" dirty="0"/>
            <a:t>Riduzione del capitale per perdite</a:t>
          </a:r>
          <a:r>
            <a:rPr lang="it-IT" sz="1700" b="0" i="0" dirty="0"/>
            <a:t>”), </a:t>
          </a:r>
          <a:r>
            <a:rPr lang="it-IT" sz="1700" b="1" i="0" dirty="0"/>
            <a:t>commi 2 e 3</a:t>
          </a:r>
          <a:r>
            <a:rPr lang="it-IT" sz="1700" b="0" i="0" dirty="0"/>
            <a:t>, e all’</a:t>
          </a:r>
          <a:r>
            <a:rPr lang="it-IT" sz="1700" b="1" i="0" dirty="0"/>
            <a:t>art. 2447</a:t>
          </a:r>
          <a:r>
            <a:rPr lang="it-IT" sz="1700" b="0" i="0" dirty="0"/>
            <a:t> (“</a:t>
          </a:r>
          <a:r>
            <a:rPr lang="it-IT" sz="1700" b="0" i="1" dirty="0"/>
            <a:t>Riduzione del capitale sociale al di sotto del limite legale</a:t>
          </a:r>
          <a:r>
            <a:rPr lang="it-IT" sz="1700" b="0" i="0" dirty="0"/>
            <a:t>”); per le </a:t>
          </a:r>
          <a:r>
            <a:rPr lang="it-IT" sz="1700" b="1" i="0" dirty="0"/>
            <a:t>società a responsabilità limitata</a:t>
          </a:r>
          <a:r>
            <a:rPr lang="it-IT" sz="1700" b="0" i="0" dirty="0"/>
            <a:t> all’</a:t>
          </a:r>
          <a:r>
            <a:rPr lang="it-IT" sz="1700" b="1" i="0" dirty="0"/>
            <a:t>art. 2482-</a:t>
          </a:r>
          <a:r>
            <a:rPr lang="it-IT" sz="1700" b="1" i="1" dirty="0"/>
            <a:t>bis</a:t>
          </a:r>
          <a:r>
            <a:rPr lang="it-IT" sz="1700" b="0" i="0" dirty="0"/>
            <a:t> (“</a:t>
          </a:r>
          <a:r>
            <a:rPr lang="it-IT" sz="1700" b="0" i="1" dirty="0"/>
            <a:t>Riduzione del capitale per perdite</a:t>
          </a:r>
          <a:r>
            <a:rPr lang="it-IT" sz="1700" b="0" i="0" dirty="0"/>
            <a:t>”), commi 4, 5 e 6 e all’</a:t>
          </a:r>
          <a:r>
            <a:rPr lang="it-IT" sz="1700" b="1" i="0" dirty="0"/>
            <a:t>art. 2482-</a:t>
          </a:r>
          <a:r>
            <a:rPr lang="it-IT" sz="1700" b="1" i="1" dirty="0"/>
            <a:t>ter</a:t>
          </a:r>
          <a:r>
            <a:rPr lang="it-IT" sz="1700" b="0" i="0" dirty="0"/>
            <a:t> (“</a:t>
          </a:r>
          <a:r>
            <a:rPr lang="it-IT" sz="1700" b="0" i="1" dirty="0"/>
            <a:t>Riduzione del capitale al di sotto del minimo legale</a:t>
          </a:r>
          <a:r>
            <a:rPr lang="it-IT" sz="1700" b="0" i="0" dirty="0"/>
            <a:t>”);</a:t>
          </a:r>
        </a:p>
        <a:p>
          <a:pPr algn="just">
            <a:buFont typeface="+mj-lt"/>
            <a:buAutoNum type="arabicPeriod"/>
          </a:pPr>
          <a:r>
            <a:rPr lang="it-IT" sz="1700" b="1" i="0" dirty="0">
              <a:highlight>
                <a:srgbClr val="FF0000"/>
              </a:highlight>
            </a:rPr>
            <a:t>non opera</a:t>
          </a:r>
          <a:r>
            <a:rPr lang="it-IT" sz="1700" b="0" i="0" dirty="0">
              <a:highlight>
                <a:srgbClr val="FF0000"/>
              </a:highlight>
            </a:rPr>
            <a:t> la </a:t>
          </a:r>
          <a:r>
            <a:rPr lang="it-IT" sz="1700" b="1" i="0" dirty="0">
              <a:highlight>
                <a:srgbClr val="FF0000"/>
              </a:highlight>
            </a:rPr>
            <a:t>causa di scioglimento</a:t>
          </a:r>
          <a:r>
            <a:rPr lang="it-IT" sz="1700" b="0" i="0" dirty="0">
              <a:highlight>
                <a:srgbClr val="FF0000"/>
              </a:highlight>
            </a:rPr>
            <a:t> delle società per riduzione o perdita del capitale sociale di cui, per le società di capitali, all’</a:t>
          </a:r>
          <a:r>
            <a:rPr lang="it-IT" sz="1700" b="1" i="0" dirty="0">
              <a:highlight>
                <a:srgbClr val="FF0000"/>
              </a:highlight>
            </a:rPr>
            <a:t>art. 2484</a:t>
          </a:r>
          <a:r>
            <a:rPr lang="it-IT" sz="1700" b="0" i="0" dirty="0">
              <a:highlight>
                <a:srgbClr val="FF0000"/>
              </a:highlight>
            </a:rPr>
            <a:t> (“</a:t>
          </a:r>
          <a:r>
            <a:rPr lang="it-IT" sz="1700" b="0" i="1" dirty="0">
              <a:highlight>
                <a:srgbClr val="FF0000"/>
              </a:highlight>
            </a:rPr>
            <a:t>Cause di scioglimento</a:t>
          </a:r>
          <a:r>
            <a:rPr lang="it-IT" sz="1700" b="0" i="0" dirty="0">
              <a:highlight>
                <a:srgbClr val="FF0000"/>
              </a:highlight>
            </a:rPr>
            <a:t>”), </a:t>
          </a:r>
          <a:r>
            <a:rPr lang="it-IT" sz="1700" b="1" i="0" dirty="0">
              <a:highlight>
                <a:srgbClr val="FF0000"/>
              </a:highlight>
            </a:rPr>
            <a:t>comma 1, n. 4</a:t>
          </a:r>
          <a:r>
            <a:rPr lang="it-IT" sz="1700" b="0" i="0" dirty="0">
              <a:highlight>
                <a:srgbClr val="FF0000"/>
              </a:highlight>
            </a:rPr>
            <a:t> e, per le società cooperative, all’</a:t>
          </a:r>
          <a:r>
            <a:rPr lang="it-IT" sz="1700" b="1" i="0" dirty="0">
              <a:highlight>
                <a:srgbClr val="FF0000"/>
              </a:highlight>
            </a:rPr>
            <a:t>art. 2545-</a:t>
          </a:r>
          <a:r>
            <a:rPr lang="it-IT" sz="1700" b="1" i="1" dirty="0">
              <a:highlight>
                <a:srgbClr val="FF0000"/>
              </a:highlight>
            </a:rPr>
            <a:t>duodecies</a:t>
          </a:r>
          <a:r>
            <a:rPr lang="it-IT" sz="1700" b="0" i="0" dirty="0">
              <a:highlight>
                <a:srgbClr val="FF0000"/>
              </a:highlight>
            </a:rPr>
            <a:t> (“</a:t>
          </a:r>
          <a:r>
            <a:rPr lang="it-IT" sz="1700" b="0" i="1" dirty="0">
              <a:highlight>
                <a:srgbClr val="FF0000"/>
              </a:highlight>
            </a:rPr>
            <a:t>Scioglimento</a:t>
          </a:r>
          <a:r>
            <a:rPr lang="it-IT" sz="1700" b="0" i="0" dirty="0">
              <a:highlight>
                <a:srgbClr val="FF0000"/>
              </a:highlight>
            </a:rPr>
            <a:t>”), </a:t>
          </a:r>
          <a:r>
            <a:rPr lang="it-IT" sz="1700" b="1" i="0" dirty="0">
              <a:highlight>
                <a:srgbClr val="FF0000"/>
              </a:highlight>
            </a:rPr>
            <a:t>comma 1</a:t>
          </a:r>
          <a:r>
            <a:rPr lang="it-IT" sz="1700" b="0" i="0" dirty="0">
              <a:highlight>
                <a:srgbClr val="FF0000"/>
              </a:highlight>
            </a:rPr>
            <a:t>, del </a:t>
          </a:r>
          <a:r>
            <a:rPr lang="it-IT" sz="1700" b="1" i="0" dirty="0">
              <a:highlight>
                <a:srgbClr val="FF0000"/>
              </a:highlight>
            </a:rPr>
            <a:t>Codice Civile</a:t>
          </a:r>
          <a:r>
            <a:rPr lang="it-IT" sz="1700" b="0" i="0" dirty="0">
              <a:highlight>
                <a:srgbClr val="FF0000"/>
              </a:highlight>
            </a:rPr>
            <a:t>;</a:t>
          </a:r>
        </a:p>
        <a:p>
          <a:pPr algn="just">
            <a:buFont typeface="+mj-lt"/>
            <a:buAutoNum type="arabicPeriod"/>
          </a:pPr>
          <a:r>
            <a:rPr lang="it-IT" sz="1700" b="0" i="0" dirty="0">
              <a:highlight>
                <a:srgbClr val="FF0000"/>
              </a:highlight>
            </a:rPr>
            <a:t>il </a:t>
          </a:r>
          <a:r>
            <a:rPr lang="it-IT" sz="1700" b="1" i="0" dirty="0">
              <a:highlight>
                <a:srgbClr val="FF0000"/>
              </a:highlight>
            </a:rPr>
            <a:t>termine</a:t>
          </a:r>
          <a:r>
            <a:rPr lang="it-IT" sz="1700" b="0" i="0" dirty="0">
              <a:highlight>
                <a:srgbClr val="FF0000"/>
              </a:highlight>
            </a:rPr>
            <a:t> entro il quale la perdita deve risultare diminuita a meno di un terzo, </a:t>
          </a:r>
          <a:r>
            <a:rPr lang="it-IT" sz="1700" b="0" i="1" dirty="0">
              <a:highlight>
                <a:srgbClr val="FF0000"/>
              </a:highlight>
            </a:rPr>
            <a:t>ex</a:t>
          </a:r>
          <a:r>
            <a:rPr lang="it-IT" sz="1700" b="0" i="0" dirty="0">
              <a:highlight>
                <a:srgbClr val="FF0000"/>
              </a:highlight>
            </a:rPr>
            <a:t> </a:t>
          </a:r>
          <a:r>
            <a:rPr lang="it-IT" sz="1700" b="1" i="0" dirty="0">
              <a:highlight>
                <a:srgbClr val="FF0000"/>
              </a:highlight>
            </a:rPr>
            <a:t>art. 2446, comma 2 e art. 2482-</a:t>
          </a:r>
          <a:r>
            <a:rPr lang="it-IT" sz="1700" b="1" i="1" dirty="0">
              <a:highlight>
                <a:srgbClr val="FF0000"/>
              </a:highlight>
            </a:rPr>
            <a:t>bis</a:t>
          </a:r>
          <a:r>
            <a:rPr lang="it-IT" sz="1700" b="1" i="0" dirty="0">
              <a:highlight>
                <a:srgbClr val="FF0000"/>
              </a:highlight>
            </a:rPr>
            <a:t>, comma 4</a:t>
          </a:r>
          <a:r>
            <a:rPr lang="it-IT" sz="1700" b="0" i="0" dirty="0">
              <a:highlight>
                <a:srgbClr val="FF0000"/>
              </a:highlight>
            </a:rPr>
            <a:t>, del Codice Civile, è </a:t>
          </a:r>
          <a:r>
            <a:rPr lang="it-IT" sz="1700" b="1" i="0" dirty="0">
              <a:highlight>
                <a:srgbClr val="FF0000"/>
              </a:highlight>
            </a:rPr>
            <a:t>posticipato al quinto esercizio successivo</a:t>
          </a:r>
          <a:r>
            <a:rPr lang="it-IT" sz="1700" b="0" i="0" dirty="0">
              <a:highlight>
                <a:srgbClr val="FF0000"/>
              </a:highlight>
            </a:rPr>
            <a:t> (</a:t>
          </a:r>
          <a:r>
            <a:rPr lang="it-IT" sz="1700" b="0" i="1" dirty="0">
              <a:highlight>
                <a:srgbClr val="FF0000"/>
              </a:highlight>
            </a:rPr>
            <a:t>i.e.: </a:t>
          </a:r>
          <a:r>
            <a:rPr lang="it-IT" sz="1700" b="0" i="0" dirty="0">
              <a:highlight>
                <a:srgbClr val="FF0000"/>
              </a:highlight>
            </a:rPr>
            <a:t>fino alla data di approvazione del bilancio </a:t>
          </a:r>
          <a:r>
            <a:rPr lang="it-IT" sz="1700" b="1" i="0" dirty="0">
              <a:highlight>
                <a:srgbClr val="FF0000"/>
              </a:highlight>
            </a:rPr>
            <a:t>2025</a:t>
          </a:r>
          <a:r>
            <a:rPr lang="it-IT" sz="1700" b="0" i="0" dirty="0">
              <a:highlight>
                <a:srgbClr val="FF0000"/>
              </a:highlight>
            </a:rPr>
            <a:t>) e sarà l’Assemblea che approverà il bilancio di detto </a:t>
          </a:r>
          <a:r>
            <a:rPr lang="it-IT" sz="1700" b="1" i="0" dirty="0">
              <a:highlight>
                <a:srgbClr val="FF0000"/>
              </a:highlight>
            </a:rPr>
            <a:t>futuro esercizio</a:t>
          </a:r>
          <a:r>
            <a:rPr lang="it-IT" sz="1700" b="0" i="0" dirty="0">
              <a:highlight>
                <a:srgbClr val="FF0000"/>
              </a:highlight>
            </a:rPr>
            <a:t> che dovrà deliberare la riduzione del capitale in proporzione delle perdite accertate;</a:t>
          </a:r>
        </a:p>
        <a:p>
          <a:pPr algn="just">
            <a:buFont typeface="+mj-lt"/>
            <a:buAutoNum type="arabicPeriod"/>
          </a:pPr>
          <a:r>
            <a:rPr lang="it-IT" sz="1700" b="0" i="0" dirty="0"/>
            <a:t>nelle ipotesi previste dagli artt. 2447 o 2482-</a:t>
          </a:r>
          <a:r>
            <a:rPr lang="it-IT" sz="1700" b="0" i="1" dirty="0"/>
            <a:t>ter</a:t>
          </a:r>
          <a:r>
            <a:rPr lang="it-IT" sz="1700" b="0" i="0" dirty="0"/>
            <a:t> del Codice Civile </a:t>
          </a:r>
          <a:r>
            <a:rPr lang="it-IT" sz="1700" b="0" i="0" dirty="0">
              <a:highlight>
                <a:srgbClr val="FF0000"/>
              </a:highlight>
            </a:rPr>
            <a:t>l’</a:t>
          </a:r>
          <a:r>
            <a:rPr lang="it-IT" sz="1700" b="1" i="0" dirty="0">
              <a:highlight>
                <a:srgbClr val="FF0000"/>
              </a:highlight>
            </a:rPr>
            <a:t>Assemblea</a:t>
          </a:r>
          <a:r>
            <a:rPr lang="it-IT" sz="1700" b="0" i="0" dirty="0">
              <a:highlight>
                <a:srgbClr val="FF0000"/>
              </a:highlight>
            </a:rPr>
            <a:t> convocata </a:t>
          </a:r>
          <a:r>
            <a:rPr lang="it-IT" sz="1700" b="1" i="0" dirty="0">
              <a:highlight>
                <a:srgbClr val="FF0000"/>
              </a:highlight>
            </a:rPr>
            <a:t>senza indugio</a:t>
          </a:r>
          <a:r>
            <a:rPr lang="it-IT" sz="1700" b="0" i="0" dirty="0">
              <a:highlight>
                <a:srgbClr val="FF0000"/>
              </a:highlight>
            </a:rPr>
            <a:t> dagli Amministratori, </a:t>
          </a:r>
          <a:r>
            <a:rPr lang="it-IT" sz="1700" b="1" i="0" dirty="0">
              <a:highlight>
                <a:srgbClr val="FF0000"/>
              </a:highlight>
            </a:rPr>
            <a:t>in alternativa</a:t>
          </a:r>
          <a:r>
            <a:rPr lang="it-IT" sz="1700" b="0" i="0" dirty="0">
              <a:highlight>
                <a:srgbClr val="FF0000"/>
              </a:highlight>
            </a:rPr>
            <a:t> all’immediata riduzione del capitale e al contemporaneo aumento del medesimo a una cifra non inferiore al minimo legale,</a:t>
          </a:r>
          <a:r>
            <a:rPr lang="it-IT" sz="1700" b="0" i="0" dirty="0"/>
            <a:t> può deliberare di </a:t>
          </a:r>
          <a:r>
            <a:rPr lang="it-IT" sz="1700" b="1" i="0" dirty="0">
              <a:highlight>
                <a:srgbClr val="FF0000"/>
              </a:highlight>
            </a:rPr>
            <a:t>rinviare tali decisioni</a:t>
          </a:r>
          <a:r>
            <a:rPr lang="it-IT" sz="1700" b="0" i="0" dirty="0">
              <a:highlight>
                <a:srgbClr val="FF0000"/>
              </a:highlight>
            </a:rPr>
            <a:t> alla chiusura del </a:t>
          </a:r>
          <a:r>
            <a:rPr lang="it-IT" sz="1700" b="1" i="0" dirty="0">
              <a:highlight>
                <a:srgbClr val="FF0000"/>
              </a:highlight>
            </a:rPr>
            <a:t>quinto esercizio</a:t>
          </a:r>
          <a:r>
            <a:rPr lang="it-IT" sz="1700" b="0" i="0" dirty="0">
              <a:highlight>
                <a:srgbClr val="FF0000"/>
              </a:highlight>
            </a:rPr>
            <a:t> successivo e sarà l’Assemblea che approverà il bilancio di detto esercizio che dovrà procedere alle deliberazioni di cui agli articoli 2447 o 2482-</a:t>
          </a:r>
          <a:r>
            <a:rPr lang="it-IT" sz="1700" b="0" i="1" dirty="0">
              <a:highlight>
                <a:srgbClr val="FF0000"/>
              </a:highlight>
            </a:rPr>
            <a:t>ter</a:t>
          </a:r>
          <a:r>
            <a:rPr lang="it-IT" sz="1700" b="0" i="0" dirty="0">
              <a:highlight>
                <a:srgbClr val="FF0000"/>
              </a:highlight>
            </a:rPr>
            <a:t> del Codice Civile;</a:t>
          </a:r>
        </a:p>
        <a:p>
          <a:pPr algn="just">
            <a:buFont typeface="+mj-lt"/>
            <a:buAutoNum type="arabicPeriod"/>
          </a:pPr>
          <a:r>
            <a:rPr lang="it-IT" sz="1700" b="0" i="0" dirty="0"/>
            <a:t>fino alla data dell’Assemblea che approverà il bilancio di detto </a:t>
          </a:r>
          <a:r>
            <a:rPr lang="it-IT" sz="1700" b="0" i="0" dirty="0">
              <a:highlight>
                <a:srgbClr val="FF0000"/>
              </a:highlight>
            </a:rPr>
            <a:t>quinto esercizio </a:t>
          </a:r>
          <a:r>
            <a:rPr lang="it-IT" sz="1700" b="1" i="0" dirty="0">
              <a:highlight>
                <a:srgbClr val="FF0000"/>
              </a:highlight>
            </a:rPr>
            <a:t>non opererà la causa di scioglimento</a:t>
          </a:r>
          <a:r>
            <a:rPr lang="it-IT" sz="1700" b="0" i="0" dirty="0">
              <a:highlight>
                <a:srgbClr val="FF0000"/>
              </a:highlight>
            </a:rPr>
            <a:t> della società per riduzione o perdita del capitale sociale di cui agli artt. 2484</a:t>
          </a:r>
          <a:r>
            <a:rPr lang="it-IT" sz="1700" b="0" i="0" dirty="0"/>
            <a:t>, primo comma, numero 4), e 2545-</a:t>
          </a:r>
          <a:r>
            <a:rPr lang="it-IT" sz="1700" b="0" i="1" dirty="0"/>
            <a:t>duodecies</a:t>
          </a:r>
          <a:r>
            <a:rPr lang="it-IT" sz="1700" b="0" i="0" dirty="0"/>
            <a:t> del Codice Civile (comma 3 del novellato art. 6 del </a:t>
          </a:r>
          <a:r>
            <a:rPr lang="it-IT" sz="1700" b="0" i="0" dirty="0" err="1"/>
            <a:t>d.l.</a:t>
          </a:r>
          <a:r>
            <a:rPr lang="it-IT" sz="1700" b="0" i="0" dirty="0"/>
            <a:t> n. 23/2020).</a:t>
          </a:r>
          <a:endParaRPr lang="en-US" sz="1700" dirty="0"/>
        </a:p>
      </dgm:t>
    </dgm:pt>
    <dgm:pt modelId="{650EB4E5-AF25-4677-A295-E69B256CFDC6}" type="parTrans" cxnId="{994ACAF0-7A69-4574-B275-6B882FBF1C09}">
      <dgm:prSet/>
      <dgm:spPr/>
      <dgm:t>
        <a:bodyPr/>
        <a:lstStyle/>
        <a:p>
          <a:endParaRPr lang="en-US"/>
        </a:p>
      </dgm:t>
    </dgm:pt>
    <dgm:pt modelId="{5584C6DB-AA5F-4DCA-9B93-8A19B6A13359}" type="sibTrans" cxnId="{994ACAF0-7A69-4574-B275-6B882FBF1C09}">
      <dgm:prSet/>
      <dgm:spPr/>
      <dgm:t>
        <a:bodyPr/>
        <a:lstStyle/>
        <a:p>
          <a:endParaRPr lang="en-US"/>
        </a:p>
      </dgm:t>
    </dgm:pt>
    <dgm:pt modelId="{8E1F40B1-C3F0-4BF2-AA00-2BBDC2E69AE5}" type="pres">
      <dgm:prSet presAssocID="{6F8BF892-ABE6-4ADE-AD76-395D2A60113F}" presName="diagram" presStyleCnt="0">
        <dgm:presLayoutVars>
          <dgm:dir/>
          <dgm:resizeHandles val="exact"/>
        </dgm:presLayoutVars>
      </dgm:prSet>
      <dgm:spPr/>
    </dgm:pt>
    <dgm:pt modelId="{7763DBDC-AE6E-4B26-8A99-271078A2CD65}" type="pres">
      <dgm:prSet presAssocID="{E97EA635-E733-408C-95FF-4DA8A07C1A56}" presName="node" presStyleLbl="node1" presStyleIdx="0" presStyleCnt="1" custScaleX="494042" custScaleY="579987" custLinFactNeighborX="24" custLinFactNeighborY="3172">
        <dgm:presLayoutVars>
          <dgm:bulletEnabled val="1"/>
        </dgm:presLayoutVars>
      </dgm:prSet>
      <dgm:spPr/>
    </dgm:pt>
  </dgm:ptLst>
  <dgm:cxnLst>
    <dgm:cxn modelId="{FE563517-9B9F-4241-BC8E-3A60A6391984}" type="presOf" srcId="{6F8BF892-ABE6-4ADE-AD76-395D2A60113F}" destId="{8E1F40B1-C3F0-4BF2-AA00-2BBDC2E69AE5}" srcOrd="0" destOrd="0" presId="urn:microsoft.com/office/officeart/2005/8/layout/default"/>
    <dgm:cxn modelId="{FA921F91-7484-4A98-8201-5B4FA5F558DE}" type="presOf" srcId="{E97EA635-E733-408C-95FF-4DA8A07C1A56}" destId="{7763DBDC-AE6E-4B26-8A99-271078A2CD65}" srcOrd="0" destOrd="0" presId="urn:microsoft.com/office/officeart/2005/8/layout/default"/>
    <dgm:cxn modelId="{994ACAF0-7A69-4574-B275-6B882FBF1C09}" srcId="{6F8BF892-ABE6-4ADE-AD76-395D2A60113F}" destId="{E97EA635-E733-408C-95FF-4DA8A07C1A56}" srcOrd="0" destOrd="0" parTransId="{650EB4E5-AF25-4677-A295-E69B256CFDC6}" sibTransId="{5584C6DB-AA5F-4DCA-9B93-8A19B6A13359}"/>
    <dgm:cxn modelId="{D346FC9C-1DE7-4006-A23E-060205C1B19C}" type="presParOf" srcId="{8E1F40B1-C3F0-4BF2-AA00-2BBDC2E69AE5}" destId="{7763DBDC-AE6E-4B26-8A99-271078A2CD6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BDC-AE6E-4B26-8A99-271078A2CD65}">
      <dsp:nvSpPr>
        <dsp:cNvPr id="0" name=""/>
        <dsp:cNvSpPr/>
      </dsp:nvSpPr>
      <dsp:spPr>
        <a:xfrm>
          <a:off x="0" y="481024"/>
          <a:ext cx="5964758" cy="357885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endParaRPr lang="it-IT" sz="1600" kern="1200" dirty="0"/>
        </a:p>
        <a:p>
          <a:pPr marL="0" lvl="0" indent="0" algn="just" defTabSz="711200">
            <a:lnSpc>
              <a:spcPct val="90000"/>
            </a:lnSpc>
            <a:spcBef>
              <a:spcPct val="0"/>
            </a:spcBef>
            <a:spcAft>
              <a:spcPct val="35000"/>
            </a:spcAft>
            <a:buNone/>
          </a:pPr>
          <a:endParaRPr lang="it-IT" sz="1600" kern="1200" dirty="0"/>
        </a:p>
        <a:p>
          <a:pPr marL="0" lvl="0" indent="0" algn="just" defTabSz="711200">
            <a:lnSpc>
              <a:spcPct val="90000"/>
            </a:lnSpc>
            <a:spcBef>
              <a:spcPct val="0"/>
            </a:spcBef>
            <a:spcAft>
              <a:spcPct val="35000"/>
            </a:spcAft>
            <a:buNone/>
          </a:pPr>
          <a:r>
            <a:rPr lang="it-IT" sz="1600" kern="1200" dirty="0"/>
            <a:t>ART. 26 d.l.179/2012</a:t>
          </a:r>
        </a:p>
        <a:p>
          <a:pPr marL="0" lvl="0" indent="0" algn="just" defTabSz="711200">
            <a:lnSpc>
              <a:spcPct val="90000"/>
            </a:lnSpc>
            <a:spcBef>
              <a:spcPct val="0"/>
            </a:spcBef>
            <a:spcAft>
              <a:spcPct val="35000"/>
            </a:spcAft>
            <a:buNone/>
          </a:pPr>
          <a:r>
            <a:rPr lang="it-IT" sz="1600" kern="1200" dirty="0"/>
            <a:t>1. Nelle start-up innovative il termine entro il quale la perdita deve risultare diminuita a meno di un terzo stabilito dagli articoli 2446, comma secondo, e 2482-bis, comma quarto, del codice civile, </a:t>
          </a:r>
          <a:r>
            <a:rPr lang="it-IT" sz="1600" kern="1200" dirty="0" err="1"/>
            <a:t>e’</a:t>
          </a:r>
          <a:r>
            <a:rPr lang="it-IT" sz="1600" kern="1200" dirty="0"/>
            <a:t> </a:t>
          </a:r>
          <a:r>
            <a:rPr lang="it-IT" sz="1600" b="1" kern="1200" dirty="0">
              <a:solidFill>
                <a:srgbClr val="FF0000"/>
              </a:solidFill>
            </a:rPr>
            <a:t>posticipato al secondo esercizio successivo.</a:t>
          </a:r>
        </a:p>
        <a:p>
          <a:pPr marL="0" lvl="0" indent="0" algn="just" defTabSz="711200">
            <a:lnSpc>
              <a:spcPct val="90000"/>
            </a:lnSpc>
            <a:spcBef>
              <a:spcPct val="0"/>
            </a:spcBef>
            <a:spcAft>
              <a:spcPct val="35000"/>
            </a:spcAft>
            <a:buNone/>
          </a:pPr>
          <a:r>
            <a:rPr lang="it-IT" sz="1600" b="1" kern="1200" dirty="0">
              <a:solidFill>
                <a:schemeClr val="bg1"/>
              </a:solidFill>
            </a:rPr>
            <a:t>2. Nelle start-up innovative che si trovino nelle ipotesi previste dagli articoli 2447 o 2482-ter del codice civile l'assemblea convocata senza indugio dagli amministratori, in alternativa all'immediata riduzione del capitale e al contemporaneo aumento del medesimo a una cifra non inferiore al minimo legale, </a:t>
          </a:r>
          <a:r>
            <a:rPr lang="it-IT" sz="1600" b="1" kern="1200" dirty="0" err="1">
              <a:solidFill>
                <a:schemeClr val="bg1"/>
              </a:solidFill>
            </a:rPr>
            <a:t>puo'</a:t>
          </a:r>
          <a:r>
            <a:rPr lang="it-IT" sz="1600" b="1" kern="1200" dirty="0">
              <a:solidFill>
                <a:schemeClr val="bg1"/>
              </a:solidFill>
            </a:rPr>
            <a:t> deliberare di rinviare tali decisioni alla chiusura dell'esercizio successivo. Fino alla chiusura di tale esercizio non opera la causa di scioglimento della </a:t>
          </a:r>
          <a:r>
            <a:rPr lang="it-IT" sz="1600" b="1" kern="1200" dirty="0" err="1">
              <a:solidFill>
                <a:schemeClr val="bg1"/>
              </a:solidFill>
            </a:rPr>
            <a:t>societa'per</a:t>
          </a:r>
          <a:r>
            <a:rPr lang="it-IT" sz="1600" b="1" kern="1200" dirty="0">
              <a:solidFill>
                <a:schemeClr val="bg1"/>
              </a:solidFill>
            </a:rPr>
            <a:t> riduzione o perdita del capitale sociale di cui agli articoli 2484, primo comma, punto n. 4), e 2545-duodecies del codice </a:t>
          </a:r>
          <a:r>
            <a:rPr lang="it-IT" sz="1600" b="1" kern="1200" dirty="0">
              <a:solidFill>
                <a:srgbClr val="FF0000"/>
              </a:solidFill>
            </a:rPr>
            <a:t>civile.</a:t>
          </a:r>
        </a:p>
        <a:p>
          <a:pPr marL="0" lvl="0" indent="0" algn="just" defTabSz="711200">
            <a:lnSpc>
              <a:spcPct val="90000"/>
            </a:lnSpc>
            <a:spcBef>
              <a:spcPct val="0"/>
            </a:spcBef>
            <a:spcAft>
              <a:spcPct val="35000"/>
            </a:spcAft>
            <a:buNone/>
          </a:pPr>
          <a:r>
            <a:rPr lang="it-IT" sz="1600" b="1" kern="1200" dirty="0">
              <a:solidFill>
                <a:srgbClr val="FF0000"/>
              </a:solidFill>
            </a:rPr>
            <a:t>3. Se entro l'esercizio successivo il capitale non risulta reintegrato al di sopra del minimo legale, l'assemblea che approva il bilancio di tale esercizio deve deliberare ai sensi degli articoli 2447 o 2482-ter del codice civile.</a:t>
          </a:r>
          <a:endParaRPr lang="en-US" sz="1600" b="1" kern="1200" dirty="0">
            <a:solidFill>
              <a:srgbClr val="FF0000"/>
            </a:solidFill>
          </a:endParaRPr>
        </a:p>
      </dsp:txBody>
      <dsp:txXfrm>
        <a:off x="0" y="481024"/>
        <a:ext cx="5964758" cy="3578854"/>
      </dsp:txXfrm>
    </dsp:sp>
    <dsp:sp modelId="{A134E75A-3230-40A2-9216-DF29AE7B6BB4}">
      <dsp:nvSpPr>
        <dsp:cNvPr id="0" name=""/>
        <dsp:cNvSpPr/>
      </dsp:nvSpPr>
      <dsp:spPr>
        <a:xfrm>
          <a:off x="5999290" y="521653"/>
          <a:ext cx="4646308" cy="3578854"/>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i="0" kern="1200" dirty="0"/>
            <a:t>LEGGE DI BILANCIO 2021</a:t>
          </a:r>
        </a:p>
        <a:p>
          <a:pPr marL="0" lvl="0" indent="0" algn="just" defTabSz="711200">
            <a:lnSpc>
              <a:spcPct val="90000"/>
            </a:lnSpc>
            <a:spcBef>
              <a:spcPct val="0"/>
            </a:spcBef>
            <a:spcAft>
              <a:spcPct val="35000"/>
            </a:spcAft>
            <a:buNone/>
          </a:pPr>
          <a:r>
            <a:rPr lang="it-IT" sz="1600" b="1" i="0" kern="1200" dirty="0"/>
            <a:t>proroga al quinto esercizio successivo</a:t>
          </a:r>
          <a:r>
            <a:rPr lang="it-IT" sz="1600" b="0" i="0" kern="1200" dirty="0"/>
            <a:t> (</a:t>
          </a:r>
          <a:r>
            <a:rPr lang="it-IT" sz="1600" b="0" i="1" kern="1200" dirty="0"/>
            <a:t>i.e.</a:t>
          </a:r>
          <a:r>
            <a:rPr lang="it-IT" sz="1600" b="0" i="0" kern="1200" dirty="0"/>
            <a:t> </a:t>
          </a:r>
          <a:r>
            <a:rPr lang="it-IT" sz="1600" b="1" i="0" kern="1200" dirty="0"/>
            <a:t>2025</a:t>
          </a:r>
          <a:r>
            <a:rPr lang="it-IT" sz="1600" b="0" i="0" kern="1200" dirty="0"/>
            <a:t> per le società con periodo amministrativo coincidente con l’anno solare) gli </a:t>
          </a:r>
          <a:r>
            <a:rPr lang="it-IT" sz="1600" b="1" i="0" kern="1200" dirty="0"/>
            <a:t>obblighi</a:t>
          </a:r>
          <a:r>
            <a:rPr lang="it-IT" sz="1600" b="0" i="0" kern="1200" dirty="0"/>
            <a:t> di </a:t>
          </a:r>
          <a:r>
            <a:rPr lang="it-IT" sz="1600" b="1" i="0" kern="1200" dirty="0"/>
            <a:t>riduzione del capitale sociale</a:t>
          </a:r>
          <a:r>
            <a:rPr lang="it-IT" sz="1600" b="0" i="0" kern="1200" dirty="0"/>
            <a:t> derivanti dal realizzo di </a:t>
          </a:r>
          <a:r>
            <a:rPr lang="it-IT" sz="1600" b="1" i="0" kern="1200" dirty="0"/>
            <a:t>perdite</a:t>
          </a:r>
          <a:r>
            <a:rPr lang="it-IT" sz="1600" b="0" i="0" kern="1200" dirty="0"/>
            <a:t> </a:t>
          </a:r>
          <a:r>
            <a:rPr lang="it-IT" sz="1600" b="1" i="0" kern="1200" dirty="0"/>
            <a:t>emerse</a:t>
          </a:r>
          <a:r>
            <a:rPr lang="it-IT" sz="1600" b="0" i="0" kern="1200" dirty="0"/>
            <a:t> nell’esercizio in corso alla data del </a:t>
          </a:r>
          <a:r>
            <a:rPr lang="it-IT" sz="1600" b="1" i="0" kern="1200" dirty="0"/>
            <a:t>31 dicembre 2020 </a:t>
          </a:r>
          <a:r>
            <a:rPr lang="it-IT" sz="1600" b="0" i="0" kern="1200" dirty="0"/>
            <a:t>nonché l’operatività delle eventuali </a:t>
          </a:r>
          <a:r>
            <a:rPr lang="it-IT" sz="1600" b="1" i="0" kern="1200" dirty="0"/>
            <a:t>cause di scioglimento</a:t>
          </a:r>
          <a:r>
            <a:rPr lang="it-IT" sz="1600" b="0" i="0" kern="1200" dirty="0"/>
            <a:t> verificatesi nello stesso anno.</a:t>
          </a:r>
        </a:p>
        <a:p>
          <a:pPr marL="0" lvl="0" indent="0" algn="just" defTabSz="711200">
            <a:lnSpc>
              <a:spcPct val="90000"/>
            </a:lnSpc>
            <a:spcBef>
              <a:spcPct val="0"/>
            </a:spcBef>
            <a:spcAft>
              <a:spcPct val="35000"/>
            </a:spcAft>
            <a:buNone/>
          </a:pPr>
          <a:r>
            <a:rPr lang="it-IT" sz="1600" b="0" i="0" kern="1200" dirty="0"/>
            <a:t>Se entro l'esercizio successivo il capitale non risulta reintegrato al di sopra del minimo legale, l'assemblea che approva il bilancio di tale esercizio deve deliberare ai sensi degli articoli 2447 o 2482-ter del codice civile.</a:t>
          </a:r>
          <a:endParaRPr lang="it-IT" sz="1600" kern="1200" dirty="0"/>
        </a:p>
      </dsp:txBody>
      <dsp:txXfrm>
        <a:off x="5999290" y="521653"/>
        <a:ext cx="4646308" cy="3578854"/>
      </dsp:txXfrm>
    </dsp:sp>
    <dsp:sp modelId="{49BC71EA-C912-4A7C-B814-598288F89205}">
      <dsp:nvSpPr>
        <dsp:cNvPr id="0" name=""/>
        <dsp:cNvSpPr/>
      </dsp:nvSpPr>
      <dsp:spPr>
        <a:xfrm>
          <a:off x="6129306" y="4161912"/>
          <a:ext cx="4032480" cy="2670969"/>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Il </a:t>
          </a:r>
          <a:r>
            <a:rPr lang="en-US" sz="1600" kern="1200" dirty="0" err="1"/>
            <a:t>Consiglio</a:t>
          </a:r>
          <a:r>
            <a:rPr lang="en-US" sz="1600" kern="1200" dirty="0"/>
            <a:t> Nazionale  </a:t>
          </a:r>
          <a:r>
            <a:rPr lang="en-US" sz="1600" kern="1200" dirty="0" err="1"/>
            <a:t>dei</a:t>
          </a:r>
          <a:r>
            <a:rPr lang="en-US" sz="1600" kern="1200" dirty="0"/>
            <a:t> Dottori </a:t>
          </a:r>
          <a:r>
            <a:rPr lang="en-US" sz="1600" kern="1200" dirty="0" err="1"/>
            <a:t>Commercialisti</a:t>
          </a:r>
          <a:r>
            <a:rPr lang="en-US" sz="1600" kern="1200" dirty="0"/>
            <a:t> è </a:t>
          </a:r>
          <a:r>
            <a:rPr lang="en-US" sz="1600" kern="1200" dirty="0" err="1"/>
            <a:t>deputato</a:t>
          </a:r>
          <a:r>
            <a:rPr lang="en-US" sz="1600" kern="1200" dirty="0"/>
            <a:t> ad </a:t>
          </a:r>
          <a:r>
            <a:rPr lang="en-US" sz="1600" kern="1200" dirty="0" err="1"/>
            <a:t>emanare</a:t>
          </a:r>
          <a:r>
            <a:rPr lang="en-US" sz="1600" kern="1200" dirty="0"/>
            <a:t> </a:t>
          </a:r>
          <a:r>
            <a:rPr lang="en-US" sz="1600" kern="1200" dirty="0" err="1"/>
            <a:t>gli</a:t>
          </a:r>
          <a:r>
            <a:rPr lang="en-US" sz="1600" kern="1200" dirty="0"/>
            <a:t> </a:t>
          </a:r>
          <a:r>
            <a:rPr lang="en-US" sz="1600" kern="1200" dirty="0" err="1"/>
            <a:t>indici</a:t>
          </a:r>
          <a:r>
            <a:rPr lang="en-US" sz="1600" kern="1200" dirty="0"/>
            <a:t> di cui al comma 1 secondo le </a:t>
          </a:r>
          <a:r>
            <a:rPr lang="en-US" sz="1600" kern="1200" dirty="0" err="1"/>
            <a:t>seguenti</a:t>
          </a:r>
          <a:r>
            <a:rPr lang="en-US" sz="1600" kern="1200" dirty="0"/>
            <a:t> </a:t>
          </a:r>
          <a:r>
            <a:rPr lang="en-US" sz="1600" kern="1200" dirty="0" err="1"/>
            <a:t>caratteristiche</a:t>
          </a:r>
          <a:r>
            <a:rPr lang="en-US" sz="1600" kern="1200" dirty="0"/>
            <a:t>: </a:t>
          </a:r>
          <a:r>
            <a:rPr lang="en-US" sz="1600" kern="1200" dirty="0" err="1"/>
            <a:t>indici</a:t>
          </a:r>
          <a:r>
            <a:rPr lang="en-US" sz="1600" kern="1200" dirty="0"/>
            <a:t> </a:t>
          </a:r>
          <a:r>
            <a:rPr lang="en-US" sz="1600" kern="1200" dirty="0" err="1"/>
            <a:t>revisionati</a:t>
          </a:r>
          <a:r>
            <a:rPr lang="en-US" sz="1600" kern="1200" dirty="0"/>
            <a:t> </a:t>
          </a:r>
          <a:r>
            <a:rPr lang="en-US" sz="1600" kern="1200" dirty="0" err="1"/>
            <a:t>ogni</a:t>
          </a:r>
          <a:r>
            <a:rPr lang="en-US" sz="1600" kern="1200" dirty="0"/>
            <a:t> 3 anni, secondo la </a:t>
          </a:r>
          <a:r>
            <a:rPr lang="en-US" sz="1600" kern="1200" dirty="0" err="1"/>
            <a:t>classificazione</a:t>
          </a:r>
          <a:r>
            <a:rPr lang="en-US" sz="1600" kern="1200" dirty="0"/>
            <a:t> </a:t>
          </a:r>
          <a:r>
            <a:rPr lang="en-US" sz="1600" kern="1200" dirty="0" err="1"/>
            <a:t>Istat</a:t>
          </a:r>
          <a:r>
            <a:rPr lang="en-US" sz="1600" kern="1200" dirty="0"/>
            <a:t> </a:t>
          </a:r>
          <a:r>
            <a:rPr lang="en-US" sz="1600" kern="1200" dirty="0" err="1"/>
            <a:t>delle</a:t>
          </a:r>
          <a:r>
            <a:rPr lang="en-US" sz="1600" kern="1200" dirty="0"/>
            <a:t> </a:t>
          </a:r>
          <a:r>
            <a:rPr lang="en-US" sz="1600" kern="1200" dirty="0" err="1"/>
            <a:t>attività</a:t>
          </a:r>
          <a:r>
            <a:rPr lang="en-US" sz="1600" kern="1200" dirty="0"/>
            <a:t> </a:t>
          </a:r>
          <a:r>
            <a:rPr lang="en-US" sz="1600" kern="1200" dirty="0" err="1"/>
            <a:t>economiche</a:t>
          </a:r>
          <a:r>
            <a:rPr lang="en-US" sz="1600" kern="1200" dirty="0"/>
            <a:t> e, </a:t>
          </a:r>
          <a:r>
            <a:rPr lang="en-US" sz="1600" kern="1200" dirty="0" err="1"/>
            <a:t>quindi</a:t>
          </a:r>
          <a:r>
            <a:rPr lang="en-US" sz="1600" kern="1200" dirty="0"/>
            <a:t> per </a:t>
          </a:r>
          <a:r>
            <a:rPr lang="en-US" sz="1600" kern="1200" dirty="0" err="1"/>
            <a:t>tipologia</a:t>
          </a:r>
          <a:r>
            <a:rPr lang="en-US" sz="1600" kern="1200" dirty="0"/>
            <a:t> di </a:t>
          </a:r>
          <a:r>
            <a:rPr lang="en-US" sz="1600" kern="1200" dirty="0" err="1"/>
            <a:t>attività</a:t>
          </a:r>
          <a:r>
            <a:rPr lang="en-US" sz="1600" kern="1200" dirty="0"/>
            <a:t> </a:t>
          </a:r>
          <a:r>
            <a:rPr lang="en-US" sz="1600" kern="1200" dirty="0" err="1"/>
            <a:t>economica</a:t>
          </a:r>
          <a:r>
            <a:rPr lang="en-US" sz="1600" kern="1200" dirty="0"/>
            <a:t>; </a:t>
          </a:r>
          <a:r>
            <a:rPr lang="en-US" sz="1600" kern="1200" dirty="0" err="1"/>
            <a:t>indici</a:t>
          </a:r>
          <a:r>
            <a:rPr lang="en-US" sz="1600" kern="1200" dirty="0"/>
            <a:t> per le start-up innovative di cui al D.L. 179/2012, alle PMI innovative di cui </a:t>
          </a:r>
          <a:r>
            <a:rPr lang="en-US" sz="1600" kern="1200" dirty="0" err="1"/>
            <a:t>alla</a:t>
          </a:r>
          <a:r>
            <a:rPr lang="en-US" sz="1600" kern="1200" dirty="0"/>
            <a:t> </a:t>
          </a:r>
          <a:r>
            <a:rPr lang="en-US" sz="1600" kern="1200" dirty="0" err="1"/>
            <a:t>legge</a:t>
          </a:r>
          <a:r>
            <a:rPr lang="en-US" sz="1600" kern="1200" dirty="0"/>
            <a:t> 33/2015.</a:t>
          </a:r>
        </a:p>
      </dsp:txBody>
      <dsp:txXfrm>
        <a:off x="6129306" y="4161912"/>
        <a:ext cx="4032480" cy="2670969"/>
      </dsp:txXfrm>
    </dsp:sp>
    <dsp:sp modelId="{9EB4B936-8952-4E99-ACC7-27C2159AB8B8}">
      <dsp:nvSpPr>
        <dsp:cNvPr id="0" name=""/>
        <dsp:cNvSpPr/>
      </dsp:nvSpPr>
      <dsp:spPr>
        <a:xfrm>
          <a:off x="0" y="4919597"/>
          <a:ext cx="1308011" cy="1355666"/>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INDICI EMANATI NEL 2019</a:t>
          </a:r>
          <a:endParaRPr lang="en-US" sz="1600" kern="1200" dirty="0"/>
        </a:p>
      </dsp:txBody>
      <dsp:txXfrm>
        <a:off x="0" y="4919597"/>
        <a:ext cx="1308011" cy="1355666"/>
      </dsp:txXfrm>
    </dsp:sp>
    <dsp:sp modelId="{E6856D3A-533C-4799-B39B-E3A49B717978}">
      <dsp:nvSpPr>
        <dsp:cNvPr id="0" name=""/>
        <dsp:cNvSpPr/>
      </dsp:nvSpPr>
      <dsp:spPr>
        <a:xfrm>
          <a:off x="2217107" y="5023152"/>
          <a:ext cx="1228501" cy="1305541"/>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NEL 2022 GIA’ SOGGETTI A REVISIONE SENZA ESSERE ENTRATI IN VIGORE</a:t>
          </a:r>
          <a:endParaRPr lang="en-US" sz="1400" kern="1200" dirty="0"/>
        </a:p>
      </dsp:txBody>
      <dsp:txXfrm>
        <a:off x="2217107" y="5023152"/>
        <a:ext cx="1228501" cy="1305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BDC-AE6E-4B26-8A99-271078A2CD65}">
      <dsp:nvSpPr>
        <dsp:cNvPr id="0" name=""/>
        <dsp:cNvSpPr/>
      </dsp:nvSpPr>
      <dsp:spPr>
        <a:xfrm>
          <a:off x="909" y="81646"/>
          <a:ext cx="9504430" cy="6694709"/>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i="0" kern="1200" dirty="0"/>
            <a:t>La novellata disposizione dell’art. 6 del </a:t>
          </a:r>
          <a:r>
            <a:rPr lang="it-IT" sz="1700" b="1" i="0" kern="1200" dirty="0" err="1"/>
            <a:t>d.l.</a:t>
          </a:r>
          <a:r>
            <a:rPr lang="it-IT" sz="1700" b="1" i="0" kern="1200" dirty="0"/>
            <a:t> n. 23/2020</a:t>
          </a:r>
          <a:endParaRPr lang="it-IT" sz="1700" b="0" i="0" kern="1200" dirty="0"/>
        </a:p>
        <a:p>
          <a:pPr marL="0" lvl="0" indent="0" algn="just" defTabSz="755650">
            <a:lnSpc>
              <a:spcPct val="90000"/>
            </a:lnSpc>
            <a:spcBef>
              <a:spcPct val="0"/>
            </a:spcBef>
            <a:spcAft>
              <a:spcPct val="35000"/>
            </a:spcAft>
            <a:buNone/>
          </a:pPr>
          <a:r>
            <a:rPr lang="it-IT" sz="1700" b="0" i="0" kern="1200" dirty="0"/>
            <a:t>In particolare, l’</a:t>
          </a:r>
          <a:r>
            <a:rPr lang="it-IT" sz="1700" b="1" i="0" kern="1200" dirty="0"/>
            <a:t>integralmente novellata</a:t>
          </a:r>
          <a:r>
            <a:rPr lang="it-IT" sz="1700" b="0" i="0" kern="1200" dirty="0"/>
            <a:t> formulazione del citato </a:t>
          </a:r>
          <a:r>
            <a:rPr lang="it-IT" sz="1700" b="1" i="0" kern="1200" dirty="0"/>
            <a:t>art. 6</a:t>
          </a:r>
          <a:r>
            <a:rPr lang="it-IT" sz="1700" b="0" i="0" kern="1200" dirty="0"/>
            <a:t> del </a:t>
          </a:r>
          <a:r>
            <a:rPr lang="it-IT" sz="1700" b="0" i="0" kern="1200" dirty="0" err="1"/>
            <a:t>d.l.</a:t>
          </a:r>
          <a:r>
            <a:rPr lang="it-IT" sz="1700" b="0" i="0" kern="1200" dirty="0"/>
            <a:t> n. 23/2020 – che assume un evidente </a:t>
          </a:r>
          <a:r>
            <a:rPr lang="it-IT" sz="1700" b="1" i="0" kern="1200" dirty="0"/>
            <a:t>carattere derogatorio</a:t>
          </a:r>
          <a:r>
            <a:rPr lang="it-IT" sz="1700" b="0" i="0" kern="1200" dirty="0"/>
            <a:t> alle disposizioni del Codice Civile – dispone, tra l’altro, che:</a:t>
          </a:r>
        </a:p>
        <a:p>
          <a:pPr marL="0" lvl="0" indent="0" algn="just" defTabSz="755650">
            <a:lnSpc>
              <a:spcPct val="90000"/>
            </a:lnSpc>
            <a:spcBef>
              <a:spcPct val="0"/>
            </a:spcBef>
            <a:spcAft>
              <a:spcPct val="35000"/>
            </a:spcAft>
            <a:buFont typeface="+mj-lt"/>
            <a:buNone/>
          </a:pPr>
          <a:r>
            <a:rPr lang="it-IT" sz="1700" b="0" i="0" kern="1200" dirty="0">
              <a:highlight>
                <a:srgbClr val="FF0000"/>
              </a:highlight>
            </a:rPr>
            <a:t>le </a:t>
          </a:r>
          <a:r>
            <a:rPr lang="it-IT" sz="1700" b="1" i="0" kern="1200" dirty="0">
              <a:highlight>
                <a:srgbClr val="FF0000"/>
              </a:highlight>
            </a:rPr>
            <a:t>perdite emerse</a:t>
          </a:r>
          <a:r>
            <a:rPr lang="it-IT" sz="1700" b="0" i="0" kern="1200" dirty="0">
              <a:highlight>
                <a:srgbClr val="FF0000"/>
              </a:highlight>
            </a:rPr>
            <a:t> nell’</a:t>
          </a:r>
          <a:r>
            <a:rPr lang="it-IT" sz="1700" b="1" i="0" kern="1200" dirty="0">
              <a:highlight>
                <a:srgbClr val="FF0000"/>
              </a:highlight>
            </a:rPr>
            <a:t>esercizio in corso </a:t>
          </a:r>
          <a:r>
            <a:rPr lang="it-IT" sz="1700" b="0" i="0" kern="1200" dirty="0">
              <a:highlight>
                <a:srgbClr val="FF0000"/>
              </a:highlight>
            </a:rPr>
            <a:t>alla data del </a:t>
          </a:r>
          <a:r>
            <a:rPr lang="it-IT" sz="1700" b="1" i="0" kern="1200" dirty="0">
              <a:highlight>
                <a:srgbClr val="FF0000"/>
              </a:highlight>
            </a:rPr>
            <a:t>31 dicembre 2020</a:t>
          </a:r>
          <a:r>
            <a:rPr lang="it-IT" sz="1700" b="0" i="0" kern="1200" dirty="0">
              <a:highlight>
                <a:srgbClr val="FF0000"/>
              </a:highlight>
            </a:rPr>
            <a:t> – </a:t>
          </a:r>
          <a:r>
            <a:rPr lang="it-IT" sz="1700" b="0" i="0" kern="1200" dirty="0"/>
            <a:t>ovvero nei bilanci che chiudono a detta data, così come per gli “</a:t>
          </a:r>
          <a:r>
            <a:rPr lang="it-IT" sz="1700" b="0" i="1" kern="1200" dirty="0"/>
            <a:t>esercizi a cavallo</a:t>
          </a:r>
          <a:r>
            <a:rPr lang="it-IT" sz="1700" b="0" i="0" kern="1200" dirty="0"/>
            <a:t>” (ad esempio, 1° luglio 2020 – 30 giugno 2021) – </a:t>
          </a:r>
          <a:r>
            <a:rPr lang="it-IT" sz="1700" b="1" i="0" kern="1200" dirty="0">
              <a:highlight>
                <a:srgbClr val="FF0000"/>
              </a:highlight>
            </a:rPr>
            <a:t>non richiedono</a:t>
          </a:r>
          <a:r>
            <a:rPr lang="it-IT" sz="1700" b="0" i="0" kern="1200" dirty="0">
              <a:highlight>
                <a:srgbClr val="FF0000"/>
              </a:highlight>
            </a:rPr>
            <a:t> gli </a:t>
          </a:r>
          <a:r>
            <a:rPr lang="it-IT" sz="1700" b="1" i="0" kern="1200" dirty="0">
              <a:highlight>
                <a:srgbClr val="FF0000"/>
              </a:highlight>
            </a:rPr>
            <a:t>interventi</a:t>
          </a:r>
          <a:r>
            <a:rPr lang="it-IT" sz="1700" b="0" i="0" kern="1200" dirty="0">
              <a:highlight>
                <a:srgbClr val="FF0000"/>
              </a:highlight>
            </a:rPr>
            <a:t> espressamente previsti in materia dal </a:t>
          </a:r>
          <a:r>
            <a:rPr lang="it-IT" sz="1700" b="1" i="0" kern="1200" dirty="0">
              <a:highlight>
                <a:srgbClr val="FF0000"/>
              </a:highlight>
            </a:rPr>
            <a:t>Codice Civile</a:t>
          </a:r>
          <a:r>
            <a:rPr lang="it-IT" sz="1700" b="0" i="0" kern="1200" dirty="0"/>
            <a:t>, per le </a:t>
          </a:r>
          <a:r>
            <a:rPr lang="it-IT" sz="1700" b="1" i="0" kern="1200" dirty="0"/>
            <a:t>società per azioni</a:t>
          </a:r>
          <a:r>
            <a:rPr lang="it-IT" sz="1700" b="0" i="0" kern="1200" dirty="0"/>
            <a:t> all’</a:t>
          </a:r>
          <a:r>
            <a:rPr lang="it-IT" sz="1700" b="1" i="0" kern="1200" dirty="0"/>
            <a:t>art. 2446</a:t>
          </a:r>
          <a:r>
            <a:rPr lang="it-IT" sz="1700" b="0" i="0" kern="1200" dirty="0"/>
            <a:t> (“</a:t>
          </a:r>
          <a:r>
            <a:rPr lang="it-IT" sz="1700" b="0" i="1" kern="1200" dirty="0"/>
            <a:t>Riduzione del capitale per perdite</a:t>
          </a:r>
          <a:r>
            <a:rPr lang="it-IT" sz="1700" b="0" i="0" kern="1200" dirty="0"/>
            <a:t>”), </a:t>
          </a:r>
          <a:r>
            <a:rPr lang="it-IT" sz="1700" b="1" i="0" kern="1200" dirty="0"/>
            <a:t>commi 2 e 3</a:t>
          </a:r>
          <a:r>
            <a:rPr lang="it-IT" sz="1700" b="0" i="0" kern="1200" dirty="0"/>
            <a:t>, e all’</a:t>
          </a:r>
          <a:r>
            <a:rPr lang="it-IT" sz="1700" b="1" i="0" kern="1200" dirty="0"/>
            <a:t>art. 2447</a:t>
          </a:r>
          <a:r>
            <a:rPr lang="it-IT" sz="1700" b="0" i="0" kern="1200" dirty="0"/>
            <a:t> (“</a:t>
          </a:r>
          <a:r>
            <a:rPr lang="it-IT" sz="1700" b="0" i="1" kern="1200" dirty="0"/>
            <a:t>Riduzione del capitale sociale al di sotto del limite legale</a:t>
          </a:r>
          <a:r>
            <a:rPr lang="it-IT" sz="1700" b="0" i="0" kern="1200" dirty="0"/>
            <a:t>”); per le </a:t>
          </a:r>
          <a:r>
            <a:rPr lang="it-IT" sz="1700" b="1" i="0" kern="1200" dirty="0"/>
            <a:t>società a responsabilità limitata</a:t>
          </a:r>
          <a:r>
            <a:rPr lang="it-IT" sz="1700" b="0" i="0" kern="1200" dirty="0"/>
            <a:t> all’</a:t>
          </a:r>
          <a:r>
            <a:rPr lang="it-IT" sz="1700" b="1" i="0" kern="1200" dirty="0"/>
            <a:t>art. 2482-</a:t>
          </a:r>
          <a:r>
            <a:rPr lang="it-IT" sz="1700" b="1" i="1" kern="1200" dirty="0"/>
            <a:t>bis</a:t>
          </a:r>
          <a:r>
            <a:rPr lang="it-IT" sz="1700" b="0" i="0" kern="1200" dirty="0"/>
            <a:t> (“</a:t>
          </a:r>
          <a:r>
            <a:rPr lang="it-IT" sz="1700" b="0" i="1" kern="1200" dirty="0"/>
            <a:t>Riduzione del capitale per perdite</a:t>
          </a:r>
          <a:r>
            <a:rPr lang="it-IT" sz="1700" b="0" i="0" kern="1200" dirty="0"/>
            <a:t>”), commi 4, 5 e 6 e all’</a:t>
          </a:r>
          <a:r>
            <a:rPr lang="it-IT" sz="1700" b="1" i="0" kern="1200" dirty="0"/>
            <a:t>art. 2482-</a:t>
          </a:r>
          <a:r>
            <a:rPr lang="it-IT" sz="1700" b="1" i="1" kern="1200" dirty="0"/>
            <a:t>ter</a:t>
          </a:r>
          <a:r>
            <a:rPr lang="it-IT" sz="1700" b="0" i="0" kern="1200" dirty="0"/>
            <a:t> (“</a:t>
          </a:r>
          <a:r>
            <a:rPr lang="it-IT" sz="1700" b="0" i="1" kern="1200" dirty="0"/>
            <a:t>Riduzione del capitale al di sotto del minimo legale</a:t>
          </a:r>
          <a:r>
            <a:rPr lang="it-IT" sz="1700" b="0" i="0" kern="1200" dirty="0"/>
            <a:t>”);</a:t>
          </a:r>
        </a:p>
        <a:p>
          <a:pPr marL="0" lvl="0" indent="0" algn="just" defTabSz="755650">
            <a:lnSpc>
              <a:spcPct val="90000"/>
            </a:lnSpc>
            <a:spcBef>
              <a:spcPct val="0"/>
            </a:spcBef>
            <a:spcAft>
              <a:spcPct val="35000"/>
            </a:spcAft>
            <a:buFont typeface="+mj-lt"/>
            <a:buNone/>
          </a:pPr>
          <a:r>
            <a:rPr lang="it-IT" sz="1700" b="1" i="0" kern="1200" dirty="0">
              <a:highlight>
                <a:srgbClr val="FF0000"/>
              </a:highlight>
            </a:rPr>
            <a:t>non opera</a:t>
          </a:r>
          <a:r>
            <a:rPr lang="it-IT" sz="1700" b="0" i="0" kern="1200" dirty="0">
              <a:highlight>
                <a:srgbClr val="FF0000"/>
              </a:highlight>
            </a:rPr>
            <a:t> la </a:t>
          </a:r>
          <a:r>
            <a:rPr lang="it-IT" sz="1700" b="1" i="0" kern="1200" dirty="0">
              <a:highlight>
                <a:srgbClr val="FF0000"/>
              </a:highlight>
            </a:rPr>
            <a:t>causa di scioglimento</a:t>
          </a:r>
          <a:r>
            <a:rPr lang="it-IT" sz="1700" b="0" i="0" kern="1200" dirty="0">
              <a:highlight>
                <a:srgbClr val="FF0000"/>
              </a:highlight>
            </a:rPr>
            <a:t> delle società per riduzione o perdita del capitale sociale di cui, per le società di capitali, all’</a:t>
          </a:r>
          <a:r>
            <a:rPr lang="it-IT" sz="1700" b="1" i="0" kern="1200" dirty="0">
              <a:highlight>
                <a:srgbClr val="FF0000"/>
              </a:highlight>
            </a:rPr>
            <a:t>art. 2484</a:t>
          </a:r>
          <a:r>
            <a:rPr lang="it-IT" sz="1700" b="0" i="0" kern="1200" dirty="0">
              <a:highlight>
                <a:srgbClr val="FF0000"/>
              </a:highlight>
            </a:rPr>
            <a:t> (“</a:t>
          </a:r>
          <a:r>
            <a:rPr lang="it-IT" sz="1700" b="0" i="1" kern="1200" dirty="0">
              <a:highlight>
                <a:srgbClr val="FF0000"/>
              </a:highlight>
            </a:rPr>
            <a:t>Cause di scioglimento</a:t>
          </a:r>
          <a:r>
            <a:rPr lang="it-IT" sz="1700" b="0" i="0" kern="1200" dirty="0">
              <a:highlight>
                <a:srgbClr val="FF0000"/>
              </a:highlight>
            </a:rPr>
            <a:t>”), </a:t>
          </a:r>
          <a:r>
            <a:rPr lang="it-IT" sz="1700" b="1" i="0" kern="1200" dirty="0">
              <a:highlight>
                <a:srgbClr val="FF0000"/>
              </a:highlight>
            </a:rPr>
            <a:t>comma 1, n. 4</a:t>
          </a:r>
          <a:r>
            <a:rPr lang="it-IT" sz="1700" b="0" i="0" kern="1200" dirty="0">
              <a:highlight>
                <a:srgbClr val="FF0000"/>
              </a:highlight>
            </a:rPr>
            <a:t> e, per le società cooperative, all’</a:t>
          </a:r>
          <a:r>
            <a:rPr lang="it-IT" sz="1700" b="1" i="0" kern="1200" dirty="0">
              <a:highlight>
                <a:srgbClr val="FF0000"/>
              </a:highlight>
            </a:rPr>
            <a:t>art. 2545-</a:t>
          </a:r>
          <a:r>
            <a:rPr lang="it-IT" sz="1700" b="1" i="1" kern="1200" dirty="0">
              <a:highlight>
                <a:srgbClr val="FF0000"/>
              </a:highlight>
            </a:rPr>
            <a:t>duodecies</a:t>
          </a:r>
          <a:r>
            <a:rPr lang="it-IT" sz="1700" b="0" i="0" kern="1200" dirty="0">
              <a:highlight>
                <a:srgbClr val="FF0000"/>
              </a:highlight>
            </a:rPr>
            <a:t> (“</a:t>
          </a:r>
          <a:r>
            <a:rPr lang="it-IT" sz="1700" b="0" i="1" kern="1200" dirty="0">
              <a:highlight>
                <a:srgbClr val="FF0000"/>
              </a:highlight>
            </a:rPr>
            <a:t>Scioglimento</a:t>
          </a:r>
          <a:r>
            <a:rPr lang="it-IT" sz="1700" b="0" i="0" kern="1200" dirty="0">
              <a:highlight>
                <a:srgbClr val="FF0000"/>
              </a:highlight>
            </a:rPr>
            <a:t>”), </a:t>
          </a:r>
          <a:r>
            <a:rPr lang="it-IT" sz="1700" b="1" i="0" kern="1200" dirty="0">
              <a:highlight>
                <a:srgbClr val="FF0000"/>
              </a:highlight>
            </a:rPr>
            <a:t>comma 1</a:t>
          </a:r>
          <a:r>
            <a:rPr lang="it-IT" sz="1700" b="0" i="0" kern="1200" dirty="0">
              <a:highlight>
                <a:srgbClr val="FF0000"/>
              </a:highlight>
            </a:rPr>
            <a:t>, del </a:t>
          </a:r>
          <a:r>
            <a:rPr lang="it-IT" sz="1700" b="1" i="0" kern="1200" dirty="0">
              <a:highlight>
                <a:srgbClr val="FF0000"/>
              </a:highlight>
            </a:rPr>
            <a:t>Codice Civile</a:t>
          </a:r>
          <a:r>
            <a:rPr lang="it-IT" sz="1700" b="0" i="0" kern="1200" dirty="0">
              <a:highlight>
                <a:srgbClr val="FF0000"/>
              </a:highlight>
            </a:rPr>
            <a:t>;</a:t>
          </a:r>
        </a:p>
        <a:p>
          <a:pPr marL="0" lvl="0" indent="0" algn="just" defTabSz="755650">
            <a:lnSpc>
              <a:spcPct val="90000"/>
            </a:lnSpc>
            <a:spcBef>
              <a:spcPct val="0"/>
            </a:spcBef>
            <a:spcAft>
              <a:spcPct val="35000"/>
            </a:spcAft>
            <a:buFont typeface="+mj-lt"/>
            <a:buNone/>
          </a:pPr>
          <a:r>
            <a:rPr lang="it-IT" sz="1700" b="0" i="0" kern="1200" dirty="0">
              <a:highlight>
                <a:srgbClr val="FF0000"/>
              </a:highlight>
            </a:rPr>
            <a:t>il </a:t>
          </a:r>
          <a:r>
            <a:rPr lang="it-IT" sz="1700" b="1" i="0" kern="1200" dirty="0">
              <a:highlight>
                <a:srgbClr val="FF0000"/>
              </a:highlight>
            </a:rPr>
            <a:t>termine</a:t>
          </a:r>
          <a:r>
            <a:rPr lang="it-IT" sz="1700" b="0" i="0" kern="1200" dirty="0">
              <a:highlight>
                <a:srgbClr val="FF0000"/>
              </a:highlight>
            </a:rPr>
            <a:t> entro il quale la perdita deve risultare diminuita a meno di un terzo, </a:t>
          </a:r>
          <a:r>
            <a:rPr lang="it-IT" sz="1700" b="0" i="1" kern="1200" dirty="0">
              <a:highlight>
                <a:srgbClr val="FF0000"/>
              </a:highlight>
            </a:rPr>
            <a:t>ex</a:t>
          </a:r>
          <a:r>
            <a:rPr lang="it-IT" sz="1700" b="0" i="0" kern="1200" dirty="0">
              <a:highlight>
                <a:srgbClr val="FF0000"/>
              </a:highlight>
            </a:rPr>
            <a:t> </a:t>
          </a:r>
          <a:r>
            <a:rPr lang="it-IT" sz="1700" b="1" i="0" kern="1200" dirty="0">
              <a:highlight>
                <a:srgbClr val="FF0000"/>
              </a:highlight>
            </a:rPr>
            <a:t>art. 2446, comma 2 e art. 2482-</a:t>
          </a:r>
          <a:r>
            <a:rPr lang="it-IT" sz="1700" b="1" i="1" kern="1200" dirty="0">
              <a:highlight>
                <a:srgbClr val="FF0000"/>
              </a:highlight>
            </a:rPr>
            <a:t>bis</a:t>
          </a:r>
          <a:r>
            <a:rPr lang="it-IT" sz="1700" b="1" i="0" kern="1200" dirty="0">
              <a:highlight>
                <a:srgbClr val="FF0000"/>
              </a:highlight>
            </a:rPr>
            <a:t>, comma 4</a:t>
          </a:r>
          <a:r>
            <a:rPr lang="it-IT" sz="1700" b="0" i="0" kern="1200" dirty="0">
              <a:highlight>
                <a:srgbClr val="FF0000"/>
              </a:highlight>
            </a:rPr>
            <a:t>, del Codice Civile, è </a:t>
          </a:r>
          <a:r>
            <a:rPr lang="it-IT" sz="1700" b="1" i="0" kern="1200" dirty="0">
              <a:highlight>
                <a:srgbClr val="FF0000"/>
              </a:highlight>
            </a:rPr>
            <a:t>posticipato al quinto esercizio successivo</a:t>
          </a:r>
          <a:r>
            <a:rPr lang="it-IT" sz="1700" b="0" i="0" kern="1200" dirty="0">
              <a:highlight>
                <a:srgbClr val="FF0000"/>
              </a:highlight>
            </a:rPr>
            <a:t> (</a:t>
          </a:r>
          <a:r>
            <a:rPr lang="it-IT" sz="1700" b="0" i="1" kern="1200" dirty="0">
              <a:highlight>
                <a:srgbClr val="FF0000"/>
              </a:highlight>
            </a:rPr>
            <a:t>i.e.: </a:t>
          </a:r>
          <a:r>
            <a:rPr lang="it-IT" sz="1700" b="0" i="0" kern="1200" dirty="0">
              <a:highlight>
                <a:srgbClr val="FF0000"/>
              </a:highlight>
            </a:rPr>
            <a:t>fino alla data di approvazione del bilancio </a:t>
          </a:r>
          <a:r>
            <a:rPr lang="it-IT" sz="1700" b="1" i="0" kern="1200" dirty="0">
              <a:highlight>
                <a:srgbClr val="FF0000"/>
              </a:highlight>
            </a:rPr>
            <a:t>2025</a:t>
          </a:r>
          <a:r>
            <a:rPr lang="it-IT" sz="1700" b="0" i="0" kern="1200" dirty="0">
              <a:highlight>
                <a:srgbClr val="FF0000"/>
              </a:highlight>
            </a:rPr>
            <a:t>) e sarà l’Assemblea che approverà il bilancio di detto </a:t>
          </a:r>
          <a:r>
            <a:rPr lang="it-IT" sz="1700" b="1" i="0" kern="1200" dirty="0">
              <a:highlight>
                <a:srgbClr val="FF0000"/>
              </a:highlight>
            </a:rPr>
            <a:t>futuro esercizio</a:t>
          </a:r>
          <a:r>
            <a:rPr lang="it-IT" sz="1700" b="0" i="0" kern="1200" dirty="0">
              <a:highlight>
                <a:srgbClr val="FF0000"/>
              </a:highlight>
            </a:rPr>
            <a:t> che dovrà deliberare la riduzione del capitale in proporzione delle perdite accertate;</a:t>
          </a:r>
        </a:p>
        <a:p>
          <a:pPr marL="0" lvl="0" indent="0" algn="just" defTabSz="755650">
            <a:lnSpc>
              <a:spcPct val="90000"/>
            </a:lnSpc>
            <a:spcBef>
              <a:spcPct val="0"/>
            </a:spcBef>
            <a:spcAft>
              <a:spcPct val="35000"/>
            </a:spcAft>
            <a:buFont typeface="+mj-lt"/>
            <a:buNone/>
          </a:pPr>
          <a:r>
            <a:rPr lang="it-IT" sz="1700" b="0" i="0" kern="1200" dirty="0"/>
            <a:t>nelle ipotesi previste dagli artt. 2447 o 2482-</a:t>
          </a:r>
          <a:r>
            <a:rPr lang="it-IT" sz="1700" b="0" i="1" kern="1200" dirty="0"/>
            <a:t>ter</a:t>
          </a:r>
          <a:r>
            <a:rPr lang="it-IT" sz="1700" b="0" i="0" kern="1200" dirty="0"/>
            <a:t> del Codice Civile </a:t>
          </a:r>
          <a:r>
            <a:rPr lang="it-IT" sz="1700" b="0" i="0" kern="1200" dirty="0">
              <a:highlight>
                <a:srgbClr val="FF0000"/>
              </a:highlight>
            </a:rPr>
            <a:t>l’</a:t>
          </a:r>
          <a:r>
            <a:rPr lang="it-IT" sz="1700" b="1" i="0" kern="1200" dirty="0">
              <a:highlight>
                <a:srgbClr val="FF0000"/>
              </a:highlight>
            </a:rPr>
            <a:t>Assemblea</a:t>
          </a:r>
          <a:r>
            <a:rPr lang="it-IT" sz="1700" b="0" i="0" kern="1200" dirty="0">
              <a:highlight>
                <a:srgbClr val="FF0000"/>
              </a:highlight>
            </a:rPr>
            <a:t> convocata </a:t>
          </a:r>
          <a:r>
            <a:rPr lang="it-IT" sz="1700" b="1" i="0" kern="1200" dirty="0">
              <a:highlight>
                <a:srgbClr val="FF0000"/>
              </a:highlight>
            </a:rPr>
            <a:t>senza indugio</a:t>
          </a:r>
          <a:r>
            <a:rPr lang="it-IT" sz="1700" b="0" i="0" kern="1200" dirty="0">
              <a:highlight>
                <a:srgbClr val="FF0000"/>
              </a:highlight>
            </a:rPr>
            <a:t> dagli Amministratori, </a:t>
          </a:r>
          <a:r>
            <a:rPr lang="it-IT" sz="1700" b="1" i="0" kern="1200" dirty="0">
              <a:highlight>
                <a:srgbClr val="FF0000"/>
              </a:highlight>
            </a:rPr>
            <a:t>in alternativa</a:t>
          </a:r>
          <a:r>
            <a:rPr lang="it-IT" sz="1700" b="0" i="0" kern="1200" dirty="0">
              <a:highlight>
                <a:srgbClr val="FF0000"/>
              </a:highlight>
            </a:rPr>
            <a:t> all’immediata riduzione del capitale e al contemporaneo aumento del medesimo a una cifra non inferiore al minimo legale,</a:t>
          </a:r>
          <a:r>
            <a:rPr lang="it-IT" sz="1700" b="0" i="0" kern="1200" dirty="0"/>
            <a:t> può deliberare di </a:t>
          </a:r>
          <a:r>
            <a:rPr lang="it-IT" sz="1700" b="1" i="0" kern="1200" dirty="0">
              <a:highlight>
                <a:srgbClr val="FF0000"/>
              </a:highlight>
            </a:rPr>
            <a:t>rinviare tali decisioni</a:t>
          </a:r>
          <a:r>
            <a:rPr lang="it-IT" sz="1700" b="0" i="0" kern="1200" dirty="0">
              <a:highlight>
                <a:srgbClr val="FF0000"/>
              </a:highlight>
            </a:rPr>
            <a:t> alla chiusura del </a:t>
          </a:r>
          <a:r>
            <a:rPr lang="it-IT" sz="1700" b="1" i="0" kern="1200" dirty="0">
              <a:highlight>
                <a:srgbClr val="FF0000"/>
              </a:highlight>
            </a:rPr>
            <a:t>quinto esercizio</a:t>
          </a:r>
          <a:r>
            <a:rPr lang="it-IT" sz="1700" b="0" i="0" kern="1200" dirty="0">
              <a:highlight>
                <a:srgbClr val="FF0000"/>
              </a:highlight>
            </a:rPr>
            <a:t> successivo e sarà l’Assemblea che approverà il bilancio di detto esercizio che dovrà procedere alle deliberazioni di cui agli articoli 2447 o 2482-</a:t>
          </a:r>
          <a:r>
            <a:rPr lang="it-IT" sz="1700" b="0" i="1" kern="1200" dirty="0">
              <a:highlight>
                <a:srgbClr val="FF0000"/>
              </a:highlight>
            </a:rPr>
            <a:t>ter</a:t>
          </a:r>
          <a:r>
            <a:rPr lang="it-IT" sz="1700" b="0" i="0" kern="1200" dirty="0">
              <a:highlight>
                <a:srgbClr val="FF0000"/>
              </a:highlight>
            </a:rPr>
            <a:t> del Codice Civile;</a:t>
          </a:r>
        </a:p>
        <a:p>
          <a:pPr marL="0" lvl="0" indent="0" algn="just" defTabSz="755650">
            <a:lnSpc>
              <a:spcPct val="90000"/>
            </a:lnSpc>
            <a:spcBef>
              <a:spcPct val="0"/>
            </a:spcBef>
            <a:spcAft>
              <a:spcPct val="35000"/>
            </a:spcAft>
            <a:buFont typeface="+mj-lt"/>
            <a:buNone/>
          </a:pPr>
          <a:r>
            <a:rPr lang="it-IT" sz="1700" b="0" i="0" kern="1200" dirty="0"/>
            <a:t>fino alla data dell’Assemblea che approverà il bilancio di detto </a:t>
          </a:r>
          <a:r>
            <a:rPr lang="it-IT" sz="1700" b="0" i="0" kern="1200" dirty="0">
              <a:highlight>
                <a:srgbClr val="FF0000"/>
              </a:highlight>
            </a:rPr>
            <a:t>quinto esercizio </a:t>
          </a:r>
          <a:r>
            <a:rPr lang="it-IT" sz="1700" b="1" i="0" kern="1200" dirty="0">
              <a:highlight>
                <a:srgbClr val="FF0000"/>
              </a:highlight>
            </a:rPr>
            <a:t>non opererà la causa di scioglimento</a:t>
          </a:r>
          <a:r>
            <a:rPr lang="it-IT" sz="1700" b="0" i="0" kern="1200" dirty="0">
              <a:highlight>
                <a:srgbClr val="FF0000"/>
              </a:highlight>
            </a:rPr>
            <a:t> della società per riduzione o perdita del capitale sociale di cui agli artt. 2484</a:t>
          </a:r>
          <a:r>
            <a:rPr lang="it-IT" sz="1700" b="0" i="0" kern="1200" dirty="0"/>
            <a:t>, primo comma, numero 4), e 2545-</a:t>
          </a:r>
          <a:r>
            <a:rPr lang="it-IT" sz="1700" b="0" i="1" kern="1200" dirty="0"/>
            <a:t>duodecies</a:t>
          </a:r>
          <a:r>
            <a:rPr lang="it-IT" sz="1700" b="0" i="0" kern="1200" dirty="0"/>
            <a:t> del Codice Civile (comma 3 del novellato art. 6 del </a:t>
          </a:r>
          <a:r>
            <a:rPr lang="it-IT" sz="1700" b="0" i="0" kern="1200" dirty="0" err="1"/>
            <a:t>d.l.</a:t>
          </a:r>
          <a:r>
            <a:rPr lang="it-IT" sz="1700" b="0" i="0" kern="1200" dirty="0"/>
            <a:t> n. 23/2020).</a:t>
          </a:r>
          <a:endParaRPr lang="en-US" sz="1700" kern="1200" dirty="0"/>
        </a:p>
      </dsp:txBody>
      <dsp:txXfrm>
        <a:off x="909" y="81646"/>
        <a:ext cx="9504430" cy="66947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38440-DC41-43BA-97D5-A9608F370DD6}" type="datetimeFigureOut">
              <a:rPr lang="it-IT" smtClean="0"/>
              <a:t>29/11/2021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A0F3E-DB4C-4F78-B54D-F4AEDA6C518D}" type="slidenum">
              <a:rPr lang="it-IT" smtClean="0"/>
              <a:t>‹N›</a:t>
            </a:fld>
            <a:endParaRPr lang="it-IT"/>
          </a:p>
        </p:txBody>
      </p:sp>
    </p:spTree>
    <p:extLst>
      <p:ext uri="{BB962C8B-B14F-4D97-AF65-F5344CB8AC3E}">
        <p14:creationId xmlns:p14="http://schemas.microsoft.com/office/powerpoint/2010/main" val="402151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70159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piè di pagina 3"/>
          <p:cNvSpPr>
            <a:spLocks noGrp="1"/>
          </p:cNvSpPr>
          <p:nvPr>
            <p:ph type="ftr" sz="quarter" idx="10"/>
          </p:nvPr>
        </p:nvSpPr>
        <p:spPr/>
        <p:txBody>
          <a:bodyPr/>
          <a:lstStyle/>
          <a:p>
            <a:r>
              <a:rPr lang="it-IT"/>
              <a:t>1</a:t>
            </a:r>
          </a:p>
        </p:txBody>
      </p:sp>
      <p:sp>
        <p:nvSpPr>
          <p:cNvPr id="5" name="Segnaposto numero diapositiva 4"/>
          <p:cNvSpPr>
            <a:spLocks noGrp="1"/>
          </p:cNvSpPr>
          <p:nvPr>
            <p:ph type="sldNum" sz="quarter" idx="11"/>
          </p:nvPr>
        </p:nvSpPr>
        <p:spPr/>
        <p:txBody>
          <a:bodyPr/>
          <a:lstStyle/>
          <a:p>
            <a:fld id="{539C6205-172A-404F-BF79-1501B59A8C69}" type="slidenum">
              <a:rPr lang="it-IT" smtClean="0"/>
              <a:t>11</a:t>
            </a:fld>
            <a:endParaRPr lang="it-IT"/>
          </a:p>
        </p:txBody>
      </p:sp>
    </p:spTree>
    <p:extLst>
      <p:ext uri="{BB962C8B-B14F-4D97-AF65-F5344CB8AC3E}">
        <p14:creationId xmlns:p14="http://schemas.microsoft.com/office/powerpoint/2010/main" val="293968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80430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60048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28744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4453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972858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86874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005893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268571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344101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933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96356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764148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612776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100439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F2DA9D-F0A1-4E01-A72F-DF11DB5DB0EA}" type="datetimeFigureOut">
              <a:rPr lang="it-IT" smtClean="0"/>
              <a:t>29/11/2021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145690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9F2DA9D-F0A1-4E01-A72F-DF11DB5DB0EA}" type="datetimeFigureOut">
              <a:rPr lang="it-IT" smtClean="0"/>
              <a:t>29/11/2021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588587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2DA9D-F0A1-4E01-A72F-DF11DB5DB0EA}" type="datetimeFigureOut">
              <a:rPr lang="it-IT" smtClean="0"/>
              <a:t>29/11/2021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6272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590819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23491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19F2DA9D-F0A1-4E01-A72F-DF11DB5DB0EA}" type="datetimeFigureOut">
              <a:rPr lang="it-IT" smtClean="0"/>
              <a:t>29/11/2021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360683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325572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7974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306133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431643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55774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765334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395576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778026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978849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412374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145405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71284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F2DA9D-F0A1-4E01-A72F-DF11DB5DB0EA}" type="datetimeFigureOut">
              <a:rPr lang="it-IT" smtClean="0"/>
              <a:t>29/11/2021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06638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809882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9F2DA9D-F0A1-4E01-A72F-DF11DB5DB0EA}" type="datetimeFigureOut">
              <a:rPr lang="it-IT" smtClean="0"/>
              <a:t>29/11/2021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120504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2DA9D-F0A1-4E01-A72F-DF11DB5DB0EA}" type="datetimeFigureOut">
              <a:rPr lang="it-IT" smtClean="0"/>
              <a:t>29/11/2021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53355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005008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43695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601454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696856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7B5EBA-3F80-4BB5-A3A3-17796E0B890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D2CD8C4-1C6B-42BE-B693-75D9D030F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77EDC92-B6FB-47D0-89CF-3165F6E7F846}"/>
              </a:ext>
            </a:extLst>
          </p:cNvPr>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Segnaposto piè di pagina 4">
            <a:extLst>
              <a:ext uri="{FF2B5EF4-FFF2-40B4-BE49-F238E27FC236}">
                <a16:creationId xmlns:a16="http://schemas.microsoft.com/office/drawing/2014/main" id="{E7EF3DE5-CD7B-4DBF-BC64-A8DEE3489DD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B9A7A3-5265-4196-9DC5-6348FAA84880}"/>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827148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953089-87B6-430E-AC58-D805B938B85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E6A0E0-7649-491D-91A3-CB23A4E71A8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7B41940-0D25-41C2-AB0F-1FD2183969C0}"/>
              </a:ext>
            </a:extLst>
          </p:cNvPr>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Segnaposto piè di pagina 4">
            <a:extLst>
              <a:ext uri="{FF2B5EF4-FFF2-40B4-BE49-F238E27FC236}">
                <a16:creationId xmlns:a16="http://schemas.microsoft.com/office/drawing/2014/main" id="{2AE02785-16DE-4EBC-80E1-00ABB78F2A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B07D4E-A75D-40BE-8DDB-2064A8668F2C}"/>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911838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7E60AB-5A4C-413A-8017-8E40057B340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D90816C-41D3-4B23-8491-2095979C2C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8D6478B-0327-44A8-BF78-7DA76C8D0E04}"/>
              </a:ext>
            </a:extLst>
          </p:cNvPr>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Segnaposto piè di pagina 4">
            <a:extLst>
              <a:ext uri="{FF2B5EF4-FFF2-40B4-BE49-F238E27FC236}">
                <a16:creationId xmlns:a16="http://schemas.microsoft.com/office/drawing/2014/main" id="{4C88AC28-A99F-40FD-8A87-08431814B3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6CB33E-03D9-4EDA-B97B-1908C04E0AB9}"/>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709046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193EB3-5085-4D05-893E-8F445ECD094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958251-B3B0-41D3-8140-AE97556D5EA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9D85FF8-962E-464D-80C8-FD0B9A6D460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4680E4B-D2DA-4127-A37F-0AED4986A491}"/>
              </a:ext>
            </a:extLst>
          </p:cNvPr>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Segnaposto piè di pagina 5">
            <a:extLst>
              <a:ext uri="{FF2B5EF4-FFF2-40B4-BE49-F238E27FC236}">
                <a16:creationId xmlns:a16="http://schemas.microsoft.com/office/drawing/2014/main" id="{F2AD76CF-164B-48CC-842D-1246FF82BBE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E19A6DC-6D19-4BE7-9D61-D25BB4D164E9}"/>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05940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9F2DA9D-F0A1-4E01-A72F-DF11DB5DB0EA}" type="datetimeFigureOut">
              <a:rPr lang="it-IT" smtClean="0"/>
              <a:t>29/11/2021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552775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119CDE-B8B8-40D4-B721-E48DE3AA307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5C966CA-C3E7-4767-9BEA-C8D9D9DE6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E99DD70-4D3D-43A8-ADF2-662A0ECE0EB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A0308E-37D8-4C7C-A9FA-31AEC702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95CB8DE-19E1-434C-99C8-58EBAA1E443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81EBF18-5649-47F3-A355-BC22E781A21A}"/>
              </a:ext>
            </a:extLst>
          </p:cNvPr>
          <p:cNvSpPr>
            <a:spLocks noGrp="1"/>
          </p:cNvSpPr>
          <p:nvPr>
            <p:ph type="dt" sz="half" idx="10"/>
          </p:nvPr>
        </p:nvSpPr>
        <p:spPr/>
        <p:txBody>
          <a:bodyPr/>
          <a:lstStyle/>
          <a:p>
            <a:fld id="{19F2DA9D-F0A1-4E01-A72F-DF11DB5DB0EA}" type="datetimeFigureOut">
              <a:rPr lang="it-IT" smtClean="0"/>
              <a:t>29/11/2021</a:t>
            </a:fld>
            <a:endParaRPr lang="it-IT"/>
          </a:p>
        </p:txBody>
      </p:sp>
      <p:sp>
        <p:nvSpPr>
          <p:cNvPr id="8" name="Segnaposto piè di pagina 7">
            <a:extLst>
              <a:ext uri="{FF2B5EF4-FFF2-40B4-BE49-F238E27FC236}">
                <a16:creationId xmlns:a16="http://schemas.microsoft.com/office/drawing/2014/main" id="{130F6222-5D8E-4D15-9D0C-903DEC90738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08784E5-82BA-4312-B3B7-716C729B4FE9}"/>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399578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A04160-C02C-410D-BCC2-13AFF3BD05F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8B6FAA3-C426-4692-9003-2F1D704AE637}"/>
              </a:ext>
            </a:extLst>
          </p:cNvPr>
          <p:cNvSpPr>
            <a:spLocks noGrp="1"/>
          </p:cNvSpPr>
          <p:nvPr>
            <p:ph type="dt" sz="half" idx="10"/>
          </p:nvPr>
        </p:nvSpPr>
        <p:spPr/>
        <p:txBody>
          <a:bodyPr/>
          <a:lstStyle/>
          <a:p>
            <a:fld id="{19F2DA9D-F0A1-4E01-A72F-DF11DB5DB0EA}" type="datetimeFigureOut">
              <a:rPr lang="it-IT" smtClean="0"/>
              <a:t>29/11/2021</a:t>
            </a:fld>
            <a:endParaRPr lang="it-IT"/>
          </a:p>
        </p:txBody>
      </p:sp>
      <p:sp>
        <p:nvSpPr>
          <p:cNvPr id="4" name="Segnaposto piè di pagina 3">
            <a:extLst>
              <a:ext uri="{FF2B5EF4-FFF2-40B4-BE49-F238E27FC236}">
                <a16:creationId xmlns:a16="http://schemas.microsoft.com/office/drawing/2014/main" id="{E75D1981-A634-4DE8-B7E5-F470BFB250C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0660EB0-5ACF-4968-9DEC-FF33AC5CF592}"/>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570949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0ACF4AB-E02D-49DC-A5AE-7CED04CE0481}"/>
              </a:ext>
            </a:extLst>
          </p:cNvPr>
          <p:cNvSpPr>
            <a:spLocks noGrp="1"/>
          </p:cNvSpPr>
          <p:nvPr>
            <p:ph type="dt" sz="half" idx="10"/>
          </p:nvPr>
        </p:nvSpPr>
        <p:spPr/>
        <p:txBody>
          <a:bodyPr/>
          <a:lstStyle/>
          <a:p>
            <a:fld id="{19F2DA9D-F0A1-4E01-A72F-DF11DB5DB0EA}" type="datetimeFigureOut">
              <a:rPr lang="it-IT" smtClean="0"/>
              <a:t>29/11/2021</a:t>
            </a:fld>
            <a:endParaRPr lang="it-IT"/>
          </a:p>
        </p:txBody>
      </p:sp>
      <p:sp>
        <p:nvSpPr>
          <p:cNvPr id="3" name="Segnaposto piè di pagina 2">
            <a:extLst>
              <a:ext uri="{FF2B5EF4-FFF2-40B4-BE49-F238E27FC236}">
                <a16:creationId xmlns:a16="http://schemas.microsoft.com/office/drawing/2014/main" id="{8A45F73D-0714-4C3C-9A43-97105582FF2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A1F2AE1-C894-411F-B45B-E77524E2260E}"/>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727177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90F43-051A-4503-8D96-839E178F3E9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78732F-A098-4B13-AC2D-E45590265C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9D660E7-BF45-4030-9ECD-D9451A495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484EF61-FFDB-4AE5-ABB2-174FF9B6A196}"/>
              </a:ext>
            </a:extLst>
          </p:cNvPr>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Segnaposto piè di pagina 5">
            <a:extLst>
              <a:ext uri="{FF2B5EF4-FFF2-40B4-BE49-F238E27FC236}">
                <a16:creationId xmlns:a16="http://schemas.microsoft.com/office/drawing/2014/main" id="{E12397F7-9846-464D-8EA7-0A63065A20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BC3E604-7C7E-425D-9C25-BBAAA8548725}"/>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2558518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81492-831C-49DC-A7CC-A95A767C5E8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CD67E78-8CB4-48FC-8866-2260E6061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C1385AD-45A0-4625-A5CE-9358FE586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27D4376-3BDE-4235-ADDF-4A8D3844B8E3}"/>
              </a:ext>
            </a:extLst>
          </p:cNvPr>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Segnaposto piè di pagina 5">
            <a:extLst>
              <a:ext uri="{FF2B5EF4-FFF2-40B4-BE49-F238E27FC236}">
                <a16:creationId xmlns:a16="http://schemas.microsoft.com/office/drawing/2014/main" id="{4AEA3770-EE65-4A84-8677-63751F114AC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A5810C5-5DD8-44CF-A085-CBECFA11EF5C}"/>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90848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BC2825-ABF6-4E84-9907-118A19A0AB8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9A5C04E-BDE1-4D56-925E-E0D8CABFB87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53C7B2-563D-4E0E-BD45-0EECD5831992}"/>
              </a:ext>
            </a:extLst>
          </p:cNvPr>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Segnaposto piè di pagina 4">
            <a:extLst>
              <a:ext uri="{FF2B5EF4-FFF2-40B4-BE49-F238E27FC236}">
                <a16:creationId xmlns:a16="http://schemas.microsoft.com/office/drawing/2014/main" id="{BB189BCD-1A2B-404B-A7E4-7F7C4E9EB5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CD6D177-5433-424E-8D1C-99F87100BCB4}"/>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758700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4C248E8-0554-4E1F-A4FF-699DBC518E6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2B0B0CA-31AA-4A20-AAFC-5FD9F48F0DA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1D31A9-046B-403A-AE28-F13816AF3A8A}"/>
              </a:ext>
            </a:extLst>
          </p:cNvPr>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Segnaposto piè di pagina 4">
            <a:extLst>
              <a:ext uri="{FF2B5EF4-FFF2-40B4-BE49-F238E27FC236}">
                <a16:creationId xmlns:a16="http://schemas.microsoft.com/office/drawing/2014/main" id="{1842BF83-5631-410A-A2A7-83E7549079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B85DC1-DF7C-468A-A145-670BBA39F4D2}"/>
              </a:ext>
            </a:extLst>
          </p:cNvPr>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89582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99686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60285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19F2DA9D-F0A1-4E01-A72F-DF11DB5DB0EA}" type="datetimeFigureOut">
              <a:rPr lang="it-IT" smtClean="0"/>
              <a:t>29/11/2021</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125494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9F2DA9D-F0A1-4E01-A72F-DF11DB5DB0EA}" type="datetimeFigureOut">
              <a:rPr lang="it-IT" smtClean="0"/>
              <a:t>29/11/2021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F58C6A-B2ED-4CE1-A34B-B3F4681FD355}" type="slidenum">
              <a:rPr lang="it-IT" smtClean="0"/>
              <a:t>‹N›</a:t>
            </a:fld>
            <a:endParaRPr lang="it-IT"/>
          </a:p>
        </p:txBody>
      </p:sp>
    </p:spTree>
    <p:extLst>
      <p:ext uri="{BB962C8B-B14F-4D97-AF65-F5344CB8AC3E}">
        <p14:creationId xmlns:p14="http://schemas.microsoft.com/office/powerpoint/2010/main" val="311754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9F2DA9D-F0A1-4E01-A72F-DF11DB5DB0EA}" type="datetimeFigureOut">
              <a:rPr lang="it-IT" smtClean="0"/>
              <a:t>29/11/2021</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732084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9F2DA9D-F0A1-4E01-A72F-DF11DB5DB0EA}" type="datetimeFigureOut">
              <a:rPr lang="it-IT" smtClean="0"/>
              <a:t>29/11/2021</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427820143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2DA9D-F0A1-4E01-A72F-DF11DB5DB0EA}" type="datetimeFigureOut">
              <a:rPr lang="it-IT" smtClean="0"/>
              <a:t>29/11/2021</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278431789"/>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D7C9716-7BDB-4F10-8CB6-D24D35CF0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4DA61A9-8D21-4E19-A13A-B6393143C6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C53F6AD-A5F2-4860-87E0-8FB356636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2DA9D-F0A1-4E01-A72F-DF11DB5DB0EA}" type="datetimeFigureOut">
              <a:rPr lang="it-IT" smtClean="0"/>
              <a:t>29/11/2021</a:t>
            </a:fld>
            <a:endParaRPr lang="it-IT"/>
          </a:p>
        </p:txBody>
      </p:sp>
      <p:sp>
        <p:nvSpPr>
          <p:cNvPr id="5" name="Segnaposto piè di pagina 4">
            <a:extLst>
              <a:ext uri="{FF2B5EF4-FFF2-40B4-BE49-F238E27FC236}">
                <a16:creationId xmlns:a16="http://schemas.microsoft.com/office/drawing/2014/main" id="{C4E0DA1E-602A-4C41-AFE7-BFA7D018A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4EF0AC4-B274-4A99-B5A5-B8C5624D14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58C6A-B2ED-4CE1-A34B-B3F4681FD355}" type="slidenum">
              <a:rPr lang="it-IT" smtClean="0"/>
              <a:t>‹N›</a:t>
            </a:fld>
            <a:endParaRPr lang="it-IT"/>
          </a:p>
        </p:txBody>
      </p:sp>
    </p:spTree>
    <p:extLst>
      <p:ext uri="{BB962C8B-B14F-4D97-AF65-F5344CB8AC3E}">
        <p14:creationId xmlns:p14="http://schemas.microsoft.com/office/powerpoint/2010/main" val="41641766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6.jpe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5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41.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brocardi.it/dizionario/2572.html" TargetMode="External"/><Relationship Id="rId7" Type="http://schemas.openxmlformats.org/officeDocument/2006/relationships/image" Target="../media/image8.png"/><Relationship Id="rId2" Type="http://schemas.openxmlformats.org/officeDocument/2006/relationships/hyperlink" Target="https://www.brocardi.it/dizionario/3016.html" TargetMode="External"/><Relationship Id="rId1" Type="http://schemas.openxmlformats.org/officeDocument/2006/relationships/slideLayout" Target="../slideLayouts/slideLayout52.xml"/><Relationship Id="rId6" Type="http://schemas.openxmlformats.org/officeDocument/2006/relationships/image" Target="../media/image7.png"/><Relationship Id="rId5" Type="http://schemas.openxmlformats.org/officeDocument/2006/relationships/hyperlink" Target="https://www.brocardi.it/codice-civile/libro-quinto/titolo-v/capo-v/sezione-x/art2446.html" TargetMode="External"/><Relationship Id="rId4" Type="http://schemas.openxmlformats.org/officeDocument/2006/relationships/hyperlink" Target="https://www.brocardi.it/dizionario/2701.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3422" y="2249924"/>
            <a:ext cx="11776841" cy="2038221"/>
          </a:xfrm>
        </p:spPr>
        <p:txBody>
          <a:bodyPr>
            <a:normAutofit fontScale="90000"/>
          </a:bodyPr>
          <a:lstStyle/>
          <a:p>
            <a:pPr algn="ct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br>
              <a:rPr lang="it-IT" sz="4800" dirty="0"/>
            </a:br>
            <a:r>
              <a:rPr lang="it-IT" sz="4800" dirty="0"/>
              <a:t>COMMISSIONE FINANZA-CRISI E CONTROLLO DI GESTIONE</a:t>
            </a:r>
            <a:br>
              <a:rPr lang="it-IT" sz="4800" dirty="0"/>
            </a:br>
            <a:r>
              <a:rPr lang="it-IT" sz="2400" dirty="0"/>
              <a:t>LE DIFFICOLTA’ NELLE IMPRESE NELL’ERA COVID</a:t>
            </a:r>
            <a:br>
              <a:rPr lang="it-IT" sz="2400" dirty="0"/>
            </a:br>
            <a:r>
              <a:rPr lang="it-IT" sz="2400" dirty="0"/>
              <a:t>ANALISI E SOLUZIONI INNOVATIVE PER CRISI D’IMPRESA, CONTROLLO DI GESTIONE E APPROCCIO AL SISTEMA BANCARIO E FINANZIARIO</a:t>
            </a:r>
            <a:br>
              <a:rPr lang="it-IT" sz="2400" dirty="0"/>
            </a:br>
            <a:r>
              <a:rPr lang="it-IT" sz="2400" dirty="0"/>
              <a:t>OPERAZIONI DI PREPARAZIONE PER LA CHIUSURA BILANCI 2021: ORGANO AMMINISTRATIVO E DI CONTROLLO</a:t>
            </a:r>
          </a:p>
        </p:txBody>
      </p:sp>
      <p:sp>
        <p:nvSpPr>
          <p:cNvPr id="3" name="Sottotitolo 2"/>
          <p:cNvSpPr>
            <a:spLocks noGrp="1"/>
          </p:cNvSpPr>
          <p:nvPr>
            <p:ph type="subTitle" idx="1"/>
          </p:nvPr>
        </p:nvSpPr>
        <p:spPr>
          <a:xfrm>
            <a:off x="2384829" y="4608076"/>
            <a:ext cx="7269917" cy="1213945"/>
          </a:xfrm>
        </p:spPr>
        <p:txBody>
          <a:bodyPr>
            <a:normAutofit fontScale="62500" lnSpcReduction="20000"/>
          </a:bodyPr>
          <a:lstStyle/>
          <a:p>
            <a:r>
              <a:rPr lang="it-IT" dirty="0"/>
              <a:t>Dott. Alfredo Barbaranelli </a:t>
            </a:r>
          </a:p>
          <a:p>
            <a:r>
              <a:rPr lang="it-IT" dirty="0"/>
              <a:t>COMPONENTE della Commissione Crisi da Sovraindebitamento E DIRITTO PENALE DELL’ECONOMIA dell’Ordine dei Dottori Commercialisti ed e.c. di Roma – COORDINATORE COMMISSIONE PROCEDURE CONCORSUALI IN AMBITO PENALE - COMPONENTE COMMISSIONE CO.NE.PRO. FINANZA-CRISI-CONTROLLO DI GESTIONE</a:t>
            </a:r>
          </a:p>
          <a:p>
            <a:endParaRPr lang="it-IT" dirty="0"/>
          </a:p>
          <a:p>
            <a:endParaRPr lang="it-IT" dirty="0"/>
          </a:p>
        </p:txBody>
      </p:sp>
      <p:cxnSp>
        <p:nvCxnSpPr>
          <p:cNvPr id="5" name="Connettore diritto 4"/>
          <p:cNvCxnSpPr/>
          <p:nvPr/>
        </p:nvCxnSpPr>
        <p:spPr>
          <a:xfrm flipH="1">
            <a:off x="207580" y="4232784"/>
            <a:ext cx="11776840" cy="1"/>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6" name="Immagine 3">
            <a:extLst>
              <a:ext uri="{FF2B5EF4-FFF2-40B4-BE49-F238E27FC236}">
                <a16:creationId xmlns:a16="http://schemas.microsoft.com/office/drawing/2014/main" id="{A684D510-1E15-4C68-9C54-A9A2DF540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11">
            <a:extLst>
              <a:ext uri="{FF2B5EF4-FFF2-40B4-BE49-F238E27FC236}">
                <a16:creationId xmlns:a16="http://schemas.microsoft.com/office/drawing/2014/main" id="{806F4AB4-82AC-4A1B-AB43-C0A7D81005CD}"/>
              </a:ext>
            </a:extLst>
          </p:cNvPr>
          <p:cNvSpPr txBox="1">
            <a:spLocks noChangeArrowheads="1"/>
          </p:cNvSpPr>
          <p:nvPr/>
        </p:nvSpPr>
        <p:spPr bwMode="auto">
          <a:xfrm>
            <a:off x="3105535" y="336793"/>
            <a:ext cx="60944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800" dirty="0">
                <a:solidFill>
                  <a:srgbClr val="C00000"/>
                </a:solidFill>
                <a:latin typeface="Georgia" panose="02040502050405020303" pitchFamily="18" charset="0"/>
                <a:ea typeface="Calibri" panose="020F0502020204030204" pitchFamily="34" charset="0"/>
                <a:cs typeface="Georgia" panose="02040502050405020303" pitchFamily="18" charset="0"/>
              </a:rPr>
              <a:t>_________________________</a:t>
            </a:r>
            <a:endParaRPr lang="it-IT" altLang="it-IT" sz="1800" dirty="0">
              <a:solidFill>
                <a:srgbClr val="000000"/>
              </a:solidFill>
              <a:latin typeface="Georgia" panose="02040502050405020303" pitchFamily="18" charset="0"/>
              <a:ea typeface="Calibri" panose="020F0502020204030204" pitchFamily="34" charset="0"/>
              <a:cs typeface="Georgia" panose="02040502050405020303" pitchFamily="18" charset="0"/>
            </a:endParaRPr>
          </a:p>
          <a:p>
            <a:pPr algn="ctr">
              <a:spcBef>
                <a:spcPct val="0"/>
              </a:spcBef>
              <a:buFontTx/>
              <a:buNone/>
            </a:pPr>
            <a:r>
              <a:rPr lang="it-IT" altLang="it-IT" sz="1000" dirty="0">
                <a:solidFill>
                  <a:srgbClr val="000000"/>
                </a:solidFill>
                <a:latin typeface="Arial" panose="020B0604020202020204" pitchFamily="34" charset="0"/>
                <a:ea typeface="Calibri" panose="020F0502020204030204" pitchFamily="34" charset="0"/>
                <a:cs typeface="Georgia" panose="02040502050405020303" pitchFamily="18" charset="0"/>
              </a:rPr>
              <a:t>In collaborazione con</a:t>
            </a:r>
            <a:endParaRPr lang="it-IT" altLang="it-IT" sz="1800" dirty="0">
              <a:solidFill>
                <a:srgbClr val="000000"/>
              </a:solidFill>
              <a:latin typeface="Georgia" panose="02040502050405020303" pitchFamily="18" charset="0"/>
              <a:ea typeface="Calibri" panose="020F0502020204030204" pitchFamily="34" charset="0"/>
              <a:cs typeface="Georgia" panose="02040502050405020303" pitchFamily="18" charset="0"/>
            </a:endParaRPr>
          </a:p>
        </p:txBody>
      </p:sp>
      <p:pic>
        <p:nvPicPr>
          <p:cNvPr id="8" name="Immagine 1">
            <a:extLst>
              <a:ext uri="{FF2B5EF4-FFF2-40B4-BE49-F238E27FC236}">
                <a16:creationId xmlns:a16="http://schemas.microsoft.com/office/drawing/2014/main" id="{5DF126FF-2C95-43E6-B90D-BA9F25E00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510" y="905160"/>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866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4722"/>
            <a:ext cx="12039600" cy="6555641"/>
          </a:xfrm>
          <a:prstGeom prst="rect">
            <a:avLst/>
          </a:prstGeom>
          <a:noFill/>
        </p:spPr>
        <p:txBody>
          <a:bodyPr wrap="square" rtlCol="0">
            <a:spAutoFit/>
          </a:bodyPr>
          <a:lstStyle/>
          <a:p>
            <a:pPr algn="just"/>
            <a:r>
              <a:rPr lang="it-IT" sz="2000" dirty="0">
                <a:solidFill>
                  <a:schemeClr val="accent1"/>
                </a:solidFill>
                <a:latin typeface="Franklin Gothic Book" panose="020B0503020102020204" pitchFamily="34" charset="0"/>
              </a:rPr>
              <a:t>5.a. Oneri dell’Organo di Controllo in sede di predisposizione del Bilancio al 31-12-2021.</a:t>
            </a:r>
          </a:p>
          <a:p>
            <a:pPr algn="just"/>
            <a:r>
              <a:rPr lang="it-IT" sz="2000" dirty="0">
                <a:latin typeface="Franklin Gothic Book" panose="020B0503020102020204" pitchFamily="34" charset="0"/>
              </a:rPr>
              <a:t>Innanzitutto, dobbiamo analizzare l’ultimo comma dell’articolo 2.423-bis cc. Esso dispone che sono vietate le modifiche ai principi di redazione del Bilancio da un anno all’altro a meno che non si sia in presenza di eventi straordinari e questi eventi andranno riportati nella Nota integrativa.</a:t>
            </a:r>
          </a:p>
          <a:p>
            <a:pPr algn="just"/>
            <a:endParaRPr lang="it-IT" sz="2000" dirty="0">
              <a:latin typeface="Franklin Gothic Book" panose="020B0503020102020204" pitchFamily="34" charset="0"/>
            </a:endParaRPr>
          </a:p>
          <a:p>
            <a:pPr algn="just"/>
            <a:r>
              <a:rPr lang="it-IT" sz="2000" dirty="0">
                <a:latin typeface="Franklin Gothic Book" panose="020B0503020102020204" pitchFamily="34" charset="0"/>
              </a:rPr>
              <a:t>Certamente la pandemia da Covid-19, rappresenta uno dei motivi straordinari che impongono valutazioni a talune poste che hanno avuto efficacia per il 2020 e che possano poi, avere efficacia anche sull’anno 2021 e possano raccordarsi con quanto sta avvenendo in questi giorni.</a:t>
            </a:r>
          </a:p>
          <a:p>
            <a:pPr algn="just"/>
            <a:endParaRPr lang="it-IT" sz="2000" dirty="0">
              <a:latin typeface="Franklin Gothic Book" panose="020B0503020102020204" pitchFamily="34" charset="0"/>
            </a:endParaRPr>
          </a:p>
          <a:p>
            <a:pPr algn="just"/>
            <a:r>
              <a:rPr lang="it-IT" sz="2000" dirty="0">
                <a:latin typeface="Franklin Gothic Book" panose="020B0503020102020204" pitchFamily="34" charset="0"/>
              </a:rPr>
              <a:t>Intanto la dead-line, è il giorno 23 febbraio 2020 (giorno in cui l’OMS ha proclamato la Pandemia mondiale). Da quella data e per tutti i bilanci ancora non approvati a quella data, sarà possibile applicare le deroghe. Esiste però un limite oltre il quale non posso andare, in quanto la deroga avrà valore per i bilanci approvati entro il 31 luglio 2020, data limite che il governo ha individuato per la validità degli effetti della crisi epidemica. </a:t>
            </a:r>
            <a:r>
              <a:rPr lang="it-IT" sz="2000" b="1" dirty="0">
                <a:solidFill>
                  <a:srgbClr val="FF0000"/>
                </a:solidFill>
                <a:latin typeface="Franklin Gothic Book" panose="020B0503020102020204" pitchFamily="34" charset="0"/>
              </a:rPr>
              <a:t>In realtà sono arrivate altre proroghe fino all’ultima che indica la fine delle misure di emergenza al 31 luglio 2021 poi slittata al 31/12/2021 e si paventa un ulteriore slittamento al 31/03/2022.</a:t>
            </a:r>
          </a:p>
          <a:p>
            <a:pPr algn="just"/>
            <a:r>
              <a:rPr lang="it-IT" sz="2000" dirty="0">
                <a:latin typeface="Franklin Gothic Book" panose="020B0503020102020204" pitchFamily="34" charset="0"/>
              </a:rPr>
              <a:t>Bisognerà porre attenzione ai movimenti contabili fino al 23 febbraio 2020 che risulteranno non coperti dalla deroga, cosa che prevede una finzione nell’approvazione di un bilancio di verifica al 23 febbraio 2020. Sulla base di quel prospetto il redattore del Bilancio andrà ad indicare se la società era in continuità aziendale oppure era già fuori dalla continuità. In caso negativo a quella data la società beneficerà di un periodo di moratoria fino al 31 dicembre 2021 (data prevista per tenere conto dell’emergenza sanitaria) e, se la carenza di</a:t>
            </a:r>
          </a:p>
        </p:txBody>
      </p:sp>
      <p:sp>
        <p:nvSpPr>
          <p:cNvPr id="6" name="Segnaposto numero diapositiva 5"/>
          <p:cNvSpPr>
            <a:spLocks noGrp="1"/>
          </p:cNvSpPr>
          <p:nvPr>
            <p:ph type="sldNum" sz="quarter" idx="12"/>
          </p:nvPr>
        </p:nvSpPr>
        <p:spPr>
          <a:xfrm>
            <a:off x="10538460" y="6233142"/>
            <a:ext cx="811019" cy="503578"/>
          </a:xfrm>
        </p:spPr>
        <p:txBody>
          <a:bodyPr/>
          <a:lstStyle/>
          <a:p>
            <a:r>
              <a:rPr lang="en-US" dirty="0">
                <a:solidFill>
                  <a:srgbClr val="00B0F0"/>
                </a:solidFill>
              </a:rPr>
              <a:t>22</a:t>
            </a:r>
          </a:p>
        </p:txBody>
      </p:sp>
    </p:spTree>
    <p:extLst>
      <p:ext uri="{BB962C8B-B14F-4D97-AF65-F5344CB8AC3E}">
        <p14:creationId xmlns:p14="http://schemas.microsoft.com/office/powerpoint/2010/main" val="104459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0898945" y="6223826"/>
            <a:ext cx="811019" cy="503578"/>
          </a:xfrm>
        </p:spPr>
        <p:txBody>
          <a:bodyPr/>
          <a:lstStyle/>
          <a:p>
            <a:r>
              <a:rPr lang="en-US" dirty="0">
                <a:solidFill>
                  <a:srgbClr val="00B0F0"/>
                </a:solidFill>
              </a:rPr>
              <a:t>23</a:t>
            </a:r>
          </a:p>
        </p:txBody>
      </p:sp>
      <p:sp>
        <p:nvSpPr>
          <p:cNvPr id="3" name="CasellaDiTesto 2"/>
          <p:cNvSpPr txBox="1"/>
          <p:nvPr/>
        </p:nvSpPr>
        <p:spPr>
          <a:xfrm>
            <a:off x="167054" y="219808"/>
            <a:ext cx="11887200" cy="2862322"/>
          </a:xfrm>
          <a:prstGeom prst="rect">
            <a:avLst/>
          </a:prstGeom>
          <a:noFill/>
        </p:spPr>
        <p:txBody>
          <a:bodyPr wrap="square" rtlCol="0">
            <a:spAutoFit/>
          </a:bodyPr>
          <a:lstStyle/>
          <a:p>
            <a:pPr algn="just"/>
            <a:r>
              <a:rPr lang="it-IT" sz="1800" dirty="0">
                <a:latin typeface="Franklin Gothic Book" panose="020B0503020102020204" pitchFamily="34" charset="0"/>
              </a:rPr>
              <a:t>continuità si manifestasse dopo la data del 23 febbraio 2020 allora essa sarebbe disinnescata e gli amministratori non si </a:t>
            </a:r>
            <a:r>
              <a:rPr lang="it-IT" dirty="0">
                <a:latin typeface="Franklin Gothic Book" panose="020B0503020102020204" pitchFamily="34" charset="0"/>
              </a:rPr>
              <a:t>troverebbero nella condizione di convocare al più presto l’Assemblea dei Soci per identificare la causa della mancanza di continuità e, quindi, la causa di scioglimento.</a:t>
            </a:r>
          </a:p>
          <a:p>
            <a:pPr algn="just"/>
            <a:r>
              <a:rPr lang="it-IT" dirty="0">
                <a:latin typeface="Franklin Gothic Book" panose="020B0503020102020204" pitchFamily="34" charset="0"/>
              </a:rPr>
              <a:t>Sorgeva poi il problema di raccordare il Bilancio al 31-12-2020, con quanto è successo dal primo gennaio 2021, dato richiesto in sede di nota integrativa dove si devono indicare i fatti importanti che possono incidere o hanno inciso sulle valutazioni delle poste del Bilancio al 31-12-2020, dopo la chiusura dell’esercizio. Ed ora queste situazioni arriveranno a consuntivo e saranno implementate dai fatti del 2021.</a:t>
            </a:r>
          </a:p>
          <a:p>
            <a:pPr algn="just"/>
            <a:r>
              <a:rPr lang="it-IT" b="1" dirty="0">
                <a:solidFill>
                  <a:srgbClr val="FF0000"/>
                </a:solidFill>
                <a:latin typeface="Franklin Gothic Book" panose="020B0503020102020204" pitchFamily="34" charset="0"/>
              </a:rPr>
              <a:t>Ecco che viene in soccorso l’articolo 7 del D.L. Liquidità (23/2020), il quale disinnesca gli effetti della crisi, conservando la concreta valenza informativa dei bilanci, così non è per il raccordo tra principi contabili e di revisione. </a:t>
            </a:r>
          </a:p>
          <a:p>
            <a:pPr algn="just"/>
            <a:r>
              <a:rPr lang="it-IT" b="1" dirty="0">
                <a:solidFill>
                  <a:srgbClr val="FF0000"/>
                </a:solidFill>
                <a:latin typeface="Franklin Gothic Book" panose="020B0503020102020204" pitchFamily="34" charset="0"/>
              </a:rPr>
              <a:t>Cerchiamo di evidenziare tali realtà in uno schema:</a:t>
            </a:r>
          </a:p>
        </p:txBody>
      </p:sp>
    </p:spTree>
    <p:extLst>
      <p:ext uri="{BB962C8B-B14F-4D97-AF65-F5344CB8AC3E}">
        <p14:creationId xmlns:p14="http://schemas.microsoft.com/office/powerpoint/2010/main" val="410085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117407742"/>
              </p:ext>
            </p:extLst>
          </p:nvPr>
        </p:nvGraphicFramePr>
        <p:xfrm>
          <a:off x="0" y="0"/>
          <a:ext cx="12055475" cy="6440488"/>
        </p:xfrm>
        <a:graphic>
          <a:graphicData uri="http://schemas.openxmlformats.org/presentationml/2006/ole">
            <mc:AlternateContent xmlns:mc="http://schemas.openxmlformats.org/markup-compatibility/2006">
              <mc:Choice xmlns:v="urn:schemas-microsoft-com:vml" Requires="v">
                <p:oleObj spid="_x0000_s1027" name="Worksheet" r:id="rId3" imgW="10629807" imgH="5086528" progId="Excel.Sheet.8">
                  <p:embed/>
                </p:oleObj>
              </mc:Choice>
              <mc:Fallback>
                <p:oleObj name="Worksheet" r:id="rId3" imgW="10629807" imgH="5086528" progId="Excel.Sheet.8">
                  <p:embed/>
                  <p:pic>
                    <p:nvPicPr>
                      <p:cNvPr id="2" name="Oggetto 1"/>
                      <p:cNvPicPr/>
                      <p:nvPr/>
                    </p:nvPicPr>
                    <p:blipFill>
                      <a:blip r:embed="rId4"/>
                      <a:stretch>
                        <a:fillRect/>
                      </a:stretch>
                    </p:blipFill>
                    <p:spPr>
                      <a:xfrm>
                        <a:off x="0" y="0"/>
                        <a:ext cx="12055475" cy="6440488"/>
                      </a:xfrm>
                      <a:prstGeom prst="rect">
                        <a:avLst/>
                      </a:prstGeom>
                    </p:spPr>
                  </p:pic>
                </p:oleObj>
              </mc:Fallback>
            </mc:AlternateContent>
          </a:graphicData>
        </a:graphic>
      </p:graphicFrame>
      <p:sp>
        <p:nvSpPr>
          <p:cNvPr id="6" name="Segnaposto numero diapositiva 5"/>
          <p:cNvSpPr>
            <a:spLocks noGrp="1"/>
          </p:cNvSpPr>
          <p:nvPr>
            <p:ph type="sldNum" sz="quarter" idx="12"/>
          </p:nvPr>
        </p:nvSpPr>
        <p:spPr>
          <a:xfrm>
            <a:off x="10951699" y="6258996"/>
            <a:ext cx="811019" cy="503578"/>
          </a:xfrm>
        </p:spPr>
        <p:txBody>
          <a:bodyPr/>
          <a:lstStyle/>
          <a:p>
            <a:r>
              <a:rPr lang="en-US" dirty="0">
                <a:solidFill>
                  <a:srgbClr val="00B0F0"/>
                </a:solidFill>
              </a:rPr>
              <a:t>24</a:t>
            </a:r>
          </a:p>
        </p:txBody>
      </p:sp>
    </p:spTree>
    <p:extLst>
      <p:ext uri="{BB962C8B-B14F-4D97-AF65-F5344CB8AC3E}">
        <p14:creationId xmlns:p14="http://schemas.microsoft.com/office/powerpoint/2010/main" val="322306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1030829" y="6285373"/>
            <a:ext cx="811019" cy="503578"/>
          </a:xfrm>
        </p:spPr>
        <p:txBody>
          <a:bodyPr/>
          <a:lstStyle/>
          <a:p>
            <a:r>
              <a:rPr lang="en-US" dirty="0">
                <a:solidFill>
                  <a:srgbClr val="00B0F0"/>
                </a:solidFill>
              </a:rPr>
              <a:t>25</a:t>
            </a:r>
          </a:p>
        </p:txBody>
      </p:sp>
      <p:sp>
        <p:nvSpPr>
          <p:cNvPr id="3" name="CasellaDiTesto 2"/>
          <p:cNvSpPr txBox="1"/>
          <p:nvPr/>
        </p:nvSpPr>
        <p:spPr>
          <a:xfrm>
            <a:off x="246185" y="228600"/>
            <a:ext cx="11816861" cy="5632311"/>
          </a:xfrm>
          <a:prstGeom prst="rect">
            <a:avLst/>
          </a:prstGeom>
          <a:noFill/>
        </p:spPr>
        <p:txBody>
          <a:bodyPr wrap="square" rtlCol="0">
            <a:spAutoFit/>
          </a:bodyPr>
          <a:lstStyle/>
          <a:p>
            <a:r>
              <a:rPr lang="it-IT" dirty="0">
                <a:solidFill>
                  <a:schemeClr val="accent1"/>
                </a:solidFill>
              </a:rPr>
              <a:t>5.b Compiti dell’Organo Amministrativo sia collegiale che Unico in sede di Bilancio al 31-12-2021</a:t>
            </a:r>
          </a:p>
          <a:p>
            <a:r>
              <a:rPr lang="it-IT" dirty="0"/>
              <a:t>Analizziamo quali sono gli obblighi di Amministratori Unici e Consigli di Amministrazione o Amministratori delegati relativamente al progetto di Bilancio al 31-12-2021.</a:t>
            </a:r>
          </a:p>
          <a:p>
            <a:endParaRPr lang="it-IT" dirty="0"/>
          </a:p>
          <a:p>
            <a:pPr marL="342900" indent="-342900">
              <a:buAutoNum type="arabicPeriod"/>
            </a:pPr>
            <a:r>
              <a:rPr lang="it-IT" dirty="0">
                <a:solidFill>
                  <a:schemeClr val="accent1"/>
                </a:solidFill>
              </a:rPr>
              <a:t>Verifica dei questionari esplorativi che L’organo di controllo può sottoporre all’attenzione dell’Organo Amministrativo per verificare quanto predisposto per fronteggiare la crisi epidemica;</a:t>
            </a:r>
          </a:p>
          <a:p>
            <a:pPr marL="342900" indent="-342900">
              <a:buAutoNum type="arabicPeriod"/>
            </a:pPr>
            <a:r>
              <a:rPr lang="it-IT" dirty="0">
                <a:solidFill>
                  <a:schemeClr val="accent1"/>
                </a:solidFill>
              </a:rPr>
              <a:t>Attività Produttiva e misure di sicurezza sul lavoro ai fini D.Lgs. 81/2008: riunioni con RLS, Medico Competente e RSL, qualora diverso dal titolare dell’azienda;</a:t>
            </a:r>
          </a:p>
          <a:p>
            <a:pPr marL="342900" indent="-342900">
              <a:buAutoNum type="arabicPeriod"/>
            </a:pPr>
            <a:r>
              <a:rPr lang="it-IT" dirty="0">
                <a:solidFill>
                  <a:schemeClr val="accent1"/>
                </a:solidFill>
              </a:rPr>
              <a:t>Comunicazione all’Organo di controllo della continuazione dell’attività o della sua sospensione;</a:t>
            </a:r>
          </a:p>
          <a:p>
            <a:pPr marL="342900" indent="-342900">
              <a:buAutoNum type="arabicPeriod"/>
            </a:pPr>
            <a:r>
              <a:rPr lang="it-IT" dirty="0">
                <a:solidFill>
                  <a:schemeClr val="accent1"/>
                </a:solidFill>
              </a:rPr>
              <a:t>Predisposizione dei protocolli di sicurezza sanitaria sulla base di quello approvato in data 24 aprile 2020 con aggiunta protocollo GREEN-PASS;</a:t>
            </a:r>
          </a:p>
          <a:p>
            <a:pPr marL="342900" indent="-342900">
              <a:buAutoNum type="arabicPeriod"/>
            </a:pPr>
            <a:r>
              <a:rPr lang="it-IT" dirty="0">
                <a:solidFill>
                  <a:schemeClr val="accent1"/>
                </a:solidFill>
              </a:rPr>
              <a:t>Comunicazioni all’Organo di controllo relativamente le altre aree strategiche dell’azienda: Sistema finanziario con attivazione delle domande di finanziamento di cui alle leggi Regionali e prestiti bancari garantiti dallo Stato; verifica degli incassi e predisposizione di budget di tesoreria a cadenza almeno trimestrale;</a:t>
            </a:r>
          </a:p>
          <a:p>
            <a:pPr marL="342900" indent="-342900">
              <a:buAutoNum type="arabicPeriod"/>
            </a:pPr>
            <a:r>
              <a:rPr lang="it-IT" dirty="0">
                <a:solidFill>
                  <a:schemeClr val="accent1"/>
                </a:solidFill>
              </a:rPr>
              <a:t>Verifica dei contratti con i clienti per la messa a punto di sconti, penali, riduzioni di compensi;</a:t>
            </a:r>
          </a:p>
          <a:p>
            <a:pPr marL="342900" indent="-342900">
              <a:buAutoNum type="arabicPeriod"/>
            </a:pPr>
            <a:r>
              <a:rPr lang="it-IT" dirty="0">
                <a:solidFill>
                  <a:schemeClr val="accent1"/>
                </a:solidFill>
              </a:rPr>
              <a:t>Richieste di slittamento o di riduzione dei canoni passivi come locazione, leasing, eventuale sospensione delle rate di prestiti, leasing e mutui.</a:t>
            </a:r>
          </a:p>
          <a:p>
            <a:pPr marL="342900" indent="-342900">
              <a:buAutoNum type="arabicPeriod"/>
            </a:pPr>
            <a:r>
              <a:rPr lang="it-IT" dirty="0">
                <a:solidFill>
                  <a:schemeClr val="accent1"/>
                </a:solidFill>
              </a:rPr>
              <a:t>Monitorare gli effetti prospettici della crisi. E’ passato un anno perciò bisognerà indicare le strategie seguite.</a:t>
            </a:r>
          </a:p>
          <a:p>
            <a:pPr marL="342900" indent="-342900">
              <a:buAutoNum type="arabicPeriod"/>
            </a:pPr>
            <a:r>
              <a:rPr lang="it-IT" dirty="0">
                <a:solidFill>
                  <a:schemeClr val="accent1"/>
                </a:solidFill>
              </a:rPr>
              <a:t>Verifica della continuità aziendale: due le tesi, tra le quali ha prevalso quella avallata dall’OIC con il documento interpretativo 6. Secondo tale tesi, la sospensione del principio di continuità aziendale</a:t>
            </a:r>
          </a:p>
        </p:txBody>
      </p:sp>
    </p:spTree>
    <p:extLst>
      <p:ext uri="{BB962C8B-B14F-4D97-AF65-F5344CB8AC3E}">
        <p14:creationId xmlns:p14="http://schemas.microsoft.com/office/powerpoint/2010/main" val="10203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1065998" y="6188657"/>
            <a:ext cx="811019" cy="503578"/>
          </a:xfrm>
        </p:spPr>
        <p:txBody>
          <a:bodyPr/>
          <a:lstStyle/>
          <a:p>
            <a:r>
              <a:rPr lang="en-US" dirty="0">
                <a:solidFill>
                  <a:srgbClr val="00B0F0"/>
                </a:solidFill>
              </a:rPr>
              <a:t>26</a:t>
            </a:r>
          </a:p>
        </p:txBody>
      </p:sp>
      <p:sp>
        <p:nvSpPr>
          <p:cNvPr id="3" name="Rettangolo 2"/>
          <p:cNvSpPr/>
          <p:nvPr/>
        </p:nvSpPr>
        <p:spPr>
          <a:xfrm>
            <a:off x="67407" y="101043"/>
            <a:ext cx="11809610" cy="6278642"/>
          </a:xfrm>
          <a:prstGeom prst="rect">
            <a:avLst/>
          </a:prstGeom>
        </p:spPr>
        <p:txBody>
          <a:bodyPr wrap="square">
            <a:spAutoFit/>
          </a:bodyPr>
          <a:lstStyle/>
          <a:p>
            <a:pPr algn="just"/>
            <a:r>
              <a:rPr lang="it-IT" dirty="0">
                <a:solidFill>
                  <a:schemeClr val="accent1"/>
                </a:solidFill>
              </a:rPr>
              <a:t>     vale per l’esercizio che inizia dopo l’inizio della fase emergenziale, presumibilmente dopo il 01/01/2020. Perciò la continuità aziendale andrà documentata al 31 dicembre 2019, sospesa dal 01/01/2020, e, se non fosse stato modificato il termine dell’emergenza, avrebbe avuto termine il 31/12/2020. Oggi tale termine risulta spostato al 31/12/2021. Requisito alquanto complesso che obbliga l’Organo Amministrativo ad un controllo pedissequo degli andamenti economici anche in funzione dell’articolo 375 del CCII che và a modificare l’art. 2.086 cc. già al </a:t>
            </a:r>
            <a:r>
              <a:rPr lang="it-IT" sz="2400" b="1" dirty="0">
                <a:solidFill>
                  <a:schemeClr val="accent1"/>
                </a:solidFill>
              </a:rPr>
              <a:t>16 dicembre 2019</a:t>
            </a:r>
            <a:r>
              <a:rPr lang="it-IT" dirty="0">
                <a:solidFill>
                  <a:schemeClr val="accent1"/>
                </a:solidFill>
              </a:rPr>
              <a:t>, che obbliga a certificare la continuità d’impresa da parte degli Amministratori.</a:t>
            </a:r>
          </a:p>
          <a:p>
            <a:pPr marL="342900" indent="-342900" algn="just">
              <a:buFont typeface="+mj-lt"/>
              <a:buAutoNum type="arabicPeriod" startAt="10"/>
            </a:pPr>
            <a:r>
              <a:rPr lang="it-IT" b="1" dirty="0">
                <a:solidFill>
                  <a:srgbClr val="FF0000"/>
                </a:solidFill>
              </a:rPr>
              <a:t>Approvazione del Bilancio entro il 30 giugno (180 gg. Dopo chiusura esercizio. Termine da verificare, perché valido per il 2020), termine modificato dall’art. 106 del DL. Cura Italia, e valido solo per il bilancio al 31 dicembre 2019 e per quello al 31 dicembre 2020;</a:t>
            </a:r>
          </a:p>
          <a:p>
            <a:pPr marL="342900" indent="-342900" algn="just">
              <a:buFont typeface="+mj-lt"/>
              <a:buAutoNum type="arabicPeriod" startAt="10"/>
            </a:pPr>
            <a:r>
              <a:rPr lang="it-IT" b="1" dirty="0">
                <a:solidFill>
                  <a:srgbClr val="FF0000"/>
                </a:solidFill>
              </a:rPr>
              <a:t>Procedere alla nomina del Revisore Unico o dell’Organo di controllo Collegiale o della Società di Revisione, entro il 30 giugno 2023 (art. 51-bis decreto Rilancio: 34/2020), per le società che superano gli ormai noti limiti previsti dal nuovo CCII, o con Assemblea separata o contestualmente all’approvazione del Bilancio al 31 dicembre 2022.</a:t>
            </a:r>
          </a:p>
          <a:p>
            <a:pPr marL="342900" indent="-342900" algn="just">
              <a:buFont typeface="+mj-lt"/>
              <a:buAutoNum type="arabicPeriod" startAt="10"/>
            </a:pPr>
            <a:r>
              <a:rPr lang="it-IT" dirty="0">
                <a:solidFill>
                  <a:schemeClr val="accent1"/>
                </a:solidFill>
              </a:rPr>
              <a:t>Per la nomina dell’Organo di controllo verificare i limiti sulla base dei Bilanci al </a:t>
            </a:r>
            <a:r>
              <a:rPr lang="it-IT" b="1" dirty="0">
                <a:solidFill>
                  <a:srgbClr val="FF0000"/>
                </a:solidFill>
              </a:rPr>
              <a:t>31/12/2021 ed al 31/12/2022 </a:t>
            </a:r>
            <a:r>
              <a:rPr lang="it-IT" dirty="0">
                <a:solidFill>
                  <a:schemeClr val="accent1"/>
                </a:solidFill>
              </a:rPr>
              <a:t>poiché l’obbligo fa riferimento </a:t>
            </a:r>
            <a:r>
              <a:rPr lang="it-IT" b="1" dirty="0">
                <a:solidFill>
                  <a:srgbClr val="FF0000"/>
                </a:solidFill>
              </a:rPr>
              <a:t>al bilancio 2022 </a:t>
            </a:r>
            <a:r>
              <a:rPr lang="it-IT" dirty="0">
                <a:solidFill>
                  <a:schemeClr val="accent1"/>
                </a:solidFill>
              </a:rPr>
              <a:t>relativamente all’approvazione come termine ultimo per la nomina dell’Organo di Controllo.</a:t>
            </a:r>
          </a:p>
          <a:p>
            <a:pPr marL="342900" indent="-342900" algn="just">
              <a:buFont typeface="+mj-lt"/>
              <a:buAutoNum type="arabicPeriod" startAt="10"/>
            </a:pPr>
            <a:r>
              <a:rPr lang="it-IT" dirty="0">
                <a:solidFill>
                  <a:schemeClr val="accent1"/>
                </a:solidFill>
              </a:rPr>
              <a:t>Verifica indicatori crisi da ISA 570: capitale circolante netto negativo; bilanci prospettici con flussi di cassa negativi; principali indici economico-finanziari negativi (ROI-ROE e ROS; indice di liquidità) (Sono anche gli eventi da verificare da parte del negoziatore esperto di cui al; D.L. 118/2021), eventi catastrofici contro cui non è stata stipulata una polizza assicurativa o essere in possesso di una con massimali insufficienti.</a:t>
            </a:r>
          </a:p>
          <a:p>
            <a:pPr marL="342900" indent="-342900" algn="just">
              <a:buFont typeface="+mj-lt"/>
              <a:buAutoNum type="arabicPeriod" startAt="10"/>
            </a:pPr>
            <a:r>
              <a:rPr lang="it-IT" dirty="0">
                <a:solidFill>
                  <a:schemeClr val="accent1"/>
                </a:solidFill>
              </a:rPr>
              <a:t>Indici di Allerta del CNDCEC (saranno rinviati almeno di un anno rispetto al 01/09/2021. </a:t>
            </a:r>
            <a:r>
              <a:rPr lang="it-IT" b="1" dirty="0">
                <a:solidFill>
                  <a:srgbClr val="FF0000"/>
                </a:solidFill>
              </a:rPr>
              <a:t>Rinviati successivamente al 31/12/2022)</a:t>
            </a:r>
          </a:p>
          <a:p>
            <a:pPr marL="342900" indent="-342900" algn="just">
              <a:buFont typeface="+mj-lt"/>
              <a:buAutoNum type="arabicPeriod" startAt="10"/>
            </a:pPr>
            <a:endParaRPr lang="it-IT" dirty="0">
              <a:solidFill>
                <a:schemeClr val="accent1"/>
              </a:solidFill>
            </a:endParaRPr>
          </a:p>
        </p:txBody>
      </p:sp>
    </p:spTree>
    <p:extLst>
      <p:ext uri="{BB962C8B-B14F-4D97-AF65-F5344CB8AC3E}">
        <p14:creationId xmlns:p14="http://schemas.microsoft.com/office/powerpoint/2010/main" val="364237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1092376" y="6267788"/>
            <a:ext cx="811019" cy="503578"/>
          </a:xfrm>
        </p:spPr>
        <p:txBody>
          <a:bodyPr/>
          <a:lstStyle/>
          <a:p>
            <a:r>
              <a:rPr lang="en-US" dirty="0">
                <a:solidFill>
                  <a:srgbClr val="00B0F0"/>
                </a:solidFill>
              </a:rPr>
              <a:t>27</a:t>
            </a:r>
          </a:p>
        </p:txBody>
      </p:sp>
      <p:sp>
        <p:nvSpPr>
          <p:cNvPr id="3" name="CasellaDiTesto 2"/>
          <p:cNvSpPr txBox="1"/>
          <p:nvPr/>
        </p:nvSpPr>
        <p:spPr>
          <a:xfrm>
            <a:off x="316523" y="237392"/>
            <a:ext cx="11403623" cy="1200329"/>
          </a:xfrm>
          <a:prstGeom prst="rect">
            <a:avLst/>
          </a:prstGeom>
          <a:noFill/>
        </p:spPr>
        <p:txBody>
          <a:bodyPr wrap="square" rtlCol="0">
            <a:spAutoFit/>
          </a:bodyPr>
          <a:lstStyle/>
          <a:p>
            <a:r>
              <a:rPr lang="it-IT" dirty="0">
                <a:solidFill>
                  <a:srgbClr val="C00000"/>
                </a:solidFill>
              </a:rPr>
              <a:t>5.c. Indici di bilancio e Indici della Crisi predisposti da CNDCEC.</a:t>
            </a:r>
          </a:p>
          <a:p>
            <a:endParaRPr lang="it-IT" dirty="0">
              <a:solidFill>
                <a:srgbClr val="C00000"/>
              </a:solidFill>
            </a:endParaRPr>
          </a:p>
          <a:p>
            <a:r>
              <a:rPr lang="it-IT" b="1" dirty="0">
                <a:solidFill>
                  <a:srgbClr val="FF0000"/>
                </a:solidFill>
              </a:rPr>
              <a:t>Schema degli indici approvati dal CNDCEC tuttora sospesi fino al 31/12/2022</a:t>
            </a:r>
          </a:p>
          <a:p>
            <a:endParaRPr lang="it-IT" dirty="0"/>
          </a:p>
        </p:txBody>
      </p:sp>
      <p:pic>
        <p:nvPicPr>
          <p:cNvPr id="4" name="Immagine 3"/>
          <p:cNvPicPr>
            <a:picLocks noChangeAspect="1"/>
          </p:cNvPicPr>
          <p:nvPr/>
        </p:nvPicPr>
        <p:blipFill>
          <a:blip r:embed="rId2"/>
          <a:stretch>
            <a:fillRect/>
          </a:stretch>
        </p:blipFill>
        <p:spPr>
          <a:xfrm>
            <a:off x="558800" y="1413000"/>
            <a:ext cx="10922000" cy="4429000"/>
          </a:xfrm>
          <a:prstGeom prst="rect">
            <a:avLst/>
          </a:prstGeom>
        </p:spPr>
      </p:pic>
    </p:spTree>
    <p:extLst>
      <p:ext uri="{BB962C8B-B14F-4D97-AF65-F5344CB8AC3E}">
        <p14:creationId xmlns:p14="http://schemas.microsoft.com/office/powerpoint/2010/main" val="380480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11092376" y="6267788"/>
            <a:ext cx="811019" cy="503578"/>
          </a:xfrm>
        </p:spPr>
        <p:txBody>
          <a:bodyPr/>
          <a:lstStyle/>
          <a:p>
            <a:r>
              <a:rPr lang="en-US" dirty="0">
                <a:solidFill>
                  <a:srgbClr val="00B0F0"/>
                </a:solidFill>
              </a:rPr>
              <a:t>27</a:t>
            </a:r>
          </a:p>
        </p:txBody>
      </p:sp>
      <p:sp>
        <p:nvSpPr>
          <p:cNvPr id="6" name="CasellaDiTesto 5">
            <a:extLst>
              <a:ext uri="{FF2B5EF4-FFF2-40B4-BE49-F238E27FC236}">
                <a16:creationId xmlns:a16="http://schemas.microsoft.com/office/drawing/2014/main" id="{86E80F6A-093F-4A68-BB0C-E15461B44B07}"/>
              </a:ext>
            </a:extLst>
          </p:cNvPr>
          <p:cNvSpPr txBox="1"/>
          <p:nvPr/>
        </p:nvSpPr>
        <p:spPr>
          <a:xfrm>
            <a:off x="509392" y="453530"/>
            <a:ext cx="11464984" cy="5386090"/>
          </a:xfrm>
          <a:prstGeom prst="rect">
            <a:avLst/>
          </a:prstGeom>
          <a:noFill/>
        </p:spPr>
        <p:txBody>
          <a:bodyPr wrap="square">
            <a:spAutoFit/>
          </a:bodyPr>
          <a:lstStyle/>
          <a:p>
            <a:pPr algn="l"/>
            <a:r>
              <a:rPr lang="it-IT" sz="2800" b="0" i="0" u="none" strike="noStrike" baseline="0" dirty="0">
                <a:solidFill>
                  <a:srgbClr val="000000"/>
                </a:solidFill>
                <a:latin typeface="Verdana" panose="020B0604030504040204" pitchFamily="34" charset="0"/>
              </a:rPr>
              <a:t>ALLEGATO AL DECRETO DIRIGENZIALE DEL 28/09/2021</a:t>
            </a:r>
          </a:p>
          <a:p>
            <a:r>
              <a:rPr lang="it-IT" sz="2800" b="0" i="0" u="none" strike="noStrike" baseline="0" dirty="0">
                <a:solidFill>
                  <a:srgbClr val="000000"/>
                </a:solidFill>
                <a:latin typeface="Verdana" panose="020B0604030504040204" pitchFamily="34" charset="0"/>
              </a:rPr>
              <a:t> </a:t>
            </a:r>
            <a:r>
              <a:rPr lang="it-IT" sz="1800" b="1" i="0" u="none" strike="noStrike" baseline="0" dirty="0">
                <a:solidFill>
                  <a:srgbClr val="000000"/>
                </a:solidFill>
                <a:latin typeface="Verdana" panose="020B0604030504040204" pitchFamily="34" charset="0"/>
              </a:rPr>
              <a:t>SEZIONE I – TEST PRATICO PER LA VERIFICA DELLA RAGIONEVOLE PERSEGUIBILITA’ DEL RISANAMENTO DISPONIBILE </a:t>
            </a:r>
            <a:r>
              <a:rPr lang="it-IT" sz="1800" b="1" i="1" u="none" strike="noStrike" baseline="0" dirty="0">
                <a:solidFill>
                  <a:srgbClr val="000000"/>
                </a:solidFill>
                <a:latin typeface="Verdana" panose="020B0604030504040204" pitchFamily="34" charset="0"/>
              </a:rPr>
              <a:t>ONLINE </a:t>
            </a:r>
            <a:endParaRPr lang="it-IT" sz="1800" b="0" i="0" u="none" strike="noStrike" baseline="0" dirty="0">
              <a:solidFill>
                <a:srgbClr val="000000"/>
              </a:solidFill>
              <a:latin typeface="Verdana" panose="020B0604030504040204" pitchFamily="34" charset="0"/>
            </a:endParaRPr>
          </a:p>
          <a:p>
            <a:pPr algn="just"/>
            <a:r>
              <a:rPr lang="it-IT" sz="1800" b="0" i="0" u="none" strike="noStrike" baseline="0" dirty="0">
                <a:solidFill>
                  <a:srgbClr val="000000"/>
                </a:solidFill>
                <a:latin typeface="Verdana" panose="020B0604030504040204" pitchFamily="34" charset="0"/>
              </a:rPr>
              <a:t>1. Il presente test è volto a consentire una valutazione preliminare della complessità del risanamento attraverso </a:t>
            </a:r>
            <a:r>
              <a:rPr lang="it-IT" sz="1800" b="1" i="0" u="none" strike="noStrike" baseline="0" dirty="0">
                <a:solidFill>
                  <a:srgbClr val="FF0000"/>
                </a:solidFill>
                <a:latin typeface="Verdana" panose="020B0604030504040204" pitchFamily="34" charset="0"/>
              </a:rPr>
              <a:t>il rapporto tra l’entità del debito che deve essere ristrutturato e quella dei flussi finanziari liberi che possono essere posti annualmente al suo servizio.</a:t>
            </a:r>
            <a:r>
              <a:rPr lang="it-IT" sz="1800" b="0" i="0" u="none" strike="noStrike" baseline="0" dirty="0">
                <a:solidFill>
                  <a:srgbClr val="000000"/>
                </a:solidFill>
                <a:latin typeface="Verdana" panose="020B0604030504040204" pitchFamily="34" charset="0"/>
              </a:rPr>
              <a:t> In particolare, per svolgere un test preliminare di ragionevole perseguibilità del risanamento, senza ancora disporre di un piano d’impresa, ci si può limitare </a:t>
            </a:r>
            <a:r>
              <a:rPr lang="it-IT" sz="1800" b="1" i="0" u="none" strike="noStrike" baseline="0" dirty="0">
                <a:solidFill>
                  <a:srgbClr val="FF0000"/>
                </a:solidFill>
                <a:latin typeface="Verdana" panose="020B0604030504040204" pitchFamily="34" charset="0"/>
              </a:rPr>
              <a:t>ad esaminare l’indebitamento ed i dati dell’andamento economico attuale</a:t>
            </a:r>
            <a:r>
              <a:rPr lang="it-IT" sz="1800" b="0" i="0" u="none" strike="noStrike" baseline="0" dirty="0">
                <a:solidFill>
                  <a:srgbClr val="000000"/>
                </a:solidFill>
                <a:latin typeface="Verdana" panose="020B0604030504040204" pitchFamily="34" charset="0"/>
              </a:rPr>
              <a:t>, depurando quest’ultimo da eventi non ricorrenti (ad esempio, effetti del </a:t>
            </a:r>
            <a:r>
              <a:rPr lang="it-IT" sz="1800" b="0" i="1" u="none" strike="noStrike" baseline="0" dirty="0">
                <a:solidFill>
                  <a:srgbClr val="000000"/>
                </a:solidFill>
                <a:latin typeface="Verdana" panose="020B0604030504040204" pitchFamily="34" charset="0"/>
              </a:rPr>
              <a:t>lockdown</a:t>
            </a:r>
            <a:r>
              <a:rPr lang="it-IT" sz="1800" b="0" i="0" u="none" strike="noStrike" baseline="0" dirty="0">
                <a:solidFill>
                  <a:srgbClr val="000000"/>
                </a:solidFill>
                <a:latin typeface="Verdana" panose="020B0604030504040204" pitchFamily="34" charset="0"/>
              </a:rPr>
              <a:t>, contributi straordinari conseguiti, perdite non ricorrenti, ecc.). </a:t>
            </a:r>
          </a:p>
          <a:p>
            <a:pPr algn="just"/>
            <a:endParaRPr lang="it-IT" sz="1800" b="0" i="0" u="none" strike="noStrike" baseline="0" dirty="0">
              <a:solidFill>
                <a:srgbClr val="000000"/>
              </a:solidFill>
              <a:latin typeface="Verdana" panose="020B0604030504040204" pitchFamily="34" charset="0"/>
            </a:endParaRPr>
          </a:p>
          <a:p>
            <a:pPr algn="just"/>
            <a:r>
              <a:rPr lang="it-IT" sz="1800" b="0" i="0" u="none" strike="noStrike" baseline="0" dirty="0">
                <a:solidFill>
                  <a:srgbClr val="000000"/>
                </a:solidFill>
                <a:latin typeface="Verdana" panose="020B0604030504040204" pitchFamily="34" charset="0"/>
              </a:rPr>
              <a:t>Il test non deve essere considerato alla stregua degli indici della crisi, ma è utile a </a:t>
            </a:r>
            <a:r>
              <a:rPr lang="it-IT" sz="1800" b="1" i="0" u="none" strike="noStrike" baseline="0" dirty="0">
                <a:solidFill>
                  <a:srgbClr val="FF0000"/>
                </a:solidFill>
                <a:latin typeface="Verdana" panose="020B0604030504040204" pitchFamily="34" charset="0"/>
              </a:rPr>
              <a:t>rendere evidente il grado di difficoltà che l’imprenditore dovrà affrontare e quanto il risanamento dipenderà dalla capacità di adottare iniziative in discontinuità e dalla intensità delle stesse. </a:t>
            </a:r>
          </a:p>
          <a:p>
            <a:pPr algn="just"/>
            <a:r>
              <a:rPr lang="it-IT" sz="1800" b="0" i="0" u="none" strike="noStrike" baseline="0" dirty="0">
                <a:solidFill>
                  <a:srgbClr val="000000"/>
                </a:solidFill>
                <a:latin typeface="Verdana" panose="020B0604030504040204" pitchFamily="34" charset="0"/>
              </a:rPr>
              <a:t>Il test si fonda principalmente sui dati di flusso a regime che, secondo la migliore valutazione dell’imprenditore, possono corrispondere a quelli correnti o derivare dall’esito delle iniziative industriali in corso di attuazione o che l’imprenditore intende adottare. </a:t>
            </a:r>
            <a:endParaRPr lang="it-IT" dirty="0"/>
          </a:p>
        </p:txBody>
      </p:sp>
    </p:spTree>
    <p:extLst>
      <p:ext uri="{BB962C8B-B14F-4D97-AF65-F5344CB8AC3E}">
        <p14:creationId xmlns:p14="http://schemas.microsoft.com/office/powerpoint/2010/main" val="293838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0987" y="106862"/>
            <a:ext cx="11630025" cy="5909310"/>
          </a:xfrm>
          <a:prstGeom prst="rect">
            <a:avLst/>
          </a:prstGeom>
          <a:noFill/>
        </p:spPr>
        <p:txBody>
          <a:bodyPr wrap="square" rtlCol="0">
            <a:spAutoFit/>
          </a:bodyPr>
          <a:lstStyle/>
          <a:p>
            <a:pPr algn="just"/>
            <a:r>
              <a:rPr lang="it-IT" b="1" dirty="0"/>
              <a:t>ALLERTA E REGOLAZIONE DELLA CRISI</a:t>
            </a:r>
          </a:p>
          <a:p>
            <a:pPr algn="just"/>
            <a:r>
              <a:rPr lang="it-IT" b="1" dirty="0"/>
              <a:t>Comportamento dell’imprenditore fallibile e non fallibile</a:t>
            </a:r>
          </a:p>
          <a:p>
            <a:pPr algn="just"/>
            <a:endParaRPr lang="it-IT" dirty="0"/>
          </a:p>
          <a:p>
            <a:pPr marL="342900" indent="-342900" algn="just">
              <a:buAutoNum type="arabicParenR"/>
            </a:pPr>
            <a:r>
              <a:rPr lang="it-IT" b="1" dirty="0"/>
              <a:t>PROCEDURE DI ALLERTA INTERNA (Organo Amministrativo ed Organo di Controllo).</a:t>
            </a:r>
          </a:p>
          <a:p>
            <a:pPr algn="just"/>
            <a:r>
              <a:rPr lang="it-IT" dirty="0"/>
              <a:t>Abbiamo già visto come sia già entrata in vigore la modifica degli articoli del codice civile sugli assetti organizzativi, sulla nomina degli Organi di Controllo e sulle Responsabilità degli Amministratori.</a:t>
            </a:r>
          </a:p>
          <a:p>
            <a:pPr algn="just"/>
            <a:r>
              <a:rPr lang="it-IT" dirty="0"/>
              <a:t>A mio giudizio è il caso che il Nostro Imprenditore italiano capisca che si deve dotare di un’organizzazione d’impresa rapportata alle proprie capacità ed ai propri auspici, oltre che alla grandezza degli affari che vuole porre in essere. Sembra logico che la classica ditta individuale dell’imbianchino o il professionista ordinistico o non ordinistico, possano essere diversamente organizzati rispetto ad una società collettiva o mono-socio oppure diversamente da un Ente del Terzo settore.</a:t>
            </a:r>
          </a:p>
          <a:p>
            <a:pPr algn="just"/>
            <a:r>
              <a:rPr lang="it-IT" dirty="0"/>
              <a:t>Questo nuovo Codice non risparmia nessuno, mette sullo stesso piano imprenditori grandi e piccoli dotandoli di regole adatte alla propria dimensione. Potrebbe rappresentare «A livella» con la quale il grande Totò disegnò l’inutilità della rappresentazione del titolo nobiliare una volta essere passati a miglior vita. </a:t>
            </a:r>
          </a:p>
          <a:p>
            <a:pPr algn="just"/>
            <a:r>
              <a:rPr lang="it-IT" dirty="0" err="1"/>
              <a:t>Perchè</a:t>
            </a:r>
            <a:r>
              <a:rPr lang="it-IT" dirty="0"/>
              <a:t> procedure di allerta e, soprattutto </a:t>
            </a:r>
            <a:r>
              <a:rPr lang="it-IT" dirty="0" err="1"/>
              <a:t>perchè</a:t>
            </a:r>
            <a:r>
              <a:rPr lang="it-IT" dirty="0"/>
              <a:t> Allerta. Una volta, chi ha fatto il militare, la sentinella rispondeva al comando dell’Ufficiale di giornata con l’epiteto «All’erta </a:t>
            </a:r>
            <a:r>
              <a:rPr lang="it-IT" dirty="0" err="1"/>
              <a:t>stò</a:t>
            </a:r>
            <a:r>
              <a:rPr lang="it-IT" dirty="0"/>
              <a:t>». Per attivare l’Allerta deve esistere un pericolo. Il pericolo è una realtà che, forse per scarsa fiducia verso l’imprenditore nostrano, il Codice affida ad altri, relativamente al momento della segnalazione. Perciò se l’imprenditore non si accorge del pericolo imminente ci pensano altri soggetti a riaprirgli bruscamente gli occhi. Eh sì </a:t>
            </a:r>
            <a:r>
              <a:rPr lang="it-IT" dirty="0" err="1"/>
              <a:t>perchè</a:t>
            </a:r>
            <a:r>
              <a:rPr lang="it-IT" dirty="0"/>
              <a:t> questi soggetti sono: l’Organo di controllo, I creditori istituzionalizzati ed il Pubblico ministero. Oggi ci occuperemo solo degli Organi di Controllo.</a:t>
            </a:r>
          </a:p>
          <a:p>
            <a:pPr algn="just"/>
            <a:r>
              <a:rPr lang="it-IT" dirty="0"/>
              <a:t>Ma andiamo con ordine ed introduciamo il Titolo II del Codice Rubricato: PROCEDURE DI ALLERTA E DI COMPOSIZIONE ASSISTITA DELLA CRISI. </a:t>
            </a:r>
          </a:p>
        </p:txBody>
      </p:sp>
    </p:spTree>
    <p:extLst>
      <p:ext uri="{BB962C8B-B14F-4D97-AF65-F5344CB8AC3E}">
        <p14:creationId xmlns:p14="http://schemas.microsoft.com/office/powerpoint/2010/main" val="1819598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0013" y="185738"/>
            <a:ext cx="11987212" cy="3693319"/>
          </a:xfrm>
          <a:prstGeom prst="rect">
            <a:avLst/>
          </a:prstGeom>
          <a:noFill/>
        </p:spPr>
        <p:txBody>
          <a:bodyPr wrap="square" rtlCol="0">
            <a:spAutoFit/>
          </a:bodyPr>
          <a:lstStyle/>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p:txBody>
      </p:sp>
      <p:sp>
        <p:nvSpPr>
          <p:cNvPr id="3" name="Ovale 2">
            <a:extLst>
              <a:ext uri="{FF2B5EF4-FFF2-40B4-BE49-F238E27FC236}">
                <a16:creationId xmlns:a16="http://schemas.microsoft.com/office/drawing/2014/main" id="{040BCD1B-AA39-4CFB-BB90-D26D62261150}"/>
              </a:ext>
            </a:extLst>
          </p:cNvPr>
          <p:cNvSpPr/>
          <p:nvPr/>
        </p:nvSpPr>
        <p:spPr>
          <a:xfrm>
            <a:off x="428367" y="90617"/>
            <a:ext cx="4522573" cy="1729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INSOLVENZA</a:t>
            </a:r>
          </a:p>
          <a:p>
            <a:pPr algn="ctr"/>
            <a:r>
              <a:rPr lang="it-IT" sz="1600" dirty="0"/>
              <a:t> lo stato del debitore che si manifesta con inadempimenti od altri fatti esteriori, i quali dimostrino che il debitore non è più in grado di soddisfare regolarmente le proprie obbligazioni</a:t>
            </a:r>
          </a:p>
        </p:txBody>
      </p:sp>
      <p:sp>
        <p:nvSpPr>
          <p:cNvPr id="4" name="Ovale 3">
            <a:extLst>
              <a:ext uri="{FF2B5EF4-FFF2-40B4-BE49-F238E27FC236}">
                <a16:creationId xmlns:a16="http://schemas.microsoft.com/office/drawing/2014/main" id="{44F6708C-50F4-48C2-864B-27979829E549}"/>
              </a:ext>
            </a:extLst>
          </p:cNvPr>
          <p:cNvSpPr/>
          <p:nvPr/>
        </p:nvSpPr>
        <p:spPr>
          <a:xfrm>
            <a:off x="5490519" y="90617"/>
            <a:ext cx="4522573" cy="2269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CRISI </a:t>
            </a:r>
          </a:p>
          <a:p>
            <a:pPr algn="ctr"/>
            <a:r>
              <a:rPr lang="it-IT" sz="1600" dirty="0"/>
              <a:t>lo stato di difficoltà economico-finanziaria che rende probabile l’insolvenza del debitore e che per le imprese si manifesta come inadeguatezza dei flussi di cassa prospettici a far fronte regolarmente alle obbligazioni pianificate.</a:t>
            </a:r>
          </a:p>
        </p:txBody>
      </p:sp>
      <p:sp>
        <p:nvSpPr>
          <p:cNvPr id="5" name="Rettangolo 4">
            <a:extLst>
              <a:ext uri="{FF2B5EF4-FFF2-40B4-BE49-F238E27FC236}">
                <a16:creationId xmlns:a16="http://schemas.microsoft.com/office/drawing/2014/main" id="{E012B693-5028-498E-A022-EA4B97A7F6B4}"/>
              </a:ext>
            </a:extLst>
          </p:cNvPr>
          <p:cNvSpPr/>
          <p:nvPr/>
        </p:nvSpPr>
        <p:spPr>
          <a:xfrm>
            <a:off x="502508" y="1977081"/>
            <a:ext cx="4448432" cy="255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FATTI ESTERIORI:  Allerta esterna ed interna</a:t>
            </a:r>
          </a:p>
        </p:txBody>
      </p:sp>
      <p:sp>
        <p:nvSpPr>
          <p:cNvPr id="6" name="Rettangolo con angoli arrotondati 5">
            <a:extLst>
              <a:ext uri="{FF2B5EF4-FFF2-40B4-BE49-F238E27FC236}">
                <a16:creationId xmlns:a16="http://schemas.microsoft.com/office/drawing/2014/main" id="{3CDD733D-18B4-45A2-8EFC-555107286F10}"/>
              </a:ext>
            </a:extLst>
          </p:cNvPr>
          <p:cNvSpPr/>
          <p:nvPr/>
        </p:nvSpPr>
        <p:spPr>
          <a:xfrm>
            <a:off x="10272584" y="280086"/>
            <a:ext cx="1814641" cy="2174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definizione di tipo finanziario</a:t>
            </a:r>
          </a:p>
          <a:p>
            <a:pPr algn="ctr"/>
            <a:r>
              <a:rPr lang="it-IT" sz="1400" b="1" dirty="0"/>
              <a:t>fattori pianificati non rispettati, non previsti, ma non per questo endemici a tal punto da non poter essere risolti.</a:t>
            </a:r>
          </a:p>
        </p:txBody>
      </p:sp>
      <p:sp>
        <p:nvSpPr>
          <p:cNvPr id="7" name="Rettangolo 6">
            <a:extLst>
              <a:ext uri="{FF2B5EF4-FFF2-40B4-BE49-F238E27FC236}">
                <a16:creationId xmlns:a16="http://schemas.microsoft.com/office/drawing/2014/main" id="{F03241AE-7583-4755-9371-EC2E502E6394}"/>
              </a:ext>
            </a:extLst>
          </p:cNvPr>
          <p:cNvSpPr/>
          <p:nvPr/>
        </p:nvSpPr>
        <p:spPr>
          <a:xfrm>
            <a:off x="1631091" y="2549224"/>
            <a:ext cx="9712411" cy="984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IMPRENDITORE </a:t>
            </a:r>
          </a:p>
          <a:p>
            <a:pPr algn="ctr"/>
            <a:r>
              <a:rPr lang="it-IT" dirty="0"/>
              <a:t>Deve predisporre Piani organizzati per far pronte a quanto non pianificato prima dell’evento che ha generato la crisi.</a:t>
            </a:r>
          </a:p>
          <a:p>
            <a:pPr algn="ctr"/>
            <a:endParaRPr lang="it-IT" dirty="0"/>
          </a:p>
        </p:txBody>
      </p:sp>
      <p:sp>
        <p:nvSpPr>
          <p:cNvPr id="8" name="Rettangolo 7">
            <a:extLst>
              <a:ext uri="{FF2B5EF4-FFF2-40B4-BE49-F238E27FC236}">
                <a16:creationId xmlns:a16="http://schemas.microsoft.com/office/drawing/2014/main" id="{B4811769-2162-4164-8FDA-6C5CD8CA4246}"/>
              </a:ext>
            </a:extLst>
          </p:cNvPr>
          <p:cNvSpPr/>
          <p:nvPr/>
        </p:nvSpPr>
        <p:spPr>
          <a:xfrm>
            <a:off x="428367" y="3628380"/>
            <a:ext cx="11658858" cy="2418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PROCEDURE DI ALLERTA PREVISTE DALL’ART. 12 CCII</a:t>
            </a:r>
          </a:p>
          <a:p>
            <a:pPr algn="just"/>
            <a:r>
              <a:rPr lang="it-IT" sz="1600" dirty="0"/>
              <a:t>«</a:t>
            </a:r>
            <a:r>
              <a:rPr lang="it-IT" sz="1600" dirty="0">
                <a:solidFill>
                  <a:schemeClr val="bg1"/>
                </a:solidFill>
              </a:rPr>
              <a:t>Costituiscono procedure di Allerta gli obblighi di segnalazione posti a carico dei soggetti di cui agli articoli 14 (Organo di controllo) e 15 (creditori Istituzionali) del Codice, finalizzati unitamente agli obblighi organizzativi posti a carico dell’imprenditore dal codice civile, alla tempestiva rilevazione degli indizi di crisi dell’impresa ed alla sollecita adozione delle misure più idonee alla sua composizione. Il debitore all’esito dell’allerta, o anche prima della sua attivazione, può accedere al procedimento di composizione assistita della crisi, che si svolge in modo riservato e confidenziale davanti all’</a:t>
            </a:r>
            <a:r>
              <a:rPr lang="it-IT" sz="1600" dirty="0" err="1">
                <a:solidFill>
                  <a:schemeClr val="bg1"/>
                </a:solidFill>
              </a:rPr>
              <a:t>Ocri</a:t>
            </a:r>
            <a:r>
              <a:rPr lang="it-IT" sz="1600" dirty="0">
                <a:solidFill>
                  <a:schemeClr val="bg1"/>
                </a:solidFill>
              </a:rPr>
              <a:t>. L’attivazione delle procedure non comporta la risoluzione dei contratti pendenti, compresi quelli bancari di revoca degli affidamenti e sono nulli i patti contrari. Gli strumenti di allerta si applicano all’imprenditore commerciale, esclusi: società di rilevanti dimensioni, società quotate, gruppi di imprese di rilevante dimensione. Sono escluse dall’applicazione degli </a:t>
            </a:r>
            <a:r>
              <a:rPr lang="it-IT" sz="1600" dirty="0" err="1">
                <a:solidFill>
                  <a:schemeClr val="bg1"/>
                </a:solidFill>
              </a:rPr>
              <a:t>Alert</a:t>
            </a:r>
            <a:r>
              <a:rPr lang="it-IT" sz="1600" dirty="0">
                <a:solidFill>
                  <a:schemeClr val="bg1"/>
                </a:solidFill>
              </a:rPr>
              <a:t>: tutto il comparto bancario, intermediari finanziari iscritti all’albo di cui al testo unico bancario, istituti di moneta elettronica e gli istituti di </a:t>
            </a:r>
            <a:r>
              <a:rPr lang="it-IT" sz="1600" dirty="0" err="1">
                <a:solidFill>
                  <a:schemeClr val="bg1"/>
                </a:solidFill>
              </a:rPr>
              <a:t>pgamento</a:t>
            </a:r>
            <a:r>
              <a:rPr lang="it-IT" sz="1600" dirty="0">
                <a:solidFill>
                  <a:schemeClr val="bg1"/>
                </a:solidFill>
              </a:rPr>
              <a:t>, fondazioni bancarie, cassa depositi e prestiti, i fondi comuni di investimento. Le società fiduciarie. </a:t>
            </a:r>
          </a:p>
        </p:txBody>
      </p:sp>
    </p:spTree>
    <p:extLst>
      <p:ext uri="{BB962C8B-B14F-4D97-AF65-F5344CB8AC3E}">
        <p14:creationId xmlns:p14="http://schemas.microsoft.com/office/powerpoint/2010/main" val="3790974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1F32FD9-2508-4E38-8454-C9838E47ACAA}"/>
              </a:ext>
            </a:extLst>
          </p:cNvPr>
          <p:cNvSpPr txBox="1"/>
          <p:nvPr/>
        </p:nvSpPr>
        <p:spPr>
          <a:xfrm>
            <a:off x="251791" y="251792"/>
            <a:ext cx="11688417" cy="4524315"/>
          </a:xfrm>
          <a:prstGeom prst="rect">
            <a:avLst/>
          </a:prstGeom>
          <a:noFill/>
        </p:spPr>
        <p:txBody>
          <a:bodyPr wrap="square" rtlCol="0">
            <a:spAutoFit/>
          </a:bodyPr>
          <a:lstStyle/>
          <a:p>
            <a:pPr algn="just"/>
            <a:r>
              <a:rPr lang="it-IT" dirty="0">
                <a:solidFill>
                  <a:srgbClr val="FF0000"/>
                </a:solidFill>
              </a:rPr>
              <a:t>Art. 13. Indicatori della crisi.</a:t>
            </a:r>
          </a:p>
          <a:p>
            <a:pPr algn="just"/>
            <a:r>
              <a:rPr lang="it-IT" dirty="0"/>
              <a:t>Costituiscono indicatori di crisi gli squilibri di carattere reddituale, patrimoniale o finanziario, rapportati alle caratteristiche dell’impresa ed all’attività imprenditoriale del debitore, tenuto conto della data di costituzione  e dell’inizio dell’attività, rilevabili attraverso appositi indici che diano evidenza della sostenibilità dei debiti per almeno i sei mesi successivi e delle prospettive di continuità aziendale per l’esercizio in corso o, quando la durata residua al momento della valutazione è inferiore ai sei mesi, per i sei mesi successivi. A questi fini sono indici significativi quelli che misurano la sostenibilità degli oneri di indebitamento con i flussi di cassa che l’impresa è in grado di generare e l’adeguatezza dei mezzi propri rispetto a quelli di terzi. </a:t>
            </a:r>
          </a:p>
          <a:p>
            <a:pPr algn="just"/>
            <a:r>
              <a:rPr lang="it-IT" dirty="0"/>
              <a:t>Costituiscono altresì indicatori di crisi ritardi nei pagamenti reiterati e significativi, anche sulla base di quanto previsto dall’art. 24.</a:t>
            </a:r>
          </a:p>
          <a:p>
            <a:pPr algn="just"/>
            <a:r>
              <a:rPr lang="it-IT" dirty="0"/>
              <a:t>Il Consiglio Nazionale  dei Dottori Commercialisti è deputato ad emanare gli indici di cui al comma 1 secondo le seguenti caratteristiche: indici revisionati ogni 3 anni, secondo la classificazione Istat delle attività economiche e, quindi per tipologia di attività economica; indici per le start-up innovative di cui al D.L. 179/2012, alle PMI innovative di cui alla legge 33/2015.</a:t>
            </a:r>
          </a:p>
          <a:p>
            <a:pPr algn="ctr"/>
            <a:r>
              <a:rPr lang="it-IT" b="1" dirty="0">
                <a:solidFill>
                  <a:srgbClr val="FF0000"/>
                </a:solidFill>
              </a:rPr>
              <a:t>INDICI EMANATI NEL 2019</a:t>
            </a:r>
          </a:p>
          <a:p>
            <a:pPr algn="ctr"/>
            <a:r>
              <a:rPr lang="it-IT" b="1" dirty="0">
                <a:solidFill>
                  <a:srgbClr val="FF0000"/>
                </a:solidFill>
              </a:rPr>
              <a:t>NEL 2022 GIA’ SOGGETTI A REVISIONE SENZA ESSERE ENTRATI IN VIGORE</a:t>
            </a:r>
          </a:p>
          <a:p>
            <a:pPr algn="just"/>
            <a:endParaRPr lang="it-IT" dirty="0"/>
          </a:p>
        </p:txBody>
      </p:sp>
    </p:spTree>
    <p:extLst>
      <p:ext uri="{BB962C8B-B14F-4D97-AF65-F5344CB8AC3E}">
        <p14:creationId xmlns:p14="http://schemas.microsoft.com/office/powerpoint/2010/main" val="296167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1C3FA0-59F8-441C-8376-8F9727B7A662}"/>
              </a:ext>
            </a:extLst>
          </p:cNvPr>
          <p:cNvSpPr>
            <a:spLocks noGrp="1"/>
          </p:cNvSpPr>
          <p:nvPr>
            <p:ph idx="4294967295"/>
          </p:nvPr>
        </p:nvSpPr>
        <p:spPr>
          <a:xfrm>
            <a:off x="84137" y="171449"/>
            <a:ext cx="11773566" cy="5957889"/>
          </a:xfrm>
        </p:spPr>
        <p:txBody>
          <a:bodyPr>
            <a:noAutofit/>
          </a:bodyPr>
          <a:lstStyle/>
          <a:p>
            <a:pPr marL="0" indent="0">
              <a:buNone/>
            </a:pPr>
            <a:r>
              <a:rPr lang="it-IT" sz="1600" b="1" dirty="0"/>
              <a:t>QUADRO NORMATIVO DI RIFERIMENTO. </a:t>
            </a:r>
          </a:p>
          <a:p>
            <a:pPr marL="0" indent="0">
              <a:buNone/>
            </a:pPr>
            <a:r>
              <a:rPr lang="it-IT" sz="1800" dirty="0"/>
              <a:t>Il Decreto Legislativo 14/2019, mai entrato in vigore sinora in relazione alle proroghe del legislatore che ne hanno differito l’entrata in vigore al maggio 2022 e, per le misure di allerta al 31/12/2023, comunque ha dato vita ad alcune modifiche del codice civile che sono, da subito entrate in vigore.</a:t>
            </a:r>
          </a:p>
          <a:p>
            <a:pPr marL="0" indent="0">
              <a:buNone/>
            </a:pPr>
            <a:r>
              <a:rPr lang="it-IT" sz="1800" dirty="0"/>
              <a:t>Veniamo agli articoli che modificano sin da subito il Codice Civile:</a:t>
            </a:r>
          </a:p>
          <a:p>
            <a:pPr algn="just">
              <a:buFontTx/>
              <a:buChar char="-"/>
            </a:pPr>
            <a:r>
              <a:rPr lang="it-IT" sz="1800" dirty="0"/>
              <a:t>art. 375: </a:t>
            </a:r>
            <a:r>
              <a:rPr lang="it-IT" sz="1800" dirty="0" err="1"/>
              <a:t>và</a:t>
            </a:r>
            <a:r>
              <a:rPr lang="it-IT" sz="1800" dirty="0"/>
              <a:t> a modificare l’articolo 2086 del Codice civile fin dalla Rubrica che cambia da « Direzione Gerarchica dell’Impresa» con un solo comma a: « Gestione dell’Impresa» con due commi. Confermato il primo comma, viene aggiunto il secondo: «</a:t>
            </a:r>
            <a:r>
              <a:rPr lang="it-IT" sz="1800" b="1" dirty="0"/>
              <a:t>L’imprenditore , che operi in forma societaria o collettiva, ha il dovere di istituire un assetto organizzativo, organizzativo e contabile adeguato alle dimensioni dell’impresa, anche in funzione della rilevazione tempestiva della crisi dell’impresa e della perdita della continuità aziendale, nonché di attivarsi senza indugio per l’adozione e l’attuazione di uno degli strumenti previsti dall’ordinamento per il superamento della crisi ed il recupero della continuità aziendale».</a:t>
            </a:r>
          </a:p>
          <a:p>
            <a:pPr algn="just">
              <a:buFontTx/>
              <a:buChar char="-"/>
            </a:pPr>
            <a:r>
              <a:rPr lang="it-IT" sz="1800" dirty="0"/>
              <a:t>Art. 377: Assetti organizzativi societari: all’art. 2257 del codice civile (ambito delle Società Semplici), il primo comma è sostituito dal seguente: «</a:t>
            </a:r>
            <a:r>
              <a:rPr lang="it-IT" sz="1800" b="1" dirty="0"/>
              <a:t>La gestione dell’Impresa si svolge nel rispetto della disposizione di cui all’art.2086, secondo comma, e spetta esclusivamente agli amministratori, i quali compiono le operazioni necessarie per l’attuazione dell’oggetto sociale. Salvo diversa pattuizione, l’Amministrazione della società spetta a ciascuno dei Soci disgiuntamente dagli altri»; all’art. 2380-bis del codice civile, il primo comma è sostituito dal seguente: « La gestione dell’Impresa si svolge nel rispetto della disposizione di cui all’art. 2086, secondo comma e spetta esclusivamente agli amministratori, i quali compiono le operazioni necessarie per l’attuazione dell’oggetto sociale</a:t>
            </a:r>
            <a:r>
              <a:rPr lang="it-IT" sz="1800" dirty="0"/>
              <a:t> « Segue analogo articolo valido per le società SPA  con sistema dualistico e modifica dell’art. 2409 </a:t>
            </a:r>
            <a:r>
              <a:rPr lang="it-IT" sz="1800" dirty="0" err="1"/>
              <a:t>nonies</a:t>
            </a:r>
            <a:r>
              <a:rPr lang="it-IT" sz="1800" dirty="0"/>
              <a:t>  </a:t>
            </a:r>
          </a:p>
        </p:txBody>
      </p:sp>
      <p:pic>
        <p:nvPicPr>
          <p:cNvPr id="5" name="Picture 5"/>
          <p:cNvPicPr>
            <a:picLocks noChangeAspect="1" noChangeArrowheads="1"/>
          </p:cNvPicPr>
          <p:nvPr/>
        </p:nvPicPr>
        <p:blipFill>
          <a:blip r:embed="rId2" cstate="print"/>
          <a:srcRect/>
          <a:stretch>
            <a:fillRect/>
          </a:stretch>
        </p:blipFill>
        <p:spPr bwMode="auto">
          <a:xfrm>
            <a:off x="0" y="-620712"/>
            <a:ext cx="2879725" cy="620712"/>
          </a:xfrm>
          <a:prstGeom prst="rect">
            <a:avLst/>
          </a:prstGeom>
          <a:noFill/>
          <a:ln w="9525">
            <a:noFill/>
            <a:miter lim="800000"/>
            <a:headEnd/>
            <a:tailEnd/>
          </a:ln>
        </p:spPr>
      </p:pic>
    </p:spTree>
    <p:extLst>
      <p:ext uri="{BB962C8B-B14F-4D97-AF65-F5344CB8AC3E}">
        <p14:creationId xmlns:p14="http://schemas.microsoft.com/office/powerpoint/2010/main" val="209089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8CB9FD9-AC81-4B1B-B5F9-A935E406E83A}"/>
              </a:ext>
            </a:extLst>
          </p:cNvPr>
          <p:cNvSpPr txBox="1"/>
          <p:nvPr/>
        </p:nvSpPr>
        <p:spPr>
          <a:xfrm>
            <a:off x="291548" y="318052"/>
            <a:ext cx="11688417" cy="3970318"/>
          </a:xfrm>
          <a:prstGeom prst="rect">
            <a:avLst/>
          </a:prstGeom>
          <a:noFill/>
        </p:spPr>
        <p:txBody>
          <a:bodyPr wrap="square" rtlCol="0">
            <a:spAutoFit/>
          </a:bodyPr>
          <a:lstStyle/>
          <a:p>
            <a:pPr algn="just"/>
            <a:r>
              <a:rPr lang="it-IT" dirty="0"/>
              <a:t>Alle società in liquidazione, alle imprese costituite da meno di due anni. Gli Indici dovranno essere approvati dal MISE.</a:t>
            </a:r>
          </a:p>
          <a:p>
            <a:pPr algn="just"/>
            <a:r>
              <a:rPr lang="it-IT" dirty="0"/>
              <a:t>Ora veniamo al commento del comma successivo, particolarmente dirompente sotto il profilo del deposito del bilancio, della sua revisione e della responsabilità del suo attestatore: l’impresa che non ritenga adeguati gli indici elaborati a norma del comma 2, ne specifica le ragioni nella nota integrativa ed indica gli indici idonei a far ragionevolmente presumere la sussistenza del suo stato di crisi. </a:t>
            </a:r>
            <a:r>
              <a:rPr lang="it-IT" b="1" u="sng" dirty="0"/>
              <a:t>Un professionista indipendente </a:t>
            </a:r>
            <a:r>
              <a:rPr lang="it-IT" dirty="0"/>
              <a:t>attesta l’adeguatezza di tali indici in rapporto alla specificità dell’Impresa. L’attestazione è allegata alla nota integrativa al Bilancio di esercizio e ne costituisce parte integrante. La dichiarazione produce effetti per l’esercizio successivo.</a:t>
            </a:r>
          </a:p>
          <a:p>
            <a:pPr algn="just"/>
            <a:r>
              <a:rPr lang="it-IT" dirty="0">
                <a:solidFill>
                  <a:srgbClr val="FF0000"/>
                </a:solidFill>
              </a:rPr>
              <a:t>NEL BILANCIO AL 31/12/2020 E’ GIA’ IN CORSO TALE PROCEDURA PERCHE’ IL GOVERNO HA SOSPESO GLI ARTICOLI DEL CC SULLA CONTINUITA’ AZIENDALE PERCIO’ DIVERSI SARANNO GLI INDICI SUI QUALI BASARSI.</a:t>
            </a:r>
          </a:p>
          <a:p>
            <a:pPr algn="just"/>
            <a:r>
              <a:rPr lang="it-IT" dirty="0">
                <a:solidFill>
                  <a:srgbClr val="FF0000"/>
                </a:solidFill>
              </a:rPr>
              <a:t>ANCHE GLI ISA SONO DISAPPLICATI PER DIVERSE CATEGORIE DI SOGGETTI.</a:t>
            </a:r>
          </a:p>
          <a:p>
            <a:pPr algn="just"/>
            <a:endParaRPr lang="it-IT" dirty="0">
              <a:solidFill>
                <a:srgbClr val="FF0000"/>
              </a:solidFill>
            </a:endParaRPr>
          </a:p>
          <a:p>
            <a:pPr algn="just"/>
            <a:r>
              <a:rPr lang="it-IT" dirty="0">
                <a:solidFill>
                  <a:srgbClr val="FF0000"/>
                </a:solidFill>
              </a:rPr>
              <a:t>AI FINI DELLE RESPONSABILITA’, SE L’IMPRESA RISULTERA’ CONGRUA RISPETTO AGLI INDICI DELLA CRISI, CIO’ DARA’ SPUNTO PER DISALLINEARSI DAGLI ISA.</a:t>
            </a:r>
          </a:p>
          <a:p>
            <a:pPr algn="just"/>
            <a:endParaRPr lang="it-IT" dirty="0"/>
          </a:p>
        </p:txBody>
      </p:sp>
    </p:spTree>
    <p:extLst>
      <p:ext uri="{BB962C8B-B14F-4D97-AF65-F5344CB8AC3E}">
        <p14:creationId xmlns:p14="http://schemas.microsoft.com/office/powerpoint/2010/main" val="652656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5AFD029-4CE6-4DAE-8440-89D5D663E1B6}"/>
              </a:ext>
            </a:extLst>
          </p:cNvPr>
          <p:cNvSpPr txBox="1"/>
          <p:nvPr/>
        </p:nvSpPr>
        <p:spPr>
          <a:xfrm>
            <a:off x="263610" y="117693"/>
            <a:ext cx="11383617" cy="7848302"/>
          </a:xfrm>
          <a:prstGeom prst="rect">
            <a:avLst/>
          </a:prstGeom>
          <a:noFill/>
        </p:spPr>
        <p:txBody>
          <a:bodyPr wrap="square" rtlCol="0">
            <a:spAutoFit/>
          </a:bodyPr>
          <a:lstStyle/>
          <a:p>
            <a:pPr algn="just"/>
            <a:r>
              <a:rPr lang="it-IT" dirty="0"/>
              <a:t>A questo punto sembra evidente che più il Bilancio saprà parlare dell’Impresa, più la documentazione sarà completa ai fini di far capire agli stakeholders che l’impresa non è in crisi, non è insolvente e non deve procedere con l’istanza per l’accesso alle procedure di regolazione della Crisi o dell’Insolvenza.</a:t>
            </a:r>
          </a:p>
          <a:p>
            <a:pPr algn="just"/>
            <a:r>
              <a:rPr lang="it-IT" dirty="0">
                <a:solidFill>
                  <a:srgbClr val="FF0000"/>
                </a:solidFill>
              </a:rPr>
              <a:t>Art. 14. Obbligo di segnalazione dell’Organo di controllo.</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Allora abbiamo un controllore ed un controllato (Organo di Amministrazione). «La segnalazione deve essere motivata, fatta con pec o con mezzi idonei a dimostrarne l’avvenuta conoscenza, e deve contenere la fissazione di un congruo termine, non superiore a 30 giorni entro il quale l’organo Amministrativo deve riferire in ordine alle soluzioni individuate ed alle iniziative intraprese. In caso di omessa o inadeguata risposta ovvero di mancata adozione dei rimedi nei successivi 60 giorni delle misure necessarie per il superamento della crisi, i soggetti di cui al comma 1 informano </a:t>
            </a:r>
            <a:r>
              <a:rPr lang="it-IT" b="1" dirty="0">
                <a:effectLst>
                  <a:outerShdw blurRad="38100" dist="38100" dir="2700000" algn="tl">
                    <a:srgbClr val="000000">
                      <a:alpha val="43137"/>
                    </a:srgbClr>
                  </a:outerShdw>
                </a:effectLst>
              </a:rPr>
              <a:t>senza indugio l’OCRI. Viene reso inapplicabile l’obbligo di segretezza previsto dall’art. 2407 del cc. </a:t>
            </a:r>
            <a:r>
              <a:rPr lang="it-IT" b="1" dirty="0">
                <a:solidFill>
                  <a:srgbClr val="FF0000"/>
                </a:solidFill>
                <a:effectLst>
                  <a:outerShdw blurRad="38100" dist="38100" dir="2700000" algn="tl">
                    <a:srgbClr val="000000">
                      <a:alpha val="43137"/>
                    </a:srgbClr>
                  </a:outerShdw>
                </a:effectLst>
              </a:rPr>
              <a:t>Oggi tutto ciò è superato dall’esperimento di cui al D.L. 118/2021 che ha introdotto la figura del NEGOZIATORE ESPERTO, il cui albo è gestito dalla Camera di Commercio e le cui domande di inserimento sono gestite dagli Ordini professionali dei prof. Che possono produrre la domanda.</a:t>
            </a:r>
          </a:p>
          <a:p>
            <a:pPr algn="just"/>
            <a:r>
              <a:rPr lang="it-IT" dirty="0"/>
              <a:t>La tempestiva</a:t>
            </a:r>
            <a:r>
              <a:rPr lang="it-IT" b="1" dirty="0">
                <a:effectLst>
                  <a:outerShdw blurRad="38100" dist="38100" dir="2700000" algn="tl">
                    <a:srgbClr val="000000">
                      <a:alpha val="43137"/>
                    </a:srgbClr>
                  </a:outerShdw>
                </a:effectLst>
              </a:rPr>
              <a:t> </a:t>
            </a:r>
            <a:r>
              <a:rPr lang="it-IT" dirty="0"/>
              <a:t>segnalazione all’organo amministrativo, esonera l’organo di controllo dalla responsabilità solidale per le Conseguenze pregiudizievoli delle omissioni o azioni successivamente poste in essere dal predetto organo, che non siano conseguenza diretta di decisioni assunte prima della segnalazione, a condizione che nei casi previsti dal secondo periodo del comma 2, sia stata effettuata tempestiva segnalazione all’</a:t>
            </a:r>
            <a:r>
              <a:rPr lang="it-IT" dirty="0" err="1"/>
              <a:t>Ocri</a:t>
            </a:r>
            <a:r>
              <a:rPr lang="it-IT" dirty="0"/>
              <a:t>. Le segnalazioni non costituiscono giusta causa di revoca dall’incarico. Le Banche devono dare notizia all’organo di controllo se esistente, della revoca o riduzione delle garanzie per gli affidamenti.</a:t>
            </a:r>
          </a:p>
          <a:p>
            <a:pPr algn="just"/>
            <a:endParaRPr lang="it-IT" dirty="0"/>
          </a:p>
          <a:p>
            <a:pPr algn="just"/>
            <a:endParaRPr lang="it-IT" b="1" dirty="0">
              <a:effectLst>
                <a:outerShdw blurRad="38100" dist="38100" dir="2700000" algn="tl">
                  <a:srgbClr val="000000">
                    <a:alpha val="43137"/>
                  </a:srgbClr>
                </a:outerShdw>
              </a:effectLst>
            </a:endParaRPr>
          </a:p>
          <a:p>
            <a:endParaRPr lang="it-IT" dirty="0"/>
          </a:p>
        </p:txBody>
      </p:sp>
      <p:sp>
        <p:nvSpPr>
          <p:cNvPr id="3" name="Rettangolo 2">
            <a:extLst>
              <a:ext uri="{FF2B5EF4-FFF2-40B4-BE49-F238E27FC236}">
                <a16:creationId xmlns:a16="http://schemas.microsoft.com/office/drawing/2014/main" id="{6E773531-911F-450E-827D-097DC02B134A}"/>
              </a:ext>
            </a:extLst>
          </p:cNvPr>
          <p:cNvSpPr/>
          <p:nvPr/>
        </p:nvSpPr>
        <p:spPr>
          <a:xfrm>
            <a:off x="576649" y="1425146"/>
            <a:ext cx="2965621" cy="1392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ORGANO DI CONTROLLO</a:t>
            </a:r>
          </a:p>
          <a:p>
            <a:pPr algn="ctr"/>
            <a:r>
              <a:rPr lang="it-IT" dirty="0"/>
              <a:t>Revisore unico, Collegio Sindacale, Società di Revisione, Sindaco Unico</a:t>
            </a:r>
          </a:p>
        </p:txBody>
      </p:sp>
      <p:sp>
        <p:nvSpPr>
          <p:cNvPr id="4" name="Freccia a destra 3">
            <a:extLst>
              <a:ext uri="{FF2B5EF4-FFF2-40B4-BE49-F238E27FC236}">
                <a16:creationId xmlns:a16="http://schemas.microsoft.com/office/drawing/2014/main" id="{88C9B197-934A-4C19-B4E1-46311540E91B}"/>
              </a:ext>
            </a:extLst>
          </p:cNvPr>
          <p:cNvSpPr/>
          <p:nvPr/>
        </p:nvSpPr>
        <p:spPr>
          <a:xfrm>
            <a:off x="3542271" y="2010032"/>
            <a:ext cx="1861752"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VALUTA CONSTANTEMENTE</a:t>
            </a:r>
          </a:p>
        </p:txBody>
      </p:sp>
      <p:sp>
        <p:nvSpPr>
          <p:cNvPr id="5" name="Rettangolo 4">
            <a:extLst>
              <a:ext uri="{FF2B5EF4-FFF2-40B4-BE49-F238E27FC236}">
                <a16:creationId xmlns:a16="http://schemas.microsoft.com/office/drawing/2014/main" id="{F0ADA839-F032-489D-8295-9277D93CD4D5}"/>
              </a:ext>
            </a:extLst>
          </p:cNvPr>
          <p:cNvSpPr/>
          <p:nvPr/>
        </p:nvSpPr>
        <p:spPr>
          <a:xfrm>
            <a:off x="5404023" y="1491049"/>
            <a:ext cx="3361038" cy="1326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ADEGUATO ASSETTO ORGANIZZATIVO DELL’IMPRESA</a:t>
            </a:r>
          </a:p>
          <a:p>
            <a:pPr algn="ctr"/>
            <a:r>
              <a:rPr lang="it-IT" sz="1400" dirty="0"/>
              <a:t>EQUILIBRIO ECONOMICO E FINANZIARIO</a:t>
            </a:r>
          </a:p>
          <a:p>
            <a:pPr algn="ctr"/>
            <a:r>
              <a:rPr lang="it-IT" sz="1400" dirty="0"/>
              <a:t>PREVEDIBILE ANDAMENTO DELLA GESTIONE</a:t>
            </a:r>
          </a:p>
        </p:txBody>
      </p:sp>
      <p:sp>
        <p:nvSpPr>
          <p:cNvPr id="6" name="Freccia a destra 5">
            <a:extLst>
              <a:ext uri="{FF2B5EF4-FFF2-40B4-BE49-F238E27FC236}">
                <a16:creationId xmlns:a16="http://schemas.microsoft.com/office/drawing/2014/main" id="{D28A39AA-7E0F-4414-BE05-7E36EDD76E1F}"/>
              </a:ext>
            </a:extLst>
          </p:cNvPr>
          <p:cNvSpPr/>
          <p:nvPr/>
        </p:nvSpPr>
        <p:spPr>
          <a:xfrm>
            <a:off x="8765059" y="2121243"/>
            <a:ext cx="1655806" cy="696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SEGNALA IMMEDIATAMENTE</a:t>
            </a:r>
          </a:p>
        </p:txBody>
      </p:sp>
      <p:sp>
        <p:nvSpPr>
          <p:cNvPr id="7" name="Rettangolo 6">
            <a:extLst>
              <a:ext uri="{FF2B5EF4-FFF2-40B4-BE49-F238E27FC236}">
                <a16:creationId xmlns:a16="http://schemas.microsoft.com/office/drawing/2014/main" id="{8F760C0E-1D00-4E79-B7D0-8FFF28D3AEAD}"/>
              </a:ext>
            </a:extLst>
          </p:cNvPr>
          <p:cNvSpPr/>
          <p:nvPr/>
        </p:nvSpPr>
        <p:spPr>
          <a:xfrm>
            <a:off x="10420865" y="1631092"/>
            <a:ext cx="1009133" cy="1326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highlight>
                  <a:srgbClr val="00FF00"/>
                </a:highlight>
              </a:rPr>
              <a:t>FONDATI INDIZI DELLA CRISI</a:t>
            </a:r>
          </a:p>
        </p:txBody>
      </p:sp>
    </p:spTree>
    <p:extLst>
      <p:ext uri="{BB962C8B-B14F-4D97-AF65-F5344CB8AC3E}">
        <p14:creationId xmlns:p14="http://schemas.microsoft.com/office/powerpoint/2010/main" val="92473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tangolo 2"/>
          <p:cNvSpPr/>
          <p:nvPr/>
        </p:nvSpPr>
        <p:spPr>
          <a:xfrm>
            <a:off x="90532" y="477998"/>
            <a:ext cx="6587710" cy="5336863"/>
          </a:xfrm>
          <a:prstGeom prst="rect">
            <a:avLst/>
          </a:prstGeom>
        </p:spPr>
        <p:txBody>
          <a:bodyPr vert="horz" lIns="91440" tIns="45720" rIns="91440" bIns="45720" rtlCol="0">
            <a:normAutofit fontScale="92500" lnSpcReduction="20000"/>
          </a:bodyPr>
          <a:lstStyle/>
          <a:p>
            <a:pPr algn="just"/>
            <a:r>
              <a:rPr lang="it-IT" sz="1800" b="0" i="0" u="none" strike="noStrike" baseline="0" dirty="0">
                <a:solidFill>
                  <a:srgbClr val="19191A"/>
                </a:solidFill>
                <a:latin typeface="RobotoMono-Regular"/>
              </a:rPr>
              <a:t>15. Entro 30 giorni dall'approvazione del bilancio e comunque entro sei mesi dalla chiusura di ciascun esercizio, fatta salva l'ipotesi del maggior termine nei limiti e alle condizioni previsti dal secondo comma dell'articolo 2364 del codice civile, nel qual caso l'adempimento </a:t>
            </a:r>
            <a:r>
              <a:rPr lang="it-IT" sz="1800" b="0" i="0" u="none" strike="noStrike" baseline="0" dirty="0" err="1">
                <a:solidFill>
                  <a:srgbClr val="19191A"/>
                </a:solidFill>
                <a:latin typeface="RobotoMono-Regular"/>
              </a:rPr>
              <a:t>e'</a:t>
            </a:r>
            <a:r>
              <a:rPr lang="it-IT" sz="1800" b="0" i="0" u="none" strike="noStrike" baseline="0" dirty="0">
                <a:solidFill>
                  <a:srgbClr val="19191A"/>
                </a:solidFill>
                <a:latin typeface="RobotoMono-Regular"/>
              </a:rPr>
              <a:t> effettuato entro sette mesi, il rappresentante legale della start-up innovativa o dell'incubatore certificato attesta il mantenimento del possesso dei requisiti previsti rispettivamente dal comma 2 e dal comma 5 e deposita tale dichiarazione presso l'ufficio del registro delle imprese.</a:t>
            </a:r>
          </a:p>
          <a:p>
            <a:pPr algn="just"/>
            <a:r>
              <a:rPr lang="it-IT" sz="1800" b="1" i="0" u="none" strike="noStrike" baseline="0" dirty="0">
                <a:solidFill>
                  <a:srgbClr val="19191A"/>
                </a:solidFill>
                <a:latin typeface="RobotoMono-Bold"/>
              </a:rPr>
              <a:t>((16. Entro sessanta giorni dalla perdita dei requisiti di cui ai commi 2 e 5 la start-up innovativa o l'incubatore certificato sono cancellati dalla sezione speciale del registro delle imprese di cui al presente articolo, con provvedimento del conservatore impugnabile ai sensi dell'articolo 2189, terzo comma, del codice civile, permanendo l'iscrizione alla sezione ordinaria del registro delle imprese. Ai fini di cui al primo periodo, alla perdita dei requisiti </a:t>
            </a:r>
            <a:r>
              <a:rPr lang="it-IT" sz="1800" b="1" i="0" u="none" strike="noStrike" baseline="0" dirty="0" err="1">
                <a:solidFill>
                  <a:srgbClr val="19191A"/>
                </a:solidFill>
                <a:latin typeface="RobotoMono-Bold"/>
              </a:rPr>
              <a:t>e'</a:t>
            </a:r>
            <a:r>
              <a:rPr lang="it-IT" sz="1800" b="1" i="0" u="none" strike="noStrike" baseline="0" dirty="0">
                <a:solidFill>
                  <a:srgbClr val="19191A"/>
                </a:solidFill>
                <a:latin typeface="RobotoMono-Bold"/>
              </a:rPr>
              <a:t> equiparato il mancato deposito della dichiarazione di cui al comma 15.))</a:t>
            </a:r>
          </a:p>
          <a:p>
            <a:pPr algn="just"/>
            <a:endParaRPr lang="it-IT" b="1" dirty="0">
              <a:solidFill>
                <a:srgbClr val="19191A"/>
              </a:solidFill>
              <a:latin typeface="RobotoMono-Bold"/>
            </a:endParaRPr>
          </a:p>
          <a:p>
            <a:pPr algn="just"/>
            <a:r>
              <a:rPr lang="it-IT" b="1" dirty="0">
                <a:solidFill>
                  <a:srgbClr val="FF0000"/>
                </a:solidFill>
                <a:latin typeface="RobotoMono-Bold"/>
              </a:rPr>
              <a:t>IN CASO DI MANCATO RISPETTO DEI DUE COMMI PRECEDENTI, CIO’ VARRA’ AI FINI DELLA CANCELLAZIONE DALLO SPECIALE ELENCO PER START-UP INNOVATIVE E INCUBATORI E L’IMPRESA RIDIVERRA’ UN SOGGETTO FALLIBILE RICORRENDONE I REQUISITI.</a:t>
            </a:r>
          </a:p>
          <a:p>
            <a:pPr algn="just"/>
            <a:endParaRPr lang="en-US" sz="1000" dirty="0"/>
          </a:p>
        </p:txBody>
      </p:sp>
      <p:pic>
        <p:nvPicPr>
          <p:cNvPr id="5" name="Immagine 3">
            <a:extLst>
              <a:ext uri="{FF2B5EF4-FFF2-40B4-BE49-F238E27FC236}">
                <a16:creationId xmlns:a16="http://schemas.microsoft.com/office/drawing/2014/main" id="{0BD35198-F96C-40A5-821F-DDB60555F5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45968" y="2006166"/>
            <a:ext cx="2482114" cy="68912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309F3356-B455-4356-B98D-D8970D93BE00}"/>
              </a:ext>
            </a:extLst>
          </p:cNvPr>
          <p:cNvPicPr>
            <a:picLocks noChangeAspect="1" noChangeArrowheads="1"/>
          </p:cNvPicPr>
          <p:nvPr/>
        </p:nvPicPr>
        <p:blipFill>
          <a:blip r:embed="rId3" cstate="print"/>
          <a:stretch>
            <a:fillRect/>
          </a:stretch>
        </p:blipFill>
        <p:spPr bwMode="auto">
          <a:xfrm>
            <a:off x="6911331" y="5437124"/>
            <a:ext cx="2066062" cy="44420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p:spPr>
      </p:pic>
      <p:sp>
        <p:nvSpPr>
          <p:cNvPr id="2" name="Segnaposto numero diapositiva 1"/>
          <p:cNvSpPr>
            <a:spLocks noGrp="1"/>
          </p:cNvSpPr>
          <p:nvPr>
            <p:ph type="sldNum" sz="quarter" idx="12"/>
          </p:nvPr>
        </p:nvSpPr>
        <p:spPr>
          <a:xfrm>
            <a:off x="9657162" y="6356350"/>
            <a:ext cx="1696637" cy="365125"/>
          </a:xfrm>
        </p:spPr>
        <p:txBody>
          <a:bodyPr vert="horz" lIns="91440" tIns="45720" rIns="91440" bIns="45720" rtlCol="0" anchor="ctr">
            <a:normAutofit/>
          </a:bodyPr>
          <a:lstStyle/>
          <a:p>
            <a:pPr>
              <a:spcAft>
                <a:spcPts val="600"/>
              </a:spcAft>
            </a:pPr>
            <a:r>
              <a:rPr lang="en-US" dirty="0"/>
              <a:t>12</a:t>
            </a:r>
          </a:p>
        </p:txBody>
      </p:sp>
      <p:pic>
        <p:nvPicPr>
          <p:cNvPr id="13" name="Immagine 1">
            <a:extLst>
              <a:ext uri="{FF2B5EF4-FFF2-40B4-BE49-F238E27FC236}">
                <a16:creationId xmlns:a16="http://schemas.microsoft.com/office/drawing/2014/main" id="{CD3178B9-CAD9-46DB-AB92-CCDB6C376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1083" y="3167153"/>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899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AF5A620-037F-4EA2-B130-53AFAFF79680}"/>
              </a:ext>
            </a:extLst>
          </p:cNvPr>
          <p:cNvSpPr/>
          <p:nvPr/>
        </p:nvSpPr>
        <p:spPr>
          <a:xfrm>
            <a:off x="465945" y="250004"/>
            <a:ext cx="4448432" cy="255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dirty="0"/>
              <a:t>PMI INNOVATIVE EX D.L.3/2015</a:t>
            </a:r>
          </a:p>
        </p:txBody>
      </p:sp>
      <p:pic>
        <p:nvPicPr>
          <p:cNvPr id="5" name="Immagine 3">
            <a:extLst>
              <a:ext uri="{FF2B5EF4-FFF2-40B4-BE49-F238E27FC236}">
                <a16:creationId xmlns:a16="http://schemas.microsoft.com/office/drawing/2014/main" id="{E2EFC264-B8F3-4C55-B697-3813BE10E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482" y="204662"/>
            <a:ext cx="2932113" cy="47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240FA90-6575-4C5A-81BE-E64D15BA612D}"/>
              </a:ext>
            </a:extLst>
          </p:cNvPr>
          <p:cNvPicPr>
            <a:picLocks noChangeAspect="1" noChangeArrowheads="1"/>
          </p:cNvPicPr>
          <p:nvPr/>
        </p:nvPicPr>
        <p:blipFill>
          <a:blip r:embed="rId3" cstate="print"/>
          <a:srcRect/>
          <a:stretch>
            <a:fillRect/>
          </a:stretch>
        </p:blipFill>
        <p:spPr bwMode="auto">
          <a:xfrm>
            <a:off x="9940198" y="110742"/>
            <a:ext cx="1616064" cy="520262"/>
          </a:xfrm>
          <a:prstGeom prst="rect">
            <a:avLst/>
          </a:prstGeom>
          <a:noFill/>
          <a:ln w="9525">
            <a:noFill/>
            <a:miter lim="800000"/>
            <a:headEnd/>
            <a:tailEnd/>
          </a:ln>
        </p:spPr>
      </p:pic>
      <p:pic>
        <p:nvPicPr>
          <p:cNvPr id="7" name="Immagine 1">
            <a:extLst>
              <a:ext uri="{FF2B5EF4-FFF2-40B4-BE49-F238E27FC236}">
                <a16:creationId xmlns:a16="http://schemas.microsoft.com/office/drawing/2014/main" id="{1F46498D-F55C-4B8E-8D2F-DBC71845D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791" y="250004"/>
            <a:ext cx="101960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58375F59-7097-40D2-99A3-2A86C5D7F7F0}"/>
              </a:ext>
            </a:extLst>
          </p:cNvPr>
          <p:cNvSpPr txBox="1"/>
          <p:nvPr/>
        </p:nvSpPr>
        <p:spPr>
          <a:xfrm>
            <a:off x="137787" y="-5793291"/>
            <a:ext cx="11728066" cy="13388280"/>
          </a:xfrm>
          <a:prstGeom prst="rect">
            <a:avLst/>
          </a:prstGeom>
          <a:noFill/>
        </p:spPr>
        <p:txBody>
          <a:bodyPr wrap="square">
            <a:spAutoFit/>
          </a:bodyPr>
          <a:lstStyle/>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algn="just"/>
            <a:r>
              <a:rPr lang="it-IT" sz="1600" dirty="0">
                <a:latin typeface="Consolas" panose="020B0609020204030204" pitchFamily="49" charset="0"/>
              </a:rPr>
              <a:t>1. </a:t>
            </a:r>
            <a:r>
              <a:rPr lang="it-IT" sz="1600" b="0" i="0" u="none" strike="noStrike" baseline="0" dirty="0">
                <a:latin typeface="Consolas" panose="020B0609020204030204" pitchFamily="49" charset="0"/>
              </a:rPr>
              <a:t>Per «piccole e medie imprese innovative», di seguito «PMI innovative», si intendono le PMI, come definite dalla raccomandazione 2003/ 361/CE, </a:t>
            </a:r>
            <a:r>
              <a:rPr lang="it-IT" sz="1600" b="1" i="1" u="none" strike="noStrike" baseline="0" dirty="0">
                <a:latin typeface="Consolas-BoldItalic"/>
              </a:rPr>
              <a:t>(( </a:t>
            </a:r>
            <a:r>
              <a:rPr lang="it-IT" sz="1600" b="1" i="1" u="none" strike="noStrike" baseline="0" dirty="0" err="1">
                <a:latin typeface="Consolas-BoldItalic"/>
              </a:rPr>
              <a:t>societa'</a:t>
            </a:r>
            <a:r>
              <a:rPr lang="it-IT" sz="1600" b="1" i="1" u="none" strike="noStrike" baseline="0" dirty="0">
                <a:latin typeface="Consolas-BoldItalic"/>
              </a:rPr>
              <a:t> di capitali, costituite anche in forma cooperativa, )) </a:t>
            </a:r>
            <a:r>
              <a:rPr lang="it-IT" sz="1600" b="0" i="0" u="none" strike="noStrike" baseline="0" dirty="0">
                <a:latin typeface="Consolas" panose="020B0609020204030204" pitchFamily="49" charset="0"/>
              </a:rPr>
              <a:t>che possiedono i seguenti requisiti: </a:t>
            </a:r>
          </a:p>
          <a:p>
            <a:pPr algn="just"/>
            <a:r>
              <a:rPr lang="it-IT" sz="1600" b="0" i="0" u="none" strike="noStrike" baseline="0" dirty="0">
                <a:latin typeface="Consolas" panose="020B0609020204030204" pitchFamily="49" charset="0"/>
              </a:rPr>
              <a:t>a) la residenza in Italia ai sensi dell'articolo 73 del testo unico delle imposte sui redditi, approvato con decreto del Presidente della Repubblica 22 dicembre 1986, n. 917, e successive modificazioni, o in uno degli Stati membri dell'Unione europea o in Stati aderenti all'accordo sullo spazio economico europeo, </a:t>
            </a:r>
            <a:r>
              <a:rPr lang="it-IT" sz="1600" b="0" i="0" u="none" strike="noStrike" baseline="0" dirty="0" err="1">
                <a:latin typeface="Consolas" panose="020B0609020204030204" pitchFamily="49" charset="0"/>
              </a:rPr>
              <a:t>purche</a:t>
            </a:r>
            <a:r>
              <a:rPr lang="it-IT" sz="1600" b="0" i="0" u="none" strike="noStrike" baseline="0" dirty="0">
                <a:latin typeface="Consolas" panose="020B0609020204030204" pitchFamily="49" charset="0"/>
              </a:rPr>
              <a:t>’ abbiano una sede produttiva o una filiale in Italia;</a:t>
            </a:r>
          </a:p>
          <a:p>
            <a:pPr algn="just"/>
            <a:r>
              <a:rPr lang="it-IT" sz="1600" b="0" i="0" u="none" strike="noStrike" baseline="0" dirty="0">
                <a:latin typeface="Consolas" panose="020B0609020204030204" pitchFamily="49" charset="0"/>
              </a:rPr>
              <a:t>b) la certificazione dell'ultimo bilancio e dell'eventuale bilancio consolidato redatto da un revisore contabile o da una </a:t>
            </a:r>
            <a:r>
              <a:rPr lang="it-IT" sz="1600" b="0" i="0" u="none" strike="noStrike" baseline="0" dirty="0" err="1">
                <a:latin typeface="Consolas" panose="020B0609020204030204" pitchFamily="49" charset="0"/>
              </a:rPr>
              <a:t>societa'</a:t>
            </a:r>
            <a:r>
              <a:rPr lang="it-IT" sz="1600" b="0" i="0" u="none" strike="noStrike" baseline="0" dirty="0">
                <a:latin typeface="Consolas" panose="020B0609020204030204" pitchFamily="49" charset="0"/>
              </a:rPr>
              <a:t> di revisione iscritti nel registro dei revisori contabili;</a:t>
            </a:r>
          </a:p>
          <a:p>
            <a:pPr algn="just"/>
            <a:r>
              <a:rPr lang="it-IT" sz="1600" b="1" i="1" u="none" strike="noStrike" baseline="0" dirty="0">
                <a:latin typeface="Consolas-BoldItalic"/>
              </a:rPr>
              <a:t>(( c) le loro azioni non sono quotate in un mercato regolamentato; ))</a:t>
            </a:r>
          </a:p>
          <a:p>
            <a:pPr algn="just"/>
            <a:r>
              <a:rPr lang="it-IT" sz="1600" b="0" i="0" u="none" strike="noStrike" baseline="0" dirty="0">
                <a:latin typeface="Consolas" panose="020B0609020204030204" pitchFamily="49" charset="0"/>
              </a:rPr>
              <a:t>d) l'assenza di iscrizione al registro speciale previsto all'articolo 25, comma 8, del decreto-legge 18 ottobre 2012, n. 179, convertito, con modificazioni, dalla legge 17 dicembre 2012, n. 221;</a:t>
            </a:r>
          </a:p>
          <a:p>
            <a:pPr algn="just"/>
            <a:r>
              <a:rPr lang="it-IT" sz="1600" b="0" i="0" u="none" strike="noStrike" baseline="0" dirty="0">
                <a:latin typeface="Consolas" panose="020B0609020204030204" pitchFamily="49" charset="0"/>
              </a:rPr>
              <a:t>e) almeno due dei seguenti requisiti:</a:t>
            </a:r>
          </a:p>
          <a:p>
            <a:pPr algn="just"/>
            <a:r>
              <a:rPr lang="it-IT" sz="1600" b="0" i="0" u="none" strike="noStrike" baseline="0" dirty="0">
                <a:latin typeface="Consolas" panose="020B0609020204030204" pitchFamily="49" charset="0"/>
              </a:rPr>
              <a:t>1) volume di spesa in ricerca, sviluppo e innovazione in misura uguale o superiore al 3 per cento della maggiore </a:t>
            </a:r>
            <a:r>
              <a:rPr lang="it-IT" sz="1600" b="0" i="0" u="none" strike="noStrike" baseline="0" dirty="0" err="1">
                <a:latin typeface="Consolas" panose="020B0609020204030204" pitchFamily="49" charset="0"/>
              </a:rPr>
              <a:t>entita'</a:t>
            </a:r>
            <a:r>
              <a:rPr lang="it-IT" sz="1600" b="0" i="0" u="none" strike="noStrike" baseline="0" dirty="0">
                <a:latin typeface="Consolas" panose="020B0609020204030204" pitchFamily="49" charset="0"/>
              </a:rPr>
              <a:t> fra costo e valore totale della produzione della PMI innovativa. Dal computo per le spese in </a:t>
            </a:r>
            <a:r>
              <a:rPr lang="it-IT" sz="1600" b="1" i="1" u="none" strike="noStrike" baseline="0" dirty="0">
                <a:latin typeface="Consolas-BoldItalic"/>
              </a:rPr>
              <a:t>(( ricerca, sviluppo e innovazione )) </a:t>
            </a:r>
            <a:r>
              <a:rPr lang="it-IT" sz="1600" b="0" i="0" u="none" strike="noStrike" baseline="0" dirty="0">
                <a:latin typeface="Consolas" panose="020B0609020204030204" pitchFamily="49" charset="0"/>
              </a:rPr>
              <a:t>sono escluse le spese per l'acquisto </a:t>
            </a:r>
            <a:r>
              <a:rPr lang="it-IT" sz="1600" b="1" i="1" u="none" strike="noStrike" baseline="0" dirty="0">
                <a:latin typeface="Consolas-BoldItalic"/>
              </a:rPr>
              <a:t>(( e per la locazione )) </a:t>
            </a:r>
            <a:r>
              <a:rPr lang="it-IT" sz="1600" b="0" i="0" u="none" strike="noStrike" baseline="0" dirty="0">
                <a:latin typeface="Consolas" panose="020B0609020204030204" pitchFamily="49" charset="0"/>
              </a:rPr>
              <a:t>di beni immobili </a:t>
            </a:r>
            <a:r>
              <a:rPr lang="it-IT" sz="1600" b="1" i="1" u="none" strike="noStrike" baseline="0" dirty="0">
                <a:latin typeface="Consolas-BoldItalic"/>
              </a:rPr>
              <a:t>(( nel computo sono incluse le spese per acquisto di tecnologie ad alto</a:t>
            </a:r>
          </a:p>
          <a:p>
            <a:pPr algn="just"/>
            <a:r>
              <a:rPr lang="it-IT" sz="1600" b="1" i="1" u="none" strike="noStrike" baseline="0" dirty="0">
                <a:latin typeface="Consolas-BoldItalic"/>
              </a:rPr>
              <a:t>contenuto innovativo. )) </a:t>
            </a:r>
            <a:r>
              <a:rPr lang="it-IT" sz="1600" b="0" i="0" u="none" strike="noStrike" baseline="0" dirty="0">
                <a:latin typeface="Consolas" panose="020B0609020204030204" pitchFamily="49" charset="0"/>
              </a:rPr>
              <a:t>Ai fini del presente decreto, in aggiunta a quanto previsto dai principi contabili, sono </a:t>
            </a:r>
            <a:r>
              <a:rPr lang="it-IT" sz="1600" b="0" i="0" u="none" strike="noStrike" baseline="0" dirty="0" err="1">
                <a:latin typeface="Consolas" panose="020B0609020204030204" pitchFamily="49" charset="0"/>
              </a:rPr>
              <a:t>altresi'</a:t>
            </a:r>
            <a:r>
              <a:rPr lang="it-IT" sz="1600" b="0" i="0" u="none" strike="noStrike" baseline="0" dirty="0">
                <a:latin typeface="Consolas" panose="020B0609020204030204" pitchFamily="49" charset="0"/>
              </a:rPr>
              <a:t> da annoverarsi tra le spese in ricerca, sviluppo e innovazione: le spese relative allo sviluppo precompetitivo e competitivo, quali sperimentazione, prototipazione e sviluppo del piano industriale; le spese relative ai servizi di incubazione forniti da incubatori certificati come definiti dall'articolo 25, comma 5, del decreto-legge 18 ottobre2012, n. 179, convertito, con modificazioni, dalla legge 17 dicembre 2012, n. 221; i costi lordi di personale interno e consulenti esterni impiegati nelle </a:t>
            </a:r>
            <a:r>
              <a:rPr lang="it-IT" sz="1600" b="0" i="0" u="none" strike="noStrike" baseline="0" dirty="0" err="1">
                <a:latin typeface="Consolas" panose="020B0609020204030204" pitchFamily="49" charset="0"/>
              </a:rPr>
              <a:t>attivita'</a:t>
            </a:r>
            <a:r>
              <a:rPr lang="it-IT" sz="1600" b="0" i="0" u="none" strike="noStrike" baseline="0" dirty="0">
                <a:latin typeface="Consolas" panose="020B0609020204030204" pitchFamily="49" charset="0"/>
              </a:rPr>
              <a:t> di ricerca, sviluppo e innovazione, inclusi soci ed amministratori; le spese legali per la registrazione e protezione di </a:t>
            </a:r>
            <a:r>
              <a:rPr lang="it-IT" sz="1600" b="0" i="0" u="none" strike="noStrike" baseline="0" dirty="0" err="1">
                <a:latin typeface="Consolas" panose="020B0609020204030204" pitchFamily="49" charset="0"/>
              </a:rPr>
              <a:t>proprieta'</a:t>
            </a:r>
            <a:r>
              <a:rPr lang="it-IT" sz="1600" b="0" i="0" u="none" strike="noStrike" baseline="0" dirty="0">
                <a:latin typeface="Consolas" panose="020B0609020204030204" pitchFamily="49" charset="0"/>
              </a:rPr>
              <a:t> intellettuale, termini e licenze d'uso. Le spese risultano dall'ultimo bilancio approvato e sono descritte in nota integrativa;</a:t>
            </a:r>
            <a:endParaRPr lang="it-IT" sz="1600" dirty="0"/>
          </a:p>
        </p:txBody>
      </p:sp>
      <p:sp>
        <p:nvSpPr>
          <p:cNvPr id="8" name="Segnaposto numero diapositiva 5">
            <a:extLst>
              <a:ext uri="{FF2B5EF4-FFF2-40B4-BE49-F238E27FC236}">
                <a16:creationId xmlns:a16="http://schemas.microsoft.com/office/drawing/2014/main" id="{BCC6533B-7205-4363-A8AE-487EB349D5B4}"/>
              </a:ext>
            </a:extLst>
          </p:cNvPr>
          <p:cNvSpPr>
            <a:spLocks noGrp="1"/>
          </p:cNvSpPr>
          <p:nvPr>
            <p:ph type="sldNum" sz="quarter" idx="12"/>
          </p:nvPr>
        </p:nvSpPr>
        <p:spPr>
          <a:xfrm>
            <a:off x="11730682" y="6450227"/>
            <a:ext cx="323532" cy="328913"/>
          </a:xfrm>
        </p:spPr>
        <p:txBody>
          <a:bodyPr vert="horz" lIns="91440" tIns="45720" rIns="91440" bIns="45720" rtlCol="0" anchor="ctr">
            <a:normAutofit fontScale="85000" lnSpcReduction="10000"/>
          </a:bodyPr>
          <a:lstStyle/>
          <a:p>
            <a:pPr>
              <a:spcAft>
                <a:spcPts val="600"/>
              </a:spcAft>
            </a:pPr>
            <a:r>
              <a:rPr lang="en-US" dirty="0"/>
              <a:t>19</a:t>
            </a:r>
          </a:p>
        </p:txBody>
      </p:sp>
    </p:spTree>
    <p:extLst>
      <p:ext uri="{BB962C8B-B14F-4D97-AF65-F5344CB8AC3E}">
        <p14:creationId xmlns:p14="http://schemas.microsoft.com/office/powerpoint/2010/main" val="1399298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AF5A620-037F-4EA2-B130-53AFAFF79680}"/>
              </a:ext>
            </a:extLst>
          </p:cNvPr>
          <p:cNvSpPr/>
          <p:nvPr/>
        </p:nvSpPr>
        <p:spPr>
          <a:xfrm>
            <a:off x="465945" y="250004"/>
            <a:ext cx="4448432" cy="255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dirty="0"/>
              <a:t>PMI INNOVATIVE EX D.L.3/2015</a:t>
            </a:r>
          </a:p>
        </p:txBody>
      </p:sp>
      <p:pic>
        <p:nvPicPr>
          <p:cNvPr id="5" name="Immagine 3">
            <a:extLst>
              <a:ext uri="{FF2B5EF4-FFF2-40B4-BE49-F238E27FC236}">
                <a16:creationId xmlns:a16="http://schemas.microsoft.com/office/drawing/2014/main" id="{E2EFC264-B8F3-4C55-B697-3813BE10E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482" y="204662"/>
            <a:ext cx="2932113" cy="47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240FA90-6575-4C5A-81BE-E64D15BA612D}"/>
              </a:ext>
            </a:extLst>
          </p:cNvPr>
          <p:cNvPicPr>
            <a:picLocks noChangeAspect="1" noChangeArrowheads="1"/>
          </p:cNvPicPr>
          <p:nvPr/>
        </p:nvPicPr>
        <p:blipFill>
          <a:blip r:embed="rId3" cstate="print"/>
          <a:srcRect/>
          <a:stretch>
            <a:fillRect/>
          </a:stretch>
        </p:blipFill>
        <p:spPr bwMode="auto">
          <a:xfrm>
            <a:off x="9940198" y="110742"/>
            <a:ext cx="1616064" cy="520262"/>
          </a:xfrm>
          <a:prstGeom prst="rect">
            <a:avLst/>
          </a:prstGeom>
          <a:noFill/>
          <a:ln w="9525">
            <a:noFill/>
            <a:miter lim="800000"/>
            <a:headEnd/>
            <a:tailEnd/>
          </a:ln>
        </p:spPr>
      </p:pic>
      <p:pic>
        <p:nvPicPr>
          <p:cNvPr id="7" name="Immagine 1">
            <a:extLst>
              <a:ext uri="{FF2B5EF4-FFF2-40B4-BE49-F238E27FC236}">
                <a16:creationId xmlns:a16="http://schemas.microsoft.com/office/drawing/2014/main" id="{1F46498D-F55C-4B8E-8D2F-DBC71845D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791" y="250004"/>
            <a:ext cx="101960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58375F59-7097-40D2-99A3-2A86C5D7F7F0}"/>
              </a:ext>
            </a:extLst>
          </p:cNvPr>
          <p:cNvSpPr txBox="1"/>
          <p:nvPr/>
        </p:nvSpPr>
        <p:spPr>
          <a:xfrm>
            <a:off x="125261" y="-5818343"/>
            <a:ext cx="11728066" cy="12865060"/>
          </a:xfrm>
          <a:prstGeom prst="rect">
            <a:avLst/>
          </a:prstGeom>
          <a:noFill/>
        </p:spPr>
        <p:txBody>
          <a:bodyPr wrap="square">
            <a:spAutoFit/>
          </a:bodyPr>
          <a:lstStyle/>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marL="342900" indent="-342900" algn="ctr">
              <a:buAutoNum type="arabicPeriod"/>
            </a:pPr>
            <a:endParaRPr lang="it-IT" sz="1600" b="0" i="0" u="none" strike="noStrike" baseline="0" dirty="0">
              <a:latin typeface="Consolas" panose="020B0609020204030204" pitchFamily="49" charset="0"/>
            </a:endParaRPr>
          </a:p>
          <a:p>
            <a:pPr marL="342900" indent="-342900" algn="ctr">
              <a:buAutoNum type="arabicPeriod"/>
            </a:pPr>
            <a:endParaRPr lang="it-IT" sz="1600" dirty="0">
              <a:latin typeface="Consolas" panose="020B0609020204030204" pitchFamily="49" charset="0"/>
            </a:endParaRPr>
          </a:p>
          <a:p>
            <a:pPr algn="just"/>
            <a:r>
              <a:rPr lang="it-IT" sz="1800" b="0" i="0" u="none" strike="noStrike" baseline="0" dirty="0">
                <a:latin typeface="Consolas" panose="020B0609020204030204" pitchFamily="49" charset="0"/>
              </a:rPr>
              <a:t>2) impiego come dipendenti o collaboratori a qualsiasi titolo, in percentuale uguale o superiore al quinto della forza lavoro complessiva, di personale in possesso di titolo di dottorato di ricerca o che sta svolgendo un dottorato di ricerca presso </a:t>
            </a:r>
            <a:r>
              <a:rPr lang="it-IT" sz="1800" b="0" i="0" u="none" strike="noStrike" baseline="0" dirty="0" err="1">
                <a:latin typeface="Consolas" panose="020B0609020204030204" pitchFamily="49" charset="0"/>
              </a:rPr>
              <a:t>un'universita'</a:t>
            </a:r>
            <a:r>
              <a:rPr lang="it-IT" sz="1800" b="0" i="0" u="none" strike="noStrike" baseline="0" dirty="0">
                <a:latin typeface="Consolas" panose="020B0609020204030204" pitchFamily="49" charset="0"/>
              </a:rPr>
              <a:t> italiana o straniera, oppure in possesso di laurea e che abbia svolto, da almeno tre anni, </a:t>
            </a:r>
            <a:r>
              <a:rPr lang="it-IT" sz="1800" b="0" i="0" u="none" strike="noStrike" baseline="0" dirty="0" err="1">
                <a:latin typeface="Consolas" panose="020B0609020204030204" pitchFamily="49" charset="0"/>
              </a:rPr>
              <a:t>attivita'</a:t>
            </a:r>
            <a:r>
              <a:rPr lang="it-IT" sz="1800" b="0" i="0" u="none" strike="noStrike" baseline="0" dirty="0">
                <a:latin typeface="Consolas" panose="020B0609020204030204" pitchFamily="49" charset="0"/>
              </a:rPr>
              <a:t> di ricerca certificata presso istituti di ricerca pubblici o privati, in Italia o all'estero, ovvero, in percentuale uguale o superiore a un terzo della forza lavoro complessiva, di personale in possesso di laurea magistrale ai sensi dell'articolo 3 del decreto del Ministro dell'istruzione, </a:t>
            </a:r>
            <a:r>
              <a:rPr lang="it-IT" sz="1800" b="0" i="0" u="none" strike="noStrike" baseline="0" dirty="0" err="1">
                <a:latin typeface="Consolas" panose="020B0609020204030204" pitchFamily="49" charset="0"/>
              </a:rPr>
              <a:t>dell'universita'</a:t>
            </a:r>
            <a:r>
              <a:rPr lang="it-IT" sz="1800" b="0" i="0" u="none" strike="noStrike" baseline="0" dirty="0">
                <a:latin typeface="Consolas" panose="020B0609020204030204" pitchFamily="49" charset="0"/>
              </a:rPr>
              <a:t> e della ricerca 22 ottobre 2004, n.270;</a:t>
            </a:r>
          </a:p>
          <a:p>
            <a:pPr algn="just"/>
            <a:r>
              <a:rPr lang="it-IT" sz="1800" b="1" i="1" u="none" strike="noStrike" baseline="0" dirty="0">
                <a:latin typeface="Consolas-BoldItalic"/>
              </a:rPr>
              <a:t>3) </a:t>
            </a:r>
            <a:r>
              <a:rPr lang="it-IT" sz="1800" b="1" i="1" u="none" strike="noStrike" baseline="0" dirty="0" err="1">
                <a:latin typeface="Consolas-BoldItalic"/>
              </a:rPr>
              <a:t>titolarita'</a:t>
            </a:r>
            <a:r>
              <a:rPr lang="it-IT" sz="1800" b="1" i="1" u="none" strike="noStrike" baseline="0" dirty="0">
                <a:latin typeface="Consolas-BoldItalic"/>
              </a:rPr>
              <a:t>, anche quali depositarie o licenziatarie di almeno una privativa industriale, relativa a una invenzione industriale, biotecnologica, a una topografia di prodotto a semiconduttori o a una nuova </a:t>
            </a:r>
            <a:r>
              <a:rPr lang="it-IT" sz="1800" b="1" i="1" u="none" strike="noStrike" baseline="0" dirty="0" err="1">
                <a:latin typeface="Consolas-BoldItalic"/>
              </a:rPr>
              <a:t>varieta'</a:t>
            </a:r>
            <a:r>
              <a:rPr lang="it-IT" sz="1800" b="1" i="1" u="none" strike="noStrike" baseline="0" dirty="0">
                <a:latin typeface="Consolas-BoldItalic"/>
              </a:rPr>
              <a:t> vegetale ovvero </a:t>
            </a:r>
            <a:r>
              <a:rPr lang="it-IT" sz="1800" b="1" i="1" u="none" strike="noStrike" baseline="0" dirty="0" err="1">
                <a:latin typeface="Consolas-BoldItalic"/>
              </a:rPr>
              <a:t>titolarita'</a:t>
            </a:r>
            <a:r>
              <a:rPr lang="it-IT" sz="1800" b="1" i="1" u="none" strike="noStrike" baseline="0" dirty="0">
                <a:latin typeface="Consolas-BoldItalic"/>
              </a:rPr>
              <a:t> dei diritti relativi ad un programma per elaboratore originario registrato presso il Registro pubblico speciale per i programmi per elaboratore, </a:t>
            </a:r>
            <a:r>
              <a:rPr lang="it-IT" sz="1800" b="1" i="1" u="none" strike="noStrike" baseline="0" dirty="0" err="1">
                <a:latin typeface="Consolas-BoldItalic"/>
              </a:rPr>
              <a:t>purche</a:t>
            </a:r>
            <a:r>
              <a:rPr lang="it-IT" sz="1800" b="1" i="1" u="none" strike="noStrike" baseline="0" dirty="0">
                <a:latin typeface="Consolas-BoldItalic"/>
              </a:rPr>
              <a:t>' tale privativa sia direttamente afferente</a:t>
            </a:r>
          </a:p>
          <a:p>
            <a:pPr algn="just"/>
            <a:r>
              <a:rPr lang="it-IT" sz="1800" b="1" i="1" u="none" strike="noStrike" baseline="0" dirty="0">
                <a:latin typeface="Consolas-BoldItalic"/>
              </a:rPr>
              <a:t>all'oggetto sociale e </a:t>
            </a:r>
            <a:r>
              <a:rPr lang="it-IT" sz="1800" b="1" i="1" u="none" strike="noStrike" baseline="0" dirty="0" err="1">
                <a:latin typeface="Consolas-BoldItalic"/>
              </a:rPr>
              <a:t>all'attivita'</a:t>
            </a:r>
            <a:r>
              <a:rPr lang="it-IT" sz="1800" b="1" i="1" u="none" strike="noStrike" baseline="0" dirty="0">
                <a:latin typeface="Consolas-BoldItalic"/>
              </a:rPr>
              <a:t> di impresa.</a:t>
            </a:r>
          </a:p>
          <a:p>
            <a:pPr algn="just"/>
            <a:r>
              <a:rPr lang="it-IT" sz="1800" b="1" i="1" u="none" strike="noStrike" baseline="0" dirty="0">
                <a:latin typeface="Consolas-BoldItalic"/>
              </a:rPr>
              <a:t>2. Presso le Camere di commercio, industria, artigianato e agricoltura </a:t>
            </a:r>
            <a:r>
              <a:rPr lang="it-IT" sz="1800" b="1" i="1" u="none" strike="noStrike" baseline="0" dirty="0" err="1">
                <a:latin typeface="Consolas-BoldItalic"/>
              </a:rPr>
              <a:t>e'</a:t>
            </a:r>
            <a:r>
              <a:rPr lang="it-IT" sz="1800" b="1" i="1" u="none" strike="noStrike" baseline="0" dirty="0">
                <a:latin typeface="Consolas-BoldItalic"/>
              </a:rPr>
              <a:t> istituita una apposita sezione speciale del registro delle imprese di cui all'articolo 2188 del codice civile, a cui le PMI innovative devono essere iscritte; la sezione speciale del registro delle imprese consente la condivisione, nel rispetto della normativa sulla tutela dei dati personali, delle informazioni relative, per le PMI innovative: all'anagrafica, </a:t>
            </a:r>
            <a:r>
              <a:rPr lang="it-IT" sz="1800" b="1" i="1" u="none" strike="noStrike" baseline="0" dirty="0" err="1">
                <a:latin typeface="Consolas-BoldItalic"/>
              </a:rPr>
              <a:t>all'attivita'</a:t>
            </a:r>
            <a:endParaRPr lang="it-IT" sz="1800" b="1" i="1" u="none" strike="noStrike" baseline="0" dirty="0">
              <a:latin typeface="Consolas-BoldItalic"/>
            </a:endParaRPr>
          </a:p>
          <a:p>
            <a:pPr algn="just"/>
            <a:r>
              <a:rPr lang="it-IT" sz="1800" b="1" i="1" u="none" strike="noStrike" baseline="0" dirty="0">
                <a:latin typeface="Consolas-BoldItalic"/>
              </a:rPr>
              <a:t>svolta, ai soci fondatori e agli altri collaboratori, al </a:t>
            </a:r>
            <a:r>
              <a:rPr lang="it-IT" sz="1800" b="1" i="1" u="none" strike="noStrike" baseline="0" dirty="0" err="1">
                <a:latin typeface="Consolas-BoldItalic"/>
              </a:rPr>
              <a:t>fatturato,al</a:t>
            </a:r>
            <a:r>
              <a:rPr lang="it-IT" sz="1800" b="1" i="1" u="none" strike="noStrike" baseline="0" dirty="0">
                <a:latin typeface="Consolas-BoldItalic"/>
              </a:rPr>
              <a:t> patrimonio netto, al sito internet, ai rapporti con gli altri attori della filiera.</a:t>
            </a:r>
            <a:endParaRPr lang="it-IT" sz="1600" dirty="0"/>
          </a:p>
        </p:txBody>
      </p:sp>
      <p:sp>
        <p:nvSpPr>
          <p:cNvPr id="8" name="Segnaposto numero diapositiva 5">
            <a:extLst>
              <a:ext uri="{FF2B5EF4-FFF2-40B4-BE49-F238E27FC236}">
                <a16:creationId xmlns:a16="http://schemas.microsoft.com/office/drawing/2014/main" id="{E92D719A-A517-4A9C-9731-42C52A7DD1CF}"/>
              </a:ext>
            </a:extLst>
          </p:cNvPr>
          <p:cNvSpPr>
            <a:spLocks noGrp="1"/>
          </p:cNvSpPr>
          <p:nvPr>
            <p:ph type="sldNum" sz="quarter" idx="12"/>
          </p:nvPr>
        </p:nvSpPr>
        <p:spPr>
          <a:xfrm>
            <a:off x="10890422" y="6356350"/>
            <a:ext cx="463378" cy="365125"/>
          </a:xfrm>
        </p:spPr>
        <p:txBody>
          <a:bodyPr vert="horz" lIns="91440" tIns="45720" rIns="91440" bIns="45720" rtlCol="0" anchor="ctr">
            <a:normAutofit/>
          </a:bodyPr>
          <a:lstStyle/>
          <a:p>
            <a:pPr>
              <a:spcAft>
                <a:spcPts val="600"/>
              </a:spcAft>
            </a:pPr>
            <a:r>
              <a:rPr lang="en-US" dirty="0"/>
              <a:t>20</a:t>
            </a:r>
          </a:p>
        </p:txBody>
      </p:sp>
    </p:spTree>
    <p:extLst>
      <p:ext uri="{BB962C8B-B14F-4D97-AF65-F5344CB8AC3E}">
        <p14:creationId xmlns:p14="http://schemas.microsoft.com/office/powerpoint/2010/main" val="182003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52522" y="858106"/>
            <a:ext cx="3384000" cy="788989"/>
          </a:xfrm>
          <a:prstGeom prst="rect">
            <a:avLst/>
          </a:prstGeom>
        </p:spPr>
        <p:txBody>
          <a:bodyPr vert="horz" lIns="91440" tIns="45720" rIns="91440" bIns="45720" rtlCol="0">
            <a:normAutofit fontScale="92500" lnSpcReduction="20000"/>
          </a:bodyPr>
          <a:lstStyle/>
          <a:p>
            <a:pPr algn="ctr">
              <a:lnSpc>
                <a:spcPct val="90000"/>
              </a:lnSpc>
              <a:spcAft>
                <a:spcPts val="600"/>
              </a:spcAft>
            </a:pPr>
            <a:r>
              <a:rPr lang="en-US" sz="2000" dirty="0">
                <a:solidFill>
                  <a:srgbClr val="00B0F0">
                    <a:alpha val="60000"/>
                  </a:srgbClr>
                </a:solidFill>
              </a:rPr>
              <a:t>SCHEMA DELLA DOMANDA DI ISCRIZIONE AL REGISTRO IMPRESE</a:t>
            </a:r>
            <a:endParaRPr lang="en-US" sz="2000" dirty="0">
              <a:solidFill>
                <a:schemeClr val="bg1">
                  <a:alpha val="60000"/>
                </a:schemeClr>
              </a:solidFill>
            </a:endParaRPr>
          </a:p>
          <a:p>
            <a:pPr>
              <a:lnSpc>
                <a:spcPct val="90000"/>
              </a:lnSpc>
              <a:spcAft>
                <a:spcPts val="600"/>
              </a:spcAft>
            </a:pPr>
            <a:endParaRPr lang="en-US" sz="2000" dirty="0">
              <a:solidFill>
                <a:schemeClr val="bg1">
                  <a:alpha val="60000"/>
                </a:schemeClr>
              </a:solidFill>
            </a:endParaRPr>
          </a:p>
        </p:txBody>
      </p:sp>
      <p:sp>
        <p:nvSpPr>
          <p:cNvPr id="2" name="Segnaposto numero diapositiva 1"/>
          <p:cNvSpPr>
            <a:spLocks noGrp="1"/>
          </p:cNvSpPr>
          <p:nvPr>
            <p:ph type="sldNum" sz="quarter" idx="12"/>
          </p:nvPr>
        </p:nvSpPr>
        <p:spPr>
          <a:xfrm>
            <a:off x="10365474" y="6375679"/>
            <a:ext cx="1059763" cy="345796"/>
          </a:xfrm>
        </p:spPr>
        <p:txBody>
          <a:bodyPr vert="horz" lIns="91440" tIns="45720" rIns="91440" bIns="45720" rtlCol="0" anchor="ctr">
            <a:normAutofit/>
          </a:bodyPr>
          <a:lstStyle/>
          <a:p>
            <a:pPr>
              <a:spcAft>
                <a:spcPts val="600"/>
              </a:spcAft>
            </a:pPr>
            <a:r>
              <a:rPr lang="en-US" dirty="0">
                <a:solidFill>
                  <a:schemeClr val="tx1">
                    <a:alpha val="60000"/>
                  </a:schemeClr>
                </a:solidFill>
              </a:rPr>
              <a:t>21</a:t>
            </a:r>
          </a:p>
        </p:txBody>
      </p:sp>
      <p:pic>
        <p:nvPicPr>
          <p:cNvPr id="8" name="Immagine 3">
            <a:extLst>
              <a:ext uri="{FF2B5EF4-FFF2-40B4-BE49-F238E27FC236}">
                <a16:creationId xmlns:a16="http://schemas.microsoft.com/office/drawing/2014/main" id="{ACCA829C-B186-47C5-99CE-C12C634B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3CF0C4-6A96-46EF-8EC4-E3565AAB9941}"/>
              </a:ext>
            </a:extLst>
          </p:cNvPr>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F1B79928-410E-447A-84FF-534B2F010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937" y="3335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e 13">
            <a:extLst>
              <a:ext uri="{FF2B5EF4-FFF2-40B4-BE49-F238E27FC236}">
                <a16:creationId xmlns:a16="http://schemas.microsoft.com/office/drawing/2014/main" id="{5A7156C5-4FBA-4D22-A15D-53B26267BE6F}"/>
              </a:ext>
            </a:extLst>
          </p:cNvPr>
          <p:cNvSpPr/>
          <p:nvPr/>
        </p:nvSpPr>
        <p:spPr>
          <a:xfrm>
            <a:off x="340436" y="1090322"/>
            <a:ext cx="8520088" cy="528535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2">
                  <a:lumMod val="75000"/>
                </a:schemeClr>
              </a:solidFill>
            </a:endParaRPr>
          </a:p>
          <a:p>
            <a:pPr algn="ctr"/>
            <a:endParaRPr lang="it-IT" dirty="0">
              <a:solidFill>
                <a:schemeClr val="tx2">
                  <a:lumMod val="75000"/>
                </a:schemeClr>
              </a:solidFill>
            </a:endParaRPr>
          </a:p>
          <a:p>
            <a:pPr algn="ctr"/>
            <a:r>
              <a:rPr lang="it-IT" dirty="0">
                <a:solidFill>
                  <a:schemeClr val="tx2">
                    <a:lumMod val="75000"/>
                  </a:schemeClr>
                </a:solidFill>
              </a:rPr>
              <a:t>AUTOCERTIFICAZIONE L. 445/2000 DELLE SEGUENTI NOTIZIE</a:t>
            </a:r>
          </a:p>
          <a:p>
            <a:pPr algn="ctr"/>
            <a:r>
              <a:rPr lang="it-IT" sz="1600" b="1" i="1" u="none" strike="noStrike" baseline="0" dirty="0">
                <a:solidFill>
                  <a:schemeClr val="tx2">
                    <a:lumMod val="75000"/>
                  </a:schemeClr>
                </a:solidFill>
                <a:latin typeface="Consolas-BoldItalic"/>
              </a:rPr>
              <a:t>a) ragione sociale e codice fiscale;</a:t>
            </a:r>
          </a:p>
          <a:p>
            <a:pPr algn="ctr"/>
            <a:r>
              <a:rPr lang="it-IT" sz="1600" b="1" i="1" u="none" strike="noStrike" baseline="0" dirty="0">
                <a:solidFill>
                  <a:schemeClr val="tx2">
                    <a:lumMod val="75000"/>
                  </a:schemeClr>
                </a:solidFill>
                <a:latin typeface="Consolas-BoldItalic"/>
              </a:rPr>
              <a:t>b) data e luogo di costituzione, nome e indirizzo del notaio;</a:t>
            </a:r>
          </a:p>
          <a:p>
            <a:pPr algn="ctr"/>
            <a:r>
              <a:rPr lang="it-IT" sz="1600" b="1" i="1" u="none" strike="noStrike" baseline="0" dirty="0">
                <a:solidFill>
                  <a:schemeClr val="tx2">
                    <a:lumMod val="75000"/>
                  </a:schemeClr>
                </a:solidFill>
                <a:latin typeface="Consolas-BoldItalic"/>
              </a:rPr>
              <a:t>c) sede principale ed eventuali sedi periferiche;</a:t>
            </a:r>
          </a:p>
          <a:p>
            <a:pPr algn="ctr"/>
            <a:r>
              <a:rPr lang="it-IT" sz="1600" b="1" i="1" u="none" strike="noStrike" baseline="0" dirty="0">
                <a:solidFill>
                  <a:schemeClr val="tx2">
                    <a:lumMod val="75000"/>
                  </a:schemeClr>
                </a:solidFill>
                <a:latin typeface="Consolas-BoldItalic"/>
              </a:rPr>
              <a:t>d) oggetto sociale;</a:t>
            </a:r>
          </a:p>
          <a:p>
            <a:pPr algn="ctr"/>
            <a:r>
              <a:rPr lang="it-IT" sz="1600" b="1" i="1" u="none" strike="noStrike" baseline="0" dirty="0">
                <a:solidFill>
                  <a:schemeClr val="tx2">
                    <a:lumMod val="75000"/>
                  </a:schemeClr>
                </a:solidFill>
                <a:latin typeface="Consolas-BoldItalic"/>
              </a:rPr>
              <a:t>e) breve descrizione </a:t>
            </a:r>
            <a:r>
              <a:rPr lang="it-IT" sz="1600" b="1" i="1" u="none" strike="noStrike" baseline="0" dirty="0" err="1">
                <a:solidFill>
                  <a:schemeClr val="tx2">
                    <a:lumMod val="75000"/>
                  </a:schemeClr>
                </a:solidFill>
                <a:latin typeface="Consolas-BoldItalic"/>
              </a:rPr>
              <a:t>dell'attivita'</a:t>
            </a:r>
            <a:r>
              <a:rPr lang="it-IT" sz="1600" b="1" i="1" u="none" strike="noStrike" baseline="0" dirty="0">
                <a:solidFill>
                  <a:schemeClr val="tx2">
                    <a:lumMod val="75000"/>
                  </a:schemeClr>
                </a:solidFill>
                <a:latin typeface="Consolas-BoldItalic"/>
              </a:rPr>
              <a:t> svolta, comprese </a:t>
            </a:r>
            <a:r>
              <a:rPr lang="it-IT" sz="1600" b="1" i="1" u="none" strike="noStrike" baseline="0" dirty="0" err="1">
                <a:solidFill>
                  <a:schemeClr val="tx2">
                    <a:lumMod val="75000"/>
                  </a:schemeClr>
                </a:solidFill>
                <a:latin typeface="Consolas-BoldItalic"/>
              </a:rPr>
              <a:t>l'attivita'</a:t>
            </a:r>
            <a:endParaRPr lang="it-IT" sz="1600" b="1" i="1" u="none" strike="noStrike" baseline="0" dirty="0">
              <a:solidFill>
                <a:schemeClr val="tx2">
                  <a:lumMod val="75000"/>
                </a:schemeClr>
              </a:solidFill>
              <a:latin typeface="Consolas-BoldItalic"/>
            </a:endParaRPr>
          </a:p>
          <a:p>
            <a:pPr algn="ctr"/>
            <a:r>
              <a:rPr lang="it-IT" sz="1600" b="1" i="1" u="none" strike="noStrike" baseline="0" dirty="0">
                <a:solidFill>
                  <a:schemeClr val="tx2">
                    <a:lumMod val="75000"/>
                  </a:schemeClr>
                </a:solidFill>
                <a:latin typeface="Consolas-BoldItalic"/>
              </a:rPr>
              <a:t>e le spese in ricerca, sviluppo e innovazione;</a:t>
            </a:r>
          </a:p>
          <a:p>
            <a:pPr algn="ctr"/>
            <a:r>
              <a:rPr lang="it-IT" sz="1600" b="1" i="1" u="none" strike="noStrike" baseline="0" dirty="0">
                <a:solidFill>
                  <a:schemeClr val="tx2">
                    <a:lumMod val="75000"/>
                  </a:schemeClr>
                </a:solidFill>
                <a:latin typeface="Consolas-BoldItalic"/>
              </a:rPr>
              <a:t>f) </a:t>
            </a:r>
            <a:r>
              <a:rPr lang="it-IT" sz="1600" b="1" i="1" u="none" strike="noStrike" baseline="0" dirty="0">
                <a:solidFill>
                  <a:srgbClr val="FF0000"/>
                </a:solidFill>
                <a:latin typeface="Consolas-BoldItalic"/>
              </a:rPr>
              <a:t>elenco dei soci, con trasparenza rispetto a </a:t>
            </a:r>
            <a:r>
              <a:rPr lang="it-IT" sz="1600" b="1" i="1" u="none" strike="noStrike" baseline="0" dirty="0" err="1">
                <a:solidFill>
                  <a:srgbClr val="FF0000"/>
                </a:solidFill>
                <a:latin typeface="Consolas-BoldItalic"/>
              </a:rPr>
              <a:t>societa'fiduciarie</a:t>
            </a:r>
            <a:r>
              <a:rPr lang="it-IT" sz="1600" b="1" i="1" u="none" strike="noStrike" baseline="0" dirty="0">
                <a:solidFill>
                  <a:srgbClr val="FF0000"/>
                </a:solidFill>
                <a:latin typeface="Consolas-BoldItalic"/>
              </a:rPr>
              <a:t> e holding ove non iscritte nel registro delle imprese di cui all'articolo 8 della legge 29 dicembre 1993, n. 580, e successive</a:t>
            </a:r>
          </a:p>
          <a:p>
            <a:pPr algn="ctr"/>
            <a:r>
              <a:rPr lang="it-IT" sz="1600" b="1" i="1" u="none" strike="noStrike" baseline="0" dirty="0">
                <a:solidFill>
                  <a:srgbClr val="FF0000"/>
                </a:solidFill>
                <a:latin typeface="Consolas-BoldItalic"/>
              </a:rPr>
              <a:t>modificazioni, con autocertificazione di </a:t>
            </a:r>
            <a:r>
              <a:rPr lang="it-IT" sz="1600" b="1" i="1" u="none" strike="noStrike" baseline="0" dirty="0" err="1">
                <a:solidFill>
                  <a:srgbClr val="FF0000"/>
                </a:solidFill>
                <a:latin typeface="Consolas-BoldItalic"/>
              </a:rPr>
              <a:t>veridicita'</a:t>
            </a:r>
            <a:r>
              <a:rPr lang="it-IT" sz="1600" b="1" i="1" u="none" strike="noStrike" baseline="0" dirty="0">
                <a:solidFill>
                  <a:srgbClr val="FF0000"/>
                </a:solidFill>
                <a:latin typeface="Consolas-BoldItalic"/>
              </a:rPr>
              <a:t>, indicando </a:t>
            </a:r>
            <a:r>
              <a:rPr lang="it-IT" sz="1600" b="1" i="1" u="none" strike="noStrike" baseline="0" dirty="0" err="1">
                <a:solidFill>
                  <a:srgbClr val="FF0000"/>
                </a:solidFill>
                <a:latin typeface="Consolas-BoldItalic"/>
              </a:rPr>
              <a:t>altresi'</a:t>
            </a:r>
            <a:r>
              <a:rPr lang="it-IT" sz="1600" b="1" i="1" u="none" strike="noStrike" baseline="0" dirty="0">
                <a:solidFill>
                  <a:srgbClr val="FF0000"/>
                </a:solidFill>
                <a:latin typeface="Consolas-BoldItalic"/>
              </a:rPr>
              <a:t>, per ciascuno e ove sussistano, gli eventuali soggetti terzi per conto dei quali, nel cui interesse o sotto il cui controllo il socio agisce;</a:t>
            </a:r>
          </a:p>
          <a:p>
            <a:pPr algn="ctr"/>
            <a:endParaRPr lang="it-IT" sz="1600" dirty="0">
              <a:solidFill>
                <a:schemeClr val="tx2">
                  <a:lumMod val="75000"/>
                </a:schemeClr>
              </a:solidFill>
            </a:endParaRPr>
          </a:p>
        </p:txBody>
      </p:sp>
      <p:sp>
        <p:nvSpPr>
          <p:cNvPr id="4" name="Ovale 3">
            <a:extLst>
              <a:ext uri="{FF2B5EF4-FFF2-40B4-BE49-F238E27FC236}">
                <a16:creationId xmlns:a16="http://schemas.microsoft.com/office/drawing/2014/main" id="{D0F997EC-4CE0-41C0-908E-83EBE8F7361C}"/>
              </a:ext>
            </a:extLst>
          </p:cNvPr>
          <p:cNvSpPr/>
          <p:nvPr/>
        </p:nvSpPr>
        <p:spPr>
          <a:xfrm>
            <a:off x="7478038" y="601906"/>
            <a:ext cx="4713962" cy="599931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1400" b="1" i="1" u="none" strike="noStrike" baseline="0" dirty="0">
                <a:solidFill>
                  <a:schemeClr val="tx2">
                    <a:lumMod val="75000"/>
                  </a:schemeClr>
                </a:solidFill>
                <a:latin typeface="Consolas-BoldItalic"/>
              </a:rPr>
              <a:t>g) elenco delle </a:t>
            </a:r>
            <a:r>
              <a:rPr lang="it-IT" sz="1400" b="1" i="1" u="none" strike="noStrike" baseline="0" dirty="0" err="1">
                <a:solidFill>
                  <a:schemeClr val="tx2">
                    <a:lumMod val="75000"/>
                  </a:schemeClr>
                </a:solidFill>
                <a:latin typeface="Consolas-BoldItalic"/>
              </a:rPr>
              <a:t>societa'</a:t>
            </a:r>
            <a:r>
              <a:rPr lang="it-IT" sz="1400" b="1" i="1" u="none" strike="noStrike" baseline="0" dirty="0">
                <a:solidFill>
                  <a:schemeClr val="tx2">
                    <a:lumMod val="75000"/>
                  </a:schemeClr>
                </a:solidFill>
                <a:latin typeface="Consolas-BoldItalic"/>
              </a:rPr>
              <a:t> partecipate;</a:t>
            </a:r>
          </a:p>
          <a:p>
            <a:pPr algn="ctr"/>
            <a:r>
              <a:rPr lang="it-IT" sz="1400" b="1" i="1" u="none" strike="noStrike" baseline="0" dirty="0">
                <a:solidFill>
                  <a:schemeClr val="tx2">
                    <a:lumMod val="75000"/>
                  </a:schemeClr>
                </a:solidFill>
                <a:latin typeface="Consolas-BoldItalic"/>
              </a:rPr>
              <a:t>h) </a:t>
            </a:r>
            <a:r>
              <a:rPr lang="it-IT" sz="1400" b="1" i="1" u="none" strike="noStrike" baseline="0" dirty="0">
                <a:solidFill>
                  <a:srgbClr val="FF0000"/>
                </a:solidFill>
                <a:latin typeface="Consolas-BoldItalic"/>
              </a:rPr>
              <a:t>indicazione dei titoli di studio e delle esperienze professionali dei soci e del personale la cui prestazione lavorativa </a:t>
            </a:r>
            <a:r>
              <a:rPr lang="it-IT" sz="1400" b="1" i="1" u="none" strike="noStrike" baseline="0" dirty="0" err="1">
                <a:solidFill>
                  <a:srgbClr val="FF0000"/>
                </a:solidFill>
                <a:latin typeface="Consolas-BoldItalic"/>
              </a:rPr>
              <a:t>e'</a:t>
            </a:r>
            <a:r>
              <a:rPr lang="it-IT" sz="1400" b="1" i="1" u="none" strike="noStrike" baseline="0" dirty="0">
                <a:solidFill>
                  <a:srgbClr val="FF0000"/>
                </a:solidFill>
                <a:latin typeface="Consolas-BoldItalic"/>
              </a:rPr>
              <a:t> connessa </a:t>
            </a:r>
            <a:r>
              <a:rPr lang="it-IT" sz="1400" b="1" i="1" u="none" strike="noStrike" baseline="0" dirty="0" err="1">
                <a:solidFill>
                  <a:srgbClr val="FF0000"/>
                </a:solidFill>
                <a:latin typeface="Consolas-BoldItalic"/>
              </a:rPr>
              <a:t>all'attivita'</a:t>
            </a:r>
            <a:r>
              <a:rPr lang="it-IT" sz="1400" b="1" i="1" u="none" strike="noStrike" baseline="0" dirty="0">
                <a:solidFill>
                  <a:srgbClr val="FF0000"/>
                </a:solidFill>
                <a:latin typeface="Consolas-BoldItalic"/>
              </a:rPr>
              <a:t> innovativa delle PMI, esclusi eventuali dati sensibili;</a:t>
            </a:r>
          </a:p>
          <a:p>
            <a:pPr algn="ctr"/>
            <a:r>
              <a:rPr lang="it-IT" sz="1400" b="1" i="1" u="none" strike="noStrike" baseline="0" dirty="0">
                <a:solidFill>
                  <a:schemeClr val="tx2">
                    <a:lumMod val="75000"/>
                  </a:schemeClr>
                </a:solidFill>
                <a:latin typeface="Consolas-BoldItalic"/>
              </a:rPr>
              <a:t>i) </a:t>
            </a:r>
            <a:r>
              <a:rPr lang="it-IT" sz="1400" b="1" i="1" u="none" strike="noStrike" baseline="0" dirty="0">
                <a:solidFill>
                  <a:srgbClr val="FF0000"/>
                </a:solidFill>
                <a:latin typeface="Consolas-BoldItalic"/>
              </a:rPr>
              <a:t>indicazione dell'esistenza di relazioni professionali, di collaborazione o commerciali con incubatori certificati, investitori istituzionali e professionali, </a:t>
            </a:r>
            <a:r>
              <a:rPr lang="it-IT" sz="1400" b="1" i="1" u="none" strike="noStrike" baseline="0" dirty="0" err="1">
                <a:solidFill>
                  <a:srgbClr val="FF0000"/>
                </a:solidFill>
                <a:latin typeface="Consolas-BoldItalic"/>
              </a:rPr>
              <a:t>universita'</a:t>
            </a:r>
            <a:r>
              <a:rPr lang="it-IT" sz="1400" b="1" i="1" u="none" strike="noStrike" baseline="0" dirty="0">
                <a:solidFill>
                  <a:srgbClr val="FF0000"/>
                </a:solidFill>
                <a:latin typeface="Consolas-BoldItalic"/>
              </a:rPr>
              <a:t> e centri di ricerca;</a:t>
            </a:r>
          </a:p>
          <a:p>
            <a:pPr algn="ctr"/>
            <a:r>
              <a:rPr lang="it-IT" sz="1400" b="1" i="1" u="none" strike="noStrike" baseline="0" dirty="0">
                <a:solidFill>
                  <a:schemeClr val="tx2">
                    <a:lumMod val="75000"/>
                  </a:schemeClr>
                </a:solidFill>
                <a:latin typeface="Consolas-BoldItalic"/>
              </a:rPr>
              <a:t>l) ultimo bilancio depositato, nello standard XBRL;</a:t>
            </a:r>
          </a:p>
          <a:p>
            <a:pPr algn="ctr"/>
            <a:r>
              <a:rPr lang="it-IT" sz="1400" b="1" i="1" u="none" strike="noStrike" baseline="0" dirty="0">
                <a:solidFill>
                  <a:schemeClr val="tx2">
                    <a:lumMod val="75000"/>
                  </a:schemeClr>
                </a:solidFill>
                <a:latin typeface="Consolas-BoldItalic"/>
              </a:rPr>
              <a:t>m) </a:t>
            </a:r>
            <a:r>
              <a:rPr lang="it-IT" sz="1400" b="1" i="1" u="none" strike="noStrike" baseline="0" dirty="0">
                <a:solidFill>
                  <a:srgbClr val="FF0000"/>
                </a:solidFill>
                <a:latin typeface="Consolas-BoldItalic"/>
              </a:rPr>
              <a:t>elenco dei diritti di privativa su </a:t>
            </a:r>
            <a:r>
              <a:rPr lang="it-IT" sz="1400" b="1" i="1" u="none" strike="noStrike" baseline="0" dirty="0" err="1">
                <a:solidFill>
                  <a:srgbClr val="FF0000"/>
                </a:solidFill>
                <a:latin typeface="Consolas-BoldItalic"/>
              </a:rPr>
              <a:t>proprieta'</a:t>
            </a:r>
            <a:r>
              <a:rPr lang="it-IT" sz="1400" b="1" i="1" u="none" strike="noStrike" baseline="0" dirty="0">
                <a:solidFill>
                  <a:srgbClr val="FF0000"/>
                </a:solidFill>
                <a:latin typeface="Consolas-BoldItalic"/>
              </a:rPr>
              <a:t> industriale e</a:t>
            </a:r>
          </a:p>
          <a:p>
            <a:pPr algn="ctr"/>
            <a:r>
              <a:rPr lang="it-IT" sz="1400" b="1" i="1" u="none" strike="noStrike" baseline="0" dirty="0">
                <a:solidFill>
                  <a:srgbClr val="FF0000"/>
                </a:solidFill>
                <a:latin typeface="Consolas-BoldItalic"/>
              </a:rPr>
              <a:t>intellettuale;</a:t>
            </a:r>
          </a:p>
          <a:p>
            <a:pPr algn="ctr"/>
            <a:r>
              <a:rPr lang="it-IT" sz="1400" b="1" i="1" u="none" strike="noStrike" baseline="0" dirty="0">
                <a:solidFill>
                  <a:schemeClr val="tx2">
                    <a:lumMod val="75000"/>
                  </a:schemeClr>
                </a:solidFill>
                <a:latin typeface="Consolas-BoldItalic"/>
              </a:rPr>
              <a:t>n) numero dei dipendenti;</a:t>
            </a:r>
          </a:p>
          <a:p>
            <a:pPr algn="ctr"/>
            <a:r>
              <a:rPr lang="it-IT" sz="1400" b="1" i="1" u="none" strike="noStrike" baseline="0" dirty="0">
                <a:solidFill>
                  <a:schemeClr val="tx2">
                    <a:lumMod val="75000"/>
                  </a:schemeClr>
                </a:solidFill>
                <a:latin typeface="Consolas-BoldItalic"/>
              </a:rPr>
              <a:t>o) </a:t>
            </a:r>
            <a:r>
              <a:rPr lang="it-IT" sz="1400" b="1" i="1" u="none" strike="noStrike" baseline="0" dirty="0">
                <a:solidFill>
                  <a:srgbClr val="FF0000"/>
                </a:solidFill>
                <a:latin typeface="Consolas-BoldItalic"/>
              </a:rPr>
              <a:t>sito internet</a:t>
            </a:r>
            <a:r>
              <a:rPr lang="it-IT" sz="1400" b="1" i="1" u="none" strike="noStrike" baseline="0" dirty="0">
                <a:solidFill>
                  <a:schemeClr val="tx2">
                    <a:lumMod val="75000"/>
                  </a:schemeClr>
                </a:solidFill>
                <a:latin typeface="Consolas-BoldItalic"/>
              </a:rPr>
              <a:t>. ))</a:t>
            </a:r>
            <a:endParaRPr lang="it-IT" sz="1400" dirty="0"/>
          </a:p>
        </p:txBody>
      </p:sp>
    </p:spTree>
    <p:extLst>
      <p:ext uri="{BB962C8B-B14F-4D97-AF65-F5344CB8AC3E}">
        <p14:creationId xmlns:p14="http://schemas.microsoft.com/office/powerpoint/2010/main" val="3275092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p:cNvSpPr txBox="1"/>
          <p:nvPr/>
        </p:nvSpPr>
        <p:spPr>
          <a:xfrm>
            <a:off x="3105535" y="31389"/>
            <a:ext cx="2795722" cy="788989"/>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US" sz="1700" dirty="0">
                <a:solidFill>
                  <a:srgbClr val="00B0F0">
                    <a:alpha val="60000"/>
                  </a:srgbClr>
                </a:solidFill>
              </a:rPr>
              <a:t>SCHEMA DELLA DOMANDA DI ISCRIZIONE AL REGISTRO IMPRESE</a:t>
            </a:r>
            <a:endParaRPr lang="en-US" sz="1700" dirty="0">
              <a:solidFill>
                <a:schemeClr val="bg1">
                  <a:alpha val="60000"/>
                </a:schemeClr>
              </a:solidFill>
            </a:endParaRPr>
          </a:p>
          <a:p>
            <a:pPr>
              <a:lnSpc>
                <a:spcPct val="90000"/>
              </a:lnSpc>
              <a:spcAft>
                <a:spcPts val="600"/>
              </a:spcAft>
            </a:pPr>
            <a:endParaRPr lang="en-US" sz="2000" dirty="0">
              <a:solidFill>
                <a:schemeClr val="bg1">
                  <a:alpha val="60000"/>
                </a:schemeClr>
              </a:solidFill>
            </a:endParaRPr>
          </a:p>
        </p:txBody>
      </p:sp>
      <p:sp>
        <p:nvSpPr>
          <p:cNvPr id="2" name="Segnaposto numero diapositiva 1"/>
          <p:cNvSpPr>
            <a:spLocks noGrp="1"/>
          </p:cNvSpPr>
          <p:nvPr>
            <p:ph type="sldNum" sz="quarter" idx="12"/>
          </p:nvPr>
        </p:nvSpPr>
        <p:spPr>
          <a:xfrm>
            <a:off x="10365474" y="6375679"/>
            <a:ext cx="1059763" cy="345796"/>
          </a:xfrm>
        </p:spPr>
        <p:txBody>
          <a:bodyPr vert="horz" lIns="91440" tIns="45720" rIns="91440" bIns="45720" rtlCol="0" anchor="ctr">
            <a:normAutofit/>
          </a:bodyPr>
          <a:lstStyle/>
          <a:p>
            <a:pPr>
              <a:spcAft>
                <a:spcPts val="600"/>
              </a:spcAft>
            </a:pPr>
            <a:r>
              <a:rPr lang="en-US" dirty="0">
                <a:solidFill>
                  <a:schemeClr val="tx1">
                    <a:alpha val="60000"/>
                  </a:schemeClr>
                </a:solidFill>
              </a:rPr>
              <a:t>22</a:t>
            </a:r>
          </a:p>
        </p:txBody>
      </p:sp>
      <p:pic>
        <p:nvPicPr>
          <p:cNvPr id="8" name="Immagine 3">
            <a:extLst>
              <a:ext uri="{FF2B5EF4-FFF2-40B4-BE49-F238E27FC236}">
                <a16:creationId xmlns:a16="http://schemas.microsoft.com/office/drawing/2014/main" id="{ACCA829C-B186-47C5-99CE-C12C634B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E63CF0C4-6A96-46EF-8EC4-E3565AAB9941}"/>
              </a:ext>
            </a:extLst>
          </p:cNvPr>
          <p:cNvPicPr>
            <a:picLocks noChangeAspect="1" noChangeArrowheads="1"/>
          </p:cNvPicPr>
          <p:nvPr/>
        </p:nvPicPr>
        <p:blipFill>
          <a:blip r:embed="rId3" cstate="print"/>
          <a:srcRect/>
          <a:stretch>
            <a:fillRect/>
          </a:stretch>
        </p:blipFill>
        <p:spPr bwMode="auto">
          <a:xfrm>
            <a:off x="8866483" y="81644"/>
            <a:ext cx="2601312"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F1B79928-410E-447A-84FF-534B2F010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937" y="33353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e 13">
            <a:extLst>
              <a:ext uri="{FF2B5EF4-FFF2-40B4-BE49-F238E27FC236}">
                <a16:creationId xmlns:a16="http://schemas.microsoft.com/office/drawing/2014/main" id="{5A7156C5-4FBA-4D22-A15D-53B26267BE6F}"/>
              </a:ext>
            </a:extLst>
          </p:cNvPr>
          <p:cNvSpPr/>
          <p:nvPr/>
        </p:nvSpPr>
        <p:spPr>
          <a:xfrm>
            <a:off x="1835956" y="815432"/>
            <a:ext cx="8520088" cy="59993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0" i="0" u="none" strike="noStrike" baseline="0" dirty="0">
                <a:solidFill>
                  <a:srgbClr val="002060"/>
                </a:solidFill>
                <a:latin typeface="Consolas-BoldItalic"/>
              </a:rPr>
              <a:t>INFORMAZIONI SULLA TRASPARENZA DELLE PMI</a:t>
            </a:r>
          </a:p>
          <a:p>
            <a:pPr algn="ctr"/>
            <a:r>
              <a:rPr lang="it-IT" sz="1800" b="0" i="0" u="none" strike="noStrike" baseline="0" dirty="0">
                <a:solidFill>
                  <a:srgbClr val="002060"/>
                </a:solidFill>
                <a:latin typeface="Consolas-BoldItalic"/>
              </a:rPr>
              <a:t>5. </a:t>
            </a:r>
            <a:r>
              <a:rPr lang="it-IT" sz="1400" b="0" i="0" u="none" strike="noStrike" baseline="0" dirty="0">
                <a:solidFill>
                  <a:srgbClr val="002060"/>
                </a:solidFill>
                <a:latin typeface="Consolas-BoldItalic"/>
              </a:rPr>
              <a:t>Le informazioni di cui al comma 3 sono rese </a:t>
            </a:r>
            <a:r>
              <a:rPr lang="it-IT" sz="1400" b="0" i="0" u="none" strike="noStrike" baseline="0" dirty="0" err="1">
                <a:solidFill>
                  <a:srgbClr val="002060"/>
                </a:solidFill>
                <a:latin typeface="Consolas-BoldItalic"/>
              </a:rPr>
              <a:t>disponibili,assicurando</a:t>
            </a:r>
            <a:r>
              <a:rPr lang="it-IT" sz="1400" b="0" i="0" u="none" strike="noStrike" baseline="0" dirty="0">
                <a:solidFill>
                  <a:srgbClr val="002060"/>
                </a:solidFill>
                <a:latin typeface="Consolas-BoldItalic"/>
              </a:rPr>
              <a:t> la massima trasparenza e </a:t>
            </a:r>
            <a:r>
              <a:rPr lang="it-IT" sz="1400" b="0" i="0" u="none" strike="noStrike" baseline="0" dirty="0" err="1">
                <a:solidFill>
                  <a:srgbClr val="002060"/>
                </a:solidFill>
                <a:latin typeface="Consolas-BoldItalic"/>
              </a:rPr>
              <a:t>accessibilita'</a:t>
            </a:r>
            <a:r>
              <a:rPr lang="it-IT" sz="1400" b="0" i="0" u="none" strike="noStrike" baseline="0" dirty="0">
                <a:solidFill>
                  <a:srgbClr val="002060"/>
                </a:solidFill>
                <a:latin typeface="Consolas-BoldItalic"/>
              </a:rPr>
              <a:t>, per via telematica o su supporto informatico in formato tabellare gestibile da motori di ricerca, con </a:t>
            </a:r>
            <a:r>
              <a:rPr lang="it-IT" sz="1400" b="0" i="0" u="none" strike="noStrike" baseline="0" dirty="0" err="1">
                <a:solidFill>
                  <a:srgbClr val="002060"/>
                </a:solidFill>
                <a:latin typeface="Consolas-BoldItalic"/>
              </a:rPr>
              <a:t>possibilita'</a:t>
            </a:r>
            <a:r>
              <a:rPr lang="it-IT" sz="1400" b="0" i="0" u="none" strike="noStrike" baseline="0" dirty="0">
                <a:solidFill>
                  <a:srgbClr val="002060"/>
                </a:solidFill>
                <a:latin typeface="Consolas-BoldItalic"/>
              </a:rPr>
              <a:t> di elaborazione e ripubblicazione gratuita da parte di soggetti terzi. Le PMI</a:t>
            </a:r>
          </a:p>
          <a:p>
            <a:pPr algn="ctr"/>
            <a:r>
              <a:rPr lang="it-IT" sz="1400" b="0" i="0" u="none" strike="noStrike" baseline="0" dirty="0">
                <a:solidFill>
                  <a:srgbClr val="002060"/>
                </a:solidFill>
                <a:latin typeface="Consolas-BoldItalic"/>
              </a:rPr>
              <a:t>innovative assicurano l'accesso informatico alle suddette</a:t>
            </a:r>
          </a:p>
          <a:p>
            <a:pPr algn="ctr"/>
            <a:r>
              <a:rPr lang="it-IT" sz="1400" b="0" i="0" u="none" strike="noStrike" baseline="0" dirty="0">
                <a:solidFill>
                  <a:srgbClr val="002060"/>
                </a:solidFill>
                <a:latin typeface="Consolas-BoldItalic"/>
              </a:rPr>
              <a:t>informazioni dalla home page del proprio sito Internet.</a:t>
            </a:r>
          </a:p>
          <a:p>
            <a:pPr algn="ctr"/>
            <a:r>
              <a:rPr lang="it-IT" sz="1400" b="0" i="0" u="none" strike="noStrike" baseline="0" dirty="0">
                <a:solidFill>
                  <a:srgbClr val="002060"/>
                </a:solidFill>
                <a:latin typeface="Consolas-BoldItalic"/>
              </a:rPr>
              <a:t>6. Entro 30 giorni dall'approvazione del bilancio e comunque entro sei mesi dalla chiusura di ciascun esercizio, il rappresentante legale delle PMI innovative attesta il mantenimento del possesso dei requisiti previsti dal comma 1 del presente articolo, e deposita tale dichiarazione presso l'ufficio del registro delle imprese.</a:t>
            </a:r>
          </a:p>
          <a:p>
            <a:pPr algn="ctr"/>
            <a:r>
              <a:rPr lang="it-IT" sz="1400" b="0" i="0" u="none" strike="noStrike" baseline="0" dirty="0">
                <a:solidFill>
                  <a:srgbClr val="002060"/>
                </a:solidFill>
                <a:latin typeface="Consolas-BoldItalic"/>
              </a:rPr>
              <a:t>7. Entro 60 giorni dalla perdita dei requisiti di cui </a:t>
            </a:r>
            <a:r>
              <a:rPr lang="it-IT" sz="1400" b="1" i="1" u="none" strike="noStrike" baseline="0" dirty="0">
                <a:solidFill>
                  <a:srgbClr val="002060"/>
                </a:solidFill>
                <a:latin typeface="Consolas-BoldItalic"/>
              </a:rPr>
              <a:t>al</a:t>
            </a:r>
          </a:p>
          <a:p>
            <a:pPr algn="ctr"/>
            <a:r>
              <a:rPr lang="it-IT" sz="1400" b="0" i="0" u="none" strike="noStrike" baseline="0" dirty="0">
                <a:solidFill>
                  <a:srgbClr val="002060"/>
                </a:solidFill>
                <a:latin typeface="Consolas-BoldItalic"/>
              </a:rPr>
              <a:t>comma 1 del presente articolo, le PMI innovative sono cancellate d'ufficio dalla sezione speciale del registro delle imprese di cui al comma 2, permanendo l'iscrizione alla sezione ordinaria del registro</a:t>
            </a:r>
          </a:p>
          <a:p>
            <a:pPr algn="ctr"/>
            <a:r>
              <a:rPr lang="it-IT" sz="1400" b="0" i="0" u="none" strike="noStrike" baseline="0" dirty="0">
                <a:solidFill>
                  <a:srgbClr val="002060"/>
                </a:solidFill>
                <a:latin typeface="Consolas-BoldItalic"/>
              </a:rPr>
              <a:t>delle imprese. Alla perdita dei requisiti </a:t>
            </a:r>
            <a:r>
              <a:rPr lang="it-IT" sz="1400" b="0" i="0" u="none" strike="noStrike" baseline="0" dirty="0" err="1">
                <a:solidFill>
                  <a:srgbClr val="002060"/>
                </a:solidFill>
                <a:latin typeface="Consolas-BoldItalic"/>
              </a:rPr>
              <a:t>e'</a:t>
            </a:r>
            <a:r>
              <a:rPr lang="it-IT" sz="1400" b="0" i="0" u="none" strike="noStrike" baseline="0" dirty="0">
                <a:solidFill>
                  <a:srgbClr val="002060"/>
                </a:solidFill>
                <a:latin typeface="Consolas-BoldItalic"/>
              </a:rPr>
              <a:t> equiparato il mancato deposito della dichiarazione di cui al comma 6.</a:t>
            </a:r>
          </a:p>
          <a:p>
            <a:pPr algn="ctr"/>
            <a:endParaRPr lang="it-IT" sz="1400" dirty="0">
              <a:solidFill>
                <a:srgbClr val="002060"/>
              </a:solidFill>
              <a:latin typeface="Consolas-BoldItalic"/>
            </a:endParaRPr>
          </a:p>
        </p:txBody>
      </p:sp>
    </p:spTree>
    <p:extLst>
      <p:ext uri="{BB962C8B-B14F-4D97-AF65-F5344CB8AC3E}">
        <p14:creationId xmlns:p14="http://schemas.microsoft.com/office/powerpoint/2010/main" val="404253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descr="Immagine che contiene sfocatura&#10;&#10;Descrizione generata automaticamente">
            <a:extLst>
              <a:ext uri="{FF2B5EF4-FFF2-40B4-BE49-F238E27FC236}">
                <a16:creationId xmlns:a16="http://schemas.microsoft.com/office/drawing/2014/main" id="{81E0D473-9CD0-4511-A849-8307F1373E24}"/>
              </a:ext>
            </a:extLst>
          </p:cNvPr>
          <p:cNvPicPr>
            <a:picLocks noChangeAspect="1"/>
          </p:cNvPicPr>
          <p:nvPr/>
        </p:nvPicPr>
        <p:blipFill rotWithShape="1">
          <a:blip r:embed="rId2"/>
          <a:srcRect t="15746"/>
          <a:stretch/>
        </p:blipFill>
        <p:spPr>
          <a:xfrm>
            <a:off x="-1504" y="1282"/>
            <a:ext cx="12191980" cy="6856718"/>
          </a:xfrm>
          <a:prstGeom prst="rect">
            <a:avLst/>
          </a:prstGeom>
        </p:spPr>
      </p:pic>
      <p:graphicFrame>
        <p:nvGraphicFramePr>
          <p:cNvPr id="26" name="CasellaDiTesto 1">
            <a:extLst>
              <a:ext uri="{FF2B5EF4-FFF2-40B4-BE49-F238E27FC236}">
                <a16:creationId xmlns:a16="http://schemas.microsoft.com/office/drawing/2014/main" id="{1DC6BF88-58DE-4CD3-BC55-CF23FFC937A3}"/>
              </a:ext>
            </a:extLst>
          </p:cNvPr>
          <p:cNvGraphicFramePr/>
          <p:nvPr>
            <p:extLst>
              <p:ext uri="{D42A27DB-BD31-4B8C-83A1-F6EECF244321}">
                <p14:modId xmlns:p14="http://schemas.microsoft.com/office/powerpoint/2010/main" val="592070082"/>
              </p:ext>
            </p:extLst>
          </p:nvPr>
        </p:nvGraphicFramePr>
        <p:xfrm>
          <a:off x="1544877" y="425885"/>
          <a:ext cx="10645599" cy="6948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3">
            <a:extLst>
              <a:ext uri="{FF2B5EF4-FFF2-40B4-BE49-F238E27FC236}">
                <a16:creationId xmlns:a16="http://schemas.microsoft.com/office/drawing/2014/main" id="{7EFF9DEF-72B9-47A1-923A-F647609943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3BE2976-B428-4CF7-BC48-B4555EFF5D99}"/>
              </a:ext>
            </a:extLst>
          </p:cNvPr>
          <p:cNvPicPr>
            <a:picLocks noChangeAspect="1" noChangeArrowheads="1"/>
          </p:cNvPicPr>
          <p:nvPr/>
        </p:nvPicPr>
        <p:blipFill>
          <a:blip r:embed="rId9" cstate="print"/>
          <a:srcRect/>
          <a:stretch>
            <a:fillRect/>
          </a:stretch>
        </p:blipFill>
        <p:spPr bwMode="auto">
          <a:xfrm>
            <a:off x="8729224" y="104087"/>
            <a:ext cx="2406414" cy="788988"/>
          </a:xfrm>
          <a:prstGeom prst="rect">
            <a:avLst/>
          </a:prstGeom>
          <a:noFill/>
          <a:ln w="9525">
            <a:noFill/>
            <a:miter lim="800000"/>
            <a:headEnd/>
            <a:tailEnd/>
          </a:ln>
        </p:spPr>
      </p:pic>
      <p:pic>
        <p:nvPicPr>
          <p:cNvPr id="7" name="Immagine 1">
            <a:extLst>
              <a:ext uri="{FF2B5EF4-FFF2-40B4-BE49-F238E27FC236}">
                <a16:creationId xmlns:a16="http://schemas.microsoft.com/office/drawing/2014/main" id="{B24D2B82-2625-409C-AB5B-55847EA9B9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7543" y="180211"/>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a:extLst>
              <a:ext uri="{FF2B5EF4-FFF2-40B4-BE49-F238E27FC236}">
                <a16:creationId xmlns:a16="http://schemas.microsoft.com/office/drawing/2014/main" id="{2C1AB7E7-331F-4F3D-97EB-566B13A2FD19}"/>
              </a:ext>
            </a:extLst>
          </p:cNvPr>
          <p:cNvSpPr txBox="1"/>
          <p:nvPr/>
        </p:nvSpPr>
        <p:spPr>
          <a:xfrm>
            <a:off x="-1504" y="1512518"/>
            <a:ext cx="1525097" cy="2114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NORME SPECIFICHE DEROGATORIE PER START-UP </a:t>
            </a:r>
            <a:r>
              <a:rPr lang="en-US" sz="1800" b="1" kern="1200" dirty="0"/>
              <a:t>INNOVATIVE</a:t>
            </a:r>
            <a:r>
              <a:rPr lang="en-US" sz="1800" kern="1200" dirty="0"/>
              <a:t> ED INCUBATORI E PMI INNOVATIVE</a:t>
            </a:r>
            <a:endParaRPr lang="en-US" sz="700" kern="1200" dirty="0"/>
          </a:p>
        </p:txBody>
      </p:sp>
      <p:sp>
        <p:nvSpPr>
          <p:cNvPr id="8" name="Segnaposto numero diapositiva 5">
            <a:extLst>
              <a:ext uri="{FF2B5EF4-FFF2-40B4-BE49-F238E27FC236}">
                <a16:creationId xmlns:a16="http://schemas.microsoft.com/office/drawing/2014/main" id="{8DCF1E84-1590-4ABD-9A78-0FCF799D82EB}"/>
              </a:ext>
            </a:extLst>
          </p:cNvPr>
          <p:cNvSpPr>
            <a:spLocks noGrp="1"/>
          </p:cNvSpPr>
          <p:nvPr>
            <p:ph type="sldNum" sz="quarter" idx="12"/>
          </p:nvPr>
        </p:nvSpPr>
        <p:spPr>
          <a:xfrm>
            <a:off x="5883118" y="6249552"/>
            <a:ext cx="422735" cy="365125"/>
          </a:xfrm>
        </p:spPr>
        <p:txBody>
          <a:bodyPr vert="horz" lIns="91440" tIns="45720" rIns="91440" bIns="45720" rtlCol="0" anchor="ctr">
            <a:normAutofit/>
          </a:bodyPr>
          <a:lstStyle/>
          <a:p>
            <a:pPr>
              <a:spcAft>
                <a:spcPts val="600"/>
              </a:spcAft>
            </a:pPr>
            <a:r>
              <a:rPr lang="en-US" dirty="0"/>
              <a:t>23</a:t>
            </a:r>
          </a:p>
        </p:txBody>
      </p:sp>
    </p:spTree>
    <p:extLst>
      <p:ext uri="{BB962C8B-B14F-4D97-AF65-F5344CB8AC3E}">
        <p14:creationId xmlns:p14="http://schemas.microsoft.com/office/powerpoint/2010/main" val="1756612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descr="Immagine che contiene sfocatura&#10;&#10;Descrizione generata automaticamente">
            <a:extLst>
              <a:ext uri="{FF2B5EF4-FFF2-40B4-BE49-F238E27FC236}">
                <a16:creationId xmlns:a16="http://schemas.microsoft.com/office/drawing/2014/main" id="{81E0D473-9CD0-4511-A849-8307F1373E24}"/>
              </a:ext>
            </a:extLst>
          </p:cNvPr>
          <p:cNvPicPr>
            <a:picLocks noChangeAspect="1"/>
          </p:cNvPicPr>
          <p:nvPr/>
        </p:nvPicPr>
        <p:blipFill rotWithShape="1">
          <a:blip r:embed="rId2"/>
          <a:srcRect t="15746"/>
          <a:stretch/>
        </p:blipFill>
        <p:spPr>
          <a:xfrm>
            <a:off x="-1504" y="1282"/>
            <a:ext cx="12191980" cy="6856718"/>
          </a:xfrm>
          <a:prstGeom prst="rect">
            <a:avLst/>
          </a:prstGeom>
        </p:spPr>
      </p:pic>
      <p:graphicFrame>
        <p:nvGraphicFramePr>
          <p:cNvPr id="26" name="CasellaDiTesto 1">
            <a:extLst>
              <a:ext uri="{FF2B5EF4-FFF2-40B4-BE49-F238E27FC236}">
                <a16:creationId xmlns:a16="http://schemas.microsoft.com/office/drawing/2014/main" id="{1DC6BF88-58DE-4CD3-BC55-CF23FFC937A3}"/>
              </a:ext>
            </a:extLst>
          </p:cNvPr>
          <p:cNvGraphicFramePr/>
          <p:nvPr>
            <p:extLst>
              <p:ext uri="{D42A27DB-BD31-4B8C-83A1-F6EECF244321}">
                <p14:modId xmlns:p14="http://schemas.microsoft.com/office/powerpoint/2010/main" val="1576179975"/>
              </p:ext>
            </p:extLst>
          </p:nvPr>
        </p:nvGraphicFramePr>
        <p:xfrm>
          <a:off x="2302245" y="0"/>
          <a:ext cx="9505340" cy="67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3">
            <a:extLst>
              <a:ext uri="{FF2B5EF4-FFF2-40B4-BE49-F238E27FC236}">
                <a16:creationId xmlns:a16="http://schemas.microsoft.com/office/drawing/2014/main" id="{7EFF9DEF-72B9-47A1-923A-F647609943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3BE2976-B428-4CF7-BC48-B4555EFF5D99}"/>
              </a:ext>
            </a:extLst>
          </p:cNvPr>
          <p:cNvPicPr>
            <a:picLocks noChangeAspect="1" noChangeArrowheads="1"/>
          </p:cNvPicPr>
          <p:nvPr/>
        </p:nvPicPr>
        <p:blipFill>
          <a:blip r:embed="rId9" cstate="print"/>
          <a:srcRect/>
          <a:stretch>
            <a:fillRect/>
          </a:stretch>
        </p:blipFill>
        <p:spPr bwMode="auto">
          <a:xfrm>
            <a:off x="171898" y="848496"/>
            <a:ext cx="1525097" cy="788988"/>
          </a:xfrm>
          <a:prstGeom prst="rect">
            <a:avLst/>
          </a:prstGeom>
          <a:noFill/>
          <a:ln w="9525">
            <a:noFill/>
            <a:miter lim="800000"/>
            <a:headEnd/>
            <a:tailEnd/>
          </a:ln>
        </p:spPr>
      </p:pic>
      <p:pic>
        <p:nvPicPr>
          <p:cNvPr id="7" name="Immagine 1">
            <a:extLst>
              <a:ext uri="{FF2B5EF4-FFF2-40B4-BE49-F238E27FC236}">
                <a16:creationId xmlns:a16="http://schemas.microsoft.com/office/drawing/2014/main" id="{B24D2B82-2625-409C-AB5B-55847EA9B9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415" y="2404336"/>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a:extLst>
              <a:ext uri="{FF2B5EF4-FFF2-40B4-BE49-F238E27FC236}">
                <a16:creationId xmlns:a16="http://schemas.microsoft.com/office/drawing/2014/main" id="{2C1AB7E7-331F-4F3D-97EB-566B13A2FD19}"/>
              </a:ext>
            </a:extLst>
          </p:cNvPr>
          <p:cNvSpPr txBox="1"/>
          <p:nvPr/>
        </p:nvSpPr>
        <p:spPr>
          <a:xfrm>
            <a:off x="155183" y="3429000"/>
            <a:ext cx="1525097" cy="2114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NORME SPECIFICHE DEROGATORIE PER START-UP </a:t>
            </a:r>
            <a:r>
              <a:rPr lang="en-US" sz="1800" b="1" kern="1200" dirty="0"/>
              <a:t>INNOVATIVE</a:t>
            </a:r>
            <a:r>
              <a:rPr lang="en-US" sz="1800" kern="1200" dirty="0"/>
              <a:t> ED INCUBATORI</a:t>
            </a:r>
            <a:endParaRPr lang="en-US" sz="700" kern="1200" dirty="0"/>
          </a:p>
        </p:txBody>
      </p:sp>
      <p:sp>
        <p:nvSpPr>
          <p:cNvPr id="8" name="Segnaposto numero diapositiva 5">
            <a:extLst>
              <a:ext uri="{FF2B5EF4-FFF2-40B4-BE49-F238E27FC236}">
                <a16:creationId xmlns:a16="http://schemas.microsoft.com/office/drawing/2014/main" id="{1CDB954F-67EA-49B8-95C8-4BD6115DF3D2}"/>
              </a:ext>
            </a:extLst>
          </p:cNvPr>
          <p:cNvSpPr>
            <a:spLocks noGrp="1"/>
          </p:cNvSpPr>
          <p:nvPr>
            <p:ph type="sldNum" sz="quarter" idx="12"/>
          </p:nvPr>
        </p:nvSpPr>
        <p:spPr>
          <a:xfrm>
            <a:off x="10956324" y="6356350"/>
            <a:ext cx="397476" cy="365125"/>
          </a:xfrm>
        </p:spPr>
        <p:txBody>
          <a:bodyPr vert="horz" lIns="91440" tIns="45720" rIns="91440" bIns="45720" rtlCol="0" anchor="ctr">
            <a:normAutofit/>
          </a:bodyPr>
          <a:lstStyle/>
          <a:p>
            <a:pPr>
              <a:spcAft>
                <a:spcPts val="600"/>
              </a:spcAft>
            </a:pPr>
            <a:r>
              <a:rPr lang="en-US" dirty="0"/>
              <a:t>25</a:t>
            </a:r>
          </a:p>
        </p:txBody>
      </p:sp>
    </p:spTree>
    <p:extLst>
      <p:ext uri="{BB962C8B-B14F-4D97-AF65-F5344CB8AC3E}">
        <p14:creationId xmlns:p14="http://schemas.microsoft.com/office/powerpoint/2010/main" val="1059712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8CB9FD9-AC81-4B1B-B5F9-A935E406E83A}"/>
              </a:ext>
            </a:extLst>
          </p:cNvPr>
          <p:cNvSpPr txBox="1"/>
          <p:nvPr/>
        </p:nvSpPr>
        <p:spPr>
          <a:xfrm>
            <a:off x="2066670" y="798865"/>
            <a:ext cx="9544957" cy="5625191"/>
          </a:xfrm>
          <a:prstGeom prst="rect">
            <a:avLst/>
          </a:prstGeom>
        </p:spPr>
        <p:txBody>
          <a:bodyPr vert="horz" lIns="91440" tIns="45720" rIns="91440" bIns="45720" rtlCol="0">
            <a:normAutofit fontScale="92500" lnSpcReduction="20000"/>
          </a:bodyPr>
          <a:lstStyle/>
          <a:p>
            <a:pPr algn="just"/>
            <a:r>
              <a:rPr lang="it-IT" sz="1800" b="0" i="0" u="none" strike="noStrike" baseline="0" dirty="0">
                <a:solidFill>
                  <a:srgbClr val="000000"/>
                </a:solidFill>
                <a:latin typeface="Consolas" panose="020B0609020204030204" pitchFamily="49" charset="0"/>
              </a:rPr>
              <a:t>D.L. 179/2012</a:t>
            </a:r>
          </a:p>
          <a:p>
            <a:pPr algn="just"/>
            <a:r>
              <a:rPr lang="it-IT" sz="1800" b="1" i="0" u="none" strike="noStrike" baseline="0" dirty="0">
                <a:latin typeface="Consolas" panose="020B0609020204030204" pitchFamily="49" charset="0"/>
              </a:rPr>
              <a:t>Art. 31 Composizione e gestione della crisi nell'impresa start-up  innovativa, decadenza dei requisiti e attività di controllo </a:t>
            </a:r>
          </a:p>
          <a:p>
            <a:pPr marL="342900" indent="-342900" algn="just">
              <a:buAutoNum type="arabicPeriod"/>
            </a:pPr>
            <a:r>
              <a:rPr lang="it-IT" sz="1800" b="0" i="0" u="none" strike="noStrike" baseline="0" dirty="0">
                <a:latin typeface="Consolas" panose="020B0609020204030204" pitchFamily="49" charset="0"/>
              </a:rPr>
              <a:t>La start-up innovativa non è soggetta a procedure concorsuali diverse da quelle previste dal capo II della legge 27 gennaio 2012,N.3, (equivalente alla Liquidazione del patrimonio)</a:t>
            </a:r>
            <a:endParaRPr lang="it-IT" sz="1800" b="0" i="0" u="none" strike="noStrike" baseline="0" dirty="0">
              <a:solidFill>
                <a:srgbClr val="000000"/>
              </a:solidFill>
              <a:latin typeface="Consolas" panose="020B0609020204030204" pitchFamily="49" charset="0"/>
            </a:endParaRPr>
          </a:p>
          <a:p>
            <a:pPr algn="just"/>
            <a:r>
              <a:rPr lang="it-IT" sz="1800" b="0" i="0" u="none" strike="noStrike" baseline="0" dirty="0">
                <a:latin typeface="Consolas" panose="020B0609020204030204" pitchFamily="49" charset="0"/>
              </a:rPr>
              <a:t>2. Decorsi dodici mesi dall'iscrizione nel registro delle imprese del decreto di apertura della liquidazione della start-up innovativa adottato a norma dell'articolo 14-quinquies della legge 27 gennaio2012, n. 3, l'accesso ai dati relativi ai soci della stessa iscritti nel medesimo registro è consentito esclusivamente all'autorità giudiziaria e alle autorità di vigilanza. La disposizione di cui al primo periodo si applica anche ai dati dei titolari di cariche o qualifiche nella società che rivestono la qualità di socio. </a:t>
            </a:r>
          </a:p>
          <a:p>
            <a:pPr algn="just"/>
            <a:r>
              <a:rPr lang="it-IT" sz="1800" b="0" i="0" u="none" strike="noStrike" baseline="0" dirty="0">
                <a:solidFill>
                  <a:srgbClr val="19191A"/>
                </a:solidFill>
                <a:latin typeface="RobotoMono-Regular"/>
              </a:rPr>
              <a:t>4. </a:t>
            </a:r>
            <a:r>
              <a:rPr lang="it-IT" sz="1800" b="1" i="0" u="none" strike="noStrike" baseline="0" dirty="0">
                <a:solidFill>
                  <a:srgbClr val="19191A"/>
                </a:solidFill>
                <a:latin typeface="RobotoMono-Bold"/>
              </a:rPr>
              <a:t>Fatto salvo il diverso termine previsto dal comma 3 dell'articolo 25 se applicabile, qualora la start-up innovativa perda uno dei requisiti previsti dall'articolo 25, comma 2, prima della scadenza dei cinque anni dalla data di costituzione, secondo quanto risultante dal periodico aggiornamento della sezione del registro delle imprese di cui all'articolo 25, comma 8, e in ogni caso al raggiungimento di tale termine, </a:t>
            </a:r>
            <a:r>
              <a:rPr lang="it-IT" sz="1800" b="0" i="0" u="none" strike="noStrike" baseline="0" dirty="0">
                <a:solidFill>
                  <a:srgbClr val="19191A"/>
                </a:solidFill>
                <a:latin typeface="RobotoMono-Regular"/>
              </a:rPr>
              <a:t>cessa l'applicazione della disciplina prevista nella presente sezione, incluse le disposizioni di cui all'articolo 28, ferma restando l'efficacia dei contratti a tempo determinato stipulati dalla start-up innovativa sino alla scadenza del relativo termine. Per la start-up innovativa costituita in forma di società a responsabilità limitata, le clausole eventualmente inserite nell'atto costitutivo ai sensi dei commi 2, 3 e 7 dell'articolo 26, mantengono efficacia limitatamente alle quote di partecipazione già sottoscritte e agli strumenti finanziari partecipativi già emessi.</a:t>
            </a:r>
            <a:endParaRPr lang="en-US" sz="1100" dirty="0"/>
          </a:p>
        </p:txBody>
      </p:sp>
      <p:pic>
        <p:nvPicPr>
          <p:cNvPr id="8" name="Immagine 3">
            <a:extLst>
              <a:ext uri="{FF2B5EF4-FFF2-40B4-BE49-F238E27FC236}">
                <a16:creationId xmlns:a16="http://schemas.microsoft.com/office/drawing/2014/main" id="{F211103D-BACD-4BC5-8FF6-B14BC5EF6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16E66FBE-5EED-471F-9EEB-97FE5647C65D}"/>
              </a:ext>
            </a:extLst>
          </p:cNvPr>
          <p:cNvPicPr>
            <a:picLocks noChangeAspect="1" noChangeArrowheads="1"/>
          </p:cNvPicPr>
          <p:nvPr/>
        </p:nvPicPr>
        <p:blipFill>
          <a:blip r:embed="rId3" cstate="print"/>
          <a:srcRect/>
          <a:stretch>
            <a:fillRect/>
          </a:stretch>
        </p:blipFill>
        <p:spPr bwMode="auto">
          <a:xfrm>
            <a:off x="155492" y="909885"/>
            <a:ext cx="1755686" cy="520262"/>
          </a:xfrm>
          <a:prstGeom prst="rect">
            <a:avLst/>
          </a:prstGeom>
          <a:noFill/>
          <a:ln w="9525">
            <a:noFill/>
            <a:miter lim="800000"/>
            <a:headEnd/>
            <a:tailEnd/>
          </a:ln>
        </p:spPr>
      </p:pic>
      <p:pic>
        <p:nvPicPr>
          <p:cNvPr id="10" name="Immagine 1">
            <a:extLst>
              <a:ext uri="{FF2B5EF4-FFF2-40B4-BE49-F238E27FC236}">
                <a16:creationId xmlns:a16="http://schemas.microsoft.com/office/drawing/2014/main" id="{2FB4BC55-8848-409A-A7A9-7EB2814F1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2254" y="307932"/>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47466881-C235-4CA1-918A-F9F29798A8E5}"/>
              </a:ext>
            </a:extLst>
          </p:cNvPr>
          <p:cNvSpPr/>
          <p:nvPr/>
        </p:nvSpPr>
        <p:spPr>
          <a:xfrm>
            <a:off x="173422" y="1623521"/>
            <a:ext cx="1560449" cy="2492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UNICO RIMEDIO PREVISTO IN CASO DI CRISI = LIQUIDAZIONE DEL PATRIMONIO</a:t>
            </a:r>
          </a:p>
        </p:txBody>
      </p:sp>
      <p:sp>
        <p:nvSpPr>
          <p:cNvPr id="4" name="Rettangolo 3">
            <a:extLst>
              <a:ext uri="{FF2B5EF4-FFF2-40B4-BE49-F238E27FC236}">
                <a16:creationId xmlns:a16="http://schemas.microsoft.com/office/drawing/2014/main" id="{21549996-D477-4E00-9336-17DCE4FED12D}"/>
              </a:ext>
            </a:extLst>
          </p:cNvPr>
          <p:cNvSpPr/>
          <p:nvPr/>
        </p:nvSpPr>
        <p:spPr>
          <a:xfrm>
            <a:off x="4509370" y="225468"/>
            <a:ext cx="4860098" cy="463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MISURE PREVISTE IN CASO DI CRISI</a:t>
            </a:r>
          </a:p>
        </p:txBody>
      </p:sp>
      <p:sp>
        <p:nvSpPr>
          <p:cNvPr id="5" name="Rettangolo 4">
            <a:extLst>
              <a:ext uri="{FF2B5EF4-FFF2-40B4-BE49-F238E27FC236}">
                <a16:creationId xmlns:a16="http://schemas.microsoft.com/office/drawing/2014/main" id="{9B4AF66C-94D4-4423-9849-DCB005F97C54}"/>
              </a:ext>
            </a:extLst>
          </p:cNvPr>
          <p:cNvSpPr/>
          <p:nvPr/>
        </p:nvSpPr>
        <p:spPr>
          <a:xfrm>
            <a:off x="203966" y="4309574"/>
            <a:ext cx="1189972" cy="134775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t-IT" dirty="0"/>
              <a:t>APPLICABILE ANCHE ALLE PMI INNOVATIVE?</a:t>
            </a:r>
          </a:p>
        </p:txBody>
      </p:sp>
      <p:sp>
        <p:nvSpPr>
          <p:cNvPr id="11" name="Rettangolo 10">
            <a:extLst>
              <a:ext uri="{FF2B5EF4-FFF2-40B4-BE49-F238E27FC236}">
                <a16:creationId xmlns:a16="http://schemas.microsoft.com/office/drawing/2014/main" id="{F3A3A636-1D8D-4CB4-BBDD-3A4459A61FF6}"/>
              </a:ext>
            </a:extLst>
          </p:cNvPr>
          <p:cNvSpPr/>
          <p:nvPr/>
        </p:nvSpPr>
        <p:spPr>
          <a:xfrm>
            <a:off x="288099" y="5657327"/>
            <a:ext cx="1445772" cy="1200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highlight>
                  <a:srgbClr val="FF0000"/>
                </a:highlight>
              </a:rPr>
              <a:t>SARANNO </a:t>
            </a:r>
            <a:r>
              <a:rPr lang="it-IT" sz="1600" dirty="0">
                <a:highlight>
                  <a:srgbClr val="FF0000"/>
                </a:highlight>
              </a:rPr>
              <a:t>APPL.NUOVI ISTITUTI DL.118/2021?</a:t>
            </a:r>
          </a:p>
        </p:txBody>
      </p:sp>
      <p:sp>
        <p:nvSpPr>
          <p:cNvPr id="12" name="Segnaposto numero diapositiva 5">
            <a:extLst>
              <a:ext uri="{FF2B5EF4-FFF2-40B4-BE49-F238E27FC236}">
                <a16:creationId xmlns:a16="http://schemas.microsoft.com/office/drawing/2014/main" id="{E2852D9E-19D4-46BC-B7DB-0A231C52E901}"/>
              </a:ext>
            </a:extLst>
          </p:cNvPr>
          <p:cNvSpPr>
            <a:spLocks noGrp="1"/>
          </p:cNvSpPr>
          <p:nvPr>
            <p:ph type="sldNum" sz="quarter" idx="12"/>
          </p:nvPr>
        </p:nvSpPr>
        <p:spPr>
          <a:xfrm>
            <a:off x="10865708" y="6356350"/>
            <a:ext cx="488092" cy="365125"/>
          </a:xfrm>
        </p:spPr>
        <p:txBody>
          <a:bodyPr vert="horz" lIns="91440" tIns="45720" rIns="91440" bIns="45720" rtlCol="0" anchor="ctr">
            <a:normAutofit/>
          </a:bodyPr>
          <a:lstStyle/>
          <a:p>
            <a:pPr>
              <a:spcAft>
                <a:spcPts val="600"/>
              </a:spcAft>
            </a:pPr>
            <a:r>
              <a:rPr lang="en-US" dirty="0"/>
              <a:t>26</a:t>
            </a:r>
          </a:p>
        </p:txBody>
      </p:sp>
    </p:spTree>
    <p:extLst>
      <p:ext uri="{BB962C8B-B14F-4D97-AF65-F5344CB8AC3E}">
        <p14:creationId xmlns:p14="http://schemas.microsoft.com/office/powerpoint/2010/main" val="420425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1C3FA0-59F8-441C-8376-8F9727B7A662}"/>
              </a:ext>
            </a:extLst>
          </p:cNvPr>
          <p:cNvSpPr>
            <a:spLocks noGrp="1"/>
          </p:cNvSpPr>
          <p:nvPr>
            <p:ph idx="4294967295"/>
          </p:nvPr>
        </p:nvSpPr>
        <p:spPr>
          <a:xfrm>
            <a:off x="84137" y="171449"/>
            <a:ext cx="11773566" cy="6855652"/>
          </a:xfrm>
        </p:spPr>
        <p:txBody>
          <a:bodyPr>
            <a:noAutofit/>
          </a:bodyPr>
          <a:lstStyle/>
          <a:p>
            <a:pPr marL="0" indent="0">
              <a:buNone/>
            </a:pPr>
            <a:r>
              <a:rPr lang="it-IT" sz="1600" b="1" dirty="0"/>
              <a:t>QUADRO NORMATIVO DI RIFERIMENTO. </a:t>
            </a:r>
          </a:p>
          <a:p>
            <a:pPr marL="0" indent="0">
              <a:buNone/>
            </a:pPr>
            <a:r>
              <a:rPr lang="it-IT" sz="1800" dirty="0"/>
              <a:t>All’art. 2475 il primo comma è sostituito dal presente: «La gestione dell’impresa si svolge nel rispetto della disposizione di cui all’art. 2086, secondo comma e spetta esclusivamente agli Amministratori, i quali compiono le operazioni necessarie al compimento delle operazioni sociali. Segue quanto già indicato nel comma modificato». Finisce con l’aggiunta di un ulteriore comma che rimanda all’applicazione dell’art. 2381 (norme sul consiglio di amministrazione) in quanto compatibili.</a:t>
            </a:r>
          </a:p>
          <a:p>
            <a:pPr marL="0" indent="0" algn="just">
              <a:buNone/>
            </a:pPr>
            <a:r>
              <a:rPr lang="it-IT" sz="1700" dirty="0">
                <a:solidFill>
                  <a:srgbClr val="FF0000"/>
                </a:solidFill>
              </a:rPr>
              <a:t>Art. 378: Responsabilità degli Amministratori.</a:t>
            </a:r>
          </a:p>
          <a:p>
            <a:pPr marL="0" indent="0" algn="just">
              <a:buNone/>
            </a:pPr>
            <a:r>
              <a:rPr lang="it-IT" sz="1700" dirty="0"/>
              <a:t>All’art. 2476 viene inserito il sesto comma: «</a:t>
            </a:r>
            <a:r>
              <a:rPr lang="it-IT" sz="1700" b="1" dirty="0"/>
              <a:t>Gli amministratori rispondono verso i creditori sociali per l’inosservanza degli obblighi inerenti la conservazione del patrimonio sociale</a:t>
            </a:r>
            <a:r>
              <a:rPr lang="it-IT" sz="1700" dirty="0"/>
              <a:t>. L’azione può essere proposta dai creditori quando il patrimonio sociale risulta insufficiente al soddisfacimento dei loro crediti. La rinunzia all’azione da parte della società non impedisce l’esercizio dell’azione da parte dei creditori sociali. La transazione può essere impugnata dai creditori sociali soltanto con l’azione revocatoria quando ne ricorrano gli estremi».</a:t>
            </a:r>
          </a:p>
          <a:p>
            <a:pPr marL="0" indent="0" algn="just">
              <a:buNone/>
            </a:pPr>
            <a:r>
              <a:rPr lang="it-IT" sz="1700" dirty="0"/>
              <a:t>Segue una disciplina relativa al risarcimento eventuale che gli amministratori dovrebbero restituire se è dimostrata la loro colpa.</a:t>
            </a:r>
          </a:p>
          <a:p>
            <a:pPr marL="0" indent="0" algn="just">
              <a:buNone/>
            </a:pPr>
            <a:r>
              <a:rPr lang="it-IT" sz="1700" dirty="0">
                <a:solidFill>
                  <a:srgbClr val="FF0000"/>
                </a:solidFill>
              </a:rPr>
              <a:t>Art. 379 Nomina degli organi di controllo</a:t>
            </a:r>
            <a:r>
              <a:rPr lang="it-IT" sz="1700" dirty="0"/>
              <a:t>. All’art. 2477 del codice civile il secondo ed il terzo comma sono sostituiti dai seguenti:» la nomina dell’organo di controllo o del Revisore unico è obbligatoria se la società: </a:t>
            </a:r>
          </a:p>
          <a:p>
            <a:pPr marL="0" indent="0" algn="just">
              <a:buNone/>
            </a:pPr>
            <a:r>
              <a:rPr lang="it-IT" sz="1700" dirty="0"/>
              <a:t>a) è tenuta alla redazione del bilancio consolidato; b) controlla una società obbligata alla Revisione dei conti; c) ha superato per due esercizi consecutivi almeno uno dei seguenti limiti: </a:t>
            </a:r>
            <a:r>
              <a:rPr lang="it-IT" sz="1700" b="1" dirty="0">
                <a:solidFill>
                  <a:srgbClr val="FF0000"/>
                </a:solidFill>
              </a:rPr>
              <a:t>1 totale dell’attivo patrimoniale 2 milioni di euro (portato a 4 dal decreto crescita); 2) ricavi delle vendite e delle prestazioni: 2 milioni di euro (portato a 4 dal Decreto Crescita); 3) dipendenti occupati in media durante l’esercizio: 10 unità (portate a 20 dal Decreto Crescita). </a:t>
            </a:r>
            <a:r>
              <a:rPr lang="it-IT" sz="1700" dirty="0"/>
              <a:t>L’obbligo cessa quando per tre esercizi consecutivi, non è superato alcuno dei predetti limiti. Si applica il 2409 del codice civile. Le </a:t>
            </a:r>
            <a:r>
              <a:rPr lang="it-IT" sz="1700" dirty="0" err="1"/>
              <a:t>srl</a:t>
            </a:r>
            <a:r>
              <a:rPr lang="it-IT" sz="1700" dirty="0"/>
              <a:t> e le cooperative, costituite all’entrata in vigore del presente articolo, devono provvedere a nominare gli organi di controllo o il revisore e, se necessario ad uniformare l’atto costitutivo e lo Statuto alle disposizioni di cui al predetto comma entro nove mesi dalla predetta data </a:t>
            </a:r>
            <a:r>
              <a:rPr lang="it-IT" sz="1700" b="1" dirty="0"/>
              <a:t>(16 dicembre 2019</a:t>
            </a:r>
            <a:r>
              <a:rPr lang="it-IT" sz="1700" dirty="0"/>
              <a:t>). Per la modifica dello Statuto andranno verificati i limiti mettendo a confronto i bilanci dei due esercizi precedenti quello di entrata in vigore del presente articolo: 2018 e 2017 (oggi dopo le numerose proroghe i due esercizi per il confronto sono il 2020 ed il 2021, essendo, l’obbligo, spostato alla data di approvazione relativa all’esercizio 2022). </a:t>
            </a:r>
          </a:p>
          <a:p>
            <a:pPr marL="0" indent="0" algn="just">
              <a:buNone/>
            </a:pPr>
            <a:endParaRPr lang="it-IT" sz="1800" dirty="0"/>
          </a:p>
        </p:txBody>
      </p:sp>
      <p:pic>
        <p:nvPicPr>
          <p:cNvPr id="5" name="Picture 5"/>
          <p:cNvPicPr>
            <a:picLocks noChangeAspect="1" noChangeArrowheads="1"/>
          </p:cNvPicPr>
          <p:nvPr/>
        </p:nvPicPr>
        <p:blipFill>
          <a:blip r:embed="rId2" cstate="print"/>
          <a:srcRect/>
          <a:stretch>
            <a:fillRect/>
          </a:stretch>
        </p:blipFill>
        <p:spPr bwMode="auto">
          <a:xfrm>
            <a:off x="0" y="-620712"/>
            <a:ext cx="2879725" cy="620712"/>
          </a:xfrm>
          <a:prstGeom prst="rect">
            <a:avLst/>
          </a:prstGeom>
          <a:noFill/>
          <a:ln w="9525">
            <a:noFill/>
            <a:miter lim="800000"/>
            <a:headEnd/>
            <a:tailEnd/>
          </a:ln>
        </p:spPr>
      </p:pic>
    </p:spTree>
    <p:extLst>
      <p:ext uri="{BB962C8B-B14F-4D97-AF65-F5344CB8AC3E}">
        <p14:creationId xmlns:p14="http://schemas.microsoft.com/office/powerpoint/2010/main" val="2604664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CasellaDiTesto 1">
            <a:extLst>
              <a:ext uri="{FF2B5EF4-FFF2-40B4-BE49-F238E27FC236}">
                <a16:creationId xmlns:a16="http://schemas.microsoft.com/office/drawing/2014/main" id="{09002236-2BB1-4211-A0C0-0981B899362B}"/>
              </a:ext>
            </a:extLst>
          </p:cNvPr>
          <p:cNvSpPr txBox="1">
            <a:spLocks noChangeArrowheads="1"/>
          </p:cNvSpPr>
          <p:nvPr/>
        </p:nvSpPr>
        <p:spPr bwMode="auto">
          <a:xfrm>
            <a:off x="4038600" y="1939159"/>
            <a:ext cx="7644627" cy="2751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r">
              <a:lnSpc>
                <a:spcPct val="90000"/>
              </a:lnSpc>
              <a:spcBef>
                <a:spcPct val="0"/>
              </a:spcBef>
              <a:spcAft>
                <a:spcPts val="600"/>
              </a:spcAft>
              <a:buClrTx/>
              <a:buSzTx/>
              <a:buNone/>
            </a:pPr>
            <a:r>
              <a:rPr lang="en-US" altLang="it-IT" sz="6000" b="1" kern="1200">
                <a:solidFill>
                  <a:schemeClr val="tx1"/>
                </a:solidFill>
                <a:latin typeface="+mj-lt"/>
                <a:ea typeface="+mj-ea"/>
                <a:cs typeface="+mj-cs"/>
              </a:rPr>
              <a:t>GRAZIE PER L’ATTENZIONE</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1878904"/>
            <a:ext cx="4509370" cy="2104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CHRISTIAN BOBIN DICEVA: una catastrofe economica può essere anche una grazia.</a:t>
            </a:r>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PANDEMIA=CRISI ECONOMICA</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6000" y="2392471"/>
            <a:ext cx="4672208" cy="1271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 RISCHIO I BENI DELL’IMPRENDITORE ILLIMITATAMENTE RESPONSABILE</a:t>
            </a:r>
          </a:p>
        </p:txBody>
      </p:sp>
      <p:sp>
        <p:nvSpPr>
          <p:cNvPr id="8" name="Freccia in giù 7">
            <a:extLst>
              <a:ext uri="{FF2B5EF4-FFF2-40B4-BE49-F238E27FC236}">
                <a16:creationId xmlns:a16="http://schemas.microsoft.com/office/drawing/2014/main" id="{14A446BE-C65E-4D5E-9428-AFF7C6DF1D19}"/>
              </a:ext>
            </a:extLst>
          </p:cNvPr>
          <p:cNvSpPr/>
          <p:nvPr/>
        </p:nvSpPr>
        <p:spPr>
          <a:xfrm>
            <a:off x="7690981" y="3663864"/>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246323"/>
            <a:ext cx="5152372" cy="250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NUOVI STRUMENTI DA UTILIZZARE</a:t>
            </a:r>
          </a:p>
          <a:p>
            <a:pPr algn="ctr"/>
            <a:r>
              <a:rPr lang="it-IT" dirty="0"/>
              <a:t>Esdebitazione dell’incapiente</a:t>
            </a:r>
          </a:p>
          <a:p>
            <a:pPr algn="ctr"/>
            <a:r>
              <a:rPr lang="it-IT" dirty="0"/>
              <a:t>Consente di liberarsi dei propri debiti anche senza un patrimonio da porre a disposizione dei creditori</a:t>
            </a:r>
          </a:p>
          <a:p>
            <a:pPr algn="ctr"/>
            <a:r>
              <a:rPr lang="it-IT" dirty="0"/>
              <a:t>Per il consumatore: emendamento art. 41-bis L.157/2019</a:t>
            </a:r>
          </a:p>
          <a:p>
            <a:pPr algn="ctr"/>
            <a:r>
              <a:rPr lang="it-IT" dirty="0"/>
              <a:t>Accesso al Fondo di Garanzia prima casa per la rinegoziazione del mutuo</a:t>
            </a:r>
          </a:p>
        </p:txBody>
      </p:sp>
      <p:pic>
        <p:nvPicPr>
          <p:cNvPr id="10" name="Immagine 3">
            <a:extLst>
              <a:ext uri="{FF2B5EF4-FFF2-40B4-BE49-F238E27FC236}">
                <a16:creationId xmlns:a16="http://schemas.microsoft.com/office/drawing/2014/main" id="{3F8E2EA3-D340-40B9-B2B6-37BA4D7FB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32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062FCEF2-5304-461C-96C9-012589F8772A}"/>
              </a:ext>
            </a:extLst>
          </p:cNvPr>
          <p:cNvPicPr>
            <a:picLocks noChangeAspect="1" noChangeArrowheads="1"/>
          </p:cNvPicPr>
          <p:nvPr/>
        </p:nvPicPr>
        <p:blipFill>
          <a:blip r:embed="rId3" cstate="print"/>
          <a:srcRect/>
          <a:stretch>
            <a:fillRect/>
          </a:stretch>
        </p:blipFill>
        <p:spPr bwMode="auto">
          <a:xfrm>
            <a:off x="9687697" y="80910"/>
            <a:ext cx="2420870" cy="520262"/>
          </a:xfrm>
          <a:prstGeom prst="rect">
            <a:avLst/>
          </a:prstGeom>
          <a:noFill/>
          <a:ln w="9525">
            <a:noFill/>
            <a:miter lim="800000"/>
            <a:headEnd/>
            <a:tailEnd/>
          </a:ln>
        </p:spPr>
      </p:pic>
      <p:pic>
        <p:nvPicPr>
          <p:cNvPr id="12" name="Immagine 1">
            <a:extLst>
              <a:ext uri="{FF2B5EF4-FFF2-40B4-BE49-F238E27FC236}">
                <a16:creationId xmlns:a16="http://schemas.microsoft.com/office/drawing/2014/main" id="{65193B84-41A4-427B-941F-F86B0606A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950" y="30524"/>
            <a:ext cx="1160462" cy="36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egnaposto numero diapositiva 5">
            <a:extLst>
              <a:ext uri="{FF2B5EF4-FFF2-40B4-BE49-F238E27FC236}">
                <a16:creationId xmlns:a16="http://schemas.microsoft.com/office/drawing/2014/main" id="{9163B74F-776D-49D9-B9BF-8D6928C8C426}"/>
              </a:ext>
            </a:extLst>
          </p:cNvPr>
          <p:cNvSpPr>
            <a:spLocks noGrp="1"/>
          </p:cNvSpPr>
          <p:nvPr>
            <p:ph type="sldNum" sz="quarter" idx="12"/>
          </p:nvPr>
        </p:nvSpPr>
        <p:spPr>
          <a:xfrm>
            <a:off x="11365282" y="6375748"/>
            <a:ext cx="348049" cy="365125"/>
          </a:xfrm>
        </p:spPr>
        <p:txBody>
          <a:bodyPr vert="horz" lIns="91440" tIns="45720" rIns="91440" bIns="45720" rtlCol="0" anchor="ctr">
            <a:normAutofit/>
          </a:bodyPr>
          <a:lstStyle/>
          <a:p>
            <a:pPr>
              <a:spcAft>
                <a:spcPts val="600"/>
              </a:spcAft>
            </a:pPr>
            <a:r>
              <a:rPr lang="en-US" dirty="0"/>
              <a:t>33</a:t>
            </a:r>
          </a:p>
        </p:txBody>
      </p:sp>
    </p:spTree>
    <p:extLst>
      <p:ext uri="{BB962C8B-B14F-4D97-AF65-F5344CB8AC3E}">
        <p14:creationId xmlns:p14="http://schemas.microsoft.com/office/powerpoint/2010/main" val="3680877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1878904"/>
            <a:ext cx="4509370" cy="2104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DEROGA ALLA NORMA SULLA CONTINUITA’ AZIENDALE</a:t>
            </a:r>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ARTICOLO 38 QUATER DEL DECRETO RILANCIO</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6000" y="2392471"/>
            <a:ext cx="4672208" cy="1271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BILANCI PRIMA DEL 23 FEBBRAIO 2020  O ULTIMO ESERCIZIO ANTE PANDEMIA</a:t>
            </a:r>
          </a:p>
        </p:txBody>
      </p:sp>
      <p:sp>
        <p:nvSpPr>
          <p:cNvPr id="8" name="Freccia in giù 7">
            <a:extLst>
              <a:ext uri="{FF2B5EF4-FFF2-40B4-BE49-F238E27FC236}">
                <a16:creationId xmlns:a16="http://schemas.microsoft.com/office/drawing/2014/main" id="{14A446BE-C65E-4D5E-9428-AFF7C6DF1D19}"/>
              </a:ext>
            </a:extLst>
          </p:cNvPr>
          <p:cNvSpPr/>
          <p:nvPr/>
        </p:nvSpPr>
        <p:spPr>
          <a:xfrm>
            <a:off x="7690981" y="3663864"/>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246323"/>
            <a:ext cx="5152372" cy="2329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STERILIZZAZIONE DELLA NORMATIVA SU CONTINUITA’ AZIENDALE</a:t>
            </a:r>
          </a:p>
          <a:p>
            <a:pPr algn="ctr"/>
            <a:r>
              <a:rPr lang="it-IT" dirty="0"/>
              <a:t>PERMANE IN CAPO AGLI AMMINISTRATORI DI PROCEDERE ALLA CONTINUA VERIFICA GOING CONCERN PER DISPOSIZIONE ART. 2.086 CC.</a:t>
            </a:r>
          </a:p>
        </p:txBody>
      </p:sp>
      <p:pic>
        <p:nvPicPr>
          <p:cNvPr id="10" name="Immagine 3">
            <a:extLst>
              <a:ext uri="{FF2B5EF4-FFF2-40B4-BE49-F238E27FC236}">
                <a16:creationId xmlns:a16="http://schemas.microsoft.com/office/drawing/2014/main" id="{076CE020-FCD3-46EA-B05F-D3D14531A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4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DC91E903-5021-4D77-99A4-89085E5C8E3D}"/>
              </a:ext>
            </a:extLst>
          </p:cNvPr>
          <p:cNvPicPr>
            <a:picLocks noChangeAspect="1" noChangeArrowheads="1"/>
          </p:cNvPicPr>
          <p:nvPr/>
        </p:nvPicPr>
        <p:blipFill>
          <a:blip r:embed="rId3" cstate="print"/>
          <a:srcRect/>
          <a:stretch>
            <a:fillRect/>
          </a:stretch>
        </p:blipFill>
        <p:spPr bwMode="auto">
          <a:xfrm>
            <a:off x="9687696" y="225253"/>
            <a:ext cx="2330881" cy="520262"/>
          </a:xfrm>
          <a:prstGeom prst="rect">
            <a:avLst/>
          </a:prstGeom>
          <a:noFill/>
          <a:ln w="9525">
            <a:noFill/>
            <a:miter lim="800000"/>
            <a:headEnd/>
            <a:tailEnd/>
          </a:ln>
        </p:spPr>
      </p:pic>
      <p:pic>
        <p:nvPicPr>
          <p:cNvPr id="12" name="Immagine 1">
            <a:extLst>
              <a:ext uri="{FF2B5EF4-FFF2-40B4-BE49-F238E27FC236}">
                <a16:creationId xmlns:a16="http://schemas.microsoft.com/office/drawing/2014/main" id="{18E53B6E-7822-4E5C-B8BC-8D03E853F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712" y="101252"/>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egnaposto numero diapositiva 5">
            <a:extLst>
              <a:ext uri="{FF2B5EF4-FFF2-40B4-BE49-F238E27FC236}">
                <a16:creationId xmlns:a16="http://schemas.microsoft.com/office/drawing/2014/main" id="{CCCB7AC0-D0E7-4C8C-BC97-1C987D255F02}"/>
              </a:ext>
            </a:extLst>
          </p:cNvPr>
          <p:cNvSpPr>
            <a:spLocks noGrp="1"/>
          </p:cNvSpPr>
          <p:nvPr>
            <p:ph type="sldNum" sz="quarter" idx="12"/>
          </p:nvPr>
        </p:nvSpPr>
        <p:spPr>
          <a:xfrm>
            <a:off x="11365282" y="6291997"/>
            <a:ext cx="364524" cy="365125"/>
          </a:xfrm>
        </p:spPr>
        <p:txBody>
          <a:bodyPr vert="horz" lIns="91440" tIns="45720" rIns="91440" bIns="45720" rtlCol="0" anchor="ctr">
            <a:normAutofit/>
          </a:bodyPr>
          <a:lstStyle/>
          <a:p>
            <a:pPr>
              <a:spcAft>
                <a:spcPts val="600"/>
              </a:spcAft>
            </a:pPr>
            <a:r>
              <a:rPr lang="en-US" dirty="0"/>
              <a:t>35</a:t>
            </a:r>
          </a:p>
        </p:txBody>
      </p:sp>
    </p:spTree>
    <p:extLst>
      <p:ext uri="{BB962C8B-B14F-4D97-AF65-F5344CB8AC3E}">
        <p14:creationId xmlns:p14="http://schemas.microsoft.com/office/powerpoint/2010/main" val="544736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1878904"/>
            <a:ext cx="4509370" cy="2104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PERDURANTI OBBLIGHI INFORMATIVI PER IL PRESUPPOSTO DELLA CONTINUITA’ AZIENDALE</a:t>
            </a:r>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ARTICOLO 38 QUATER DEL DECRETO RILANCIO</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5999" y="1177447"/>
            <a:ext cx="5377841" cy="322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INFORMAZIONI DA FORNIRE IN NOTA INTEGRATIVA E NELLA RELAZIONE SULLA GESTIONE (bilanci microimprese: si aggiungono le informazioni nelle note al bilancio)</a:t>
            </a:r>
          </a:p>
          <a:p>
            <a:pPr algn="ctr"/>
            <a:r>
              <a:rPr lang="it-IT" dirty="0"/>
              <a:t>Informazioni relative ai rischi e alle incertezze sulle capacità dell’azienda a produrre reddito</a:t>
            </a:r>
          </a:p>
        </p:txBody>
      </p:sp>
      <p:sp>
        <p:nvSpPr>
          <p:cNvPr id="8" name="Freccia in giù 7">
            <a:extLst>
              <a:ext uri="{FF2B5EF4-FFF2-40B4-BE49-F238E27FC236}">
                <a16:creationId xmlns:a16="http://schemas.microsoft.com/office/drawing/2014/main" id="{14A446BE-C65E-4D5E-9428-AFF7C6DF1D19}"/>
              </a:ext>
            </a:extLst>
          </p:cNvPr>
          <p:cNvSpPr/>
          <p:nvPr/>
        </p:nvSpPr>
        <p:spPr>
          <a:xfrm>
            <a:off x="6304430" y="3905754"/>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506097"/>
            <a:ext cx="5152372" cy="2351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REVISIONE PER I SOGGETTI OBBLIGATI ALL’ORGANO DI CONTROLLO</a:t>
            </a:r>
          </a:p>
          <a:p>
            <a:pPr algn="ctr"/>
            <a:r>
              <a:rPr lang="it-IT" dirty="0"/>
              <a:t>Giudizio con modifica da parte del revisore per inappropriata informativa</a:t>
            </a:r>
          </a:p>
          <a:p>
            <a:pPr algn="ctr"/>
            <a:r>
              <a:rPr lang="it-IT" dirty="0"/>
              <a:t>Nella Nota integrativa vanno riportati tutti i temi delle norme </a:t>
            </a:r>
            <a:r>
              <a:rPr lang="it-IT" dirty="0" err="1"/>
              <a:t>antipandemia</a:t>
            </a:r>
            <a:r>
              <a:rPr lang="it-IT" dirty="0"/>
              <a:t>: sospensione ammortamenti; deroga alla svalutazione titoli; ecc.</a:t>
            </a:r>
          </a:p>
        </p:txBody>
      </p:sp>
      <p:pic>
        <p:nvPicPr>
          <p:cNvPr id="10" name="Immagine 3">
            <a:extLst>
              <a:ext uri="{FF2B5EF4-FFF2-40B4-BE49-F238E27FC236}">
                <a16:creationId xmlns:a16="http://schemas.microsoft.com/office/drawing/2014/main" id="{373EA7B8-5E32-46D1-ACB4-4DD0A8239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4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3FDBF7DB-75E4-404A-8874-85CA27443476}"/>
              </a:ext>
            </a:extLst>
          </p:cNvPr>
          <p:cNvPicPr>
            <a:picLocks noChangeAspect="1" noChangeArrowheads="1"/>
          </p:cNvPicPr>
          <p:nvPr/>
        </p:nvPicPr>
        <p:blipFill>
          <a:blip r:embed="rId3" cstate="print"/>
          <a:srcRect/>
          <a:stretch>
            <a:fillRect/>
          </a:stretch>
        </p:blipFill>
        <p:spPr bwMode="auto">
          <a:xfrm>
            <a:off x="8866483" y="81644"/>
            <a:ext cx="1447290" cy="338486"/>
          </a:xfrm>
          <a:prstGeom prst="rect">
            <a:avLst/>
          </a:prstGeom>
          <a:noFill/>
          <a:ln w="9525">
            <a:noFill/>
            <a:miter lim="800000"/>
            <a:headEnd/>
            <a:tailEnd/>
          </a:ln>
        </p:spPr>
      </p:pic>
      <p:pic>
        <p:nvPicPr>
          <p:cNvPr id="12" name="Immagine 1">
            <a:extLst>
              <a:ext uri="{FF2B5EF4-FFF2-40B4-BE49-F238E27FC236}">
                <a16:creationId xmlns:a16="http://schemas.microsoft.com/office/drawing/2014/main" id="{D55D85A3-DA00-4DEC-90B5-55CE97FC4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712" y="10438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egnaposto numero diapositiva 5">
            <a:extLst>
              <a:ext uri="{FF2B5EF4-FFF2-40B4-BE49-F238E27FC236}">
                <a16:creationId xmlns:a16="http://schemas.microsoft.com/office/drawing/2014/main" id="{F51CC7DD-87CE-4880-91A6-43F7920CE295}"/>
              </a:ext>
            </a:extLst>
          </p:cNvPr>
          <p:cNvSpPr>
            <a:spLocks noGrp="1"/>
          </p:cNvSpPr>
          <p:nvPr>
            <p:ph type="sldNum" sz="quarter" idx="12"/>
          </p:nvPr>
        </p:nvSpPr>
        <p:spPr>
          <a:xfrm>
            <a:off x="11277599" y="6375748"/>
            <a:ext cx="702276" cy="365125"/>
          </a:xfrm>
        </p:spPr>
        <p:txBody>
          <a:bodyPr vert="horz" lIns="91440" tIns="45720" rIns="91440" bIns="45720" rtlCol="0" anchor="ctr">
            <a:normAutofit/>
          </a:bodyPr>
          <a:lstStyle/>
          <a:p>
            <a:pPr>
              <a:spcAft>
                <a:spcPts val="600"/>
              </a:spcAft>
            </a:pPr>
            <a:r>
              <a:rPr lang="en-US" sz="1200" dirty="0"/>
              <a:t>36</a:t>
            </a:r>
          </a:p>
        </p:txBody>
      </p:sp>
    </p:spTree>
    <p:extLst>
      <p:ext uri="{BB962C8B-B14F-4D97-AF65-F5344CB8AC3E}">
        <p14:creationId xmlns:p14="http://schemas.microsoft.com/office/powerpoint/2010/main" val="2200495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DBB4D94-4EA0-4B02-9AFC-6F8D14A8BBA9}"/>
              </a:ext>
            </a:extLst>
          </p:cNvPr>
          <p:cNvSpPr/>
          <p:nvPr/>
        </p:nvSpPr>
        <p:spPr>
          <a:xfrm>
            <a:off x="1766170" y="488515"/>
            <a:ext cx="7741085" cy="688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NOVITA’ IN TEMA DI CCII</a:t>
            </a:r>
          </a:p>
        </p:txBody>
      </p:sp>
      <p:sp>
        <p:nvSpPr>
          <p:cNvPr id="3" name="Ovale 2">
            <a:extLst>
              <a:ext uri="{FF2B5EF4-FFF2-40B4-BE49-F238E27FC236}">
                <a16:creationId xmlns:a16="http://schemas.microsoft.com/office/drawing/2014/main" id="{680C464F-0320-4BC9-9907-AF89F4FFE08A}"/>
              </a:ext>
            </a:extLst>
          </p:cNvPr>
          <p:cNvSpPr/>
          <p:nvPr/>
        </p:nvSpPr>
        <p:spPr>
          <a:xfrm>
            <a:off x="475989" y="2179529"/>
            <a:ext cx="4509370" cy="18037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RISCHIO FALLIMENTO</a:t>
            </a:r>
          </a:p>
          <a:p>
            <a:pPr algn="ctr"/>
            <a:r>
              <a:rPr lang="it-IT" dirty="0"/>
              <a:t>+34% RISPETTO AL 2020</a:t>
            </a:r>
          </a:p>
          <a:p>
            <a:pPr algn="ctr"/>
            <a:r>
              <a:rPr lang="it-IT" dirty="0"/>
              <a:t>115 MILA AZIENDE APPESE AD UN FILO</a:t>
            </a:r>
          </a:p>
          <a:p>
            <a:pPr algn="ctr"/>
            <a:r>
              <a:rPr lang="it-IT" dirty="0"/>
              <a:t>300 MILA ADDETTI A RISCHIO</a:t>
            </a:r>
          </a:p>
          <a:p>
            <a:pPr algn="ctr"/>
            <a:endParaRPr lang="it-IT" dirty="0"/>
          </a:p>
        </p:txBody>
      </p:sp>
      <p:sp>
        <p:nvSpPr>
          <p:cNvPr id="4" name="Freccia in giù 3">
            <a:extLst>
              <a:ext uri="{FF2B5EF4-FFF2-40B4-BE49-F238E27FC236}">
                <a16:creationId xmlns:a16="http://schemas.microsoft.com/office/drawing/2014/main" id="{CF5914A6-9043-4A2C-9541-1F18ECC0B2A4}"/>
              </a:ext>
            </a:extLst>
          </p:cNvPr>
          <p:cNvSpPr/>
          <p:nvPr/>
        </p:nvSpPr>
        <p:spPr>
          <a:xfrm>
            <a:off x="2442575" y="3983277"/>
            <a:ext cx="638828" cy="100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51176EE-0720-4703-B73E-4B70213F4063}"/>
              </a:ext>
            </a:extLst>
          </p:cNvPr>
          <p:cNvSpPr/>
          <p:nvPr/>
        </p:nvSpPr>
        <p:spPr>
          <a:xfrm>
            <a:off x="826718" y="4985359"/>
            <a:ext cx="4045907" cy="1390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TASSO DI RISCHIO FALLIMENTO IMPRESE AL 6% AL TERMINE 2021</a:t>
            </a:r>
          </a:p>
        </p:txBody>
      </p:sp>
      <p:sp>
        <p:nvSpPr>
          <p:cNvPr id="6" name="Freccia a destra 5">
            <a:extLst>
              <a:ext uri="{FF2B5EF4-FFF2-40B4-BE49-F238E27FC236}">
                <a16:creationId xmlns:a16="http://schemas.microsoft.com/office/drawing/2014/main" id="{4893FF4F-4DF1-4738-9A98-647D67F52561}"/>
              </a:ext>
            </a:extLst>
          </p:cNvPr>
          <p:cNvSpPr/>
          <p:nvPr/>
        </p:nvSpPr>
        <p:spPr>
          <a:xfrm>
            <a:off x="4985359" y="2868460"/>
            <a:ext cx="1110641" cy="32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D15EC164-D785-40F5-A32A-3D805B90BD5A}"/>
              </a:ext>
            </a:extLst>
          </p:cNvPr>
          <p:cNvSpPr/>
          <p:nvPr/>
        </p:nvSpPr>
        <p:spPr>
          <a:xfrm>
            <a:off x="6096000" y="1177447"/>
            <a:ext cx="2870040" cy="322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Solo alcuni comparti porteranno un risultato in termini di ricavi vicino a quello del 2019 (farmaceutico, alimentari, elettronica).</a:t>
            </a:r>
          </a:p>
          <a:p>
            <a:pPr algn="ctr"/>
            <a:endParaRPr lang="it-IT" dirty="0"/>
          </a:p>
        </p:txBody>
      </p:sp>
      <p:sp>
        <p:nvSpPr>
          <p:cNvPr id="8" name="Freccia in giù 7">
            <a:extLst>
              <a:ext uri="{FF2B5EF4-FFF2-40B4-BE49-F238E27FC236}">
                <a16:creationId xmlns:a16="http://schemas.microsoft.com/office/drawing/2014/main" id="{14A446BE-C65E-4D5E-9428-AFF7C6DF1D19}"/>
              </a:ext>
            </a:extLst>
          </p:cNvPr>
          <p:cNvSpPr/>
          <p:nvPr/>
        </p:nvSpPr>
        <p:spPr>
          <a:xfrm>
            <a:off x="7135661" y="4402900"/>
            <a:ext cx="751561" cy="58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9EFC34E-DC0E-44F2-A123-DC773F5A28E9}"/>
              </a:ext>
            </a:extLst>
          </p:cNvPr>
          <p:cNvSpPr/>
          <p:nvPr/>
        </p:nvSpPr>
        <p:spPr>
          <a:xfrm>
            <a:off x="5979091" y="4985359"/>
            <a:ext cx="5152372" cy="1434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PREVISIONI PEGGIORI PER TURISMO E SERVIZI DI OSPITALITA’ DOVE IL TASSO DI DEFAULT E’ STIMATO NEL 14%.</a:t>
            </a:r>
          </a:p>
        </p:txBody>
      </p:sp>
      <p:sp>
        <p:nvSpPr>
          <p:cNvPr id="10" name="CasellaDiTesto 9">
            <a:extLst>
              <a:ext uri="{FF2B5EF4-FFF2-40B4-BE49-F238E27FC236}">
                <a16:creationId xmlns:a16="http://schemas.microsoft.com/office/drawing/2014/main" id="{EB6EFB21-27F0-45A4-964B-489CBAE9E53B}"/>
              </a:ext>
            </a:extLst>
          </p:cNvPr>
          <p:cNvSpPr txBox="1"/>
          <p:nvPr/>
        </p:nvSpPr>
        <p:spPr>
          <a:xfrm>
            <a:off x="1202724" y="1334023"/>
            <a:ext cx="3253946" cy="369332"/>
          </a:xfrm>
          <a:prstGeom prst="rect">
            <a:avLst/>
          </a:prstGeom>
          <a:noFill/>
        </p:spPr>
        <p:txBody>
          <a:bodyPr wrap="square" rtlCol="0">
            <a:spAutoFit/>
          </a:bodyPr>
          <a:lstStyle/>
          <a:p>
            <a:r>
              <a:rPr lang="it-IT" dirty="0"/>
              <a:t>FONTE CERVED RATING AGENCY</a:t>
            </a:r>
          </a:p>
        </p:txBody>
      </p:sp>
      <p:sp>
        <p:nvSpPr>
          <p:cNvPr id="11" name="Ovale 10">
            <a:extLst>
              <a:ext uri="{FF2B5EF4-FFF2-40B4-BE49-F238E27FC236}">
                <a16:creationId xmlns:a16="http://schemas.microsoft.com/office/drawing/2014/main" id="{FE9A36B5-9214-42D2-A1CB-B951A5D6F0BE}"/>
              </a:ext>
            </a:extLst>
          </p:cNvPr>
          <p:cNvSpPr/>
          <p:nvPr/>
        </p:nvSpPr>
        <p:spPr>
          <a:xfrm>
            <a:off x="9185190" y="963827"/>
            <a:ext cx="2870040" cy="3674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r>
              <a:rPr lang="it-IT" dirty="0"/>
              <a:t>DIMENSIONE DELL’IMPRESA</a:t>
            </a:r>
          </a:p>
          <a:p>
            <a:pPr algn="ctr"/>
            <a:r>
              <a:rPr lang="it-IT" dirty="0"/>
              <a:t>aziende di grandi dimensioni: tasso medio default: 2,9%</a:t>
            </a:r>
          </a:p>
          <a:p>
            <a:pPr algn="ctr"/>
            <a:r>
              <a:rPr lang="it-IT" dirty="0"/>
              <a:t>Aziende piccole e micro: tasso medio default: 9%</a:t>
            </a:r>
          </a:p>
          <a:p>
            <a:pPr algn="ctr"/>
            <a:endParaRPr lang="it-IT" dirty="0"/>
          </a:p>
        </p:txBody>
      </p:sp>
      <p:cxnSp>
        <p:nvCxnSpPr>
          <p:cNvPr id="13" name="Connettore a gomito 12">
            <a:extLst>
              <a:ext uri="{FF2B5EF4-FFF2-40B4-BE49-F238E27FC236}">
                <a16:creationId xmlns:a16="http://schemas.microsoft.com/office/drawing/2014/main" id="{C8304607-7496-496A-A111-DF490C6D18FD}"/>
              </a:ext>
            </a:extLst>
          </p:cNvPr>
          <p:cNvCxnSpPr/>
          <p:nvPr/>
        </p:nvCxnSpPr>
        <p:spPr>
          <a:xfrm>
            <a:off x="4036541" y="3797643"/>
            <a:ext cx="836084" cy="477795"/>
          </a:xfrm>
          <a:prstGeom prst="bentConnector3">
            <a:avLst/>
          </a:prstGeom>
          <a:ln>
            <a:tailEnd type="triangle"/>
          </a:ln>
        </p:spPr>
        <p:style>
          <a:lnRef idx="1">
            <a:schemeClr val="accent5"/>
          </a:lnRef>
          <a:fillRef idx="0">
            <a:schemeClr val="accent5"/>
          </a:fillRef>
          <a:effectRef idx="0">
            <a:schemeClr val="accent5"/>
          </a:effectRef>
          <a:fontRef idx="minor">
            <a:schemeClr val="tx1"/>
          </a:fontRef>
        </p:style>
      </p:cxnSp>
      <p:sp>
        <p:nvSpPr>
          <p:cNvPr id="14" name="Rettangolo 13">
            <a:extLst>
              <a:ext uri="{FF2B5EF4-FFF2-40B4-BE49-F238E27FC236}">
                <a16:creationId xmlns:a16="http://schemas.microsoft.com/office/drawing/2014/main" id="{E8AC13E1-A1DA-4DED-9371-7F7B5D126C0B}"/>
              </a:ext>
            </a:extLst>
          </p:cNvPr>
          <p:cNvSpPr/>
          <p:nvPr/>
        </p:nvSpPr>
        <p:spPr>
          <a:xfrm>
            <a:off x="4604951" y="3765933"/>
            <a:ext cx="1451892" cy="1129599"/>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Indirizzati verso procedura incapienti</a:t>
            </a:r>
          </a:p>
        </p:txBody>
      </p:sp>
      <p:sp>
        <p:nvSpPr>
          <p:cNvPr id="15" name="Freccia a destra 14">
            <a:extLst>
              <a:ext uri="{FF2B5EF4-FFF2-40B4-BE49-F238E27FC236}">
                <a16:creationId xmlns:a16="http://schemas.microsoft.com/office/drawing/2014/main" id="{C6BB0E06-A31B-4BEE-9C38-379BB3C8A431}"/>
              </a:ext>
            </a:extLst>
          </p:cNvPr>
          <p:cNvSpPr/>
          <p:nvPr/>
        </p:nvSpPr>
        <p:spPr>
          <a:xfrm>
            <a:off x="8966040" y="2784389"/>
            <a:ext cx="260338" cy="247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3">
            <a:extLst>
              <a:ext uri="{FF2B5EF4-FFF2-40B4-BE49-F238E27FC236}">
                <a16:creationId xmlns:a16="http://schemas.microsoft.com/office/drawing/2014/main" id="{48F68E0C-8DA4-4316-9BCB-3AFDBF46B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2" y="81644"/>
            <a:ext cx="2932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358BA2EE-D5DD-4D04-8A5C-8CF479D6EC29}"/>
              </a:ext>
            </a:extLst>
          </p:cNvPr>
          <p:cNvPicPr>
            <a:picLocks noChangeAspect="1" noChangeArrowheads="1"/>
          </p:cNvPicPr>
          <p:nvPr/>
        </p:nvPicPr>
        <p:blipFill>
          <a:blip r:embed="rId3" cstate="print"/>
          <a:srcRect/>
          <a:stretch>
            <a:fillRect/>
          </a:stretch>
        </p:blipFill>
        <p:spPr bwMode="auto">
          <a:xfrm>
            <a:off x="9580605" y="54656"/>
            <a:ext cx="2437972" cy="520262"/>
          </a:xfrm>
          <a:prstGeom prst="rect">
            <a:avLst/>
          </a:prstGeom>
          <a:noFill/>
          <a:ln w="9525">
            <a:noFill/>
            <a:miter lim="800000"/>
            <a:headEnd/>
            <a:tailEnd/>
          </a:ln>
        </p:spPr>
      </p:pic>
      <p:pic>
        <p:nvPicPr>
          <p:cNvPr id="18" name="Immagine 1">
            <a:extLst>
              <a:ext uri="{FF2B5EF4-FFF2-40B4-BE49-F238E27FC236}">
                <a16:creationId xmlns:a16="http://schemas.microsoft.com/office/drawing/2014/main" id="{49982602-0D84-4ABF-B97A-1D7D0670B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612" y="81644"/>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egnaposto numero diapositiva 5">
            <a:extLst>
              <a:ext uri="{FF2B5EF4-FFF2-40B4-BE49-F238E27FC236}">
                <a16:creationId xmlns:a16="http://schemas.microsoft.com/office/drawing/2014/main" id="{D85B3A84-96E3-4448-9703-E90590272ADB}"/>
              </a:ext>
            </a:extLst>
          </p:cNvPr>
          <p:cNvSpPr>
            <a:spLocks noGrp="1"/>
          </p:cNvSpPr>
          <p:nvPr>
            <p:ph type="sldNum" sz="quarter" idx="12"/>
          </p:nvPr>
        </p:nvSpPr>
        <p:spPr>
          <a:xfrm>
            <a:off x="10668000" y="6356350"/>
            <a:ext cx="685800" cy="365125"/>
          </a:xfrm>
        </p:spPr>
        <p:txBody>
          <a:bodyPr vert="horz" lIns="91440" tIns="45720" rIns="91440" bIns="45720" rtlCol="0" anchor="ctr">
            <a:normAutofit/>
          </a:bodyPr>
          <a:lstStyle/>
          <a:p>
            <a:pPr>
              <a:spcAft>
                <a:spcPts val="600"/>
              </a:spcAft>
            </a:pPr>
            <a:r>
              <a:rPr lang="en-US" sz="1200" dirty="0"/>
              <a:t>37</a:t>
            </a:r>
          </a:p>
        </p:txBody>
      </p:sp>
    </p:spTree>
    <p:extLst>
      <p:ext uri="{BB962C8B-B14F-4D97-AF65-F5344CB8AC3E}">
        <p14:creationId xmlns:p14="http://schemas.microsoft.com/office/powerpoint/2010/main" val="48748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asellaDiTesto 1">
            <a:extLst>
              <a:ext uri="{FF2B5EF4-FFF2-40B4-BE49-F238E27FC236}">
                <a16:creationId xmlns:a16="http://schemas.microsoft.com/office/drawing/2014/main" id="{09002236-2BB1-4211-A0C0-0981B899362B}"/>
              </a:ext>
            </a:extLst>
          </p:cNvPr>
          <p:cNvSpPr txBox="1">
            <a:spLocks noChangeArrowheads="1"/>
          </p:cNvSpPr>
          <p:nvPr/>
        </p:nvSpPr>
        <p:spPr bwMode="auto">
          <a:xfrm>
            <a:off x="4038600" y="1939159"/>
            <a:ext cx="7644627" cy="2751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r">
              <a:lnSpc>
                <a:spcPct val="90000"/>
              </a:lnSpc>
              <a:spcBef>
                <a:spcPct val="0"/>
              </a:spcBef>
              <a:spcAft>
                <a:spcPts val="600"/>
              </a:spcAft>
              <a:buClrTx/>
              <a:buSzTx/>
              <a:buNone/>
            </a:pPr>
            <a:r>
              <a:rPr lang="en-US" altLang="it-IT" sz="6000" b="1" kern="1200" dirty="0">
                <a:solidFill>
                  <a:schemeClr val="tx1"/>
                </a:solidFill>
                <a:latin typeface="+mj-lt"/>
                <a:ea typeface="+mj-ea"/>
                <a:cs typeface="+mj-cs"/>
              </a:rPr>
              <a:t>GRAZIE PER L’ATTENZIONE BIS</a:t>
            </a:r>
          </a:p>
        </p:txBody>
      </p:sp>
    </p:spTree>
    <p:extLst>
      <p:ext uri="{BB962C8B-B14F-4D97-AF65-F5344CB8AC3E}">
        <p14:creationId xmlns:p14="http://schemas.microsoft.com/office/powerpoint/2010/main" val="233292531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1C3FA0-59F8-441C-8376-8F9727B7A662}"/>
              </a:ext>
            </a:extLst>
          </p:cNvPr>
          <p:cNvSpPr>
            <a:spLocks noGrp="1"/>
          </p:cNvSpPr>
          <p:nvPr>
            <p:ph idx="4294967295"/>
          </p:nvPr>
        </p:nvSpPr>
        <p:spPr>
          <a:xfrm>
            <a:off x="84137" y="171449"/>
            <a:ext cx="11773566" cy="5957889"/>
          </a:xfrm>
        </p:spPr>
        <p:txBody>
          <a:bodyPr>
            <a:noAutofit/>
          </a:bodyPr>
          <a:lstStyle/>
          <a:p>
            <a:pPr marL="0" indent="0">
              <a:buNone/>
            </a:pPr>
            <a:r>
              <a:rPr lang="it-IT" sz="1600" b="1" dirty="0"/>
              <a:t>QUADRO NORMATIVO DI RIFERIMENTO. </a:t>
            </a:r>
          </a:p>
          <a:p>
            <a:pPr algn="just"/>
            <a:r>
              <a:rPr lang="it-IT" sz="1800" dirty="0"/>
              <a:t>Art. 380: Cause di scioglimento delle società di capitali: all’art. 2484 cc. viene aggiunta una causa di scioglimento attraverso l’introduzione del numero 7-bis, dopo il numero 7: per l’apertura </a:t>
            </a:r>
            <a:r>
              <a:rPr lang="it-IT" sz="1800" b="1" dirty="0"/>
              <a:t>della liquidazione giudiziale e della liquidazione controllata</a:t>
            </a:r>
            <a:r>
              <a:rPr lang="it-IT" sz="1800" dirty="0"/>
              <a:t>. (</a:t>
            </a:r>
            <a:r>
              <a:rPr lang="it-IT" sz="1800" b="1" dirty="0">
                <a:solidFill>
                  <a:srgbClr val="FF0000"/>
                </a:solidFill>
              </a:rPr>
              <a:t>procedimento di negoziazione con nomina esperto ex D.L. 118/2021)</a:t>
            </a:r>
          </a:p>
          <a:p>
            <a:pPr algn="just"/>
            <a:r>
              <a:rPr lang="it-IT" sz="1800" dirty="0"/>
              <a:t>Art. 381: all’art. 2545-terdecies cc, il secondo periodo è sostituito dal seguente:» Le cooperative che svolgono attività commerciale sono </a:t>
            </a:r>
            <a:r>
              <a:rPr lang="it-IT" sz="1800" b="1" dirty="0"/>
              <a:t>soggette anche a liquidazione giudiziale </a:t>
            </a:r>
            <a:r>
              <a:rPr lang="it-IT" sz="1800" b="1" dirty="0">
                <a:solidFill>
                  <a:srgbClr val="FF0000"/>
                </a:solidFill>
              </a:rPr>
              <a:t>(stesso procedimento visto per le </a:t>
            </a:r>
            <a:r>
              <a:rPr lang="it-IT" sz="1800" b="1" dirty="0" err="1">
                <a:solidFill>
                  <a:srgbClr val="FF0000"/>
                </a:solidFill>
              </a:rPr>
              <a:t>srl</a:t>
            </a:r>
            <a:r>
              <a:rPr lang="it-IT" sz="1800" b="1" dirty="0">
                <a:solidFill>
                  <a:srgbClr val="FF0000"/>
                </a:solidFill>
              </a:rPr>
              <a:t>)</a:t>
            </a:r>
            <a:r>
              <a:rPr lang="it-IT" sz="1800" dirty="0"/>
              <a:t>.</a:t>
            </a:r>
          </a:p>
          <a:p>
            <a:pPr algn="just"/>
            <a:r>
              <a:rPr lang="it-IT" sz="1800" dirty="0"/>
              <a:t>All’art. 2545-sexiesdecies il primo periodo è sostituito dal seguente: « Fuori dei casi previsti dall’art. 2545-septiesdecies………………, in caso di irregolare funzionamento della società cooperativa, l’autorità di vigilanza può revocare gli amministratori e i sindaci, affidare la gestione della società ad un commissario, determinando i poteri e la durata, al fine di sanare le irregolarità riscontrate e, nel caso di crisi o insolvenza, autorizzarlo a domandare la nomina del collegio o del commissario per la composizione assistita della crisi stessa o l’accesso ad una delle procedure regolatrici riviste nel codice della crisi e dell’insolvenza». </a:t>
            </a:r>
            <a:r>
              <a:rPr lang="it-IT" sz="1800" b="1" dirty="0">
                <a:solidFill>
                  <a:srgbClr val="FF0000"/>
                </a:solidFill>
              </a:rPr>
              <a:t>(verifica del test su sito Camera di Commercio www.composizione negoziata.camcom.it)</a:t>
            </a:r>
          </a:p>
          <a:p>
            <a:pPr marL="0" indent="0" algn="just">
              <a:buNone/>
            </a:pPr>
            <a:endParaRPr lang="it-IT" sz="1800" dirty="0"/>
          </a:p>
        </p:txBody>
      </p:sp>
      <p:pic>
        <p:nvPicPr>
          <p:cNvPr id="5" name="Picture 5"/>
          <p:cNvPicPr>
            <a:picLocks noChangeAspect="1" noChangeArrowheads="1"/>
          </p:cNvPicPr>
          <p:nvPr/>
        </p:nvPicPr>
        <p:blipFill>
          <a:blip r:embed="rId2" cstate="print"/>
          <a:srcRect/>
          <a:stretch>
            <a:fillRect/>
          </a:stretch>
        </p:blipFill>
        <p:spPr bwMode="auto">
          <a:xfrm>
            <a:off x="0" y="-620712"/>
            <a:ext cx="2879725" cy="620712"/>
          </a:xfrm>
          <a:prstGeom prst="rect">
            <a:avLst/>
          </a:prstGeom>
          <a:noFill/>
          <a:ln w="9525">
            <a:noFill/>
            <a:miter lim="800000"/>
            <a:headEnd/>
            <a:tailEnd/>
          </a:ln>
        </p:spPr>
      </p:pic>
    </p:spTree>
    <p:extLst>
      <p:ext uri="{BB962C8B-B14F-4D97-AF65-F5344CB8AC3E}">
        <p14:creationId xmlns:p14="http://schemas.microsoft.com/office/powerpoint/2010/main" val="178083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1C3FA0-59F8-441C-8376-8F9727B7A662}"/>
              </a:ext>
            </a:extLst>
          </p:cNvPr>
          <p:cNvSpPr>
            <a:spLocks noGrp="1"/>
          </p:cNvSpPr>
          <p:nvPr>
            <p:ph idx="4294967295"/>
          </p:nvPr>
        </p:nvSpPr>
        <p:spPr>
          <a:xfrm>
            <a:off x="0" y="0"/>
            <a:ext cx="12080402" cy="5642919"/>
          </a:xfrm>
        </p:spPr>
        <p:txBody>
          <a:bodyPr>
            <a:noAutofit/>
          </a:bodyPr>
          <a:lstStyle/>
          <a:p>
            <a:pPr marL="0" indent="0" algn="just">
              <a:buNone/>
            </a:pPr>
            <a:endParaRPr lang="it-IT" dirty="0">
              <a:solidFill>
                <a:srgbClr val="FF0000"/>
              </a:solidFill>
            </a:endParaRPr>
          </a:p>
          <a:p>
            <a:pPr marL="0" indent="0" algn="just">
              <a:buNone/>
            </a:pPr>
            <a:endParaRPr lang="it-IT" dirty="0">
              <a:solidFill>
                <a:srgbClr val="FF0000"/>
              </a:solidFill>
            </a:endParaRPr>
          </a:p>
          <a:p>
            <a:pPr marL="0" indent="0" algn="just">
              <a:buNone/>
            </a:pPr>
            <a:endParaRPr lang="it-IT" dirty="0">
              <a:solidFill>
                <a:srgbClr val="FF0000"/>
              </a:solidFill>
            </a:endParaRPr>
          </a:p>
          <a:p>
            <a:pPr marL="0" indent="0" algn="just">
              <a:buNone/>
            </a:pPr>
            <a:endParaRPr lang="it-IT" dirty="0">
              <a:solidFill>
                <a:srgbClr val="FF0000"/>
              </a:solidFill>
            </a:endParaRPr>
          </a:p>
          <a:p>
            <a:pPr marL="0" indent="0" algn="just">
              <a:buNone/>
            </a:pPr>
            <a:endParaRPr lang="it-IT" dirty="0">
              <a:solidFill>
                <a:srgbClr val="FF0000"/>
              </a:solidFill>
            </a:endParaRPr>
          </a:p>
          <a:p>
            <a:pPr marL="0" indent="0" algn="just">
              <a:buNone/>
            </a:pPr>
            <a:endParaRPr lang="it-IT" dirty="0">
              <a:solidFill>
                <a:srgbClr val="FF0000"/>
              </a:solidFill>
            </a:endParaRPr>
          </a:p>
          <a:p>
            <a:pPr marL="0" indent="0" algn="just">
              <a:buNone/>
            </a:pPr>
            <a:endParaRPr lang="it-IT" dirty="0">
              <a:solidFill>
                <a:srgbClr val="FF0000"/>
              </a:solidFill>
            </a:endParaRPr>
          </a:p>
          <a:p>
            <a:pPr marL="0" indent="0" algn="just">
              <a:buNone/>
            </a:pPr>
            <a:endParaRPr lang="it-IT" dirty="0">
              <a:solidFill>
                <a:srgbClr val="FF0000"/>
              </a:solidFill>
            </a:endParaRPr>
          </a:p>
          <a:p>
            <a:pPr marL="0" indent="0" algn="just">
              <a:buNone/>
            </a:pPr>
            <a:endParaRPr lang="it-IT" dirty="0">
              <a:solidFill>
                <a:srgbClr val="FF0000"/>
              </a:solidFill>
            </a:endParaRPr>
          </a:p>
        </p:txBody>
      </p:sp>
      <p:sp>
        <p:nvSpPr>
          <p:cNvPr id="2" name="Rettangolo con angoli arrotondati 1">
            <a:extLst>
              <a:ext uri="{FF2B5EF4-FFF2-40B4-BE49-F238E27FC236}">
                <a16:creationId xmlns:a16="http://schemas.microsoft.com/office/drawing/2014/main" id="{42626F20-6288-4263-AA8C-59EBEDF29932}"/>
              </a:ext>
            </a:extLst>
          </p:cNvPr>
          <p:cNvSpPr/>
          <p:nvPr/>
        </p:nvSpPr>
        <p:spPr>
          <a:xfrm>
            <a:off x="525190" y="975494"/>
            <a:ext cx="5700584" cy="3698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ATTIVITA’ DEGLI AMMINISTRATORI</a:t>
            </a:r>
          </a:p>
          <a:p>
            <a:pPr algn="ctr"/>
            <a:r>
              <a:rPr lang="it-IT" sz="1600" b="0" i="0" dirty="0">
                <a:solidFill>
                  <a:srgbClr val="000000"/>
                </a:solidFill>
                <a:effectLst/>
                <a:latin typeface="Tahoma" panose="020B0604030504040204" pitchFamily="34" charset="0"/>
              </a:rPr>
              <a:t>La gestione dell'impresa spetta in via esclusiva agli </a:t>
            </a:r>
            <a:r>
              <a:rPr lang="it-IT" sz="1600" b="0" i="0" u="sng" dirty="0">
                <a:solidFill>
                  <a:schemeClr val="bg1"/>
                </a:solidFill>
                <a:effectLst/>
                <a:latin typeface="Tahoma" panose="020B0604030504040204" pitchFamily="34" charset="0"/>
                <a:hlinkClick r:id="rId2" tooltip="Dizionario Giuridico: Amministratore (società)">
                  <a:extLst>
                    <a:ext uri="{A12FA001-AC4F-418D-AE19-62706E023703}">
                      <ahyp:hlinkClr xmlns:ahyp="http://schemas.microsoft.com/office/drawing/2018/hyperlinkcolor" val="tx"/>
                    </a:ext>
                  </a:extLst>
                </a:hlinkClick>
              </a:rPr>
              <a:t>amministratori</a:t>
            </a:r>
            <a:r>
              <a:rPr lang="it-IT" sz="1600" b="0" i="0" dirty="0">
                <a:solidFill>
                  <a:schemeClr val="bg1"/>
                </a:solidFill>
                <a:effectLst/>
                <a:latin typeface="Tahoma" panose="020B0604030504040204" pitchFamily="34" charset="0"/>
              </a:rPr>
              <a:t>,</a:t>
            </a:r>
            <a:r>
              <a:rPr lang="it-IT" sz="1600" b="0" i="0" dirty="0">
                <a:solidFill>
                  <a:srgbClr val="000000"/>
                </a:solidFill>
                <a:effectLst/>
                <a:latin typeface="Tahoma" panose="020B0604030504040204" pitchFamily="34" charset="0"/>
              </a:rPr>
              <a:t> i quali hanno poteri di gestione estesi a tutti gli atti che rientrano nell'</a:t>
            </a:r>
            <a:r>
              <a:rPr lang="it-IT" sz="1600" b="0" i="0" u="sng" dirty="0">
                <a:solidFill>
                  <a:schemeClr val="bg1"/>
                </a:solidFill>
                <a:effectLst/>
                <a:latin typeface="Tahoma" panose="020B0604030504040204" pitchFamily="34" charset="0"/>
                <a:hlinkClick r:id="rId3" tooltip="Dizionario Giuridico: Oggetto sociale">
                  <a:extLst>
                    <a:ext uri="{A12FA001-AC4F-418D-AE19-62706E023703}">
                      <ahyp:hlinkClr xmlns:ahyp="http://schemas.microsoft.com/office/drawing/2018/hyperlinkcolor" val="tx"/>
                    </a:ext>
                  </a:extLst>
                </a:hlinkClick>
              </a:rPr>
              <a:t>oggetto sociale</a:t>
            </a:r>
            <a:r>
              <a:rPr lang="it-IT" sz="1600" b="0" i="0" dirty="0">
                <a:solidFill>
                  <a:schemeClr val="bg1"/>
                </a:solidFill>
                <a:effectLst/>
                <a:latin typeface="Tahoma" panose="020B0604030504040204" pitchFamily="34" charset="0"/>
              </a:rPr>
              <a:t> </a:t>
            </a:r>
            <a:r>
              <a:rPr lang="it-IT" sz="1600" b="0" i="0" dirty="0">
                <a:solidFill>
                  <a:srgbClr val="000000"/>
                </a:solidFill>
                <a:effectLst/>
                <a:latin typeface="Tahoma" panose="020B0604030504040204" pitchFamily="34" charset="0"/>
              </a:rPr>
              <a:t>nonché, una rappresentanza generale per tutti gli atti compiuti in nome della società. Lo statuto o l'atto di nomina o di delega possono limitare in vario modo i poteri di gestione o di rappresentanza, o entrambi, anche prevedendo una dissociazione tra rappresentanza generale (ad esempio attribuita al presidente) e poteri di gestione (ad esempio attribuiti al consiglio, al comitato esecutivo o ad</a:t>
            </a:r>
            <a:r>
              <a:rPr lang="it-IT" sz="1600" b="0" i="0" dirty="0">
                <a:solidFill>
                  <a:schemeClr val="bg1"/>
                </a:solidFill>
                <a:effectLst/>
                <a:latin typeface="Tahoma" panose="020B0604030504040204" pitchFamily="34" charset="0"/>
              </a:rPr>
              <a:t> </a:t>
            </a:r>
            <a:r>
              <a:rPr lang="it-IT" sz="1600" b="0" i="0" u="sng" dirty="0">
                <a:solidFill>
                  <a:schemeClr val="bg1"/>
                </a:solidFill>
                <a:effectLst/>
                <a:latin typeface="Tahoma" panose="020B0604030504040204" pitchFamily="34" charset="0"/>
                <a:hlinkClick r:id="rId4" tooltip="Dizionario Giuridico: Amministratore delegato">
                  <a:extLst>
                    <a:ext uri="{A12FA001-AC4F-418D-AE19-62706E023703}">
                      <ahyp:hlinkClr xmlns:ahyp="http://schemas.microsoft.com/office/drawing/2018/hyperlinkcolor" val="tx"/>
                    </a:ext>
                  </a:extLst>
                </a:hlinkClick>
              </a:rPr>
              <a:t>amministratori delegati</a:t>
            </a:r>
            <a:r>
              <a:rPr lang="it-IT" sz="1600" b="0" i="0" dirty="0">
                <a:solidFill>
                  <a:srgbClr val="000000"/>
                </a:solidFill>
                <a:effectLst/>
                <a:latin typeface="Tahoma" panose="020B0604030504040204" pitchFamily="34" charset="0"/>
              </a:rPr>
              <a:t>).</a:t>
            </a:r>
            <a:endParaRPr lang="it-IT" sz="1600" dirty="0"/>
          </a:p>
        </p:txBody>
      </p:sp>
      <p:sp>
        <p:nvSpPr>
          <p:cNvPr id="4" name="Rettangolo con angoli arrotondati 3">
            <a:extLst>
              <a:ext uri="{FF2B5EF4-FFF2-40B4-BE49-F238E27FC236}">
                <a16:creationId xmlns:a16="http://schemas.microsoft.com/office/drawing/2014/main" id="{2B5B7ECB-E1ED-4ACA-B4B7-3EB51C20F624}"/>
              </a:ext>
            </a:extLst>
          </p:cNvPr>
          <p:cNvSpPr/>
          <p:nvPr/>
        </p:nvSpPr>
        <p:spPr>
          <a:xfrm>
            <a:off x="7150443" y="471487"/>
            <a:ext cx="4637903" cy="4438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FUNZIONI AMMINISTRATIVE</a:t>
            </a:r>
          </a:p>
          <a:p>
            <a:pPr marL="342900" indent="-342900" algn="just">
              <a:lnSpc>
                <a:spcPts val="1800"/>
              </a:lnSpc>
              <a:spcAft>
                <a:spcPts val="1800"/>
              </a:spcAft>
              <a:buAutoNum type="alphaLcParenR"/>
            </a:pPr>
            <a:r>
              <a:rPr lang="it-IT" sz="1600" b="0" i="0" dirty="0">
                <a:solidFill>
                  <a:srgbClr val="000000"/>
                </a:solidFill>
                <a:effectLst/>
                <a:latin typeface="Tahoma" panose="020B0604030504040204" pitchFamily="34" charset="0"/>
              </a:rPr>
              <a:t>gestione della società nell'ambito dell'oggetto sociale;</a:t>
            </a:r>
          </a:p>
          <a:p>
            <a:pPr marL="342900" indent="-342900" algn="just">
              <a:lnSpc>
                <a:spcPts val="1800"/>
              </a:lnSpc>
              <a:spcAft>
                <a:spcPts val="1800"/>
              </a:spcAft>
              <a:buAutoNum type="alphaLcParenR"/>
            </a:pPr>
            <a:r>
              <a:rPr lang="it-IT" sz="1600" b="0" i="0" dirty="0">
                <a:solidFill>
                  <a:srgbClr val="000000"/>
                </a:solidFill>
                <a:effectLst/>
                <a:latin typeface="Tahoma" panose="020B0604030504040204" pitchFamily="34" charset="0"/>
              </a:rPr>
              <a:t>esecuzione delle delibere assembleari;</a:t>
            </a:r>
          </a:p>
          <a:p>
            <a:pPr marL="342900" indent="-342900" algn="just">
              <a:lnSpc>
                <a:spcPts val="1800"/>
              </a:lnSpc>
              <a:spcAft>
                <a:spcPts val="1800"/>
              </a:spcAft>
              <a:buAutoNum type="alphaLcParenR"/>
            </a:pPr>
            <a:r>
              <a:rPr lang="it-IT" sz="1600" b="0" i="0" dirty="0">
                <a:solidFill>
                  <a:srgbClr val="000000"/>
                </a:solidFill>
                <a:effectLst/>
                <a:latin typeface="Tahoma" panose="020B0604030504040204" pitchFamily="34" charset="0"/>
              </a:rPr>
              <a:t> attività propositiva nei confronti dell'assemblea;</a:t>
            </a:r>
          </a:p>
          <a:p>
            <a:pPr marL="342900" indent="-342900" algn="just">
              <a:lnSpc>
                <a:spcPts val="1800"/>
              </a:lnSpc>
              <a:spcAft>
                <a:spcPts val="1800"/>
              </a:spcAft>
              <a:buAutoNum type="alphaLcParenR"/>
            </a:pPr>
            <a:r>
              <a:rPr lang="it-IT" sz="1600" b="0" i="0" dirty="0">
                <a:solidFill>
                  <a:srgbClr val="000000"/>
                </a:solidFill>
                <a:effectLst/>
                <a:latin typeface="Tahoma" panose="020B0604030504040204" pitchFamily="34" charset="0"/>
              </a:rPr>
              <a:t> attività sostitutiva dell'assemblea (come quella prevista dal 2° comma dell'art. </a:t>
            </a:r>
            <a:r>
              <a:rPr lang="it-IT" sz="1600" b="0" i="0" u="sng" dirty="0">
                <a:solidFill>
                  <a:schemeClr val="bg1"/>
                </a:solidFill>
                <a:effectLst/>
                <a:latin typeface="Tahoma" panose="020B0604030504040204" pitchFamily="34" charset="0"/>
                <a:hlinkClick r:id="rId5" tooltip="Riduzione del capitale per perdite">
                  <a:extLst>
                    <a:ext uri="{A12FA001-AC4F-418D-AE19-62706E023703}">
                      <ahyp:hlinkClr xmlns:ahyp="http://schemas.microsoft.com/office/drawing/2018/hyperlinkcolor" val="tx"/>
                    </a:ext>
                  </a:extLst>
                </a:hlinkClick>
              </a:rPr>
              <a:t>2446</a:t>
            </a:r>
            <a:r>
              <a:rPr lang="it-IT" sz="1600" b="0" i="0" dirty="0">
                <a:solidFill>
                  <a:schemeClr val="bg1"/>
                </a:solidFill>
                <a:effectLst/>
                <a:latin typeface="Tahoma" panose="020B0604030504040204" pitchFamily="34" charset="0"/>
              </a:rPr>
              <a:t>)</a:t>
            </a:r>
            <a:r>
              <a:rPr lang="it-IT" sz="1600" b="0" i="0" dirty="0">
                <a:solidFill>
                  <a:srgbClr val="000000"/>
                </a:solidFill>
                <a:effectLst/>
                <a:latin typeface="Tahoma" panose="020B0604030504040204" pitchFamily="34" charset="0"/>
              </a:rPr>
              <a:t>;</a:t>
            </a:r>
          </a:p>
          <a:p>
            <a:pPr marL="342900" indent="-342900" algn="just">
              <a:lnSpc>
                <a:spcPts val="1800"/>
              </a:lnSpc>
              <a:spcAft>
                <a:spcPts val="1800"/>
              </a:spcAft>
              <a:buAutoNum type="alphaLcParenR"/>
            </a:pPr>
            <a:r>
              <a:rPr lang="it-IT" sz="1600" b="0" i="0" dirty="0">
                <a:solidFill>
                  <a:srgbClr val="000000"/>
                </a:solidFill>
                <a:effectLst/>
                <a:latin typeface="Tahoma" panose="020B0604030504040204" pitchFamily="34" charset="0"/>
              </a:rPr>
              <a:t>rappresentanza della società verso i terzi per gli amministratori investiti della rappresentanza legale;</a:t>
            </a:r>
          </a:p>
          <a:p>
            <a:pPr marL="342900" indent="-342900" algn="just">
              <a:lnSpc>
                <a:spcPts val="1800"/>
              </a:lnSpc>
              <a:spcAft>
                <a:spcPts val="1800"/>
              </a:spcAft>
              <a:buAutoNum type="alphaLcParenR"/>
            </a:pPr>
            <a:r>
              <a:rPr lang="it-IT" b="0" i="0" dirty="0">
                <a:solidFill>
                  <a:srgbClr val="000000"/>
                </a:solidFill>
                <a:effectLst/>
                <a:latin typeface="Tahoma" panose="020B0604030504040204" pitchFamily="34" charset="0"/>
              </a:rPr>
              <a:t>tenuta di libri e di scritture contabili.</a:t>
            </a:r>
            <a:endParaRPr lang="it-IT" dirty="0"/>
          </a:p>
        </p:txBody>
      </p:sp>
      <p:sp>
        <p:nvSpPr>
          <p:cNvPr id="7" name="CasellaDiTesto 6">
            <a:extLst>
              <a:ext uri="{FF2B5EF4-FFF2-40B4-BE49-F238E27FC236}">
                <a16:creationId xmlns:a16="http://schemas.microsoft.com/office/drawing/2014/main" id="{B7C9E147-5772-4431-A4D1-30191312161D}"/>
              </a:ext>
            </a:extLst>
          </p:cNvPr>
          <p:cNvSpPr txBox="1"/>
          <p:nvPr/>
        </p:nvSpPr>
        <p:spPr>
          <a:xfrm>
            <a:off x="2561291" y="218991"/>
            <a:ext cx="6093912" cy="341632"/>
          </a:xfrm>
          <a:prstGeom prst="rect">
            <a:avLst/>
          </a:prstGeom>
          <a:noFill/>
        </p:spPr>
        <p:txBody>
          <a:bodyPr wrap="square">
            <a:spAutoFit/>
          </a:bodyPr>
          <a:lstStyle/>
          <a:p>
            <a:pPr algn="ctr">
              <a:lnSpc>
                <a:spcPct val="90000"/>
              </a:lnSpc>
              <a:spcAft>
                <a:spcPts val="600"/>
              </a:spcAft>
            </a:pPr>
            <a:r>
              <a:rPr lang="it-IT" sz="1800" b="1" dirty="0">
                <a:solidFill>
                  <a:srgbClr val="00B050"/>
                </a:solidFill>
              </a:rPr>
              <a:t>ORGANO AMMINISTRATIVO</a:t>
            </a:r>
          </a:p>
        </p:txBody>
      </p:sp>
      <p:pic>
        <p:nvPicPr>
          <p:cNvPr id="8" name="Immagine 7">
            <a:extLst>
              <a:ext uri="{FF2B5EF4-FFF2-40B4-BE49-F238E27FC236}">
                <a16:creationId xmlns:a16="http://schemas.microsoft.com/office/drawing/2014/main" id="{987D072C-B5B5-49F9-B85C-FC7E3A39D59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4467" y="5608256"/>
            <a:ext cx="2482114" cy="68912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a:extLst>
              <a:ext uri="{FF2B5EF4-FFF2-40B4-BE49-F238E27FC236}">
                <a16:creationId xmlns:a16="http://schemas.microsoft.com/office/drawing/2014/main" id="{8DA3A0A6-48CA-4302-8325-4F91886B96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9970" y="5916377"/>
            <a:ext cx="1160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D569B600-7730-49AE-834D-DC11A2508C15}"/>
              </a:ext>
            </a:extLst>
          </p:cNvPr>
          <p:cNvPicPr>
            <a:picLocks noChangeAspect="1" noChangeArrowheads="1"/>
          </p:cNvPicPr>
          <p:nvPr/>
        </p:nvPicPr>
        <p:blipFill>
          <a:blip r:embed="rId8" cstate="print"/>
          <a:stretch>
            <a:fillRect/>
          </a:stretch>
        </p:blipFill>
        <p:spPr bwMode="auto">
          <a:xfrm>
            <a:off x="8286281" y="5942310"/>
            <a:ext cx="2066062" cy="44420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p:spPr>
      </p:pic>
    </p:spTree>
    <p:extLst>
      <p:ext uri="{BB962C8B-B14F-4D97-AF65-F5344CB8AC3E}">
        <p14:creationId xmlns:p14="http://schemas.microsoft.com/office/powerpoint/2010/main" val="355620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1C3FA0-59F8-441C-8376-8F9727B7A662}"/>
              </a:ext>
            </a:extLst>
          </p:cNvPr>
          <p:cNvSpPr>
            <a:spLocks noGrp="1"/>
          </p:cNvSpPr>
          <p:nvPr>
            <p:ph idx="4294967295"/>
          </p:nvPr>
        </p:nvSpPr>
        <p:spPr>
          <a:xfrm>
            <a:off x="84137" y="728766"/>
            <a:ext cx="11949113" cy="4881563"/>
          </a:xfrm>
        </p:spPr>
        <p:txBody>
          <a:bodyPr>
            <a:noAutofit/>
          </a:bodyPr>
          <a:lstStyle/>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dirty="0"/>
          </a:p>
          <a:p>
            <a:pPr marL="0" indent="0" algn="just">
              <a:buNone/>
            </a:pPr>
            <a:endParaRPr lang="it-IT" b="1" u="sng" dirty="0"/>
          </a:p>
        </p:txBody>
      </p:sp>
      <p:pic>
        <p:nvPicPr>
          <p:cNvPr id="6" name="Picture 5"/>
          <p:cNvPicPr>
            <a:picLocks noChangeAspect="1" noChangeArrowheads="1"/>
          </p:cNvPicPr>
          <p:nvPr/>
        </p:nvPicPr>
        <p:blipFill>
          <a:blip r:embed="rId2" cstate="print"/>
          <a:srcRect/>
          <a:stretch>
            <a:fillRect/>
          </a:stretch>
        </p:blipFill>
        <p:spPr bwMode="auto">
          <a:xfrm>
            <a:off x="84137" y="108054"/>
            <a:ext cx="2879725" cy="394454"/>
          </a:xfrm>
          <a:prstGeom prst="rect">
            <a:avLst/>
          </a:prstGeom>
          <a:noFill/>
          <a:ln w="9525">
            <a:noFill/>
            <a:miter lim="800000"/>
            <a:headEnd/>
            <a:tailEnd/>
          </a:ln>
        </p:spPr>
      </p:pic>
      <p:sp>
        <p:nvSpPr>
          <p:cNvPr id="4" name="Rettangolo 3">
            <a:extLst>
              <a:ext uri="{FF2B5EF4-FFF2-40B4-BE49-F238E27FC236}">
                <a16:creationId xmlns:a16="http://schemas.microsoft.com/office/drawing/2014/main" id="{AAB0CD61-C555-469C-8C9B-B69793774217}"/>
              </a:ext>
            </a:extLst>
          </p:cNvPr>
          <p:cNvSpPr/>
          <p:nvPr/>
        </p:nvSpPr>
        <p:spPr>
          <a:xfrm>
            <a:off x="1956419" y="1777352"/>
            <a:ext cx="8204548" cy="4059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ALTRE NORME SU RESPONSABILITA’</a:t>
            </a:r>
          </a:p>
          <a:p>
            <a:pPr algn="ctr"/>
            <a:r>
              <a:rPr lang="it-IT" dirty="0"/>
              <a:t>(sempre art. 2.476)</a:t>
            </a:r>
          </a:p>
          <a:p>
            <a:pPr algn="ctr"/>
            <a:r>
              <a:rPr lang="it-IT" sz="1600" b="0" i="0" dirty="0">
                <a:solidFill>
                  <a:srgbClr val="000000"/>
                </a:solidFill>
                <a:effectLst/>
                <a:latin typeface="Tahoma" panose="020B0604030504040204" pitchFamily="34" charset="0"/>
              </a:rPr>
              <a:t>L'azione di responsabilità contro gli amministratori è promossa da ciascun socio, il quale può altresì chiedere, in caso di gravi irregolarità nella gestione della società, che sia adottato provvedimento cautelare di revoca degli amministratori medesimi. In tal caso il giudice può subordinare il provvedimento alla prestazione di apposita cauzione.</a:t>
            </a:r>
          </a:p>
          <a:p>
            <a:pPr algn="ctr"/>
            <a:r>
              <a:rPr lang="it-IT" sz="1600" b="0" i="0" dirty="0">
                <a:solidFill>
                  <a:srgbClr val="000000"/>
                </a:solidFill>
                <a:effectLst/>
                <a:latin typeface="Tahoma" panose="020B0604030504040204" pitchFamily="34" charset="0"/>
              </a:rPr>
              <a:t>Gli amministratori sono solidalmente responsabili verso la società dei danni derivanti dall'inosservanza dei doveri ad essi imposti dalla legge e dall'atto costitutivo per l'amministrazione della società. Tuttavia la responsabilità non si estende a quelli che dimostrino di essere esenti da colpa e, essendo a cognizione che l'atto si stava per compiere, abbiano fatto constare del proprio dissenso.</a:t>
            </a:r>
            <a:endParaRPr lang="it-IT" sz="1600" dirty="0"/>
          </a:p>
        </p:txBody>
      </p:sp>
    </p:spTree>
    <p:extLst>
      <p:ext uri="{BB962C8B-B14F-4D97-AF65-F5344CB8AC3E}">
        <p14:creationId xmlns:p14="http://schemas.microsoft.com/office/powerpoint/2010/main" val="338946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1060097" y="6606211"/>
            <a:ext cx="811019" cy="503578"/>
          </a:xfrm>
        </p:spPr>
        <p:txBody>
          <a:bodyPr/>
          <a:lstStyle/>
          <a:p>
            <a:r>
              <a:rPr lang="en-US" dirty="0">
                <a:solidFill>
                  <a:srgbClr val="00B0F0"/>
                </a:solidFill>
              </a:rPr>
              <a:t>19</a:t>
            </a:r>
          </a:p>
        </p:txBody>
      </p:sp>
      <p:sp>
        <p:nvSpPr>
          <p:cNvPr id="2" name="Rettangolo 1">
            <a:extLst>
              <a:ext uri="{FF2B5EF4-FFF2-40B4-BE49-F238E27FC236}">
                <a16:creationId xmlns:a16="http://schemas.microsoft.com/office/drawing/2014/main" id="{9D8A3BF5-63E8-4808-A4B9-9BE28BAEF3BE}"/>
              </a:ext>
            </a:extLst>
          </p:cNvPr>
          <p:cNvSpPr/>
          <p:nvPr/>
        </p:nvSpPr>
        <p:spPr>
          <a:xfrm>
            <a:off x="2743200" y="275573"/>
            <a:ext cx="6313118" cy="876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SOCIETA’ DI CAPITALI</a:t>
            </a:r>
          </a:p>
          <a:p>
            <a:pPr algn="ctr"/>
            <a:r>
              <a:rPr lang="it-IT" dirty="0"/>
              <a:t>Spa-Srl-Sapa-</a:t>
            </a:r>
            <a:r>
              <a:rPr lang="it-IT" dirty="0" err="1"/>
              <a:t>Soc.Cooperative</a:t>
            </a:r>
            <a:r>
              <a:rPr lang="it-IT" dirty="0"/>
              <a:t>-Mutue Assicuratrici</a:t>
            </a:r>
          </a:p>
          <a:p>
            <a:pPr algn="ctr"/>
            <a:r>
              <a:rPr lang="it-IT" dirty="0"/>
              <a:t>APPROVAZIONE BILANCI AL 31/12/2020</a:t>
            </a:r>
          </a:p>
        </p:txBody>
      </p:sp>
      <p:sp>
        <p:nvSpPr>
          <p:cNvPr id="4" name="Rettangolo 3">
            <a:extLst>
              <a:ext uri="{FF2B5EF4-FFF2-40B4-BE49-F238E27FC236}">
                <a16:creationId xmlns:a16="http://schemas.microsoft.com/office/drawing/2014/main" id="{2562AC08-0111-4FC7-A4A9-38269A2C20A6}"/>
              </a:ext>
            </a:extLst>
          </p:cNvPr>
          <p:cNvSpPr/>
          <p:nvPr/>
        </p:nvSpPr>
        <p:spPr>
          <a:xfrm>
            <a:off x="463463" y="1365337"/>
            <a:ext cx="5849655" cy="3269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a:solidFill>
                  <a:schemeClr val="bg1"/>
                </a:solidFill>
              </a:rPr>
              <a:t>ASSEMBLEA</a:t>
            </a:r>
          </a:p>
          <a:p>
            <a:pPr algn="just"/>
            <a:r>
              <a:rPr lang="it-IT" sz="1800" dirty="0">
                <a:solidFill>
                  <a:schemeClr val="bg1"/>
                </a:solidFill>
              </a:rPr>
              <a:t>DELIBERA: consentita anche in deroga alle diverse disposizioni statutarie, l’espressione del voto in via elettronica o per corrispondenza e l'intervento all'assemblea mediante mezzi di telecomunicazione;</a:t>
            </a:r>
          </a:p>
          <a:p>
            <a:pPr algn="just"/>
            <a:r>
              <a:rPr lang="it-IT" sz="1800" dirty="0">
                <a:solidFill>
                  <a:schemeClr val="bg1"/>
                </a:solidFill>
              </a:rPr>
              <a:t>Si può prevedere che l’assemblea si svolga, anche esclusivamente, mediante mezzi di telecomunicazione che garantiscano l’identificazione dei partecipanti, la loro partecipazione e l’esercizio del diritto di voto, senza in ogni caso la necessità che si trovino nel medesimo luogo, ove previsti, il presidente, il segretario o il notaio.</a:t>
            </a:r>
          </a:p>
          <a:p>
            <a:pPr algn="just"/>
            <a:endParaRPr lang="it-IT" sz="1800" b="1" dirty="0">
              <a:solidFill>
                <a:srgbClr val="00B0F0"/>
              </a:solidFill>
              <a:latin typeface="Franklin Gothic Book" panose="020B0503020102020204" pitchFamily="34" charset="0"/>
            </a:endParaRPr>
          </a:p>
        </p:txBody>
      </p:sp>
      <p:sp>
        <p:nvSpPr>
          <p:cNvPr id="5" name="Rettangolo 4">
            <a:extLst>
              <a:ext uri="{FF2B5EF4-FFF2-40B4-BE49-F238E27FC236}">
                <a16:creationId xmlns:a16="http://schemas.microsoft.com/office/drawing/2014/main" id="{BB387B85-0B75-4549-87D9-F6D498240647}"/>
              </a:ext>
            </a:extLst>
          </p:cNvPr>
          <p:cNvSpPr/>
          <p:nvPr/>
        </p:nvSpPr>
        <p:spPr>
          <a:xfrm>
            <a:off x="6726477" y="1305838"/>
            <a:ext cx="5260931" cy="18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800" dirty="0">
                <a:solidFill>
                  <a:schemeClr val="bg1"/>
                </a:solidFill>
              </a:rPr>
              <a:t>Le SRL possono, inoltre, consentire, anche in deroga a quanto previsto dall’articolo 2479, quarto comma, del codice civile e alle diverse disposizioni statutarie, che l’espressione del voto avvenga mediante consultazione scritta o per consenso espresso per iscritto.</a:t>
            </a:r>
          </a:p>
          <a:p>
            <a:pPr algn="just"/>
            <a:endParaRPr lang="it-IT" sz="1800" b="1" dirty="0">
              <a:solidFill>
                <a:srgbClr val="00B0F0"/>
              </a:solidFill>
              <a:latin typeface="Franklin Gothic Book" panose="020B0503020102020204" pitchFamily="34" charset="0"/>
            </a:endParaRPr>
          </a:p>
        </p:txBody>
      </p:sp>
      <p:sp>
        <p:nvSpPr>
          <p:cNvPr id="9" name="Rettangolo 8">
            <a:extLst>
              <a:ext uri="{FF2B5EF4-FFF2-40B4-BE49-F238E27FC236}">
                <a16:creationId xmlns:a16="http://schemas.microsoft.com/office/drawing/2014/main" id="{8B1574A8-964B-420F-9272-FE15FD46F43E}"/>
              </a:ext>
            </a:extLst>
          </p:cNvPr>
          <p:cNvSpPr/>
          <p:nvPr/>
        </p:nvSpPr>
        <p:spPr>
          <a:xfrm>
            <a:off x="6776581" y="3325660"/>
            <a:ext cx="5298509" cy="3263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800" dirty="0">
                <a:solidFill>
                  <a:schemeClr val="bg1"/>
                </a:solidFill>
              </a:rPr>
              <a:t>Le SPA con azioni quotate possono designare per le assemblee ordinarie o straordinarie il rappresentante previsto dall’articolo 135-undecies del decreto legislativo 24 febbraio 1998, n. 58, anche ove lo statuto disponga diversamente.</a:t>
            </a:r>
          </a:p>
          <a:p>
            <a:pPr algn="just"/>
            <a:r>
              <a:rPr lang="it-IT" sz="1800" dirty="0">
                <a:solidFill>
                  <a:schemeClr val="bg1"/>
                </a:solidFill>
              </a:rPr>
              <a:t>Le medesime società possono altresì prevedere nell’avviso di convocazione che l’intervento in assemblea si svolga esclusivamente tramite il rappresentante designato ai sensi dell’articolo 135-undecies del decreto legislativo 24 febbraio 1998, n. 58; al predetto rappresentante designato possono essere conferite anche deleghe o sub deleghe.</a:t>
            </a:r>
            <a:endParaRPr lang="it-IT" dirty="0">
              <a:solidFill>
                <a:schemeClr val="bg1"/>
              </a:solidFill>
            </a:endParaRPr>
          </a:p>
        </p:txBody>
      </p:sp>
      <p:sp>
        <p:nvSpPr>
          <p:cNvPr id="10" name="Rettangolo 9">
            <a:extLst>
              <a:ext uri="{FF2B5EF4-FFF2-40B4-BE49-F238E27FC236}">
                <a16:creationId xmlns:a16="http://schemas.microsoft.com/office/drawing/2014/main" id="{345439DA-EEA7-4C0A-912C-EC5BA53B06ED}"/>
              </a:ext>
            </a:extLst>
          </p:cNvPr>
          <p:cNvSpPr/>
          <p:nvPr/>
        </p:nvSpPr>
        <p:spPr>
          <a:xfrm>
            <a:off x="663878" y="4797468"/>
            <a:ext cx="5649239" cy="2060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800" dirty="0">
                <a:solidFill>
                  <a:schemeClr val="bg1"/>
                </a:solidFill>
              </a:rPr>
              <a:t>Le disposizioni del presente articolo si applicano alle assemblee convocate entro il 31 luglio 2020 ovvero entro la data, se successiva, fino alla quale è in vigore lo stato di emergenza sul territorio nazionale relativo al rischio sanitario connesso all'insorgenza della epidemia da COVID-19. </a:t>
            </a:r>
            <a:r>
              <a:rPr lang="it-IT" sz="1800" dirty="0">
                <a:solidFill>
                  <a:srgbClr val="FF0000"/>
                </a:solidFill>
              </a:rPr>
              <a:t>(</a:t>
            </a:r>
            <a:r>
              <a:rPr lang="it-IT" sz="1800" b="1" dirty="0">
                <a:solidFill>
                  <a:srgbClr val="FF0000"/>
                </a:solidFill>
              </a:rPr>
              <a:t>oggi 31/12/2021 ed in procinto di essere rinviata al 31/03/2022 per incremento dei contagi.)</a:t>
            </a:r>
          </a:p>
        </p:txBody>
      </p:sp>
    </p:spTree>
    <p:extLst>
      <p:ext uri="{BB962C8B-B14F-4D97-AF65-F5344CB8AC3E}">
        <p14:creationId xmlns:p14="http://schemas.microsoft.com/office/powerpoint/2010/main" val="381490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BC456D5-22D1-400C-BE4F-7E3A62A1AA21}"/>
              </a:ext>
            </a:extLst>
          </p:cNvPr>
          <p:cNvSpPr>
            <a:spLocks noGrp="1"/>
          </p:cNvSpPr>
          <p:nvPr>
            <p:ph type="sldNum" sz="quarter" idx="12"/>
          </p:nvPr>
        </p:nvSpPr>
        <p:spPr>
          <a:xfrm>
            <a:off x="10701298" y="6210217"/>
            <a:ext cx="811019" cy="503578"/>
          </a:xfrm>
        </p:spPr>
        <p:txBody>
          <a:bodyPr/>
          <a:lstStyle/>
          <a:p>
            <a:fld id="{6D22F896-40B5-4ADD-8801-0D06FADFA095}" type="slidenum">
              <a:rPr lang="en-US" smtClean="0"/>
              <a:t>8</a:t>
            </a:fld>
            <a:endParaRPr lang="en-US" dirty="0"/>
          </a:p>
        </p:txBody>
      </p:sp>
      <p:graphicFrame>
        <p:nvGraphicFramePr>
          <p:cNvPr id="4" name="Tabella 3">
            <a:extLst>
              <a:ext uri="{FF2B5EF4-FFF2-40B4-BE49-F238E27FC236}">
                <a16:creationId xmlns:a16="http://schemas.microsoft.com/office/drawing/2014/main" id="{7ACBB9F6-DF7B-4A1C-A5FC-C1DCCCFB284B}"/>
              </a:ext>
            </a:extLst>
          </p:cNvPr>
          <p:cNvGraphicFramePr>
            <a:graphicFrameLocks noGrp="1"/>
          </p:cNvGraphicFramePr>
          <p:nvPr>
            <p:extLst>
              <p:ext uri="{D42A27DB-BD31-4B8C-83A1-F6EECF244321}">
                <p14:modId xmlns:p14="http://schemas.microsoft.com/office/powerpoint/2010/main" val="1792527920"/>
              </p:ext>
            </p:extLst>
          </p:nvPr>
        </p:nvGraphicFramePr>
        <p:xfrm>
          <a:off x="175364" y="144205"/>
          <a:ext cx="11774467" cy="5918146"/>
        </p:xfrm>
        <a:graphic>
          <a:graphicData uri="http://schemas.openxmlformats.org/drawingml/2006/table">
            <a:tbl>
              <a:tblPr>
                <a:tableStyleId>{5C22544A-7EE6-4342-B048-85BDC9FD1C3A}</a:tableStyleId>
              </a:tblPr>
              <a:tblGrid>
                <a:gridCol w="2532407">
                  <a:extLst>
                    <a:ext uri="{9D8B030D-6E8A-4147-A177-3AD203B41FA5}">
                      <a16:colId xmlns:a16="http://schemas.microsoft.com/office/drawing/2014/main" val="1665089170"/>
                    </a:ext>
                  </a:extLst>
                </a:gridCol>
                <a:gridCol w="2816994">
                  <a:extLst>
                    <a:ext uri="{9D8B030D-6E8A-4147-A177-3AD203B41FA5}">
                      <a16:colId xmlns:a16="http://schemas.microsoft.com/office/drawing/2014/main" val="866124042"/>
                    </a:ext>
                  </a:extLst>
                </a:gridCol>
                <a:gridCol w="2816994">
                  <a:extLst>
                    <a:ext uri="{9D8B030D-6E8A-4147-A177-3AD203B41FA5}">
                      <a16:colId xmlns:a16="http://schemas.microsoft.com/office/drawing/2014/main" val="2559736761"/>
                    </a:ext>
                  </a:extLst>
                </a:gridCol>
                <a:gridCol w="3608072">
                  <a:extLst>
                    <a:ext uri="{9D8B030D-6E8A-4147-A177-3AD203B41FA5}">
                      <a16:colId xmlns:a16="http://schemas.microsoft.com/office/drawing/2014/main" val="3627705442"/>
                    </a:ext>
                  </a:extLst>
                </a:gridCol>
              </a:tblGrid>
              <a:tr h="216484">
                <a:tc rowSpan="2">
                  <a:txBody>
                    <a:bodyPr/>
                    <a:lstStyle/>
                    <a:p>
                      <a:pPr algn="ctr" fontAlgn="ctr"/>
                      <a:r>
                        <a:rPr lang="it-IT" sz="1400" u="none" strike="noStrike" dirty="0">
                          <a:effectLst/>
                        </a:rPr>
                        <a:t>ADEMPIMENTO</a:t>
                      </a:r>
                      <a:endParaRPr lang="it-IT" sz="1400" b="1" i="0" u="none" strike="noStrike" dirty="0">
                        <a:solidFill>
                          <a:srgbClr val="626262"/>
                        </a:solidFill>
                        <a:effectLst/>
                        <a:latin typeface="Inherit"/>
                      </a:endParaRPr>
                    </a:p>
                  </a:txBody>
                  <a:tcPr marL="2578" marR="2578" marT="2578" marB="0" anchor="ctr"/>
                </a:tc>
                <a:tc gridSpan="2">
                  <a:txBody>
                    <a:bodyPr/>
                    <a:lstStyle/>
                    <a:p>
                      <a:pPr algn="ctr" fontAlgn="ctr"/>
                      <a:r>
                        <a:rPr lang="it-IT" sz="1400" u="none" strike="noStrike" dirty="0">
                          <a:effectLst/>
                        </a:rPr>
                        <a:t>TERMINE</a:t>
                      </a:r>
                      <a:endParaRPr lang="it-IT" sz="1400" b="1" i="0" u="none" strike="noStrike" dirty="0">
                        <a:solidFill>
                          <a:srgbClr val="626262"/>
                        </a:solidFill>
                        <a:effectLst/>
                        <a:latin typeface="Inherit"/>
                      </a:endParaRPr>
                    </a:p>
                  </a:txBody>
                  <a:tcPr marL="2578" marR="2578" marT="2578" marB="0" anchor="ctr"/>
                </a:tc>
                <a:tc hMerge="1">
                  <a:txBody>
                    <a:bodyPr/>
                    <a:lstStyle/>
                    <a:p>
                      <a:endParaRPr lang="it-IT"/>
                    </a:p>
                  </a:txBody>
                  <a:tcPr/>
                </a:tc>
                <a:tc rowSpan="2">
                  <a:txBody>
                    <a:bodyPr/>
                    <a:lstStyle/>
                    <a:p>
                      <a:pPr algn="ctr" fontAlgn="ctr"/>
                      <a:r>
                        <a:rPr lang="it-IT" sz="1400" u="none" strike="noStrike">
                          <a:effectLst/>
                        </a:rPr>
                        <a:t>Norma di Riferimento relativa all’adempimento</a:t>
                      </a:r>
                      <a:endParaRPr lang="it-IT" sz="1400" b="1" i="0" u="none" strike="noStrike">
                        <a:solidFill>
                          <a:srgbClr val="626262"/>
                        </a:solidFill>
                        <a:effectLst/>
                        <a:latin typeface="Inherit"/>
                      </a:endParaRPr>
                    </a:p>
                  </a:txBody>
                  <a:tcPr marL="2578" marR="2578" marT="2578" marB="0" anchor="ctr"/>
                </a:tc>
                <a:extLst>
                  <a:ext uri="{0D108BD9-81ED-4DB2-BD59-A6C34878D82A}">
                    <a16:rowId xmlns:a16="http://schemas.microsoft.com/office/drawing/2014/main" val="888181101"/>
                  </a:ext>
                </a:extLst>
              </a:tr>
              <a:tr h="225145">
                <a:tc vMerge="1">
                  <a:txBody>
                    <a:bodyPr/>
                    <a:lstStyle/>
                    <a:p>
                      <a:endParaRPr lang="it-IT"/>
                    </a:p>
                  </a:txBody>
                  <a:tcPr/>
                </a:tc>
                <a:tc>
                  <a:txBody>
                    <a:bodyPr/>
                    <a:lstStyle/>
                    <a:p>
                      <a:pPr algn="ctr" fontAlgn="ctr"/>
                      <a:r>
                        <a:rPr lang="it-IT" sz="1400" u="none" strike="noStrike">
                          <a:effectLst/>
                        </a:rPr>
                        <a:t>Ordinario (1)             </a:t>
                      </a:r>
                      <a:endParaRPr lang="it-IT" sz="1400" b="1" i="0" u="none" strike="noStrike">
                        <a:solidFill>
                          <a:srgbClr val="626262"/>
                        </a:solidFill>
                        <a:effectLst/>
                        <a:latin typeface="Inherit"/>
                      </a:endParaRPr>
                    </a:p>
                  </a:txBody>
                  <a:tcPr marL="2578" marR="2578" marT="2578" marB="0" anchor="ctr"/>
                </a:tc>
                <a:tc>
                  <a:txBody>
                    <a:bodyPr/>
                    <a:lstStyle/>
                    <a:p>
                      <a:pPr algn="ctr" fontAlgn="ctr"/>
                      <a:r>
                        <a:rPr lang="it-IT" sz="1400" u="none" strike="noStrike" dirty="0">
                          <a:effectLst/>
                        </a:rPr>
                        <a:t>Particolari Esigenze COVID</a:t>
                      </a:r>
                      <a:endParaRPr lang="it-IT" sz="1400" b="1" i="0" u="none" strike="noStrike" dirty="0">
                        <a:solidFill>
                          <a:srgbClr val="626262"/>
                        </a:solidFill>
                        <a:effectLst/>
                        <a:latin typeface="Inherit"/>
                      </a:endParaRPr>
                    </a:p>
                  </a:txBody>
                  <a:tcPr marL="2578" marR="2578" marT="2578" marB="0" anchor="ctr"/>
                </a:tc>
                <a:tc vMerge="1">
                  <a:txBody>
                    <a:bodyPr/>
                    <a:lstStyle/>
                    <a:p>
                      <a:endParaRPr lang="it-IT"/>
                    </a:p>
                  </a:txBody>
                  <a:tcPr/>
                </a:tc>
                <a:extLst>
                  <a:ext uri="{0D108BD9-81ED-4DB2-BD59-A6C34878D82A}">
                    <a16:rowId xmlns:a16="http://schemas.microsoft.com/office/drawing/2014/main" val="2291309395"/>
                  </a:ext>
                </a:extLst>
              </a:tr>
              <a:tr h="90923">
                <a:tc>
                  <a:txBody>
                    <a:bodyPr/>
                    <a:lstStyle/>
                    <a:p>
                      <a:pPr algn="ctr" fontAlgn="ctr"/>
                      <a:r>
                        <a:rPr lang="it-IT" sz="1400" u="none" strike="noStrike">
                          <a:effectLst/>
                        </a:rPr>
                        <a:t> </a:t>
                      </a:r>
                      <a:endParaRPr lang="it-IT" sz="1400" b="0" i="0" u="none" strike="noStrike">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a:effectLst/>
                        </a:rPr>
                        <a:t> </a:t>
                      </a:r>
                      <a:endParaRPr lang="it-IT" sz="1400" b="0" i="0" u="none" strike="noStrike">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 </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a:effectLst/>
                        </a:rPr>
                        <a:t> </a:t>
                      </a:r>
                      <a:endParaRPr lang="it-IT" sz="1400" b="0" i="0" u="none" strike="noStrike">
                        <a:solidFill>
                          <a:srgbClr val="626262"/>
                        </a:solidFill>
                        <a:effectLst/>
                        <a:latin typeface="Roboto" panose="02000000000000000000" pitchFamily="2" charset="0"/>
                      </a:endParaRPr>
                    </a:p>
                  </a:txBody>
                  <a:tcPr marL="2578" marR="2578" marT="2578" marB="0" anchor="ctr"/>
                </a:tc>
                <a:extLst>
                  <a:ext uri="{0D108BD9-81ED-4DB2-BD59-A6C34878D82A}">
                    <a16:rowId xmlns:a16="http://schemas.microsoft.com/office/drawing/2014/main" val="209544337"/>
                  </a:ext>
                </a:extLst>
              </a:tr>
              <a:tr h="445959">
                <a:tc>
                  <a:txBody>
                    <a:bodyPr/>
                    <a:lstStyle/>
                    <a:p>
                      <a:pPr algn="l" fontAlgn="ctr"/>
                      <a:r>
                        <a:rPr lang="it-IT" sz="1400" u="none" strike="noStrike">
                          <a:effectLst/>
                        </a:rPr>
                        <a:t>Redazione del Progetto di Bilancio</a:t>
                      </a:r>
                      <a:endParaRPr lang="it-IT" sz="1400" b="1" i="0" u="none" strike="noStrike">
                        <a:solidFill>
                          <a:srgbClr val="626262"/>
                        </a:solidFill>
                        <a:effectLst/>
                        <a:latin typeface="Inherit"/>
                      </a:endParaRPr>
                    </a:p>
                  </a:txBody>
                  <a:tcPr marL="23204" marR="2578" marT="2578" marB="0" anchor="ctr"/>
                </a:tc>
                <a:tc>
                  <a:txBody>
                    <a:bodyPr/>
                    <a:lstStyle/>
                    <a:p>
                      <a:pPr algn="ctr" fontAlgn="ctr"/>
                      <a:r>
                        <a:rPr lang="it-IT" sz="1400" u="none" strike="noStrike" dirty="0">
                          <a:effectLst/>
                        </a:rPr>
                        <a:t>31/03/2022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30/05/2022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articolo 2423 c.c.</a:t>
                      </a:r>
                      <a:endParaRPr lang="it-IT" sz="1400" b="0" i="0" u="none" strike="noStrike" dirty="0">
                        <a:solidFill>
                          <a:srgbClr val="626262"/>
                        </a:solidFill>
                        <a:effectLst/>
                        <a:latin typeface="Roboto" panose="02000000000000000000" pitchFamily="2" charset="0"/>
                      </a:endParaRPr>
                    </a:p>
                  </a:txBody>
                  <a:tcPr marL="2578" marR="2578" marT="2578" marB="0" anchor="ctr"/>
                </a:tc>
                <a:extLst>
                  <a:ext uri="{0D108BD9-81ED-4DB2-BD59-A6C34878D82A}">
                    <a16:rowId xmlns:a16="http://schemas.microsoft.com/office/drawing/2014/main" val="1029652798"/>
                  </a:ext>
                </a:extLst>
              </a:tr>
              <a:tr h="593168">
                <a:tc>
                  <a:txBody>
                    <a:bodyPr/>
                    <a:lstStyle/>
                    <a:p>
                      <a:pPr algn="l" fontAlgn="ctr"/>
                      <a:r>
                        <a:rPr lang="it-IT" sz="1400" u="none" strike="noStrike">
                          <a:effectLst/>
                        </a:rPr>
                        <a:t>Redazione della Relazione sulla Gestione</a:t>
                      </a:r>
                      <a:endParaRPr lang="it-IT" sz="1400" b="1" i="0" u="none" strike="noStrike">
                        <a:solidFill>
                          <a:srgbClr val="626262"/>
                        </a:solidFill>
                        <a:effectLst/>
                        <a:latin typeface="Inherit"/>
                      </a:endParaRPr>
                    </a:p>
                  </a:txBody>
                  <a:tcPr marL="23204" marR="2578" marT="2578" marB="0" anchor="ctr"/>
                </a:tc>
                <a:tc>
                  <a:txBody>
                    <a:bodyPr/>
                    <a:lstStyle/>
                    <a:p>
                      <a:pPr algn="ctr" fontAlgn="ctr"/>
                      <a:r>
                        <a:rPr lang="it-IT" sz="1400" u="none" strike="noStrike" dirty="0">
                          <a:effectLst/>
                        </a:rPr>
                        <a:t>31/03/2022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30/05/2022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articolo 2428 c.c.</a:t>
                      </a:r>
                      <a:endParaRPr lang="it-IT" sz="1400" b="0" i="0" u="none" strike="noStrike" dirty="0">
                        <a:solidFill>
                          <a:srgbClr val="626262"/>
                        </a:solidFill>
                        <a:effectLst/>
                        <a:latin typeface="Roboto" panose="02000000000000000000" pitchFamily="2" charset="0"/>
                      </a:endParaRPr>
                    </a:p>
                  </a:txBody>
                  <a:tcPr marL="2578" marR="2578" marT="2578" marB="0" anchor="ctr"/>
                </a:tc>
                <a:extLst>
                  <a:ext uri="{0D108BD9-81ED-4DB2-BD59-A6C34878D82A}">
                    <a16:rowId xmlns:a16="http://schemas.microsoft.com/office/drawing/2014/main" val="3405902975"/>
                  </a:ext>
                </a:extLst>
              </a:tr>
              <a:tr h="666773">
                <a:tc>
                  <a:txBody>
                    <a:bodyPr/>
                    <a:lstStyle/>
                    <a:p>
                      <a:pPr algn="l" fontAlgn="ctr"/>
                      <a:r>
                        <a:rPr lang="it-IT" sz="1400" u="none" strike="noStrike">
                          <a:effectLst/>
                        </a:rPr>
                        <a:t>Trasmissione del bilancio al Collegio Sindacale</a:t>
                      </a:r>
                      <a:endParaRPr lang="it-IT" sz="1400" b="1" i="0" u="none" strike="noStrike">
                        <a:solidFill>
                          <a:srgbClr val="626262"/>
                        </a:solidFill>
                        <a:effectLst/>
                        <a:latin typeface="Inherit"/>
                      </a:endParaRPr>
                    </a:p>
                  </a:txBody>
                  <a:tcPr marL="23204" marR="2578" marT="2578" marB="0" anchor="ctr"/>
                </a:tc>
                <a:tc>
                  <a:txBody>
                    <a:bodyPr/>
                    <a:lstStyle/>
                    <a:p>
                      <a:pPr algn="ctr" fontAlgn="ctr"/>
                      <a:r>
                        <a:rPr lang="it-IT" sz="1400" u="none" strike="noStrike" dirty="0">
                          <a:effectLst/>
                        </a:rPr>
                        <a:t>31/03/2022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30/05/2022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articolo 2429, co. 1, c.c.</a:t>
                      </a:r>
                      <a:endParaRPr lang="it-IT" sz="1400" b="0" i="0" u="none" strike="noStrike" dirty="0">
                        <a:solidFill>
                          <a:srgbClr val="626262"/>
                        </a:solidFill>
                        <a:effectLst/>
                        <a:latin typeface="Roboto" panose="02000000000000000000" pitchFamily="2" charset="0"/>
                      </a:endParaRPr>
                    </a:p>
                  </a:txBody>
                  <a:tcPr marL="2578" marR="2578" marT="2578" marB="0" anchor="ctr"/>
                </a:tc>
                <a:extLst>
                  <a:ext uri="{0D108BD9-81ED-4DB2-BD59-A6C34878D82A}">
                    <a16:rowId xmlns:a16="http://schemas.microsoft.com/office/drawing/2014/main" val="3536309048"/>
                  </a:ext>
                </a:extLst>
              </a:tr>
              <a:tr h="593168">
                <a:tc>
                  <a:txBody>
                    <a:bodyPr/>
                    <a:lstStyle/>
                    <a:p>
                      <a:pPr algn="l" fontAlgn="ctr"/>
                      <a:r>
                        <a:rPr lang="it-IT" sz="1400" u="none" strike="noStrike">
                          <a:effectLst/>
                        </a:rPr>
                        <a:t>Deposito Bilancio presso la Sede legale</a:t>
                      </a:r>
                      <a:endParaRPr lang="it-IT" sz="1400" b="1" i="0" u="none" strike="noStrike">
                        <a:solidFill>
                          <a:srgbClr val="626262"/>
                        </a:solidFill>
                        <a:effectLst/>
                        <a:latin typeface="Inherit"/>
                      </a:endParaRPr>
                    </a:p>
                  </a:txBody>
                  <a:tcPr marL="23204" marR="2578" marT="2578" marB="0" anchor="ctr"/>
                </a:tc>
                <a:tc>
                  <a:txBody>
                    <a:bodyPr/>
                    <a:lstStyle/>
                    <a:p>
                      <a:pPr algn="ctr" fontAlgn="ctr"/>
                      <a:r>
                        <a:rPr lang="it-IT" sz="1400" u="none" strike="noStrike" dirty="0">
                          <a:effectLst/>
                        </a:rPr>
                        <a:t>15/04/2022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14/06/2022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articolo 2429, co. 3, c.c.</a:t>
                      </a:r>
                      <a:endParaRPr lang="it-IT" sz="1400" b="0" i="0" u="none" strike="noStrike" dirty="0">
                        <a:solidFill>
                          <a:srgbClr val="626262"/>
                        </a:solidFill>
                        <a:effectLst/>
                        <a:latin typeface="Roboto" panose="02000000000000000000" pitchFamily="2" charset="0"/>
                      </a:endParaRPr>
                    </a:p>
                  </a:txBody>
                  <a:tcPr marL="2578" marR="2578" marT="2578" marB="0" anchor="ctr"/>
                </a:tc>
                <a:extLst>
                  <a:ext uri="{0D108BD9-81ED-4DB2-BD59-A6C34878D82A}">
                    <a16:rowId xmlns:a16="http://schemas.microsoft.com/office/drawing/2014/main" val="942212717"/>
                  </a:ext>
                </a:extLst>
              </a:tr>
              <a:tr h="887587">
                <a:tc>
                  <a:txBody>
                    <a:bodyPr/>
                    <a:lstStyle/>
                    <a:p>
                      <a:pPr algn="l" fontAlgn="ctr"/>
                      <a:r>
                        <a:rPr lang="it-IT" sz="1400" u="none" strike="noStrike">
                          <a:effectLst/>
                        </a:rPr>
                        <a:t>Avviso convocazione assemblea approvazione bilancio (raccomandata)</a:t>
                      </a:r>
                      <a:endParaRPr lang="it-IT" sz="1400" b="1" i="0" u="none" strike="noStrike">
                        <a:solidFill>
                          <a:srgbClr val="626262"/>
                        </a:solidFill>
                        <a:effectLst/>
                        <a:latin typeface="Inherit"/>
                      </a:endParaRPr>
                    </a:p>
                  </a:txBody>
                  <a:tcPr marL="23204" marR="2578" marT="2578" marB="0" anchor="ctr"/>
                </a:tc>
                <a:tc>
                  <a:txBody>
                    <a:bodyPr/>
                    <a:lstStyle/>
                    <a:p>
                      <a:pPr algn="ctr" fontAlgn="ctr"/>
                      <a:r>
                        <a:rPr lang="it-IT" sz="1400" u="none" strike="noStrike" dirty="0">
                          <a:effectLst/>
                        </a:rPr>
                        <a:t>22/04/2022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21/06/2022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articoli 2366 e 2479 bis c.c.</a:t>
                      </a:r>
                      <a:endParaRPr lang="it-IT" sz="1400" b="0" i="0" u="none" strike="noStrike" dirty="0">
                        <a:solidFill>
                          <a:srgbClr val="626262"/>
                        </a:solidFill>
                        <a:effectLst/>
                        <a:latin typeface="Roboto" panose="02000000000000000000" pitchFamily="2" charset="0"/>
                      </a:endParaRPr>
                    </a:p>
                  </a:txBody>
                  <a:tcPr marL="2578" marR="2578" marT="2578" marB="0" anchor="ctr"/>
                </a:tc>
                <a:extLst>
                  <a:ext uri="{0D108BD9-81ED-4DB2-BD59-A6C34878D82A}">
                    <a16:rowId xmlns:a16="http://schemas.microsoft.com/office/drawing/2014/main" val="4241287618"/>
                  </a:ext>
                </a:extLst>
              </a:tr>
              <a:tr h="666773">
                <a:tc>
                  <a:txBody>
                    <a:bodyPr/>
                    <a:lstStyle/>
                    <a:p>
                      <a:pPr algn="l" fontAlgn="ctr"/>
                      <a:r>
                        <a:rPr lang="it-IT" sz="1400" u="none" strike="noStrike">
                          <a:effectLst/>
                        </a:rPr>
                        <a:t>Assemblea Ordinaria Soci per approvazione Bilancio</a:t>
                      </a:r>
                      <a:endParaRPr lang="it-IT" sz="1400" b="1" i="0" u="none" strike="noStrike">
                        <a:solidFill>
                          <a:srgbClr val="626262"/>
                        </a:solidFill>
                        <a:effectLst/>
                        <a:latin typeface="Inherit"/>
                      </a:endParaRPr>
                    </a:p>
                  </a:txBody>
                  <a:tcPr marL="23204" marR="2578" marT="2578" marB="0" anchor="ctr"/>
                </a:tc>
                <a:tc>
                  <a:txBody>
                    <a:bodyPr/>
                    <a:lstStyle/>
                    <a:p>
                      <a:pPr algn="ctr" fontAlgn="ctr"/>
                      <a:r>
                        <a:rPr lang="it-IT" sz="1400" u="none" strike="noStrike" dirty="0">
                          <a:effectLst/>
                        </a:rPr>
                        <a:t>30/04/2022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articoli 2364 e 2478 bis c.c.</a:t>
                      </a:r>
                      <a:endParaRPr lang="it-IT" sz="1400" b="0" i="0" u="none" strike="noStrike" dirty="0">
                        <a:solidFill>
                          <a:srgbClr val="626262"/>
                        </a:solidFill>
                        <a:effectLst/>
                        <a:latin typeface="Roboto" panose="02000000000000000000" pitchFamily="2" charset="0"/>
                      </a:endParaRPr>
                    </a:p>
                  </a:txBody>
                  <a:tcPr marL="2578" marR="2578" marT="2578" marB="0" anchor="ctr"/>
                </a:tc>
                <a:extLst>
                  <a:ext uri="{0D108BD9-81ED-4DB2-BD59-A6C34878D82A}">
                    <a16:rowId xmlns:a16="http://schemas.microsoft.com/office/drawing/2014/main" val="3867530997"/>
                  </a:ext>
                </a:extLst>
              </a:tr>
              <a:tr h="740378">
                <a:tc>
                  <a:txBody>
                    <a:bodyPr/>
                    <a:lstStyle/>
                    <a:p>
                      <a:pPr algn="l" fontAlgn="ctr"/>
                      <a:r>
                        <a:rPr lang="it-IT" sz="1400" u="none" strike="noStrike">
                          <a:effectLst/>
                        </a:rPr>
                        <a:t>Eventuale registrazione delibera distribuzione dividendi</a:t>
                      </a:r>
                      <a:endParaRPr lang="it-IT" sz="1400" b="1" i="0" u="none" strike="noStrike">
                        <a:solidFill>
                          <a:srgbClr val="626262"/>
                        </a:solidFill>
                        <a:effectLst/>
                        <a:latin typeface="Inherit"/>
                      </a:endParaRPr>
                    </a:p>
                  </a:txBody>
                  <a:tcPr marL="23204" marR="2578" marT="2578" marB="0" anchor="ctr"/>
                </a:tc>
                <a:tc>
                  <a:txBody>
                    <a:bodyPr/>
                    <a:lstStyle/>
                    <a:p>
                      <a:pPr algn="ctr" fontAlgn="ctr"/>
                      <a:r>
                        <a:rPr lang="it-IT" sz="1400" u="none" strike="noStrike" dirty="0">
                          <a:effectLst/>
                        </a:rPr>
                        <a:t>20/05/2022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articolo 5, D.P.R. n. 131/1986</a:t>
                      </a:r>
                      <a:endParaRPr lang="it-IT" sz="1400" b="0" i="0" u="none" strike="noStrike" dirty="0">
                        <a:solidFill>
                          <a:srgbClr val="626262"/>
                        </a:solidFill>
                        <a:effectLst/>
                        <a:latin typeface="Roboto" panose="02000000000000000000" pitchFamily="2" charset="0"/>
                      </a:endParaRPr>
                    </a:p>
                  </a:txBody>
                  <a:tcPr marL="2578" marR="2578" marT="2578" marB="0" anchor="ctr"/>
                </a:tc>
                <a:extLst>
                  <a:ext uri="{0D108BD9-81ED-4DB2-BD59-A6C34878D82A}">
                    <a16:rowId xmlns:a16="http://schemas.microsoft.com/office/drawing/2014/main" val="1878225317"/>
                  </a:ext>
                </a:extLst>
              </a:tr>
              <a:tr h="666773">
                <a:tc>
                  <a:txBody>
                    <a:bodyPr/>
                    <a:lstStyle/>
                    <a:p>
                      <a:pPr algn="l" fontAlgn="ctr"/>
                      <a:r>
                        <a:rPr lang="it-IT" sz="1400" u="none" strike="noStrike">
                          <a:effectLst/>
                        </a:rPr>
                        <a:t>Deposito Bilancio al Registro Imprese (CCIAA)</a:t>
                      </a:r>
                      <a:endParaRPr lang="it-IT" sz="1400" b="1" i="0" u="none" strike="noStrike">
                        <a:solidFill>
                          <a:srgbClr val="626262"/>
                        </a:solidFill>
                        <a:effectLst/>
                        <a:latin typeface="Inherit"/>
                      </a:endParaRPr>
                    </a:p>
                  </a:txBody>
                  <a:tcPr marL="23204" marR="2578" marT="2578" marB="0" anchor="ctr"/>
                </a:tc>
                <a:tc>
                  <a:txBody>
                    <a:bodyPr/>
                    <a:lstStyle/>
                    <a:p>
                      <a:pPr algn="ctr" fontAlgn="ctr"/>
                      <a:r>
                        <a:rPr lang="it-IT" sz="1400" u="none" strike="noStrike" dirty="0">
                          <a:effectLst/>
                        </a:rPr>
                        <a:t>30/05/2022</a:t>
                      </a:r>
                      <a:endParaRPr lang="it-IT" sz="1400" b="0" i="0" u="none" strike="noStrike" dirty="0">
                        <a:solidFill>
                          <a:srgbClr val="626262"/>
                        </a:solidFill>
                        <a:effectLst/>
                        <a:latin typeface="Roboto" panose="02000000000000000000" pitchFamily="2" charset="0"/>
                      </a:endParaRPr>
                    </a:p>
                  </a:txBody>
                  <a:tcPr marL="2578" marR="2578" marT="2578" marB="0" anchor="ctr"/>
                </a:tc>
                <a:tc>
                  <a:txBody>
                    <a:bodyPr/>
                    <a:lstStyle/>
                    <a:p>
                      <a:pPr algn="ctr" fontAlgn="ctr"/>
                      <a:r>
                        <a:rPr lang="it-IT" sz="1400" u="none" strike="noStrike" dirty="0">
                          <a:effectLst/>
                        </a:rPr>
                        <a:t>?</a:t>
                      </a:r>
                    </a:p>
                    <a:p>
                      <a:pPr algn="ctr" fontAlgn="ctr"/>
                      <a:r>
                        <a:rPr lang="it-IT" sz="1400" b="0" i="0" u="none" strike="noStrike" dirty="0">
                          <a:solidFill>
                            <a:srgbClr val="626262"/>
                          </a:solidFill>
                          <a:effectLst/>
                          <a:latin typeface="Roboto" panose="02000000000000000000" pitchFamily="2" charset="0"/>
                        </a:rPr>
                        <a:t>30 gg. Dopo approvazione</a:t>
                      </a:r>
                    </a:p>
                  </a:txBody>
                  <a:tcPr marL="2578" marR="2578" marT="2578" marB="0" anchor="ctr"/>
                </a:tc>
                <a:tc>
                  <a:txBody>
                    <a:bodyPr/>
                    <a:lstStyle/>
                    <a:p>
                      <a:pPr algn="ctr" fontAlgn="ctr"/>
                      <a:r>
                        <a:rPr lang="de-DE" sz="1400" u="none" strike="noStrike" dirty="0">
                          <a:effectLst/>
                        </a:rPr>
                        <a:t>art. 2435 </a:t>
                      </a:r>
                      <a:r>
                        <a:rPr lang="de-DE" sz="1400" u="none" strike="noStrike" dirty="0" err="1">
                          <a:effectLst/>
                        </a:rPr>
                        <a:t>c.c</a:t>
                      </a:r>
                      <a:r>
                        <a:rPr lang="de-DE" sz="1400" u="none" strike="noStrike" dirty="0">
                          <a:effectLst/>
                        </a:rPr>
                        <a:t>. e art. 8 L. 580/1993</a:t>
                      </a:r>
                      <a:endParaRPr lang="de-DE" sz="1400" b="0" i="0" u="none" strike="noStrike" dirty="0">
                        <a:solidFill>
                          <a:srgbClr val="626262"/>
                        </a:solidFill>
                        <a:effectLst/>
                        <a:latin typeface="Roboto" panose="02000000000000000000" pitchFamily="2" charset="0"/>
                      </a:endParaRPr>
                    </a:p>
                  </a:txBody>
                  <a:tcPr marL="2578" marR="2578" marT="2578" marB="0" anchor="ctr"/>
                </a:tc>
                <a:extLst>
                  <a:ext uri="{0D108BD9-81ED-4DB2-BD59-A6C34878D82A}">
                    <a16:rowId xmlns:a16="http://schemas.microsoft.com/office/drawing/2014/main" val="538582769"/>
                  </a:ext>
                </a:extLst>
              </a:tr>
            </a:tbl>
          </a:graphicData>
        </a:graphic>
      </p:graphicFrame>
    </p:spTree>
    <p:extLst>
      <p:ext uri="{BB962C8B-B14F-4D97-AF65-F5344CB8AC3E}">
        <p14:creationId xmlns:p14="http://schemas.microsoft.com/office/powerpoint/2010/main" val="57604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3200" y="287867"/>
            <a:ext cx="11633200" cy="2441438"/>
          </a:xfrm>
          <a:prstGeom prst="rect">
            <a:avLst/>
          </a:prstGeom>
          <a:noFill/>
        </p:spPr>
        <p:txBody>
          <a:bodyPr wrap="square" rtlCol="0">
            <a:spAutoFit/>
          </a:bodyPr>
          <a:lstStyle/>
          <a:p>
            <a:pPr lvl="0">
              <a:lnSpc>
                <a:spcPct val="115000"/>
              </a:lnSpc>
              <a:spcAft>
                <a:spcPts val="800"/>
              </a:spcAft>
              <a:buClr>
                <a:srgbClr val="D34817"/>
              </a:buClr>
              <a:buSzPts val="1400"/>
            </a:pPr>
            <a:endParaRPr lang="it-IT" b="1" spc="100" dirty="0">
              <a:solidFill>
                <a:srgbClr val="D34817"/>
              </a:solidFill>
              <a:latin typeface="Franklin Gothic Book" panose="020B0503020102020204" pitchFamily="34" charset="0"/>
              <a:ea typeface="Perpetua" panose="02020502060401020303" pitchFamily="18" charset="0"/>
              <a:cs typeface="Times New Roman" panose="02020603050405020304" pitchFamily="18" charset="0"/>
            </a:endParaRPr>
          </a:p>
          <a:p>
            <a:pPr lvl="0" algn="just">
              <a:lnSpc>
                <a:spcPct val="115000"/>
              </a:lnSpc>
              <a:spcAft>
                <a:spcPts val="800"/>
              </a:spcAft>
              <a:buClr>
                <a:srgbClr val="D34817"/>
              </a:buClr>
              <a:buSzPts val="1400"/>
            </a:pPr>
            <a:r>
              <a:rPr lang="it-IT" b="1" spc="100" dirty="0">
                <a:solidFill>
                  <a:srgbClr val="D34817"/>
                </a:solidFill>
                <a:latin typeface="Franklin Gothic Book" panose="020B0503020102020204" pitchFamily="34" charset="0"/>
                <a:ea typeface="Perpetua" panose="02020502060401020303" pitchFamily="18" charset="0"/>
                <a:cs typeface="Times New Roman" panose="02020603050405020304" pitchFamily="18" charset="0"/>
              </a:rPr>
              <a:t>5. Effetti sui bilanci al 31-12-2021.</a:t>
            </a:r>
          </a:p>
          <a:p>
            <a:pPr lvl="0" algn="just">
              <a:lnSpc>
                <a:spcPct val="115000"/>
              </a:lnSpc>
              <a:spcAft>
                <a:spcPts val="800"/>
              </a:spcAft>
              <a:buClr>
                <a:srgbClr val="D34817"/>
              </a:buClr>
              <a:buSzPts val="1400"/>
            </a:pPr>
            <a:r>
              <a:rPr lang="it-IT" sz="2000" spc="100" dirty="0">
                <a:latin typeface="Franklin Gothic Book" panose="020B0503020102020204" pitchFamily="34" charset="0"/>
                <a:ea typeface="Perpetua" panose="02020502060401020303" pitchFamily="18" charset="0"/>
                <a:cs typeface="Times New Roman" panose="02020603050405020304" pitchFamily="18" charset="0"/>
              </a:rPr>
              <a:t>I bilanci in chiusura al 31-12-2021 si presentano al redattore con un grado di difficoltà superiore alla norma. Infatti essi sono diretta conseguenza delle scelte operate per il bilancio al 31/12/2020.</a:t>
            </a:r>
          </a:p>
          <a:p>
            <a:pPr lvl="0" algn="just">
              <a:lnSpc>
                <a:spcPct val="115000"/>
              </a:lnSpc>
              <a:spcAft>
                <a:spcPts val="800"/>
              </a:spcAft>
              <a:buClr>
                <a:srgbClr val="D34817"/>
              </a:buClr>
              <a:buSzPts val="1400"/>
            </a:pPr>
            <a:r>
              <a:rPr lang="it-IT" sz="2000" spc="100" dirty="0">
                <a:latin typeface="Franklin Gothic Book" panose="020B0503020102020204" pitchFamily="34" charset="0"/>
                <a:ea typeface="Perpetua" panose="02020502060401020303" pitchFamily="18" charset="0"/>
                <a:cs typeface="Times New Roman" panose="02020603050405020304" pitchFamily="18" charset="0"/>
              </a:rPr>
              <a:t>L’ostacolo più grave sarà quello della relazione sullo Stato di continuità aziendale.</a:t>
            </a:r>
            <a:endParaRPr lang="it-IT" sz="2000" dirty="0">
              <a:latin typeface="Perpetua" panose="02020502060401020303" pitchFamily="18" charset="0"/>
              <a:ea typeface="Perpetua" panose="02020502060401020303" pitchFamily="18" charset="0"/>
              <a:cs typeface="Times New Roman" panose="02020603050405020304" pitchFamily="18" charset="0"/>
            </a:endParaRPr>
          </a:p>
        </p:txBody>
      </p:sp>
      <p:sp>
        <p:nvSpPr>
          <p:cNvPr id="6" name="Segnaposto numero diapositiva 5"/>
          <p:cNvSpPr>
            <a:spLocks noGrp="1"/>
          </p:cNvSpPr>
          <p:nvPr>
            <p:ph type="sldNum" sz="quarter" idx="12"/>
          </p:nvPr>
        </p:nvSpPr>
        <p:spPr>
          <a:xfrm>
            <a:off x="10608798" y="6250204"/>
            <a:ext cx="811019" cy="503578"/>
          </a:xfrm>
        </p:spPr>
        <p:txBody>
          <a:bodyPr/>
          <a:lstStyle/>
          <a:p>
            <a:r>
              <a:rPr lang="en-US" dirty="0">
                <a:solidFill>
                  <a:srgbClr val="00B0F0"/>
                </a:solidFill>
              </a:rPr>
              <a:t>21</a:t>
            </a:r>
          </a:p>
        </p:txBody>
      </p:sp>
      <p:sp>
        <p:nvSpPr>
          <p:cNvPr id="3" name="Rettangolo 2">
            <a:extLst>
              <a:ext uri="{FF2B5EF4-FFF2-40B4-BE49-F238E27FC236}">
                <a16:creationId xmlns:a16="http://schemas.microsoft.com/office/drawing/2014/main" id="{E74E5C8A-0688-44B5-BD2B-7333DC97AD42}"/>
              </a:ext>
            </a:extLst>
          </p:cNvPr>
          <p:cNvSpPr/>
          <p:nvPr/>
        </p:nvSpPr>
        <p:spPr>
          <a:xfrm>
            <a:off x="438411" y="2743200"/>
            <a:ext cx="3544866" cy="2354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800"/>
              </a:spcAft>
              <a:buClr>
                <a:srgbClr val="D34817"/>
              </a:buClr>
              <a:buSzPts val="1400"/>
            </a:pPr>
            <a:r>
              <a:rPr lang="it-IT" sz="1600" spc="100" dirty="0">
                <a:latin typeface="Franklin Gothic Book" panose="020B0503020102020204" pitchFamily="34" charset="0"/>
                <a:ea typeface="Perpetua" panose="02020502060401020303" pitchFamily="18" charset="0"/>
                <a:cs typeface="Times New Roman" panose="02020603050405020304" pitchFamily="18" charset="0"/>
              </a:rPr>
              <a:t>STATO DI CONTINUITA’ AZIENDALE</a:t>
            </a:r>
          </a:p>
          <a:p>
            <a:pPr lvl="0" algn="just">
              <a:lnSpc>
                <a:spcPct val="115000"/>
              </a:lnSpc>
              <a:spcAft>
                <a:spcPts val="800"/>
              </a:spcAft>
              <a:buClr>
                <a:srgbClr val="D34817"/>
              </a:buClr>
              <a:buSzPts val="1400"/>
            </a:pPr>
            <a:r>
              <a:rPr lang="it-IT" sz="1600" spc="100" dirty="0">
                <a:latin typeface="Franklin Gothic Book" panose="020B0503020102020204" pitchFamily="34" charset="0"/>
                <a:ea typeface="Perpetua" panose="02020502060401020303" pitchFamily="18" charset="0"/>
                <a:cs typeface="Times New Roman" panose="02020603050405020304" pitchFamily="18" charset="0"/>
              </a:rPr>
              <a:t>L’Organo Amministrativo deve assicurare, relazionando l’Organo di controllo, se esistente, o trascrivendolo sulla Relazione sulla gestione (non è obbligatoria la redazione per la maggior parte della Società di capitali).</a:t>
            </a:r>
          </a:p>
        </p:txBody>
      </p:sp>
      <p:sp>
        <p:nvSpPr>
          <p:cNvPr id="4" name="Rettangolo 3">
            <a:extLst>
              <a:ext uri="{FF2B5EF4-FFF2-40B4-BE49-F238E27FC236}">
                <a16:creationId xmlns:a16="http://schemas.microsoft.com/office/drawing/2014/main" id="{BB9DA4DE-82B8-4149-9C61-A49CCAA90FEF}"/>
              </a:ext>
            </a:extLst>
          </p:cNvPr>
          <p:cNvSpPr/>
          <p:nvPr/>
        </p:nvSpPr>
        <p:spPr>
          <a:xfrm>
            <a:off x="4384110" y="2580363"/>
            <a:ext cx="4860098" cy="2609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a:p>
            <a:pPr algn="ctr"/>
            <a:endParaRPr lang="it-IT" dirty="0"/>
          </a:p>
          <a:p>
            <a:pPr algn="ctr"/>
            <a:r>
              <a:rPr lang="it-IT" dirty="0"/>
              <a:t>DOVERE DI ISTITUIRE ADEGUATI ASSETTI</a:t>
            </a:r>
          </a:p>
          <a:p>
            <a:pPr marL="285750" indent="-285750" algn="ctr">
              <a:buFontTx/>
              <a:buChar char="-"/>
            </a:pPr>
            <a:r>
              <a:rPr lang="it-IT" dirty="0"/>
              <a:t>Adeguato alle dimensioni dell’impresa</a:t>
            </a:r>
          </a:p>
          <a:p>
            <a:pPr marL="285750" indent="-285750" algn="ctr">
              <a:buFontTx/>
              <a:buChar char="-"/>
            </a:pPr>
            <a:r>
              <a:rPr lang="it-IT" dirty="0"/>
              <a:t>Rilevazione tempestiva della crisi</a:t>
            </a:r>
          </a:p>
          <a:p>
            <a:pPr marL="285750" indent="-285750" algn="ctr">
              <a:buFontTx/>
              <a:buChar char="-"/>
            </a:pPr>
            <a:r>
              <a:rPr lang="it-IT" dirty="0"/>
              <a:t>Rilevazione della perdita di continuità aziendale </a:t>
            </a:r>
          </a:p>
          <a:p>
            <a:pPr marL="285750" indent="-285750" algn="ctr">
              <a:buFontTx/>
              <a:buChar char="-"/>
            </a:pPr>
            <a:r>
              <a:rPr lang="it-IT" dirty="0"/>
              <a:t>Attivarsi senza indugio per superare crisi e recupero continuità.</a:t>
            </a:r>
          </a:p>
          <a:p>
            <a:pPr marL="285750" indent="-285750" algn="ctr">
              <a:buFontTx/>
              <a:buChar char="-"/>
            </a:pPr>
            <a:r>
              <a:rPr lang="it-IT" dirty="0"/>
              <a:t>Anche qui è possibile attivare il test sul sito Camerale per capire se l’azienda è in continuità di esercizio oppure NO</a:t>
            </a:r>
          </a:p>
          <a:p>
            <a:pPr marL="285750" indent="-285750" algn="ctr">
              <a:buFontTx/>
              <a:buChar char="-"/>
            </a:pPr>
            <a:endParaRPr lang="it-IT" dirty="0"/>
          </a:p>
          <a:p>
            <a:pPr algn="ctr"/>
            <a:r>
              <a:rPr lang="it-IT" dirty="0"/>
              <a:t> </a:t>
            </a:r>
          </a:p>
        </p:txBody>
      </p:sp>
      <p:sp>
        <p:nvSpPr>
          <p:cNvPr id="5" name="Rettangolo 4">
            <a:extLst>
              <a:ext uri="{FF2B5EF4-FFF2-40B4-BE49-F238E27FC236}">
                <a16:creationId xmlns:a16="http://schemas.microsoft.com/office/drawing/2014/main" id="{1F335D4C-B248-4499-81C0-0E1764884516}"/>
              </a:ext>
            </a:extLst>
          </p:cNvPr>
          <p:cNvSpPr/>
          <p:nvPr/>
        </p:nvSpPr>
        <p:spPr>
          <a:xfrm>
            <a:off x="9482203" y="2580363"/>
            <a:ext cx="2271386" cy="3264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VERIFICA CONTINUITA’ RISPETTO BILANCI APPROVATI AL 23 FEBBRAIO 2020</a:t>
            </a:r>
          </a:p>
          <a:p>
            <a:pPr algn="ctr"/>
            <a:r>
              <a:rPr lang="it-IT" dirty="0"/>
              <a:t>(norma modificata dal decreto Rilancio art.38 quater, comma 2 con sospensione degli effetti per i bilanci relativi al 2019 ed al 2020</a:t>
            </a:r>
          </a:p>
        </p:txBody>
      </p:sp>
      <p:sp>
        <p:nvSpPr>
          <p:cNvPr id="7" name="Rettangolo 6">
            <a:extLst>
              <a:ext uri="{FF2B5EF4-FFF2-40B4-BE49-F238E27FC236}">
                <a16:creationId xmlns:a16="http://schemas.microsoft.com/office/drawing/2014/main" id="{B19970B8-76BA-479F-AAF1-215CB7A8B71B}"/>
              </a:ext>
            </a:extLst>
          </p:cNvPr>
          <p:cNvSpPr/>
          <p:nvPr/>
        </p:nvSpPr>
        <p:spPr>
          <a:xfrm>
            <a:off x="438411" y="5298511"/>
            <a:ext cx="7402882" cy="1271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Le perdite formatesi al 31-12-2020 che vanno ad intaccare il capitale sociale, potranno essere assorbite entro il quinto esercizio successivo all’approvazione dell’esercizio 2020: 31/12/2025.</a:t>
            </a:r>
          </a:p>
          <a:p>
            <a:pPr algn="ctr"/>
            <a:r>
              <a:rPr lang="it-IT" b="1" dirty="0">
                <a:solidFill>
                  <a:srgbClr val="FF0000"/>
                </a:solidFill>
              </a:rPr>
              <a:t>NORMA DI CARATTERE TEMPORANEO. NO PER 2021</a:t>
            </a:r>
          </a:p>
        </p:txBody>
      </p:sp>
    </p:spTree>
    <p:extLst>
      <p:ext uri="{BB962C8B-B14F-4D97-AF65-F5344CB8AC3E}">
        <p14:creationId xmlns:p14="http://schemas.microsoft.com/office/powerpoint/2010/main" val="71087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2923</TotalTime>
  <Words>7855</Words>
  <Application>Microsoft Office PowerPoint</Application>
  <PresentationFormat>Widescreen</PresentationFormat>
  <Paragraphs>414</Paragraphs>
  <Slides>35</Slides>
  <Notes>2</Notes>
  <HiddenSlides>0</HiddenSlides>
  <MMClips>0</MMClips>
  <ScaleCrop>false</ScaleCrop>
  <HeadingPairs>
    <vt:vector size="8" baseType="variant">
      <vt:variant>
        <vt:lpstr>Caratteri utilizzati</vt:lpstr>
      </vt:variant>
      <vt:variant>
        <vt:i4>16</vt:i4>
      </vt:variant>
      <vt:variant>
        <vt:lpstr>Tema</vt:lpstr>
      </vt:variant>
      <vt:variant>
        <vt:i4>4</vt:i4>
      </vt:variant>
      <vt:variant>
        <vt:lpstr>Server OLE incorporati</vt:lpstr>
      </vt:variant>
      <vt:variant>
        <vt:i4>1</vt:i4>
      </vt:variant>
      <vt:variant>
        <vt:lpstr>Titoli diapositive</vt:lpstr>
      </vt:variant>
      <vt:variant>
        <vt:i4>35</vt:i4>
      </vt:variant>
    </vt:vector>
  </HeadingPairs>
  <TitlesOfParts>
    <vt:vector size="56" baseType="lpstr">
      <vt:lpstr>Arial</vt:lpstr>
      <vt:lpstr>Calibri</vt:lpstr>
      <vt:lpstr>Calibri Light</vt:lpstr>
      <vt:lpstr>Century Gothic</vt:lpstr>
      <vt:lpstr>Consolas</vt:lpstr>
      <vt:lpstr>Consolas-BoldItalic</vt:lpstr>
      <vt:lpstr>Franklin Gothic Book</vt:lpstr>
      <vt:lpstr>Georgia</vt:lpstr>
      <vt:lpstr>Inherit</vt:lpstr>
      <vt:lpstr>Perpetua</vt:lpstr>
      <vt:lpstr>Roboto</vt:lpstr>
      <vt:lpstr>RobotoMono-Bold</vt:lpstr>
      <vt:lpstr>RobotoMono-Regular</vt:lpstr>
      <vt:lpstr>Tahoma</vt:lpstr>
      <vt:lpstr>Verdana</vt:lpstr>
      <vt:lpstr>Wingdings 3</vt:lpstr>
      <vt:lpstr>Ione</vt:lpstr>
      <vt:lpstr>Sezione</vt:lpstr>
      <vt:lpstr>Office Theme</vt:lpstr>
      <vt:lpstr>Tema di Office</vt:lpstr>
      <vt:lpstr>Worksheet</vt:lpstr>
      <vt:lpstr>                COMMISSIONE FINANZA-CRISI E CONTROLLO DI GESTIONE LE DIFFICOLTA’ NELLE IMPRESE NELL’ERA COVID ANALISI E SOLUZIONI INNOVATIVE PER CRISI D’IMPRESA, CONTROLLO DI GESTIONE E APPROCCIO AL SISTEMA BANCARIO E FINANZIARIO OPERAZIONI DI PREPARAZIONE PER LA CHIUSURA BILANCI 2021: ORGANO AMMINISTRATIVO E DI CONTROLLO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COMMISSIONE FINANZA-CRISI E CONTROLLO DI GESTIONE LE DIFFICOLTA’ NELLE IMPRESE NELL’ERA COVID ANALISI E SOLUZIONI INNOVATIVE PER CRISI D’IMPRESA, CONTROLLO DI GESTIONE E APPROCCIO AL SISTEMA BANCARIO E FINANZIARIO CRISI D’IMPRESA SECONDO LA LEGGE 3/2012 COME RIFORMATA DAL D.LGS. 14/2019 CON LE MODIFICHE DI CUI ALLA L. 176/2020</dc:title>
  <dc:creator>alfredo barbaranelli</dc:creator>
  <cp:lastModifiedBy>alfredo barbaranelli</cp:lastModifiedBy>
  <cp:revision>47</cp:revision>
  <dcterms:created xsi:type="dcterms:W3CDTF">2021-07-02T15:04:38Z</dcterms:created>
  <dcterms:modified xsi:type="dcterms:W3CDTF">2021-11-29T20:50:06Z</dcterms:modified>
</cp:coreProperties>
</file>