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0" r:id="rId2"/>
    <p:sldMasterId id="2147483725" r:id="rId3"/>
    <p:sldMasterId id="2147483766" r:id="rId4"/>
  </p:sldMasterIdLst>
  <p:notesMasterIdLst>
    <p:notesMasterId r:id="rId43"/>
  </p:notesMasterIdLst>
  <p:sldIdLst>
    <p:sldId id="371" r:id="rId5"/>
    <p:sldId id="260" r:id="rId6"/>
    <p:sldId id="275" r:id="rId7"/>
    <p:sldId id="373" r:id="rId8"/>
    <p:sldId id="277" r:id="rId9"/>
    <p:sldId id="305" r:id="rId10"/>
    <p:sldId id="381" r:id="rId11"/>
    <p:sldId id="394" r:id="rId12"/>
    <p:sldId id="317" r:id="rId13"/>
    <p:sldId id="382" r:id="rId14"/>
    <p:sldId id="318" r:id="rId15"/>
    <p:sldId id="383" r:id="rId16"/>
    <p:sldId id="374" r:id="rId17"/>
    <p:sldId id="384" r:id="rId18"/>
    <p:sldId id="385" r:id="rId19"/>
    <p:sldId id="386" r:id="rId20"/>
    <p:sldId id="387" r:id="rId21"/>
    <p:sldId id="395" r:id="rId22"/>
    <p:sldId id="390" r:id="rId23"/>
    <p:sldId id="391" r:id="rId24"/>
    <p:sldId id="392" r:id="rId25"/>
    <p:sldId id="393" r:id="rId26"/>
    <p:sldId id="329" r:id="rId27"/>
    <p:sldId id="388" r:id="rId28"/>
    <p:sldId id="330" r:id="rId29"/>
    <p:sldId id="331" r:id="rId30"/>
    <p:sldId id="357" r:id="rId31"/>
    <p:sldId id="358" r:id="rId32"/>
    <p:sldId id="319" r:id="rId33"/>
    <p:sldId id="364" r:id="rId34"/>
    <p:sldId id="369" r:id="rId35"/>
    <p:sldId id="370" r:id="rId36"/>
    <p:sldId id="372" r:id="rId37"/>
    <p:sldId id="376" r:id="rId38"/>
    <p:sldId id="377" r:id="rId39"/>
    <p:sldId id="378" r:id="rId40"/>
    <p:sldId id="396" r:id="rId41"/>
    <p:sldId id="380" r:id="rId4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6" d="100"/>
          <a:sy n="116" d="100"/>
        </p:scale>
        <p:origin x="312" y="3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8BF892-ABE6-4ADE-AD76-395D2A60113F}" type="doc">
      <dgm:prSet loTypeId="urn:microsoft.com/office/officeart/2005/8/layout/default" loCatId="list" qsTypeId="urn:microsoft.com/office/officeart/2005/8/quickstyle/simple5" qsCatId="simple" csTypeId="urn:microsoft.com/office/officeart/2005/8/colors/colorful5" csCatId="colorful" phldr="1"/>
      <dgm:spPr/>
      <dgm:t>
        <a:bodyPr/>
        <a:lstStyle/>
        <a:p>
          <a:endParaRPr lang="en-US"/>
        </a:p>
      </dgm:t>
    </dgm:pt>
    <dgm:pt modelId="{E97EA635-E733-408C-95FF-4DA8A07C1A56}">
      <dgm:prSet custT="1"/>
      <dgm:spPr/>
      <dgm:t>
        <a:bodyPr/>
        <a:lstStyle/>
        <a:p>
          <a:pPr algn="just"/>
          <a:endParaRPr lang="it-IT" sz="1600" dirty="0"/>
        </a:p>
        <a:p>
          <a:pPr algn="just"/>
          <a:endParaRPr lang="it-IT" sz="1600" dirty="0"/>
        </a:p>
        <a:p>
          <a:pPr algn="just"/>
          <a:r>
            <a:rPr lang="it-IT" sz="1600" dirty="0"/>
            <a:t>ART. 26 d.l.179/2012</a:t>
          </a:r>
        </a:p>
        <a:p>
          <a:pPr algn="just"/>
          <a:r>
            <a:rPr lang="it-IT" sz="1600" dirty="0"/>
            <a:t>1. Nelle start-up innovative il termine entro il quale la perdita deve risultare diminuita a meno di un terzo stabilito dagli articoli 2446, comma secondo, e 2482-bis, comma quarto, del codice civile, </a:t>
          </a:r>
          <a:r>
            <a:rPr lang="it-IT" sz="1600" dirty="0" err="1"/>
            <a:t>e’</a:t>
          </a:r>
          <a:r>
            <a:rPr lang="it-IT" sz="1600" dirty="0"/>
            <a:t> </a:t>
          </a:r>
          <a:r>
            <a:rPr lang="it-IT" sz="1600" b="1" dirty="0">
              <a:solidFill>
                <a:srgbClr val="FF0000"/>
              </a:solidFill>
            </a:rPr>
            <a:t>posticipato al secondo esercizio successivo.</a:t>
          </a:r>
        </a:p>
        <a:p>
          <a:pPr algn="just"/>
          <a:r>
            <a:rPr lang="it-IT" sz="1600" b="1" dirty="0">
              <a:solidFill>
                <a:schemeClr val="bg1"/>
              </a:solidFill>
            </a:rPr>
            <a:t>2. Nelle start-up innovative che si trovino nelle ipotesi previste dagli articoli 2447 o 2482-ter del codice civile l'assemblea convocata senza indugio dagli amministratori, in alternativa all'immediata riduzione del capitale e al contemporaneo aumento del medesimo a una cifra non inferiore al minimo legale, </a:t>
          </a:r>
          <a:r>
            <a:rPr lang="it-IT" sz="1600" b="1" dirty="0" err="1">
              <a:solidFill>
                <a:schemeClr val="bg1"/>
              </a:solidFill>
            </a:rPr>
            <a:t>puo'</a:t>
          </a:r>
          <a:r>
            <a:rPr lang="it-IT" sz="1600" b="1" dirty="0">
              <a:solidFill>
                <a:schemeClr val="bg1"/>
              </a:solidFill>
            </a:rPr>
            <a:t> deliberare di rinviare tali decisioni alla chiusura dell'esercizio successivo. Fino alla chiusura di tale esercizio non opera la causa di scioglimento della </a:t>
          </a:r>
          <a:r>
            <a:rPr lang="it-IT" sz="1600" b="1" dirty="0" err="1">
              <a:solidFill>
                <a:schemeClr val="bg1"/>
              </a:solidFill>
            </a:rPr>
            <a:t>societa'per</a:t>
          </a:r>
          <a:r>
            <a:rPr lang="it-IT" sz="1600" b="1" dirty="0">
              <a:solidFill>
                <a:schemeClr val="bg1"/>
              </a:solidFill>
            </a:rPr>
            <a:t> riduzione o perdita del capitale sociale di cui agli articoli 2484, primo comma, punto n. 4), e 2545-duodecies del codice </a:t>
          </a:r>
          <a:r>
            <a:rPr lang="it-IT" sz="1600" b="1" dirty="0">
              <a:solidFill>
                <a:srgbClr val="FF0000"/>
              </a:solidFill>
            </a:rPr>
            <a:t>civile.</a:t>
          </a:r>
        </a:p>
        <a:p>
          <a:pPr algn="just"/>
          <a:r>
            <a:rPr lang="it-IT" sz="1600" b="1" dirty="0">
              <a:solidFill>
                <a:srgbClr val="FF0000"/>
              </a:solidFill>
            </a:rPr>
            <a:t>3. Se entro l'esercizio successivo il capitale non risulta reintegrato al di sopra del minimo legale, l'assemblea che approva il bilancio di tale esercizio deve deliberare ai sensi degli articoli 2447 o 2482-ter del codice civile.</a:t>
          </a:r>
          <a:endParaRPr lang="en-US" sz="1600" b="1" dirty="0">
            <a:solidFill>
              <a:srgbClr val="FF0000"/>
            </a:solidFill>
          </a:endParaRPr>
        </a:p>
      </dgm:t>
    </dgm:pt>
    <dgm:pt modelId="{650EB4E5-AF25-4677-A295-E69B256CFDC6}" type="parTrans" cxnId="{994ACAF0-7A69-4574-B275-6B882FBF1C09}">
      <dgm:prSet/>
      <dgm:spPr/>
      <dgm:t>
        <a:bodyPr/>
        <a:lstStyle/>
        <a:p>
          <a:endParaRPr lang="en-US"/>
        </a:p>
      </dgm:t>
    </dgm:pt>
    <dgm:pt modelId="{5584C6DB-AA5F-4DCA-9B93-8A19B6A13359}" type="sibTrans" cxnId="{994ACAF0-7A69-4574-B275-6B882FBF1C09}">
      <dgm:prSet/>
      <dgm:spPr/>
      <dgm:t>
        <a:bodyPr/>
        <a:lstStyle/>
        <a:p>
          <a:endParaRPr lang="en-US"/>
        </a:p>
      </dgm:t>
    </dgm:pt>
    <dgm:pt modelId="{6FA13123-D133-44AF-B507-F9D1659572AB}">
      <dgm:prSet custT="1"/>
      <dgm:spPr/>
      <dgm:t>
        <a:bodyPr/>
        <a:lstStyle/>
        <a:p>
          <a:r>
            <a:rPr lang="en-US" sz="1600" dirty="0"/>
            <a:t>Il </a:t>
          </a:r>
          <a:r>
            <a:rPr lang="en-US" sz="1600" dirty="0" err="1"/>
            <a:t>Consiglio</a:t>
          </a:r>
          <a:r>
            <a:rPr lang="en-US" sz="1600" dirty="0"/>
            <a:t> Nazionale  </a:t>
          </a:r>
          <a:r>
            <a:rPr lang="en-US" sz="1600" dirty="0" err="1"/>
            <a:t>dei</a:t>
          </a:r>
          <a:r>
            <a:rPr lang="en-US" sz="1600" dirty="0"/>
            <a:t> Dottori </a:t>
          </a:r>
          <a:r>
            <a:rPr lang="en-US" sz="1600" dirty="0" err="1"/>
            <a:t>Commercialisti</a:t>
          </a:r>
          <a:r>
            <a:rPr lang="en-US" sz="1600" dirty="0"/>
            <a:t> è </a:t>
          </a:r>
          <a:r>
            <a:rPr lang="en-US" sz="1600" dirty="0" err="1"/>
            <a:t>deputato</a:t>
          </a:r>
          <a:r>
            <a:rPr lang="en-US" sz="1600" dirty="0"/>
            <a:t> ad </a:t>
          </a:r>
          <a:r>
            <a:rPr lang="en-US" sz="1600" dirty="0" err="1"/>
            <a:t>emanare</a:t>
          </a:r>
          <a:r>
            <a:rPr lang="en-US" sz="1600" dirty="0"/>
            <a:t> </a:t>
          </a:r>
          <a:r>
            <a:rPr lang="en-US" sz="1600" dirty="0" err="1"/>
            <a:t>gli</a:t>
          </a:r>
          <a:r>
            <a:rPr lang="en-US" sz="1600" dirty="0"/>
            <a:t> </a:t>
          </a:r>
          <a:r>
            <a:rPr lang="en-US" sz="1600" dirty="0" err="1"/>
            <a:t>indici</a:t>
          </a:r>
          <a:r>
            <a:rPr lang="en-US" sz="1600" dirty="0"/>
            <a:t> di cui al comma 1 secondo le </a:t>
          </a:r>
          <a:r>
            <a:rPr lang="en-US" sz="1600" dirty="0" err="1"/>
            <a:t>seguenti</a:t>
          </a:r>
          <a:r>
            <a:rPr lang="en-US" sz="1600" dirty="0"/>
            <a:t> </a:t>
          </a:r>
          <a:r>
            <a:rPr lang="en-US" sz="1600" dirty="0" err="1"/>
            <a:t>caratteristiche</a:t>
          </a:r>
          <a:r>
            <a:rPr lang="en-US" sz="1600" dirty="0"/>
            <a:t>: </a:t>
          </a:r>
          <a:r>
            <a:rPr lang="en-US" sz="1600" dirty="0" err="1"/>
            <a:t>indici</a:t>
          </a:r>
          <a:r>
            <a:rPr lang="en-US" sz="1600" dirty="0"/>
            <a:t> </a:t>
          </a:r>
          <a:r>
            <a:rPr lang="en-US" sz="1600" dirty="0" err="1"/>
            <a:t>revisionati</a:t>
          </a:r>
          <a:r>
            <a:rPr lang="en-US" sz="1600" dirty="0"/>
            <a:t> </a:t>
          </a:r>
          <a:r>
            <a:rPr lang="en-US" sz="1600" dirty="0" err="1"/>
            <a:t>ogni</a:t>
          </a:r>
          <a:r>
            <a:rPr lang="en-US" sz="1600" dirty="0"/>
            <a:t> 3 anni, secondo la </a:t>
          </a:r>
          <a:r>
            <a:rPr lang="en-US" sz="1600" dirty="0" err="1"/>
            <a:t>classificazione</a:t>
          </a:r>
          <a:r>
            <a:rPr lang="en-US" sz="1600" dirty="0"/>
            <a:t> </a:t>
          </a:r>
          <a:r>
            <a:rPr lang="en-US" sz="1600" dirty="0" err="1"/>
            <a:t>Istat</a:t>
          </a:r>
          <a:r>
            <a:rPr lang="en-US" sz="1600" dirty="0"/>
            <a:t> </a:t>
          </a:r>
          <a:r>
            <a:rPr lang="en-US" sz="1600" dirty="0" err="1"/>
            <a:t>delle</a:t>
          </a:r>
          <a:r>
            <a:rPr lang="en-US" sz="1600" dirty="0"/>
            <a:t> </a:t>
          </a:r>
          <a:r>
            <a:rPr lang="en-US" sz="1600" dirty="0" err="1"/>
            <a:t>attività</a:t>
          </a:r>
          <a:r>
            <a:rPr lang="en-US" sz="1600" dirty="0"/>
            <a:t> </a:t>
          </a:r>
          <a:r>
            <a:rPr lang="en-US" sz="1600" dirty="0" err="1"/>
            <a:t>economiche</a:t>
          </a:r>
          <a:r>
            <a:rPr lang="en-US" sz="1600" dirty="0"/>
            <a:t> e, </a:t>
          </a:r>
          <a:r>
            <a:rPr lang="en-US" sz="1600" dirty="0" err="1"/>
            <a:t>quindi</a:t>
          </a:r>
          <a:r>
            <a:rPr lang="en-US" sz="1600" dirty="0"/>
            <a:t> per </a:t>
          </a:r>
          <a:r>
            <a:rPr lang="en-US" sz="1600" dirty="0" err="1"/>
            <a:t>tipologia</a:t>
          </a:r>
          <a:r>
            <a:rPr lang="en-US" sz="1600" dirty="0"/>
            <a:t> di </a:t>
          </a:r>
          <a:r>
            <a:rPr lang="en-US" sz="1600" dirty="0" err="1"/>
            <a:t>attività</a:t>
          </a:r>
          <a:r>
            <a:rPr lang="en-US" sz="1600" dirty="0"/>
            <a:t> </a:t>
          </a:r>
          <a:r>
            <a:rPr lang="en-US" sz="1600" dirty="0" err="1"/>
            <a:t>economica</a:t>
          </a:r>
          <a:r>
            <a:rPr lang="en-US" sz="1600" dirty="0"/>
            <a:t>; </a:t>
          </a:r>
          <a:r>
            <a:rPr lang="en-US" sz="1600" dirty="0" err="1"/>
            <a:t>indici</a:t>
          </a:r>
          <a:r>
            <a:rPr lang="en-US" sz="1600" dirty="0"/>
            <a:t> per le start-up innovative di cui al D.L. 179/2012, alle PMI innovative di cui </a:t>
          </a:r>
          <a:r>
            <a:rPr lang="en-US" sz="1600" dirty="0" err="1"/>
            <a:t>alla</a:t>
          </a:r>
          <a:r>
            <a:rPr lang="en-US" sz="1600" dirty="0"/>
            <a:t> </a:t>
          </a:r>
          <a:r>
            <a:rPr lang="en-US" sz="1600" dirty="0" err="1"/>
            <a:t>legge</a:t>
          </a:r>
          <a:r>
            <a:rPr lang="en-US" sz="1600" dirty="0"/>
            <a:t> 33/2015.</a:t>
          </a:r>
        </a:p>
      </dgm:t>
    </dgm:pt>
    <dgm:pt modelId="{3E26D038-DEB4-40EE-9A1D-BEAAD00B12C6}" type="parTrans" cxnId="{8E4D2A0D-CC72-4E2F-8885-C816315EA888}">
      <dgm:prSet/>
      <dgm:spPr/>
      <dgm:t>
        <a:bodyPr/>
        <a:lstStyle/>
        <a:p>
          <a:endParaRPr lang="en-US"/>
        </a:p>
      </dgm:t>
    </dgm:pt>
    <dgm:pt modelId="{59F18027-3A3B-4983-A316-A5E13C7AEFEF}" type="sibTrans" cxnId="{8E4D2A0D-CC72-4E2F-8885-C816315EA888}">
      <dgm:prSet/>
      <dgm:spPr/>
      <dgm:t>
        <a:bodyPr/>
        <a:lstStyle/>
        <a:p>
          <a:endParaRPr lang="en-US"/>
        </a:p>
      </dgm:t>
    </dgm:pt>
    <dgm:pt modelId="{3B89C9A1-A912-4034-9F78-088370903574}">
      <dgm:prSet custT="1"/>
      <dgm:spPr/>
      <dgm:t>
        <a:bodyPr/>
        <a:lstStyle/>
        <a:p>
          <a:r>
            <a:rPr lang="en-US" sz="1600" b="1" dirty="0"/>
            <a:t>INDICI EMANATI NEL 2019</a:t>
          </a:r>
          <a:endParaRPr lang="en-US" sz="1600" dirty="0"/>
        </a:p>
      </dgm:t>
    </dgm:pt>
    <dgm:pt modelId="{FE458016-D115-4BBC-AAB5-2E07A3A6DDA0}" type="parTrans" cxnId="{27D7C8F2-B3D6-4629-8448-C2A75DBEA6A7}">
      <dgm:prSet/>
      <dgm:spPr/>
      <dgm:t>
        <a:bodyPr/>
        <a:lstStyle/>
        <a:p>
          <a:endParaRPr lang="en-US"/>
        </a:p>
      </dgm:t>
    </dgm:pt>
    <dgm:pt modelId="{61FE68D5-E883-44A0-9BF0-AE5971464188}" type="sibTrans" cxnId="{27D7C8F2-B3D6-4629-8448-C2A75DBEA6A7}">
      <dgm:prSet/>
      <dgm:spPr/>
      <dgm:t>
        <a:bodyPr/>
        <a:lstStyle/>
        <a:p>
          <a:endParaRPr lang="en-US"/>
        </a:p>
      </dgm:t>
    </dgm:pt>
    <dgm:pt modelId="{AF1D2A21-FA4A-4624-8F37-FE7758AED204}">
      <dgm:prSet custT="1"/>
      <dgm:spPr/>
      <dgm:t>
        <a:bodyPr/>
        <a:lstStyle/>
        <a:p>
          <a:r>
            <a:rPr lang="en-US" sz="1400" b="1" dirty="0"/>
            <a:t>NEL 2022 GIA’ SOGGETTI A REVISIONE SENZA ESSERE ENTRATI IN VIGORE</a:t>
          </a:r>
          <a:endParaRPr lang="en-US" sz="1400" dirty="0"/>
        </a:p>
      </dgm:t>
    </dgm:pt>
    <dgm:pt modelId="{65E5DE5F-505F-4C17-8464-A0CEE752D608}" type="parTrans" cxnId="{AE9BA77A-7C52-49D1-8724-A323244A1189}">
      <dgm:prSet/>
      <dgm:spPr/>
      <dgm:t>
        <a:bodyPr/>
        <a:lstStyle/>
        <a:p>
          <a:endParaRPr lang="en-US"/>
        </a:p>
      </dgm:t>
    </dgm:pt>
    <dgm:pt modelId="{F8C36F90-7ADD-4512-8712-3B9F8A4812EA}" type="sibTrans" cxnId="{AE9BA77A-7C52-49D1-8724-A323244A1189}">
      <dgm:prSet/>
      <dgm:spPr/>
      <dgm:t>
        <a:bodyPr/>
        <a:lstStyle/>
        <a:p>
          <a:endParaRPr lang="en-US"/>
        </a:p>
      </dgm:t>
    </dgm:pt>
    <dgm:pt modelId="{97537BC6-B499-4424-9E67-916A5E64411E}">
      <dgm:prSet custT="1"/>
      <dgm:spPr/>
      <dgm:t>
        <a:bodyPr/>
        <a:lstStyle/>
        <a:p>
          <a:pPr algn="ctr"/>
          <a:r>
            <a:rPr lang="it-IT" sz="1600" b="1" i="0" dirty="0"/>
            <a:t>LEGGE DI BILANCIO 2021</a:t>
          </a:r>
        </a:p>
        <a:p>
          <a:pPr algn="just"/>
          <a:r>
            <a:rPr lang="it-IT" sz="1600" b="1" i="0" dirty="0"/>
            <a:t>proroga al quinto esercizio successivo</a:t>
          </a:r>
          <a:r>
            <a:rPr lang="it-IT" sz="1600" b="0" i="0" dirty="0"/>
            <a:t> (</a:t>
          </a:r>
          <a:r>
            <a:rPr lang="it-IT" sz="1600" b="0" i="1" dirty="0"/>
            <a:t>i.e.</a:t>
          </a:r>
          <a:r>
            <a:rPr lang="it-IT" sz="1600" b="0" i="0" dirty="0"/>
            <a:t> </a:t>
          </a:r>
          <a:r>
            <a:rPr lang="it-IT" sz="1600" b="1" i="0" dirty="0"/>
            <a:t>2025</a:t>
          </a:r>
          <a:r>
            <a:rPr lang="it-IT" sz="1600" b="0" i="0" dirty="0"/>
            <a:t> per le società con periodo amministrativo coincidente con l’anno solare) gli </a:t>
          </a:r>
          <a:r>
            <a:rPr lang="it-IT" sz="1600" b="1" i="0" dirty="0"/>
            <a:t>obblighi</a:t>
          </a:r>
          <a:r>
            <a:rPr lang="it-IT" sz="1600" b="0" i="0" dirty="0"/>
            <a:t> di </a:t>
          </a:r>
          <a:r>
            <a:rPr lang="it-IT" sz="1600" b="1" i="0" dirty="0"/>
            <a:t>riduzione del capitale sociale</a:t>
          </a:r>
          <a:r>
            <a:rPr lang="it-IT" sz="1600" b="0" i="0" dirty="0"/>
            <a:t> derivanti dal realizzo di </a:t>
          </a:r>
          <a:r>
            <a:rPr lang="it-IT" sz="1600" b="1" i="0" dirty="0"/>
            <a:t>perdite</a:t>
          </a:r>
          <a:r>
            <a:rPr lang="it-IT" sz="1600" b="0" i="0" dirty="0"/>
            <a:t> </a:t>
          </a:r>
          <a:r>
            <a:rPr lang="it-IT" sz="1600" b="1" i="0" dirty="0"/>
            <a:t>emerse</a:t>
          </a:r>
          <a:r>
            <a:rPr lang="it-IT" sz="1600" b="0" i="0" dirty="0"/>
            <a:t> nell’esercizio in corso alla data del </a:t>
          </a:r>
          <a:r>
            <a:rPr lang="it-IT" sz="1600" b="1" i="0" dirty="0"/>
            <a:t>31 dicembre 2020 </a:t>
          </a:r>
          <a:r>
            <a:rPr lang="it-IT" sz="1600" b="0" i="0" dirty="0"/>
            <a:t>nonché l’operatività delle eventuali </a:t>
          </a:r>
          <a:r>
            <a:rPr lang="it-IT" sz="1600" b="1" i="0" dirty="0"/>
            <a:t>cause di scioglimento</a:t>
          </a:r>
          <a:r>
            <a:rPr lang="it-IT" sz="1600" b="0" i="0" dirty="0"/>
            <a:t> verificatesi nello stesso anno.</a:t>
          </a:r>
        </a:p>
        <a:p>
          <a:pPr algn="just"/>
          <a:r>
            <a:rPr lang="it-IT" sz="1600" b="0" i="0" dirty="0"/>
            <a:t>Se entro l'esercizio successivo il capitale non risulta reintegrato al di sopra del minimo legale, l'assemblea che approva il bilancio di tale esercizio deve deliberare ai sensi degli articoli 2447 o 2482-ter del codice civile.</a:t>
          </a:r>
          <a:endParaRPr lang="it-IT" sz="1600" dirty="0"/>
        </a:p>
      </dgm:t>
    </dgm:pt>
    <dgm:pt modelId="{FD7FF0CF-5F20-414F-9A1C-2C1AC9112444}" type="parTrans" cxnId="{C9E1EF7C-74B1-4CE8-8220-8637DA64340C}">
      <dgm:prSet/>
      <dgm:spPr/>
      <dgm:t>
        <a:bodyPr/>
        <a:lstStyle/>
        <a:p>
          <a:endParaRPr lang="it-IT"/>
        </a:p>
      </dgm:t>
    </dgm:pt>
    <dgm:pt modelId="{8D8B58A2-15E0-4D50-8E5D-EAE7E9474B49}" type="sibTrans" cxnId="{C9E1EF7C-74B1-4CE8-8220-8637DA64340C}">
      <dgm:prSet/>
      <dgm:spPr/>
      <dgm:t>
        <a:bodyPr/>
        <a:lstStyle/>
        <a:p>
          <a:endParaRPr lang="it-IT"/>
        </a:p>
      </dgm:t>
    </dgm:pt>
    <dgm:pt modelId="{8E1F40B1-C3F0-4BF2-AA00-2BBDC2E69AE5}" type="pres">
      <dgm:prSet presAssocID="{6F8BF892-ABE6-4ADE-AD76-395D2A60113F}" presName="diagram" presStyleCnt="0">
        <dgm:presLayoutVars>
          <dgm:dir/>
          <dgm:resizeHandles val="exact"/>
        </dgm:presLayoutVars>
      </dgm:prSet>
      <dgm:spPr/>
    </dgm:pt>
    <dgm:pt modelId="{7763DBDC-AE6E-4B26-8A99-271078A2CD65}" type="pres">
      <dgm:prSet presAssocID="{E97EA635-E733-408C-95FF-4DA8A07C1A56}" presName="node" presStyleLbl="node1" presStyleIdx="0" presStyleCnt="5" custScaleX="2000000" custScaleY="2000000" custLinFactX="-300000" custLinFactNeighborX="-391930" custLinFactNeighborY="82006">
        <dgm:presLayoutVars>
          <dgm:bulletEnabled val="1"/>
        </dgm:presLayoutVars>
      </dgm:prSet>
      <dgm:spPr/>
    </dgm:pt>
    <dgm:pt modelId="{C3F5E496-A9AC-4B68-86CD-A418368021F9}" type="pres">
      <dgm:prSet presAssocID="{5584C6DB-AA5F-4DCA-9B93-8A19B6A13359}" presName="sibTrans" presStyleCnt="0"/>
      <dgm:spPr/>
    </dgm:pt>
    <dgm:pt modelId="{A134E75A-3230-40A2-9216-DF29AE7B6BB4}" type="pres">
      <dgm:prSet presAssocID="{97537BC6-B499-4424-9E67-916A5E64411E}" presName="node" presStyleLbl="node1" presStyleIdx="1" presStyleCnt="5" custAng="0" custScaleX="1557920" custScaleY="2000000" custLinFactY="4711" custLinFactNeighborX="790" custLinFactNeighborY="100000">
        <dgm:presLayoutVars>
          <dgm:bulletEnabled val="1"/>
        </dgm:presLayoutVars>
      </dgm:prSet>
      <dgm:spPr/>
    </dgm:pt>
    <dgm:pt modelId="{EF713C0C-FDB8-47E8-9D1C-B841D9EC47AE}" type="pres">
      <dgm:prSet presAssocID="{8D8B58A2-15E0-4D50-8E5D-EAE7E9474B49}" presName="sibTrans" presStyleCnt="0"/>
      <dgm:spPr/>
    </dgm:pt>
    <dgm:pt modelId="{49BC71EA-C912-4A7C-B814-598288F89205}" type="pres">
      <dgm:prSet presAssocID="{6FA13123-D133-44AF-B507-F9D1659572AB}" presName="node" presStyleLbl="node1" presStyleIdx="2" presStyleCnt="5" custScaleX="1352102" custScaleY="1492639" custLinFactX="681725" custLinFactY="22359" custLinFactNeighborX="700000" custLinFactNeighborY="100000">
        <dgm:presLayoutVars>
          <dgm:bulletEnabled val="1"/>
        </dgm:presLayoutVars>
      </dgm:prSet>
      <dgm:spPr/>
    </dgm:pt>
    <dgm:pt modelId="{C09CB9F8-DAC9-47FD-9872-943C063743AE}" type="pres">
      <dgm:prSet presAssocID="{59F18027-3A3B-4983-A316-A5E13C7AEFEF}" presName="sibTrans" presStyleCnt="0"/>
      <dgm:spPr/>
    </dgm:pt>
    <dgm:pt modelId="{9EB4B936-8952-4E99-ACC7-27C2159AB8B8}" type="pres">
      <dgm:prSet presAssocID="{3B89C9A1-A912-4034-9F78-088370903574}" presName="node" presStyleLbl="node1" presStyleIdx="3" presStyleCnt="5" custScaleX="438580" custScaleY="757598" custLinFactX="-1200000" custLinFactY="78262" custLinFactNeighborX="-1295403" custLinFactNeighborY="100000">
        <dgm:presLayoutVars>
          <dgm:bulletEnabled val="1"/>
        </dgm:presLayoutVars>
      </dgm:prSet>
      <dgm:spPr/>
    </dgm:pt>
    <dgm:pt modelId="{09BDD7F8-12C5-4BF3-9A31-A5475968536A}" type="pres">
      <dgm:prSet presAssocID="{61FE68D5-E883-44A0-9BF0-AE5971464188}" presName="sibTrans" presStyleCnt="0"/>
      <dgm:spPr/>
    </dgm:pt>
    <dgm:pt modelId="{E6856D3A-533C-4799-B39B-E3A49B717978}" type="pres">
      <dgm:prSet presAssocID="{AF1D2A21-FA4A-4624-8F37-FE7758AED204}" presName="node" presStyleLbl="node1" presStyleIdx="4" presStyleCnt="5" custScaleX="411920" custScaleY="729586" custLinFactX="-840728" custLinFactY="100000" custLinFactNeighborX="-900000" custLinFactNeighborY="122126">
        <dgm:presLayoutVars>
          <dgm:bulletEnabled val="1"/>
        </dgm:presLayoutVars>
      </dgm:prSet>
      <dgm:spPr/>
    </dgm:pt>
  </dgm:ptLst>
  <dgm:cxnLst>
    <dgm:cxn modelId="{DCC3910C-C897-49A8-9477-467480105385}" type="presOf" srcId="{3B89C9A1-A912-4034-9F78-088370903574}" destId="{9EB4B936-8952-4E99-ACC7-27C2159AB8B8}" srcOrd="0" destOrd="0" presId="urn:microsoft.com/office/officeart/2005/8/layout/default"/>
    <dgm:cxn modelId="{8E4D2A0D-CC72-4E2F-8885-C816315EA888}" srcId="{6F8BF892-ABE6-4ADE-AD76-395D2A60113F}" destId="{6FA13123-D133-44AF-B507-F9D1659572AB}" srcOrd="2" destOrd="0" parTransId="{3E26D038-DEB4-40EE-9A1D-BEAAD00B12C6}" sibTransId="{59F18027-3A3B-4983-A316-A5E13C7AEFEF}"/>
    <dgm:cxn modelId="{FE563517-9B9F-4241-BC8E-3A60A6391984}" type="presOf" srcId="{6F8BF892-ABE6-4ADE-AD76-395D2A60113F}" destId="{8E1F40B1-C3F0-4BF2-AA00-2BBDC2E69AE5}" srcOrd="0" destOrd="0" presId="urn:microsoft.com/office/officeart/2005/8/layout/default"/>
    <dgm:cxn modelId="{90496827-72F3-4071-9B0F-46D1099A7A0F}" type="presOf" srcId="{6FA13123-D133-44AF-B507-F9D1659572AB}" destId="{49BC71EA-C912-4A7C-B814-598288F89205}" srcOrd="0" destOrd="0" presId="urn:microsoft.com/office/officeart/2005/8/layout/default"/>
    <dgm:cxn modelId="{AE9BA77A-7C52-49D1-8724-A323244A1189}" srcId="{6F8BF892-ABE6-4ADE-AD76-395D2A60113F}" destId="{AF1D2A21-FA4A-4624-8F37-FE7758AED204}" srcOrd="4" destOrd="0" parTransId="{65E5DE5F-505F-4C17-8464-A0CEE752D608}" sibTransId="{F8C36F90-7ADD-4512-8712-3B9F8A4812EA}"/>
    <dgm:cxn modelId="{C9E1EF7C-74B1-4CE8-8220-8637DA64340C}" srcId="{6F8BF892-ABE6-4ADE-AD76-395D2A60113F}" destId="{97537BC6-B499-4424-9E67-916A5E64411E}" srcOrd="1" destOrd="0" parTransId="{FD7FF0CF-5F20-414F-9A1C-2C1AC9112444}" sibTransId="{8D8B58A2-15E0-4D50-8E5D-EAE7E9474B49}"/>
    <dgm:cxn modelId="{9321D38C-0B79-45DB-9FC4-C54CF5042A64}" type="presOf" srcId="{AF1D2A21-FA4A-4624-8F37-FE7758AED204}" destId="{E6856D3A-533C-4799-B39B-E3A49B717978}" srcOrd="0" destOrd="0" presId="urn:microsoft.com/office/officeart/2005/8/layout/default"/>
    <dgm:cxn modelId="{FA921F91-7484-4A98-8201-5B4FA5F558DE}" type="presOf" srcId="{E97EA635-E733-408C-95FF-4DA8A07C1A56}" destId="{7763DBDC-AE6E-4B26-8A99-271078A2CD65}" srcOrd="0" destOrd="0" presId="urn:microsoft.com/office/officeart/2005/8/layout/default"/>
    <dgm:cxn modelId="{CD4041AB-9C29-4A78-BABE-30736239AB8C}" type="presOf" srcId="{97537BC6-B499-4424-9E67-916A5E64411E}" destId="{A134E75A-3230-40A2-9216-DF29AE7B6BB4}" srcOrd="0" destOrd="0" presId="urn:microsoft.com/office/officeart/2005/8/layout/default"/>
    <dgm:cxn modelId="{994ACAF0-7A69-4574-B275-6B882FBF1C09}" srcId="{6F8BF892-ABE6-4ADE-AD76-395D2A60113F}" destId="{E97EA635-E733-408C-95FF-4DA8A07C1A56}" srcOrd="0" destOrd="0" parTransId="{650EB4E5-AF25-4677-A295-E69B256CFDC6}" sibTransId="{5584C6DB-AA5F-4DCA-9B93-8A19B6A13359}"/>
    <dgm:cxn modelId="{27D7C8F2-B3D6-4629-8448-C2A75DBEA6A7}" srcId="{6F8BF892-ABE6-4ADE-AD76-395D2A60113F}" destId="{3B89C9A1-A912-4034-9F78-088370903574}" srcOrd="3" destOrd="0" parTransId="{FE458016-D115-4BBC-AAB5-2E07A3A6DDA0}" sibTransId="{61FE68D5-E883-44A0-9BF0-AE5971464188}"/>
    <dgm:cxn modelId="{D346FC9C-1DE7-4006-A23E-060205C1B19C}" type="presParOf" srcId="{8E1F40B1-C3F0-4BF2-AA00-2BBDC2E69AE5}" destId="{7763DBDC-AE6E-4B26-8A99-271078A2CD65}" srcOrd="0" destOrd="0" presId="urn:microsoft.com/office/officeart/2005/8/layout/default"/>
    <dgm:cxn modelId="{9BECC316-7812-4F87-9F02-DC7FF0236BE7}" type="presParOf" srcId="{8E1F40B1-C3F0-4BF2-AA00-2BBDC2E69AE5}" destId="{C3F5E496-A9AC-4B68-86CD-A418368021F9}" srcOrd="1" destOrd="0" presId="urn:microsoft.com/office/officeart/2005/8/layout/default"/>
    <dgm:cxn modelId="{E459A9B8-A3F7-490B-B027-B4EA8AEB9C53}" type="presParOf" srcId="{8E1F40B1-C3F0-4BF2-AA00-2BBDC2E69AE5}" destId="{A134E75A-3230-40A2-9216-DF29AE7B6BB4}" srcOrd="2" destOrd="0" presId="urn:microsoft.com/office/officeart/2005/8/layout/default"/>
    <dgm:cxn modelId="{2B923A40-9AC9-4479-B56F-DA4CF6EC0942}" type="presParOf" srcId="{8E1F40B1-C3F0-4BF2-AA00-2BBDC2E69AE5}" destId="{EF713C0C-FDB8-47E8-9D1C-B841D9EC47AE}" srcOrd="3" destOrd="0" presId="urn:microsoft.com/office/officeart/2005/8/layout/default"/>
    <dgm:cxn modelId="{CDBB530A-77E4-460B-9CCF-66D31EF73021}" type="presParOf" srcId="{8E1F40B1-C3F0-4BF2-AA00-2BBDC2E69AE5}" destId="{49BC71EA-C912-4A7C-B814-598288F89205}" srcOrd="4" destOrd="0" presId="urn:microsoft.com/office/officeart/2005/8/layout/default"/>
    <dgm:cxn modelId="{B4119D6D-2FE8-4DC1-8536-94B98E91F9C9}" type="presParOf" srcId="{8E1F40B1-C3F0-4BF2-AA00-2BBDC2E69AE5}" destId="{C09CB9F8-DAC9-47FD-9872-943C063743AE}" srcOrd="5" destOrd="0" presId="urn:microsoft.com/office/officeart/2005/8/layout/default"/>
    <dgm:cxn modelId="{2CA86AD9-752F-41DC-8907-FF34B8BC6E67}" type="presParOf" srcId="{8E1F40B1-C3F0-4BF2-AA00-2BBDC2E69AE5}" destId="{9EB4B936-8952-4E99-ACC7-27C2159AB8B8}" srcOrd="6" destOrd="0" presId="urn:microsoft.com/office/officeart/2005/8/layout/default"/>
    <dgm:cxn modelId="{397099B5-994B-4AC6-9FBA-C4CF97498626}" type="presParOf" srcId="{8E1F40B1-C3F0-4BF2-AA00-2BBDC2E69AE5}" destId="{09BDD7F8-12C5-4BF3-9A31-A5475968536A}" srcOrd="7" destOrd="0" presId="urn:microsoft.com/office/officeart/2005/8/layout/default"/>
    <dgm:cxn modelId="{E9D037AF-72F7-4DF4-8337-B237D2D418B7}" type="presParOf" srcId="{8E1F40B1-C3F0-4BF2-AA00-2BBDC2E69AE5}" destId="{E6856D3A-533C-4799-B39B-E3A49B717978}"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8BF892-ABE6-4ADE-AD76-395D2A60113F}" type="doc">
      <dgm:prSet loTypeId="urn:microsoft.com/office/officeart/2005/8/layout/default" loCatId="list" qsTypeId="urn:microsoft.com/office/officeart/2005/8/quickstyle/simple5" qsCatId="simple" csTypeId="urn:microsoft.com/office/officeart/2005/8/colors/colorful5" csCatId="colorful" phldr="1"/>
      <dgm:spPr/>
      <dgm:t>
        <a:bodyPr/>
        <a:lstStyle/>
        <a:p>
          <a:endParaRPr lang="en-US"/>
        </a:p>
      </dgm:t>
    </dgm:pt>
    <dgm:pt modelId="{E97EA635-E733-408C-95FF-4DA8A07C1A56}">
      <dgm:prSet custT="1"/>
      <dgm:spPr>
        <a:solidFill>
          <a:srgbClr val="92D050"/>
        </a:solidFill>
      </dgm:spPr>
      <dgm:t>
        <a:bodyPr/>
        <a:lstStyle/>
        <a:p>
          <a:pPr algn="ctr"/>
          <a:r>
            <a:rPr lang="it-IT" sz="1700" b="1" i="0" dirty="0"/>
            <a:t>La novellata disposizione dell’art. 6 del </a:t>
          </a:r>
          <a:r>
            <a:rPr lang="it-IT" sz="1700" b="1" i="0" dirty="0" err="1"/>
            <a:t>d.l.</a:t>
          </a:r>
          <a:r>
            <a:rPr lang="it-IT" sz="1700" b="1" i="0" dirty="0"/>
            <a:t> n. 23/2020</a:t>
          </a:r>
          <a:endParaRPr lang="it-IT" sz="1700" b="0" i="0" dirty="0"/>
        </a:p>
        <a:p>
          <a:pPr algn="just"/>
          <a:r>
            <a:rPr lang="it-IT" sz="1700" b="0" i="0" dirty="0"/>
            <a:t>In particolare, l’</a:t>
          </a:r>
          <a:r>
            <a:rPr lang="it-IT" sz="1700" b="1" i="0" dirty="0"/>
            <a:t>integralmente novellata</a:t>
          </a:r>
          <a:r>
            <a:rPr lang="it-IT" sz="1700" b="0" i="0" dirty="0"/>
            <a:t> formulazione del citato </a:t>
          </a:r>
          <a:r>
            <a:rPr lang="it-IT" sz="1700" b="1" i="0" dirty="0"/>
            <a:t>art. 6</a:t>
          </a:r>
          <a:r>
            <a:rPr lang="it-IT" sz="1700" b="0" i="0" dirty="0"/>
            <a:t> del </a:t>
          </a:r>
          <a:r>
            <a:rPr lang="it-IT" sz="1700" b="0" i="0" dirty="0" err="1"/>
            <a:t>d.l.</a:t>
          </a:r>
          <a:r>
            <a:rPr lang="it-IT" sz="1700" b="0" i="0" dirty="0"/>
            <a:t> n. 23/2020 – che assume un evidente </a:t>
          </a:r>
          <a:r>
            <a:rPr lang="it-IT" sz="1700" b="1" i="0" dirty="0"/>
            <a:t>carattere derogatorio</a:t>
          </a:r>
          <a:r>
            <a:rPr lang="it-IT" sz="1700" b="0" i="0" dirty="0"/>
            <a:t> alle disposizioni del Codice Civile – dispone, tra l’altro, che:</a:t>
          </a:r>
        </a:p>
        <a:p>
          <a:pPr algn="just">
            <a:buFont typeface="+mj-lt"/>
            <a:buAutoNum type="arabicPeriod"/>
          </a:pPr>
          <a:r>
            <a:rPr lang="it-IT" sz="1700" b="0" i="0" dirty="0">
              <a:highlight>
                <a:srgbClr val="FF0000"/>
              </a:highlight>
            </a:rPr>
            <a:t>le </a:t>
          </a:r>
          <a:r>
            <a:rPr lang="it-IT" sz="1700" b="1" i="0" dirty="0">
              <a:highlight>
                <a:srgbClr val="FF0000"/>
              </a:highlight>
            </a:rPr>
            <a:t>perdite emerse</a:t>
          </a:r>
          <a:r>
            <a:rPr lang="it-IT" sz="1700" b="0" i="0" dirty="0">
              <a:highlight>
                <a:srgbClr val="FF0000"/>
              </a:highlight>
            </a:rPr>
            <a:t> nell’</a:t>
          </a:r>
          <a:r>
            <a:rPr lang="it-IT" sz="1700" b="1" i="0" dirty="0">
              <a:highlight>
                <a:srgbClr val="FF0000"/>
              </a:highlight>
            </a:rPr>
            <a:t>esercizio in corso </a:t>
          </a:r>
          <a:r>
            <a:rPr lang="it-IT" sz="1700" b="0" i="0" dirty="0">
              <a:highlight>
                <a:srgbClr val="FF0000"/>
              </a:highlight>
            </a:rPr>
            <a:t>alla data del </a:t>
          </a:r>
          <a:r>
            <a:rPr lang="it-IT" sz="1700" b="1" i="0" dirty="0">
              <a:highlight>
                <a:srgbClr val="FF0000"/>
              </a:highlight>
            </a:rPr>
            <a:t>31 dicembre 2020</a:t>
          </a:r>
          <a:r>
            <a:rPr lang="it-IT" sz="1700" b="0" i="0" dirty="0">
              <a:highlight>
                <a:srgbClr val="FF0000"/>
              </a:highlight>
            </a:rPr>
            <a:t> – </a:t>
          </a:r>
          <a:r>
            <a:rPr lang="it-IT" sz="1700" b="0" i="0" dirty="0"/>
            <a:t>ovvero nei bilanci che chiudono a detta data, così come per gli “</a:t>
          </a:r>
          <a:r>
            <a:rPr lang="it-IT" sz="1700" b="0" i="1" dirty="0"/>
            <a:t>esercizi a cavallo</a:t>
          </a:r>
          <a:r>
            <a:rPr lang="it-IT" sz="1700" b="0" i="0" dirty="0"/>
            <a:t>” (ad esempio, 1° luglio 2020 – 30 giugno 2021) – </a:t>
          </a:r>
          <a:r>
            <a:rPr lang="it-IT" sz="1700" b="1" i="0" dirty="0">
              <a:highlight>
                <a:srgbClr val="FF0000"/>
              </a:highlight>
            </a:rPr>
            <a:t>non richiedono</a:t>
          </a:r>
          <a:r>
            <a:rPr lang="it-IT" sz="1700" b="0" i="0" dirty="0">
              <a:highlight>
                <a:srgbClr val="FF0000"/>
              </a:highlight>
            </a:rPr>
            <a:t> gli </a:t>
          </a:r>
          <a:r>
            <a:rPr lang="it-IT" sz="1700" b="1" i="0" dirty="0">
              <a:highlight>
                <a:srgbClr val="FF0000"/>
              </a:highlight>
            </a:rPr>
            <a:t>interventi</a:t>
          </a:r>
          <a:r>
            <a:rPr lang="it-IT" sz="1700" b="0" i="0" dirty="0">
              <a:highlight>
                <a:srgbClr val="FF0000"/>
              </a:highlight>
            </a:rPr>
            <a:t> espressamente previsti in materia dal </a:t>
          </a:r>
          <a:r>
            <a:rPr lang="it-IT" sz="1700" b="1" i="0" dirty="0">
              <a:highlight>
                <a:srgbClr val="FF0000"/>
              </a:highlight>
            </a:rPr>
            <a:t>Codice Civile</a:t>
          </a:r>
          <a:r>
            <a:rPr lang="it-IT" sz="1700" b="0" i="0" dirty="0"/>
            <a:t>, per le </a:t>
          </a:r>
          <a:r>
            <a:rPr lang="it-IT" sz="1700" b="1" i="0" dirty="0"/>
            <a:t>società per azioni</a:t>
          </a:r>
          <a:r>
            <a:rPr lang="it-IT" sz="1700" b="0" i="0" dirty="0"/>
            <a:t> all’</a:t>
          </a:r>
          <a:r>
            <a:rPr lang="it-IT" sz="1700" b="1" i="0" dirty="0"/>
            <a:t>art. 2446</a:t>
          </a:r>
          <a:r>
            <a:rPr lang="it-IT" sz="1700" b="0" i="0" dirty="0"/>
            <a:t> (“</a:t>
          </a:r>
          <a:r>
            <a:rPr lang="it-IT" sz="1700" b="0" i="1" dirty="0"/>
            <a:t>Riduzione del capitale per perdite</a:t>
          </a:r>
          <a:r>
            <a:rPr lang="it-IT" sz="1700" b="0" i="0" dirty="0"/>
            <a:t>”), </a:t>
          </a:r>
          <a:r>
            <a:rPr lang="it-IT" sz="1700" b="1" i="0" dirty="0"/>
            <a:t>commi 2 e 3</a:t>
          </a:r>
          <a:r>
            <a:rPr lang="it-IT" sz="1700" b="0" i="0" dirty="0"/>
            <a:t>, e all’</a:t>
          </a:r>
          <a:r>
            <a:rPr lang="it-IT" sz="1700" b="1" i="0" dirty="0"/>
            <a:t>art. 2447</a:t>
          </a:r>
          <a:r>
            <a:rPr lang="it-IT" sz="1700" b="0" i="0" dirty="0"/>
            <a:t> (“</a:t>
          </a:r>
          <a:r>
            <a:rPr lang="it-IT" sz="1700" b="0" i="1" dirty="0"/>
            <a:t>Riduzione del capitale sociale al di sotto del limite legale</a:t>
          </a:r>
          <a:r>
            <a:rPr lang="it-IT" sz="1700" b="0" i="0" dirty="0"/>
            <a:t>”); per le </a:t>
          </a:r>
          <a:r>
            <a:rPr lang="it-IT" sz="1700" b="1" i="0" dirty="0"/>
            <a:t>società a responsabilità limitata</a:t>
          </a:r>
          <a:r>
            <a:rPr lang="it-IT" sz="1700" b="0" i="0" dirty="0"/>
            <a:t> all’</a:t>
          </a:r>
          <a:r>
            <a:rPr lang="it-IT" sz="1700" b="1" i="0" dirty="0"/>
            <a:t>art. 2482-</a:t>
          </a:r>
          <a:r>
            <a:rPr lang="it-IT" sz="1700" b="1" i="1" dirty="0"/>
            <a:t>bis</a:t>
          </a:r>
          <a:r>
            <a:rPr lang="it-IT" sz="1700" b="0" i="0" dirty="0"/>
            <a:t> (“</a:t>
          </a:r>
          <a:r>
            <a:rPr lang="it-IT" sz="1700" b="0" i="1" dirty="0"/>
            <a:t>Riduzione del capitale per perdite</a:t>
          </a:r>
          <a:r>
            <a:rPr lang="it-IT" sz="1700" b="0" i="0" dirty="0"/>
            <a:t>”), commi 4, 5 e 6 e all’</a:t>
          </a:r>
          <a:r>
            <a:rPr lang="it-IT" sz="1700" b="1" i="0" dirty="0"/>
            <a:t>art. 2482-</a:t>
          </a:r>
          <a:r>
            <a:rPr lang="it-IT" sz="1700" b="1" i="1" dirty="0"/>
            <a:t>ter</a:t>
          </a:r>
          <a:r>
            <a:rPr lang="it-IT" sz="1700" b="0" i="0" dirty="0"/>
            <a:t> (“</a:t>
          </a:r>
          <a:r>
            <a:rPr lang="it-IT" sz="1700" b="0" i="1" dirty="0"/>
            <a:t>Riduzione del capitale al di sotto del minimo legale</a:t>
          </a:r>
          <a:r>
            <a:rPr lang="it-IT" sz="1700" b="0" i="0" dirty="0"/>
            <a:t>”);</a:t>
          </a:r>
        </a:p>
        <a:p>
          <a:pPr algn="just">
            <a:buFont typeface="+mj-lt"/>
            <a:buAutoNum type="arabicPeriod"/>
          </a:pPr>
          <a:r>
            <a:rPr lang="it-IT" sz="1700" b="1" i="0" dirty="0">
              <a:highlight>
                <a:srgbClr val="FF0000"/>
              </a:highlight>
            </a:rPr>
            <a:t>non opera</a:t>
          </a:r>
          <a:r>
            <a:rPr lang="it-IT" sz="1700" b="0" i="0" dirty="0">
              <a:highlight>
                <a:srgbClr val="FF0000"/>
              </a:highlight>
            </a:rPr>
            <a:t> la </a:t>
          </a:r>
          <a:r>
            <a:rPr lang="it-IT" sz="1700" b="1" i="0" dirty="0">
              <a:highlight>
                <a:srgbClr val="FF0000"/>
              </a:highlight>
            </a:rPr>
            <a:t>causa di scioglimento</a:t>
          </a:r>
          <a:r>
            <a:rPr lang="it-IT" sz="1700" b="0" i="0" dirty="0">
              <a:highlight>
                <a:srgbClr val="FF0000"/>
              </a:highlight>
            </a:rPr>
            <a:t> delle società per riduzione o perdita del capitale sociale di cui, per le società di capitali, all’</a:t>
          </a:r>
          <a:r>
            <a:rPr lang="it-IT" sz="1700" b="1" i="0" dirty="0">
              <a:highlight>
                <a:srgbClr val="FF0000"/>
              </a:highlight>
            </a:rPr>
            <a:t>art. 2484</a:t>
          </a:r>
          <a:r>
            <a:rPr lang="it-IT" sz="1700" b="0" i="0" dirty="0">
              <a:highlight>
                <a:srgbClr val="FF0000"/>
              </a:highlight>
            </a:rPr>
            <a:t> (“</a:t>
          </a:r>
          <a:r>
            <a:rPr lang="it-IT" sz="1700" b="0" i="1" dirty="0">
              <a:highlight>
                <a:srgbClr val="FF0000"/>
              </a:highlight>
            </a:rPr>
            <a:t>Cause di scioglimento</a:t>
          </a:r>
          <a:r>
            <a:rPr lang="it-IT" sz="1700" b="0" i="0" dirty="0">
              <a:highlight>
                <a:srgbClr val="FF0000"/>
              </a:highlight>
            </a:rPr>
            <a:t>”), </a:t>
          </a:r>
          <a:r>
            <a:rPr lang="it-IT" sz="1700" b="1" i="0" dirty="0">
              <a:highlight>
                <a:srgbClr val="FF0000"/>
              </a:highlight>
            </a:rPr>
            <a:t>comma 1, n. 4</a:t>
          </a:r>
          <a:r>
            <a:rPr lang="it-IT" sz="1700" b="0" i="0" dirty="0">
              <a:highlight>
                <a:srgbClr val="FF0000"/>
              </a:highlight>
            </a:rPr>
            <a:t> e, per le società cooperative, all’</a:t>
          </a:r>
          <a:r>
            <a:rPr lang="it-IT" sz="1700" b="1" i="0" dirty="0">
              <a:highlight>
                <a:srgbClr val="FF0000"/>
              </a:highlight>
            </a:rPr>
            <a:t>art. 2545-</a:t>
          </a:r>
          <a:r>
            <a:rPr lang="it-IT" sz="1700" b="1" i="1" dirty="0">
              <a:highlight>
                <a:srgbClr val="FF0000"/>
              </a:highlight>
            </a:rPr>
            <a:t>duodecies</a:t>
          </a:r>
          <a:r>
            <a:rPr lang="it-IT" sz="1700" b="0" i="0" dirty="0">
              <a:highlight>
                <a:srgbClr val="FF0000"/>
              </a:highlight>
            </a:rPr>
            <a:t> (“</a:t>
          </a:r>
          <a:r>
            <a:rPr lang="it-IT" sz="1700" b="0" i="1" dirty="0">
              <a:highlight>
                <a:srgbClr val="FF0000"/>
              </a:highlight>
            </a:rPr>
            <a:t>Scioglimento</a:t>
          </a:r>
          <a:r>
            <a:rPr lang="it-IT" sz="1700" b="0" i="0" dirty="0">
              <a:highlight>
                <a:srgbClr val="FF0000"/>
              </a:highlight>
            </a:rPr>
            <a:t>”), </a:t>
          </a:r>
          <a:r>
            <a:rPr lang="it-IT" sz="1700" b="1" i="0" dirty="0">
              <a:highlight>
                <a:srgbClr val="FF0000"/>
              </a:highlight>
            </a:rPr>
            <a:t>comma 1</a:t>
          </a:r>
          <a:r>
            <a:rPr lang="it-IT" sz="1700" b="0" i="0" dirty="0">
              <a:highlight>
                <a:srgbClr val="FF0000"/>
              </a:highlight>
            </a:rPr>
            <a:t>, del </a:t>
          </a:r>
          <a:r>
            <a:rPr lang="it-IT" sz="1700" b="1" i="0" dirty="0">
              <a:highlight>
                <a:srgbClr val="FF0000"/>
              </a:highlight>
            </a:rPr>
            <a:t>Codice Civile</a:t>
          </a:r>
          <a:r>
            <a:rPr lang="it-IT" sz="1700" b="0" i="0" dirty="0">
              <a:highlight>
                <a:srgbClr val="FF0000"/>
              </a:highlight>
            </a:rPr>
            <a:t>;</a:t>
          </a:r>
        </a:p>
        <a:p>
          <a:pPr algn="just">
            <a:buFont typeface="+mj-lt"/>
            <a:buAutoNum type="arabicPeriod"/>
          </a:pPr>
          <a:r>
            <a:rPr lang="it-IT" sz="1700" b="0" i="0" dirty="0">
              <a:highlight>
                <a:srgbClr val="FF0000"/>
              </a:highlight>
            </a:rPr>
            <a:t>il </a:t>
          </a:r>
          <a:r>
            <a:rPr lang="it-IT" sz="1700" b="1" i="0" dirty="0">
              <a:highlight>
                <a:srgbClr val="FF0000"/>
              </a:highlight>
            </a:rPr>
            <a:t>termine</a:t>
          </a:r>
          <a:r>
            <a:rPr lang="it-IT" sz="1700" b="0" i="0" dirty="0">
              <a:highlight>
                <a:srgbClr val="FF0000"/>
              </a:highlight>
            </a:rPr>
            <a:t> entro il quale la perdita deve risultare diminuita a meno di un terzo, </a:t>
          </a:r>
          <a:r>
            <a:rPr lang="it-IT" sz="1700" b="0" i="1" dirty="0">
              <a:highlight>
                <a:srgbClr val="FF0000"/>
              </a:highlight>
            </a:rPr>
            <a:t>ex</a:t>
          </a:r>
          <a:r>
            <a:rPr lang="it-IT" sz="1700" b="0" i="0" dirty="0">
              <a:highlight>
                <a:srgbClr val="FF0000"/>
              </a:highlight>
            </a:rPr>
            <a:t> </a:t>
          </a:r>
          <a:r>
            <a:rPr lang="it-IT" sz="1700" b="1" i="0" dirty="0">
              <a:highlight>
                <a:srgbClr val="FF0000"/>
              </a:highlight>
            </a:rPr>
            <a:t>art. 2446, comma 2 e art. 2482-</a:t>
          </a:r>
          <a:r>
            <a:rPr lang="it-IT" sz="1700" b="1" i="1" dirty="0">
              <a:highlight>
                <a:srgbClr val="FF0000"/>
              </a:highlight>
            </a:rPr>
            <a:t>bis</a:t>
          </a:r>
          <a:r>
            <a:rPr lang="it-IT" sz="1700" b="1" i="0" dirty="0">
              <a:highlight>
                <a:srgbClr val="FF0000"/>
              </a:highlight>
            </a:rPr>
            <a:t>, comma 4</a:t>
          </a:r>
          <a:r>
            <a:rPr lang="it-IT" sz="1700" b="0" i="0" dirty="0">
              <a:highlight>
                <a:srgbClr val="FF0000"/>
              </a:highlight>
            </a:rPr>
            <a:t>, del Codice Civile, è </a:t>
          </a:r>
          <a:r>
            <a:rPr lang="it-IT" sz="1700" b="1" i="0" dirty="0">
              <a:highlight>
                <a:srgbClr val="FF0000"/>
              </a:highlight>
            </a:rPr>
            <a:t>posticipato al quinto esercizio successivo</a:t>
          </a:r>
          <a:r>
            <a:rPr lang="it-IT" sz="1700" b="0" i="0" dirty="0">
              <a:highlight>
                <a:srgbClr val="FF0000"/>
              </a:highlight>
            </a:rPr>
            <a:t> (</a:t>
          </a:r>
          <a:r>
            <a:rPr lang="it-IT" sz="1700" b="0" i="1" dirty="0">
              <a:highlight>
                <a:srgbClr val="FF0000"/>
              </a:highlight>
            </a:rPr>
            <a:t>i.e.: </a:t>
          </a:r>
          <a:r>
            <a:rPr lang="it-IT" sz="1700" b="0" i="0" dirty="0">
              <a:highlight>
                <a:srgbClr val="FF0000"/>
              </a:highlight>
            </a:rPr>
            <a:t>fino alla data di approvazione del bilancio </a:t>
          </a:r>
          <a:r>
            <a:rPr lang="it-IT" sz="1700" b="1" i="0" dirty="0">
              <a:highlight>
                <a:srgbClr val="FF0000"/>
              </a:highlight>
            </a:rPr>
            <a:t>2025</a:t>
          </a:r>
          <a:r>
            <a:rPr lang="it-IT" sz="1700" b="0" i="0" dirty="0">
              <a:highlight>
                <a:srgbClr val="FF0000"/>
              </a:highlight>
            </a:rPr>
            <a:t>) e sarà l’Assemblea che approverà il bilancio di detto </a:t>
          </a:r>
          <a:r>
            <a:rPr lang="it-IT" sz="1700" b="1" i="0" dirty="0">
              <a:highlight>
                <a:srgbClr val="FF0000"/>
              </a:highlight>
            </a:rPr>
            <a:t>futuro esercizio</a:t>
          </a:r>
          <a:r>
            <a:rPr lang="it-IT" sz="1700" b="0" i="0" dirty="0">
              <a:highlight>
                <a:srgbClr val="FF0000"/>
              </a:highlight>
            </a:rPr>
            <a:t> che dovrà deliberare la riduzione del capitale in proporzione delle perdite accertate;</a:t>
          </a:r>
        </a:p>
        <a:p>
          <a:pPr algn="just">
            <a:buFont typeface="+mj-lt"/>
            <a:buAutoNum type="arabicPeriod"/>
          </a:pPr>
          <a:r>
            <a:rPr lang="it-IT" sz="1700" b="0" i="0" dirty="0"/>
            <a:t>nelle ipotesi previste dagli artt. 2447 o 2482-</a:t>
          </a:r>
          <a:r>
            <a:rPr lang="it-IT" sz="1700" b="0" i="1" dirty="0"/>
            <a:t>ter</a:t>
          </a:r>
          <a:r>
            <a:rPr lang="it-IT" sz="1700" b="0" i="0" dirty="0"/>
            <a:t> del Codice Civile </a:t>
          </a:r>
          <a:r>
            <a:rPr lang="it-IT" sz="1700" b="0" i="0" dirty="0">
              <a:highlight>
                <a:srgbClr val="FF0000"/>
              </a:highlight>
            </a:rPr>
            <a:t>l’</a:t>
          </a:r>
          <a:r>
            <a:rPr lang="it-IT" sz="1700" b="1" i="0" dirty="0">
              <a:highlight>
                <a:srgbClr val="FF0000"/>
              </a:highlight>
            </a:rPr>
            <a:t>Assemblea</a:t>
          </a:r>
          <a:r>
            <a:rPr lang="it-IT" sz="1700" b="0" i="0" dirty="0">
              <a:highlight>
                <a:srgbClr val="FF0000"/>
              </a:highlight>
            </a:rPr>
            <a:t> convocata </a:t>
          </a:r>
          <a:r>
            <a:rPr lang="it-IT" sz="1700" b="1" i="0" dirty="0">
              <a:highlight>
                <a:srgbClr val="FF0000"/>
              </a:highlight>
            </a:rPr>
            <a:t>senza indugio</a:t>
          </a:r>
          <a:r>
            <a:rPr lang="it-IT" sz="1700" b="0" i="0" dirty="0">
              <a:highlight>
                <a:srgbClr val="FF0000"/>
              </a:highlight>
            </a:rPr>
            <a:t> dagli Amministratori, </a:t>
          </a:r>
          <a:r>
            <a:rPr lang="it-IT" sz="1700" b="1" i="0" dirty="0">
              <a:highlight>
                <a:srgbClr val="FF0000"/>
              </a:highlight>
            </a:rPr>
            <a:t>in alternativa</a:t>
          </a:r>
          <a:r>
            <a:rPr lang="it-IT" sz="1700" b="0" i="0" dirty="0">
              <a:highlight>
                <a:srgbClr val="FF0000"/>
              </a:highlight>
            </a:rPr>
            <a:t> all’immediata riduzione del capitale e al contemporaneo aumento del medesimo a una cifra non inferiore al minimo legale,</a:t>
          </a:r>
          <a:r>
            <a:rPr lang="it-IT" sz="1700" b="0" i="0" dirty="0"/>
            <a:t> può deliberare di </a:t>
          </a:r>
          <a:r>
            <a:rPr lang="it-IT" sz="1700" b="1" i="0" dirty="0">
              <a:highlight>
                <a:srgbClr val="FF0000"/>
              </a:highlight>
            </a:rPr>
            <a:t>rinviare tali decisioni</a:t>
          </a:r>
          <a:r>
            <a:rPr lang="it-IT" sz="1700" b="0" i="0" dirty="0">
              <a:highlight>
                <a:srgbClr val="FF0000"/>
              </a:highlight>
            </a:rPr>
            <a:t> alla chiusura del </a:t>
          </a:r>
          <a:r>
            <a:rPr lang="it-IT" sz="1700" b="1" i="0" dirty="0">
              <a:highlight>
                <a:srgbClr val="FF0000"/>
              </a:highlight>
            </a:rPr>
            <a:t>quinto esercizio</a:t>
          </a:r>
          <a:r>
            <a:rPr lang="it-IT" sz="1700" b="0" i="0" dirty="0">
              <a:highlight>
                <a:srgbClr val="FF0000"/>
              </a:highlight>
            </a:rPr>
            <a:t> successivo e sarà l’Assemblea che approverà il bilancio di detto esercizio che dovrà procedere alle deliberazioni di cui agli articoli 2447 o 2482-</a:t>
          </a:r>
          <a:r>
            <a:rPr lang="it-IT" sz="1700" b="0" i="1" dirty="0">
              <a:highlight>
                <a:srgbClr val="FF0000"/>
              </a:highlight>
            </a:rPr>
            <a:t>ter</a:t>
          </a:r>
          <a:r>
            <a:rPr lang="it-IT" sz="1700" b="0" i="0" dirty="0">
              <a:highlight>
                <a:srgbClr val="FF0000"/>
              </a:highlight>
            </a:rPr>
            <a:t> del Codice Civile;</a:t>
          </a:r>
        </a:p>
        <a:p>
          <a:pPr algn="just">
            <a:buFont typeface="+mj-lt"/>
            <a:buAutoNum type="arabicPeriod"/>
          </a:pPr>
          <a:r>
            <a:rPr lang="it-IT" sz="1700" b="0" i="0" dirty="0"/>
            <a:t>fino alla data dell’Assemblea che approverà il bilancio di detto </a:t>
          </a:r>
          <a:r>
            <a:rPr lang="it-IT" sz="1700" b="0" i="0" dirty="0">
              <a:highlight>
                <a:srgbClr val="FF0000"/>
              </a:highlight>
            </a:rPr>
            <a:t>quinto esercizio </a:t>
          </a:r>
          <a:r>
            <a:rPr lang="it-IT" sz="1700" b="1" i="0" dirty="0">
              <a:highlight>
                <a:srgbClr val="FF0000"/>
              </a:highlight>
            </a:rPr>
            <a:t>non opererà la causa di scioglimento</a:t>
          </a:r>
          <a:r>
            <a:rPr lang="it-IT" sz="1700" b="0" i="0" dirty="0">
              <a:highlight>
                <a:srgbClr val="FF0000"/>
              </a:highlight>
            </a:rPr>
            <a:t> della società per riduzione o perdita del capitale sociale di cui agli artt. 2484</a:t>
          </a:r>
          <a:r>
            <a:rPr lang="it-IT" sz="1700" b="0" i="0" dirty="0"/>
            <a:t>, primo comma, numero 4), e 2545-</a:t>
          </a:r>
          <a:r>
            <a:rPr lang="it-IT" sz="1700" b="0" i="1" dirty="0"/>
            <a:t>duodecies</a:t>
          </a:r>
          <a:r>
            <a:rPr lang="it-IT" sz="1700" b="0" i="0" dirty="0"/>
            <a:t> del Codice Civile (comma 3 del novellato art. 6 del </a:t>
          </a:r>
          <a:r>
            <a:rPr lang="it-IT" sz="1700" b="0" i="0" dirty="0" err="1"/>
            <a:t>d.l.</a:t>
          </a:r>
          <a:r>
            <a:rPr lang="it-IT" sz="1700" b="0" i="0" dirty="0"/>
            <a:t> n. 23/2020).</a:t>
          </a:r>
          <a:endParaRPr lang="en-US" sz="1700" dirty="0"/>
        </a:p>
      </dgm:t>
    </dgm:pt>
    <dgm:pt modelId="{650EB4E5-AF25-4677-A295-E69B256CFDC6}" type="parTrans" cxnId="{994ACAF0-7A69-4574-B275-6B882FBF1C09}">
      <dgm:prSet/>
      <dgm:spPr/>
      <dgm:t>
        <a:bodyPr/>
        <a:lstStyle/>
        <a:p>
          <a:endParaRPr lang="en-US"/>
        </a:p>
      </dgm:t>
    </dgm:pt>
    <dgm:pt modelId="{5584C6DB-AA5F-4DCA-9B93-8A19B6A13359}" type="sibTrans" cxnId="{994ACAF0-7A69-4574-B275-6B882FBF1C09}">
      <dgm:prSet/>
      <dgm:spPr/>
      <dgm:t>
        <a:bodyPr/>
        <a:lstStyle/>
        <a:p>
          <a:endParaRPr lang="en-US"/>
        </a:p>
      </dgm:t>
    </dgm:pt>
    <dgm:pt modelId="{8E1F40B1-C3F0-4BF2-AA00-2BBDC2E69AE5}" type="pres">
      <dgm:prSet presAssocID="{6F8BF892-ABE6-4ADE-AD76-395D2A60113F}" presName="diagram" presStyleCnt="0">
        <dgm:presLayoutVars>
          <dgm:dir/>
          <dgm:resizeHandles val="exact"/>
        </dgm:presLayoutVars>
      </dgm:prSet>
      <dgm:spPr/>
    </dgm:pt>
    <dgm:pt modelId="{7763DBDC-AE6E-4B26-8A99-271078A2CD65}" type="pres">
      <dgm:prSet presAssocID="{E97EA635-E733-408C-95FF-4DA8A07C1A56}" presName="node" presStyleLbl="node1" presStyleIdx="0" presStyleCnt="1" custScaleX="494042" custScaleY="579987" custLinFactNeighborX="24" custLinFactNeighborY="3172">
        <dgm:presLayoutVars>
          <dgm:bulletEnabled val="1"/>
        </dgm:presLayoutVars>
      </dgm:prSet>
      <dgm:spPr/>
    </dgm:pt>
  </dgm:ptLst>
  <dgm:cxnLst>
    <dgm:cxn modelId="{FE563517-9B9F-4241-BC8E-3A60A6391984}" type="presOf" srcId="{6F8BF892-ABE6-4ADE-AD76-395D2A60113F}" destId="{8E1F40B1-C3F0-4BF2-AA00-2BBDC2E69AE5}" srcOrd="0" destOrd="0" presId="urn:microsoft.com/office/officeart/2005/8/layout/default"/>
    <dgm:cxn modelId="{FA921F91-7484-4A98-8201-5B4FA5F558DE}" type="presOf" srcId="{E97EA635-E733-408C-95FF-4DA8A07C1A56}" destId="{7763DBDC-AE6E-4B26-8A99-271078A2CD65}" srcOrd="0" destOrd="0" presId="urn:microsoft.com/office/officeart/2005/8/layout/default"/>
    <dgm:cxn modelId="{994ACAF0-7A69-4574-B275-6B882FBF1C09}" srcId="{6F8BF892-ABE6-4ADE-AD76-395D2A60113F}" destId="{E97EA635-E733-408C-95FF-4DA8A07C1A56}" srcOrd="0" destOrd="0" parTransId="{650EB4E5-AF25-4677-A295-E69B256CFDC6}" sibTransId="{5584C6DB-AA5F-4DCA-9B93-8A19B6A13359}"/>
    <dgm:cxn modelId="{D346FC9C-1DE7-4006-A23E-060205C1B19C}" type="presParOf" srcId="{8E1F40B1-C3F0-4BF2-AA00-2BBDC2E69AE5}" destId="{7763DBDC-AE6E-4B26-8A99-271078A2CD65}"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3DBDC-AE6E-4B26-8A99-271078A2CD65}">
      <dsp:nvSpPr>
        <dsp:cNvPr id="0" name=""/>
        <dsp:cNvSpPr/>
      </dsp:nvSpPr>
      <dsp:spPr>
        <a:xfrm>
          <a:off x="0" y="481024"/>
          <a:ext cx="5964758" cy="357885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endParaRPr lang="it-IT" sz="1600" kern="1200" dirty="0"/>
        </a:p>
        <a:p>
          <a:pPr marL="0" lvl="0" indent="0" algn="just" defTabSz="711200">
            <a:lnSpc>
              <a:spcPct val="90000"/>
            </a:lnSpc>
            <a:spcBef>
              <a:spcPct val="0"/>
            </a:spcBef>
            <a:spcAft>
              <a:spcPct val="35000"/>
            </a:spcAft>
            <a:buNone/>
          </a:pPr>
          <a:endParaRPr lang="it-IT" sz="1600" kern="1200" dirty="0"/>
        </a:p>
        <a:p>
          <a:pPr marL="0" lvl="0" indent="0" algn="just" defTabSz="711200">
            <a:lnSpc>
              <a:spcPct val="90000"/>
            </a:lnSpc>
            <a:spcBef>
              <a:spcPct val="0"/>
            </a:spcBef>
            <a:spcAft>
              <a:spcPct val="35000"/>
            </a:spcAft>
            <a:buNone/>
          </a:pPr>
          <a:r>
            <a:rPr lang="it-IT" sz="1600" kern="1200" dirty="0"/>
            <a:t>ART. 26 d.l.179/2012</a:t>
          </a:r>
        </a:p>
        <a:p>
          <a:pPr marL="0" lvl="0" indent="0" algn="just" defTabSz="711200">
            <a:lnSpc>
              <a:spcPct val="90000"/>
            </a:lnSpc>
            <a:spcBef>
              <a:spcPct val="0"/>
            </a:spcBef>
            <a:spcAft>
              <a:spcPct val="35000"/>
            </a:spcAft>
            <a:buNone/>
          </a:pPr>
          <a:r>
            <a:rPr lang="it-IT" sz="1600" kern="1200" dirty="0"/>
            <a:t>1. Nelle start-up innovative il termine entro il quale la perdita deve risultare diminuita a meno di un terzo stabilito dagli articoli 2446, comma secondo, e 2482-bis, comma quarto, del codice civile, </a:t>
          </a:r>
          <a:r>
            <a:rPr lang="it-IT" sz="1600" kern="1200" dirty="0" err="1"/>
            <a:t>e’</a:t>
          </a:r>
          <a:r>
            <a:rPr lang="it-IT" sz="1600" kern="1200" dirty="0"/>
            <a:t> </a:t>
          </a:r>
          <a:r>
            <a:rPr lang="it-IT" sz="1600" b="1" kern="1200" dirty="0">
              <a:solidFill>
                <a:srgbClr val="FF0000"/>
              </a:solidFill>
            </a:rPr>
            <a:t>posticipato al secondo esercizio successivo.</a:t>
          </a:r>
        </a:p>
        <a:p>
          <a:pPr marL="0" lvl="0" indent="0" algn="just" defTabSz="711200">
            <a:lnSpc>
              <a:spcPct val="90000"/>
            </a:lnSpc>
            <a:spcBef>
              <a:spcPct val="0"/>
            </a:spcBef>
            <a:spcAft>
              <a:spcPct val="35000"/>
            </a:spcAft>
            <a:buNone/>
          </a:pPr>
          <a:r>
            <a:rPr lang="it-IT" sz="1600" b="1" kern="1200" dirty="0">
              <a:solidFill>
                <a:schemeClr val="bg1"/>
              </a:solidFill>
            </a:rPr>
            <a:t>2. Nelle start-up innovative che si trovino nelle ipotesi previste dagli articoli 2447 o 2482-ter del codice civile l'assemblea convocata senza indugio dagli amministratori, in alternativa all'immediata riduzione del capitale e al contemporaneo aumento del medesimo a una cifra non inferiore al minimo legale, </a:t>
          </a:r>
          <a:r>
            <a:rPr lang="it-IT" sz="1600" b="1" kern="1200" dirty="0" err="1">
              <a:solidFill>
                <a:schemeClr val="bg1"/>
              </a:solidFill>
            </a:rPr>
            <a:t>puo'</a:t>
          </a:r>
          <a:r>
            <a:rPr lang="it-IT" sz="1600" b="1" kern="1200" dirty="0">
              <a:solidFill>
                <a:schemeClr val="bg1"/>
              </a:solidFill>
            </a:rPr>
            <a:t> deliberare di rinviare tali decisioni alla chiusura dell'esercizio successivo. Fino alla chiusura di tale esercizio non opera la causa di scioglimento della </a:t>
          </a:r>
          <a:r>
            <a:rPr lang="it-IT" sz="1600" b="1" kern="1200" dirty="0" err="1">
              <a:solidFill>
                <a:schemeClr val="bg1"/>
              </a:solidFill>
            </a:rPr>
            <a:t>societa'per</a:t>
          </a:r>
          <a:r>
            <a:rPr lang="it-IT" sz="1600" b="1" kern="1200" dirty="0">
              <a:solidFill>
                <a:schemeClr val="bg1"/>
              </a:solidFill>
            </a:rPr>
            <a:t> riduzione o perdita del capitale sociale di cui agli articoli 2484, primo comma, punto n. 4), e 2545-duodecies del codice </a:t>
          </a:r>
          <a:r>
            <a:rPr lang="it-IT" sz="1600" b="1" kern="1200" dirty="0">
              <a:solidFill>
                <a:srgbClr val="FF0000"/>
              </a:solidFill>
            </a:rPr>
            <a:t>civile.</a:t>
          </a:r>
        </a:p>
        <a:p>
          <a:pPr marL="0" lvl="0" indent="0" algn="just" defTabSz="711200">
            <a:lnSpc>
              <a:spcPct val="90000"/>
            </a:lnSpc>
            <a:spcBef>
              <a:spcPct val="0"/>
            </a:spcBef>
            <a:spcAft>
              <a:spcPct val="35000"/>
            </a:spcAft>
            <a:buNone/>
          </a:pPr>
          <a:r>
            <a:rPr lang="it-IT" sz="1600" b="1" kern="1200" dirty="0">
              <a:solidFill>
                <a:srgbClr val="FF0000"/>
              </a:solidFill>
            </a:rPr>
            <a:t>3. Se entro l'esercizio successivo il capitale non risulta reintegrato al di sopra del minimo legale, l'assemblea che approva il bilancio di tale esercizio deve deliberare ai sensi degli articoli 2447 o 2482-ter del codice civile.</a:t>
          </a:r>
          <a:endParaRPr lang="en-US" sz="1600" b="1" kern="1200" dirty="0">
            <a:solidFill>
              <a:srgbClr val="FF0000"/>
            </a:solidFill>
          </a:endParaRPr>
        </a:p>
      </dsp:txBody>
      <dsp:txXfrm>
        <a:off x="0" y="481024"/>
        <a:ext cx="5964758" cy="3578854"/>
      </dsp:txXfrm>
    </dsp:sp>
    <dsp:sp modelId="{A134E75A-3230-40A2-9216-DF29AE7B6BB4}">
      <dsp:nvSpPr>
        <dsp:cNvPr id="0" name=""/>
        <dsp:cNvSpPr/>
      </dsp:nvSpPr>
      <dsp:spPr>
        <a:xfrm>
          <a:off x="5999290" y="521653"/>
          <a:ext cx="4646308" cy="3578854"/>
        </a:xfrm>
        <a:prstGeom prst="rect">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b="1" i="0" kern="1200" dirty="0"/>
            <a:t>LEGGE DI BILANCIO 2021</a:t>
          </a:r>
        </a:p>
        <a:p>
          <a:pPr marL="0" lvl="0" indent="0" algn="just" defTabSz="711200">
            <a:lnSpc>
              <a:spcPct val="90000"/>
            </a:lnSpc>
            <a:spcBef>
              <a:spcPct val="0"/>
            </a:spcBef>
            <a:spcAft>
              <a:spcPct val="35000"/>
            </a:spcAft>
            <a:buNone/>
          </a:pPr>
          <a:r>
            <a:rPr lang="it-IT" sz="1600" b="1" i="0" kern="1200" dirty="0"/>
            <a:t>proroga al quinto esercizio successivo</a:t>
          </a:r>
          <a:r>
            <a:rPr lang="it-IT" sz="1600" b="0" i="0" kern="1200" dirty="0"/>
            <a:t> (</a:t>
          </a:r>
          <a:r>
            <a:rPr lang="it-IT" sz="1600" b="0" i="1" kern="1200" dirty="0"/>
            <a:t>i.e.</a:t>
          </a:r>
          <a:r>
            <a:rPr lang="it-IT" sz="1600" b="0" i="0" kern="1200" dirty="0"/>
            <a:t> </a:t>
          </a:r>
          <a:r>
            <a:rPr lang="it-IT" sz="1600" b="1" i="0" kern="1200" dirty="0"/>
            <a:t>2025</a:t>
          </a:r>
          <a:r>
            <a:rPr lang="it-IT" sz="1600" b="0" i="0" kern="1200" dirty="0"/>
            <a:t> per le società con periodo amministrativo coincidente con l’anno solare) gli </a:t>
          </a:r>
          <a:r>
            <a:rPr lang="it-IT" sz="1600" b="1" i="0" kern="1200" dirty="0"/>
            <a:t>obblighi</a:t>
          </a:r>
          <a:r>
            <a:rPr lang="it-IT" sz="1600" b="0" i="0" kern="1200" dirty="0"/>
            <a:t> di </a:t>
          </a:r>
          <a:r>
            <a:rPr lang="it-IT" sz="1600" b="1" i="0" kern="1200" dirty="0"/>
            <a:t>riduzione del capitale sociale</a:t>
          </a:r>
          <a:r>
            <a:rPr lang="it-IT" sz="1600" b="0" i="0" kern="1200" dirty="0"/>
            <a:t> derivanti dal realizzo di </a:t>
          </a:r>
          <a:r>
            <a:rPr lang="it-IT" sz="1600" b="1" i="0" kern="1200" dirty="0"/>
            <a:t>perdite</a:t>
          </a:r>
          <a:r>
            <a:rPr lang="it-IT" sz="1600" b="0" i="0" kern="1200" dirty="0"/>
            <a:t> </a:t>
          </a:r>
          <a:r>
            <a:rPr lang="it-IT" sz="1600" b="1" i="0" kern="1200" dirty="0"/>
            <a:t>emerse</a:t>
          </a:r>
          <a:r>
            <a:rPr lang="it-IT" sz="1600" b="0" i="0" kern="1200" dirty="0"/>
            <a:t> nell’esercizio in corso alla data del </a:t>
          </a:r>
          <a:r>
            <a:rPr lang="it-IT" sz="1600" b="1" i="0" kern="1200" dirty="0"/>
            <a:t>31 dicembre 2020 </a:t>
          </a:r>
          <a:r>
            <a:rPr lang="it-IT" sz="1600" b="0" i="0" kern="1200" dirty="0"/>
            <a:t>nonché l’operatività delle eventuali </a:t>
          </a:r>
          <a:r>
            <a:rPr lang="it-IT" sz="1600" b="1" i="0" kern="1200" dirty="0"/>
            <a:t>cause di scioglimento</a:t>
          </a:r>
          <a:r>
            <a:rPr lang="it-IT" sz="1600" b="0" i="0" kern="1200" dirty="0"/>
            <a:t> verificatesi nello stesso anno.</a:t>
          </a:r>
        </a:p>
        <a:p>
          <a:pPr marL="0" lvl="0" indent="0" algn="just" defTabSz="711200">
            <a:lnSpc>
              <a:spcPct val="90000"/>
            </a:lnSpc>
            <a:spcBef>
              <a:spcPct val="0"/>
            </a:spcBef>
            <a:spcAft>
              <a:spcPct val="35000"/>
            </a:spcAft>
            <a:buNone/>
          </a:pPr>
          <a:r>
            <a:rPr lang="it-IT" sz="1600" b="0" i="0" kern="1200" dirty="0"/>
            <a:t>Se entro l'esercizio successivo il capitale non risulta reintegrato al di sopra del minimo legale, l'assemblea che approva il bilancio di tale esercizio deve deliberare ai sensi degli articoli 2447 o 2482-ter del codice civile.</a:t>
          </a:r>
          <a:endParaRPr lang="it-IT" sz="1600" kern="1200" dirty="0"/>
        </a:p>
      </dsp:txBody>
      <dsp:txXfrm>
        <a:off x="5999290" y="521653"/>
        <a:ext cx="4646308" cy="3578854"/>
      </dsp:txXfrm>
    </dsp:sp>
    <dsp:sp modelId="{49BC71EA-C912-4A7C-B814-598288F89205}">
      <dsp:nvSpPr>
        <dsp:cNvPr id="0" name=""/>
        <dsp:cNvSpPr/>
      </dsp:nvSpPr>
      <dsp:spPr>
        <a:xfrm>
          <a:off x="6129306" y="4161912"/>
          <a:ext cx="4032480" cy="2670969"/>
        </a:xfrm>
        <a:prstGeom prst="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Il </a:t>
          </a:r>
          <a:r>
            <a:rPr lang="en-US" sz="1600" kern="1200" dirty="0" err="1"/>
            <a:t>Consiglio</a:t>
          </a:r>
          <a:r>
            <a:rPr lang="en-US" sz="1600" kern="1200" dirty="0"/>
            <a:t> Nazionale  </a:t>
          </a:r>
          <a:r>
            <a:rPr lang="en-US" sz="1600" kern="1200" dirty="0" err="1"/>
            <a:t>dei</a:t>
          </a:r>
          <a:r>
            <a:rPr lang="en-US" sz="1600" kern="1200" dirty="0"/>
            <a:t> Dottori </a:t>
          </a:r>
          <a:r>
            <a:rPr lang="en-US" sz="1600" kern="1200" dirty="0" err="1"/>
            <a:t>Commercialisti</a:t>
          </a:r>
          <a:r>
            <a:rPr lang="en-US" sz="1600" kern="1200" dirty="0"/>
            <a:t> è </a:t>
          </a:r>
          <a:r>
            <a:rPr lang="en-US" sz="1600" kern="1200" dirty="0" err="1"/>
            <a:t>deputato</a:t>
          </a:r>
          <a:r>
            <a:rPr lang="en-US" sz="1600" kern="1200" dirty="0"/>
            <a:t> ad </a:t>
          </a:r>
          <a:r>
            <a:rPr lang="en-US" sz="1600" kern="1200" dirty="0" err="1"/>
            <a:t>emanare</a:t>
          </a:r>
          <a:r>
            <a:rPr lang="en-US" sz="1600" kern="1200" dirty="0"/>
            <a:t> </a:t>
          </a:r>
          <a:r>
            <a:rPr lang="en-US" sz="1600" kern="1200" dirty="0" err="1"/>
            <a:t>gli</a:t>
          </a:r>
          <a:r>
            <a:rPr lang="en-US" sz="1600" kern="1200" dirty="0"/>
            <a:t> </a:t>
          </a:r>
          <a:r>
            <a:rPr lang="en-US" sz="1600" kern="1200" dirty="0" err="1"/>
            <a:t>indici</a:t>
          </a:r>
          <a:r>
            <a:rPr lang="en-US" sz="1600" kern="1200" dirty="0"/>
            <a:t> di cui al comma 1 secondo le </a:t>
          </a:r>
          <a:r>
            <a:rPr lang="en-US" sz="1600" kern="1200" dirty="0" err="1"/>
            <a:t>seguenti</a:t>
          </a:r>
          <a:r>
            <a:rPr lang="en-US" sz="1600" kern="1200" dirty="0"/>
            <a:t> </a:t>
          </a:r>
          <a:r>
            <a:rPr lang="en-US" sz="1600" kern="1200" dirty="0" err="1"/>
            <a:t>caratteristiche</a:t>
          </a:r>
          <a:r>
            <a:rPr lang="en-US" sz="1600" kern="1200" dirty="0"/>
            <a:t>: </a:t>
          </a:r>
          <a:r>
            <a:rPr lang="en-US" sz="1600" kern="1200" dirty="0" err="1"/>
            <a:t>indici</a:t>
          </a:r>
          <a:r>
            <a:rPr lang="en-US" sz="1600" kern="1200" dirty="0"/>
            <a:t> </a:t>
          </a:r>
          <a:r>
            <a:rPr lang="en-US" sz="1600" kern="1200" dirty="0" err="1"/>
            <a:t>revisionati</a:t>
          </a:r>
          <a:r>
            <a:rPr lang="en-US" sz="1600" kern="1200" dirty="0"/>
            <a:t> </a:t>
          </a:r>
          <a:r>
            <a:rPr lang="en-US" sz="1600" kern="1200" dirty="0" err="1"/>
            <a:t>ogni</a:t>
          </a:r>
          <a:r>
            <a:rPr lang="en-US" sz="1600" kern="1200" dirty="0"/>
            <a:t> 3 anni, secondo la </a:t>
          </a:r>
          <a:r>
            <a:rPr lang="en-US" sz="1600" kern="1200" dirty="0" err="1"/>
            <a:t>classificazione</a:t>
          </a:r>
          <a:r>
            <a:rPr lang="en-US" sz="1600" kern="1200" dirty="0"/>
            <a:t> </a:t>
          </a:r>
          <a:r>
            <a:rPr lang="en-US" sz="1600" kern="1200" dirty="0" err="1"/>
            <a:t>Istat</a:t>
          </a:r>
          <a:r>
            <a:rPr lang="en-US" sz="1600" kern="1200" dirty="0"/>
            <a:t> </a:t>
          </a:r>
          <a:r>
            <a:rPr lang="en-US" sz="1600" kern="1200" dirty="0" err="1"/>
            <a:t>delle</a:t>
          </a:r>
          <a:r>
            <a:rPr lang="en-US" sz="1600" kern="1200" dirty="0"/>
            <a:t> </a:t>
          </a:r>
          <a:r>
            <a:rPr lang="en-US" sz="1600" kern="1200" dirty="0" err="1"/>
            <a:t>attività</a:t>
          </a:r>
          <a:r>
            <a:rPr lang="en-US" sz="1600" kern="1200" dirty="0"/>
            <a:t> </a:t>
          </a:r>
          <a:r>
            <a:rPr lang="en-US" sz="1600" kern="1200" dirty="0" err="1"/>
            <a:t>economiche</a:t>
          </a:r>
          <a:r>
            <a:rPr lang="en-US" sz="1600" kern="1200" dirty="0"/>
            <a:t> e, </a:t>
          </a:r>
          <a:r>
            <a:rPr lang="en-US" sz="1600" kern="1200" dirty="0" err="1"/>
            <a:t>quindi</a:t>
          </a:r>
          <a:r>
            <a:rPr lang="en-US" sz="1600" kern="1200" dirty="0"/>
            <a:t> per </a:t>
          </a:r>
          <a:r>
            <a:rPr lang="en-US" sz="1600" kern="1200" dirty="0" err="1"/>
            <a:t>tipologia</a:t>
          </a:r>
          <a:r>
            <a:rPr lang="en-US" sz="1600" kern="1200" dirty="0"/>
            <a:t> di </a:t>
          </a:r>
          <a:r>
            <a:rPr lang="en-US" sz="1600" kern="1200" dirty="0" err="1"/>
            <a:t>attività</a:t>
          </a:r>
          <a:r>
            <a:rPr lang="en-US" sz="1600" kern="1200" dirty="0"/>
            <a:t> </a:t>
          </a:r>
          <a:r>
            <a:rPr lang="en-US" sz="1600" kern="1200" dirty="0" err="1"/>
            <a:t>economica</a:t>
          </a:r>
          <a:r>
            <a:rPr lang="en-US" sz="1600" kern="1200" dirty="0"/>
            <a:t>; </a:t>
          </a:r>
          <a:r>
            <a:rPr lang="en-US" sz="1600" kern="1200" dirty="0" err="1"/>
            <a:t>indici</a:t>
          </a:r>
          <a:r>
            <a:rPr lang="en-US" sz="1600" kern="1200" dirty="0"/>
            <a:t> per le start-up innovative di cui al D.L. 179/2012, alle PMI innovative di cui </a:t>
          </a:r>
          <a:r>
            <a:rPr lang="en-US" sz="1600" kern="1200" dirty="0" err="1"/>
            <a:t>alla</a:t>
          </a:r>
          <a:r>
            <a:rPr lang="en-US" sz="1600" kern="1200" dirty="0"/>
            <a:t> </a:t>
          </a:r>
          <a:r>
            <a:rPr lang="en-US" sz="1600" kern="1200" dirty="0" err="1"/>
            <a:t>legge</a:t>
          </a:r>
          <a:r>
            <a:rPr lang="en-US" sz="1600" kern="1200" dirty="0"/>
            <a:t> 33/2015.</a:t>
          </a:r>
        </a:p>
      </dsp:txBody>
      <dsp:txXfrm>
        <a:off x="6129306" y="4161912"/>
        <a:ext cx="4032480" cy="2670969"/>
      </dsp:txXfrm>
    </dsp:sp>
    <dsp:sp modelId="{9EB4B936-8952-4E99-ACC7-27C2159AB8B8}">
      <dsp:nvSpPr>
        <dsp:cNvPr id="0" name=""/>
        <dsp:cNvSpPr/>
      </dsp:nvSpPr>
      <dsp:spPr>
        <a:xfrm>
          <a:off x="0" y="4919597"/>
          <a:ext cx="1308011" cy="1355666"/>
        </a:xfrm>
        <a:prstGeom prst="rect">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INDICI EMANATI NEL 2019</a:t>
          </a:r>
          <a:endParaRPr lang="en-US" sz="1600" kern="1200" dirty="0"/>
        </a:p>
      </dsp:txBody>
      <dsp:txXfrm>
        <a:off x="0" y="4919597"/>
        <a:ext cx="1308011" cy="1355666"/>
      </dsp:txXfrm>
    </dsp:sp>
    <dsp:sp modelId="{E6856D3A-533C-4799-B39B-E3A49B717978}">
      <dsp:nvSpPr>
        <dsp:cNvPr id="0" name=""/>
        <dsp:cNvSpPr/>
      </dsp:nvSpPr>
      <dsp:spPr>
        <a:xfrm>
          <a:off x="2217107" y="5023152"/>
          <a:ext cx="1228501" cy="1305541"/>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NEL 2022 GIA’ SOGGETTI A REVISIONE SENZA ESSERE ENTRATI IN VIGORE</a:t>
          </a:r>
          <a:endParaRPr lang="en-US" sz="1400" kern="1200" dirty="0"/>
        </a:p>
      </dsp:txBody>
      <dsp:txXfrm>
        <a:off x="2217107" y="5023152"/>
        <a:ext cx="1228501" cy="13055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3DBDC-AE6E-4B26-8A99-271078A2CD65}">
      <dsp:nvSpPr>
        <dsp:cNvPr id="0" name=""/>
        <dsp:cNvSpPr/>
      </dsp:nvSpPr>
      <dsp:spPr>
        <a:xfrm>
          <a:off x="909" y="81646"/>
          <a:ext cx="9504430" cy="6694709"/>
        </a:xfrm>
        <a:prstGeom prst="rect">
          <a:avLst/>
        </a:prstGeom>
        <a:solidFill>
          <a:srgbClr val="92D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b="1" i="0" kern="1200" dirty="0"/>
            <a:t>La novellata disposizione dell’art. 6 del </a:t>
          </a:r>
          <a:r>
            <a:rPr lang="it-IT" sz="1700" b="1" i="0" kern="1200" dirty="0" err="1"/>
            <a:t>d.l.</a:t>
          </a:r>
          <a:r>
            <a:rPr lang="it-IT" sz="1700" b="1" i="0" kern="1200" dirty="0"/>
            <a:t> n. 23/2020</a:t>
          </a:r>
          <a:endParaRPr lang="it-IT" sz="1700" b="0" i="0" kern="1200" dirty="0"/>
        </a:p>
        <a:p>
          <a:pPr marL="0" lvl="0" indent="0" algn="just" defTabSz="755650">
            <a:lnSpc>
              <a:spcPct val="90000"/>
            </a:lnSpc>
            <a:spcBef>
              <a:spcPct val="0"/>
            </a:spcBef>
            <a:spcAft>
              <a:spcPct val="35000"/>
            </a:spcAft>
            <a:buNone/>
          </a:pPr>
          <a:r>
            <a:rPr lang="it-IT" sz="1700" b="0" i="0" kern="1200" dirty="0"/>
            <a:t>In particolare, l’</a:t>
          </a:r>
          <a:r>
            <a:rPr lang="it-IT" sz="1700" b="1" i="0" kern="1200" dirty="0"/>
            <a:t>integralmente novellata</a:t>
          </a:r>
          <a:r>
            <a:rPr lang="it-IT" sz="1700" b="0" i="0" kern="1200" dirty="0"/>
            <a:t> formulazione del citato </a:t>
          </a:r>
          <a:r>
            <a:rPr lang="it-IT" sz="1700" b="1" i="0" kern="1200" dirty="0"/>
            <a:t>art. 6</a:t>
          </a:r>
          <a:r>
            <a:rPr lang="it-IT" sz="1700" b="0" i="0" kern="1200" dirty="0"/>
            <a:t> del </a:t>
          </a:r>
          <a:r>
            <a:rPr lang="it-IT" sz="1700" b="0" i="0" kern="1200" dirty="0" err="1"/>
            <a:t>d.l.</a:t>
          </a:r>
          <a:r>
            <a:rPr lang="it-IT" sz="1700" b="0" i="0" kern="1200" dirty="0"/>
            <a:t> n. 23/2020 – che assume un evidente </a:t>
          </a:r>
          <a:r>
            <a:rPr lang="it-IT" sz="1700" b="1" i="0" kern="1200" dirty="0"/>
            <a:t>carattere derogatorio</a:t>
          </a:r>
          <a:r>
            <a:rPr lang="it-IT" sz="1700" b="0" i="0" kern="1200" dirty="0"/>
            <a:t> alle disposizioni del Codice Civile – dispone, tra l’altro, che:</a:t>
          </a:r>
        </a:p>
        <a:p>
          <a:pPr marL="0" lvl="0" indent="0" algn="just" defTabSz="755650">
            <a:lnSpc>
              <a:spcPct val="90000"/>
            </a:lnSpc>
            <a:spcBef>
              <a:spcPct val="0"/>
            </a:spcBef>
            <a:spcAft>
              <a:spcPct val="35000"/>
            </a:spcAft>
            <a:buFont typeface="+mj-lt"/>
            <a:buNone/>
          </a:pPr>
          <a:r>
            <a:rPr lang="it-IT" sz="1700" b="0" i="0" kern="1200" dirty="0">
              <a:highlight>
                <a:srgbClr val="FF0000"/>
              </a:highlight>
            </a:rPr>
            <a:t>le </a:t>
          </a:r>
          <a:r>
            <a:rPr lang="it-IT" sz="1700" b="1" i="0" kern="1200" dirty="0">
              <a:highlight>
                <a:srgbClr val="FF0000"/>
              </a:highlight>
            </a:rPr>
            <a:t>perdite emerse</a:t>
          </a:r>
          <a:r>
            <a:rPr lang="it-IT" sz="1700" b="0" i="0" kern="1200" dirty="0">
              <a:highlight>
                <a:srgbClr val="FF0000"/>
              </a:highlight>
            </a:rPr>
            <a:t> nell’</a:t>
          </a:r>
          <a:r>
            <a:rPr lang="it-IT" sz="1700" b="1" i="0" kern="1200" dirty="0">
              <a:highlight>
                <a:srgbClr val="FF0000"/>
              </a:highlight>
            </a:rPr>
            <a:t>esercizio in corso </a:t>
          </a:r>
          <a:r>
            <a:rPr lang="it-IT" sz="1700" b="0" i="0" kern="1200" dirty="0">
              <a:highlight>
                <a:srgbClr val="FF0000"/>
              </a:highlight>
            </a:rPr>
            <a:t>alla data del </a:t>
          </a:r>
          <a:r>
            <a:rPr lang="it-IT" sz="1700" b="1" i="0" kern="1200" dirty="0">
              <a:highlight>
                <a:srgbClr val="FF0000"/>
              </a:highlight>
            </a:rPr>
            <a:t>31 dicembre 2020</a:t>
          </a:r>
          <a:r>
            <a:rPr lang="it-IT" sz="1700" b="0" i="0" kern="1200" dirty="0">
              <a:highlight>
                <a:srgbClr val="FF0000"/>
              </a:highlight>
            </a:rPr>
            <a:t> – </a:t>
          </a:r>
          <a:r>
            <a:rPr lang="it-IT" sz="1700" b="0" i="0" kern="1200" dirty="0"/>
            <a:t>ovvero nei bilanci che chiudono a detta data, così come per gli “</a:t>
          </a:r>
          <a:r>
            <a:rPr lang="it-IT" sz="1700" b="0" i="1" kern="1200" dirty="0"/>
            <a:t>esercizi a cavallo</a:t>
          </a:r>
          <a:r>
            <a:rPr lang="it-IT" sz="1700" b="0" i="0" kern="1200" dirty="0"/>
            <a:t>” (ad esempio, 1° luglio 2020 – 30 giugno 2021) – </a:t>
          </a:r>
          <a:r>
            <a:rPr lang="it-IT" sz="1700" b="1" i="0" kern="1200" dirty="0">
              <a:highlight>
                <a:srgbClr val="FF0000"/>
              </a:highlight>
            </a:rPr>
            <a:t>non richiedono</a:t>
          </a:r>
          <a:r>
            <a:rPr lang="it-IT" sz="1700" b="0" i="0" kern="1200" dirty="0">
              <a:highlight>
                <a:srgbClr val="FF0000"/>
              </a:highlight>
            </a:rPr>
            <a:t> gli </a:t>
          </a:r>
          <a:r>
            <a:rPr lang="it-IT" sz="1700" b="1" i="0" kern="1200" dirty="0">
              <a:highlight>
                <a:srgbClr val="FF0000"/>
              </a:highlight>
            </a:rPr>
            <a:t>interventi</a:t>
          </a:r>
          <a:r>
            <a:rPr lang="it-IT" sz="1700" b="0" i="0" kern="1200" dirty="0">
              <a:highlight>
                <a:srgbClr val="FF0000"/>
              </a:highlight>
            </a:rPr>
            <a:t> espressamente previsti in materia dal </a:t>
          </a:r>
          <a:r>
            <a:rPr lang="it-IT" sz="1700" b="1" i="0" kern="1200" dirty="0">
              <a:highlight>
                <a:srgbClr val="FF0000"/>
              </a:highlight>
            </a:rPr>
            <a:t>Codice Civile</a:t>
          </a:r>
          <a:r>
            <a:rPr lang="it-IT" sz="1700" b="0" i="0" kern="1200" dirty="0"/>
            <a:t>, per le </a:t>
          </a:r>
          <a:r>
            <a:rPr lang="it-IT" sz="1700" b="1" i="0" kern="1200" dirty="0"/>
            <a:t>società per azioni</a:t>
          </a:r>
          <a:r>
            <a:rPr lang="it-IT" sz="1700" b="0" i="0" kern="1200" dirty="0"/>
            <a:t> all’</a:t>
          </a:r>
          <a:r>
            <a:rPr lang="it-IT" sz="1700" b="1" i="0" kern="1200" dirty="0"/>
            <a:t>art. 2446</a:t>
          </a:r>
          <a:r>
            <a:rPr lang="it-IT" sz="1700" b="0" i="0" kern="1200" dirty="0"/>
            <a:t> (“</a:t>
          </a:r>
          <a:r>
            <a:rPr lang="it-IT" sz="1700" b="0" i="1" kern="1200" dirty="0"/>
            <a:t>Riduzione del capitale per perdite</a:t>
          </a:r>
          <a:r>
            <a:rPr lang="it-IT" sz="1700" b="0" i="0" kern="1200" dirty="0"/>
            <a:t>”), </a:t>
          </a:r>
          <a:r>
            <a:rPr lang="it-IT" sz="1700" b="1" i="0" kern="1200" dirty="0"/>
            <a:t>commi 2 e 3</a:t>
          </a:r>
          <a:r>
            <a:rPr lang="it-IT" sz="1700" b="0" i="0" kern="1200" dirty="0"/>
            <a:t>, e all’</a:t>
          </a:r>
          <a:r>
            <a:rPr lang="it-IT" sz="1700" b="1" i="0" kern="1200" dirty="0"/>
            <a:t>art. 2447</a:t>
          </a:r>
          <a:r>
            <a:rPr lang="it-IT" sz="1700" b="0" i="0" kern="1200" dirty="0"/>
            <a:t> (“</a:t>
          </a:r>
          <a:r>
            <a:rPr lang="it-IT" sz="1700" b="0" i="1" kern="1200" dirty="0"/>
            <a:t>Riduzione del capitale sociale al di sotto del limite legale</a:t>
          </a:r>
          <a:r>
            <a:rPr lang="it-IT" sz="1700" b="0" i="0" kern="1200" dirty="0"/>
            <a:t>”); per le </a:t>
          </a:r>
          <a:r>
            <a:rPr lang="it-IT" sz="1700" b="1" i="0" kern="1200" dirty="0"/>
            <a:t>società a responsabilità limitata</a:t>
          </a:r>
          <a:r>
            <a:rPr lang="it-IT" sz="1700" b="0" i="0" kern="1200" dirty="0"/>
            <a:t> all’</a:t>
          </a:r>
          <a:r>
            <a:rPr lang="it-IT" sz="1700" b="1" i="0" kern="1200" dirty="0"/>
            <a:t>art. 2482-</a:t>
          </a:r>
          <a:r>
            <a:rPr lang="it-IT" sz="1700" b="1" i="1" kern="1200" dirty="0"/>
            <a:t>bis</a:t>
          </a:r>
          <a:r>
            <a:rPr lang="it-IT" sz="1700" b="0" i="0" kern="1200" dirty="0"/>
            <a:t> (“</a:t>
          </a:r>
          <a:r>
            <a:rPr lang="it-IT" sz="1700" b="0" i="1" kern="1200" dirty="0"/>
            <a:t>Riduzione del capitale per perdite</a:t>
          </a:r>
          <a:r>
            <a:rPr lang="it-IT" sz="1700" b="0" i="0" kern="1200" dirty="0"/>
            <a:t>”), commi 4, 5 e 6 e all’</a:t>
          </a:r>
          <a:r>
            <a:rPr lang="it-IT" sz="1700" b="1" i="0" kern="1200" dirty="0"/>
            <a:t>art. 2482-</a:t>
          </a:r>
          <a:r>
            <a:rPr lang="it-IT" sz="1700" b="1" i="1" kern="1200" dirty="0"/>
            <a:t>ter</a:t>
          </a:r>
          <a:r>
            <a:rPr lang="it-IT" sz="1700" b="0" i="0" kern="1200" dirty="0"/>
            <a:t> (“</a:t>
          </a:r>
          <a:r>
            <a:rPr lang="it-IT" sz="1700" b="0" i="1" kern="1200" dirty="0"/>
            <a:t>Riduzione del capitale al di sotto del minimo legale</a:t>
          </a:r>
          <a:r>
            <a:rPr lang="it-IT" sz="1700" b="0" i="0" kern="1200" dirty="0"/>
            <a:t>”);</a:t>
          </a:r>
        </a:p>
        <a:p>
          <a:pPr marL="0" lvl="0" indent="0" algn="just" defTabSz="755650">
            <a:lnSpc>
              <a:spcPct val="90000"/>
            </a:lnSpc>
            <a:spcBef>
              <a:spcPct val="0"/>
            </a:spcBef>
            <a:spcAft>
              <a:spcPct val="35000"/>
            </a:spcAft>
            <a:buFont typeface="+mj-lt"/>
            <a:buNone/>
          </a:pPr>
          <a:r>
            <a:rPr lang="it-IT" sz="1700" b="1" i="0" kern="1200" dirty="0">
              <a:highlight>
                <a:srgbClr val="FF0000"/>
              </a:highlight>
            </a:rPr>
            <a:t>non opera</a:t>
          </a:r>
          <a:r>
            <a:rPr lang="it-IT" sz="1700" b="0" i="0" kern="1200" dirty="0">
              <a:highlight>
                <a:srgbClr val="FF0000"/>
              </a:highlight>
            </a:rPr>
            <a:t> la </a:t>
          </a:r>
          <a:r>
            <a:rPr lang="it-IT" sz="1700" b="1" i="0" kern="1200" dirty="0">
              <a:highlight>
                <a:srgbClr val="FF0000"/>
              </a:highlight>
            </a:rPr>
            <a:t>causa di scioglimento</a:t>
          </a:r>
          <a:r>
            <a:rPr lang="it-IT" sz="1700" b="0" i="0" kern="1200" dirty="0">
              <a:highlight>
                <a:srgbClr val="FF0000"/>
              </a:highlight>
            </a:rPr>
            <a:t> delle società per riduzione o perdita del capitale sociale di cui, per le società di capitali, all’</a:t>
          </a:r>
          <a:r>
            <a:rPr lang="it-IT" sz="1700" b="1" i="0" kern="1200" dirty="0">
              <a:highlight>
                <a:srgbClr val="FF0000"/>
              </a:highlight>
            </a:rPr>
            <a:t>art. 2484</a:t>
          </a:r>
          <a:r>
            <a:rPr lang="it-IT" sz="1700" b="0" i="0" kern="1200" dirty="0">
              <a:highlight>
                <a:srgbClr val="FF0000"/>
              </a:highlight>
            </a:rPr>
            <a:t> (“</a:t>
          </a:r>
          <a:r>
            <a:rPr lang="it-IT" sz="1700" b="0" i="1" kern="1200" dirty="0">
              <a:highlight>
                <a:srgbClr val="FF0000"/>
              </a:highlight>
            </a:rPr>
            <a:t>Cause di scioglimento</a:t>
          </a:r>
          <a:r>
            <a:rPr lang="it-IT" sz="1700" b="0" i="0" kern="1200" dirty="0">
              <a:highlight>
                <a:srgbClr val="FF0000"/>
              </a:highlight>
            </a:rPr>
            <a:t>”), </a:t>
          </a:r>
          <a:r>
            <a:rPr lang="it-IT" sz="1700" b="1" i="0" kern="1200" dirty="0">
              <a:highlight>
                <a:srgbClr val="FF0000"/>
              </a:highlight>
            </a:rPr>
            <a:t>comma 1, n. 4</a:t>
          </a:r>
          <a:r>
            <a:rPr lang="it-IT" sz="1700" b="0" i="0" kern="1200" dirty="0">
              <a:highlight>
                <a:srgbClr val="FF0000"/>
              </a:highlight>
            </a:rPr>
            <a:t> e, per le società cooperative, all’</a:t>
          </a:r>
          <a:r>
            <a:rPr lang="it-IT" sz="1700" b="1" i="0" kern="1200" dirty="0">
              <a:highlight>
                <a:srgbClr val="FF0000"/>
              </a:highlight>
            </a:rPr>
            <a:t>art. 2545-</a:t>
          </a:r>
          <a:r>
            <a:rPr lang="it-IT" sz="1700" b="1" i="1" kern="1200" dirty="0">
              <a:highlight>
                <a:srgbClr val="FF0000"/>
              </a:highlight>
            </a:rPr>
            <a:t>duodecies</a:t>
          </a:r>
          <a:r>
            <a:rPr lang="it-IT" sz="1700" b="0" i="0" kern="1200" dirty="0">
              <a:highlight>
                <a:srgbClr val="FF0000"/>
              </a:highlight>
            </a:rPr>
            <a:t> (“</a:t>
          </a:r>
          <a:r>
            <a:rPr lang="it-IT" sz="1700" b="0" i="1" kern="1200" dirty="0">
              <a:highlight>
                <a:srgbClr val="FF0000"/>
              </a:highlight>
            </a:rPr>
            <a:t>Scioglimento</a:t>
          </a:r>
          <a:r>
            <a:rPr lang="it-IT" sz="1700" b="0" i="0" kern="1200" dirty="0">
              <a:highlight>
                <a:srgbClr val="FF0000"/>
              </a:highlight>
            </a:rPr>
            <a:t>”), </a:t>
          </a:r>
          <a:r>
            <a:rPr lang="it-IT" sz="1700" b="1" i="0" kern="1200" dirty="0">
              <a:highlight>
                <a:srgbClr val="FF0000"/>
              </a:highlight>
            </a:rPr>
            <a:t>comma 1</a:t>
          </a:r>
          <a:r>
            <a:rPr lang="it-IT" sz="1700" b="0" i="0" kern="1200" dirty="0">
              <a:highlight>
                <a:srgbClr val="FF0000"/>
              </a:highlight>
            </a:rPr>
            <a:t>, del </a:t>
          </a:r>
          <a:r>
            <a:rPr lang="it-IT" sz="1700" b="1" i="0" kern="1200" dirty="0">
              <a:highlight>
                <a:srgbClr val="FF0000"/>
              </a:highlight>
            </a:rPr>
            <a:t>Codice Civile</a:t>
          </a:r>
          <a:r>
            <a:rPr lang="it-IT" sz="1700" b="0" i="0" kern="1200" dirty="0">
              <a:highlight>
                <a:srgbClr val="FF0000"/>
              </a:highlight>
            </a:rPr>
            <a:t>;</a:t>
          </a:r>
        </a:p>
        <a:p>
          <a:pPr marL="0" lvl="0" indent="0" algn="just" defTabSz="755650">
            <a:lnSpc>
              <a:spcPct val="90000"/>
            </a:lnSpc>
            <a:spcBef>
              <a:spcPct val="0"/>
            </a:spcBef>
            <a:spcAft>
              <a:spcPct val="35000"/>
            </a:spcAft>
            <a:buFont typeface="+mj-lt"/>
            <a:buNone/>
          </a:pPr>
          <a:r>
            <a:rPr lang="it-IT" sz="1700" b="0" i="0" kern="1200" dirty="0">
              <a:highlight>
                <a:srgbClr val="FF0000"/>
              </a:highlight>
            </a:rPr>
            <a:t>il </a:t>
          </a:r>
          <a:r>
            <a:rPr lang="it-IT" sz="1700" b="1" i="0" kern="1200" dirty="0">
              <a:highlight>
                <a:srgbClr val="FF0000"/>
              </a:highlight>
            </a:rPr>
            <a:t>termine</a:t>
          </a:r>
          <a:r>
            <a:rPr lang="it-IT" sz="1700" b="0" i="0" kern="1200" dirty="0">
              <a:highlight>
                <a:srgbClr val="FF0000"/>
              </a:highlight>
            </a:rPr>
            <a:t> entro il quale la perdita deve risultare diminuita a meno di un terzo, </a:t>
          </a:r>
          <a:r>
            <a:rPr lang="it-IT" sz="1700" b="0" i="1" kern="1200" dirty="0">
              <a:highlight>
                <a:srgbClr val="FF0000"/>
              </a:highlight>
            </a:rPr>
            <a:t>ex</a:t>
          </a:r>
          <a:r>
            <a:rPr lang="it-IT" sz="1700" b="0" i="0" kern="1200" dirty="0">
              <a:highlight>
                <a:srgbClr val="FF0000"/>
              </a:highlight>
            </a:rPr>
            <a:t> </a:t>
          </a:r>
          <a:r>
            <a:rPr lang="it-IT" sz="1700" b="1" i="0" kern="1200" dirty="0">
              <a:highlight>
                <a:srgbClr val="FF0000"/>
              </a:highlight>
            </a:rPr>
            <a:t>art. 2446, comma 2 e art. 2482-</a:t>
          </a:r>
          <a:r>
            <a:rPr lang="it-IT" sz="1700" b="1" i="1" kern="1200" dirty="0">
              <a:highlight>
                <a:srgbClr val="FF0000"/>
              </a:highlight>
            </a:rPr>
            <a:t>bis</a:t>
          </a:r>
          <a:r>
            <a:rPr lang="it-IT" sz="1700" b="1" i="0" kern="1200" dirty="0">
              <a:highlight>
                <a:srgbClr val="FF0000"/>
              </a:highlight>
            </a:rPr>
            <a:t>, comma 4</a:t>
          </a:r>
          <a:r>
            <a:rPr lang="it-IT" sz="1700" b="0" i="0" kern="1200" dirty="0">
              <a:highlight>
                <a:srgbClr val="FF0000"/>
              </a:highlight>
            </a:rPr>
            <a:t>, del Codice Civile, è </a:t>
          </a:r>
          <a:r>
            <a:rPr lang="it-IT" sz="1700" b="1" i="0" kern="1200" dirty="0">
              <a:highlight>
                <a:srgbClr val="FF0000"/>
              </a:highlight>
            </a:rPr>
            <a:t>posticipato al quinto esercizio successivo</a:t>
          </a:r>
          <a:r>
            <a:rPr lang="it-IT" sz="1700" b="0" i="0" kern="1200" dirty="0">
              <a:highlight>
                <a:srgbClr val="FF0000"/>
              </a:highlight>
            </a:rPr>
            <a:t> (</a:t>
          </a:r>
          <a:r>
            <a:rPr lang="it-IT" sz="1700" b="0" i="1" kern="1200" dirty="0">
              <a:highlight>
                <a:srgbClr val="FF0000"/>
              </a:highlight>
            </a:rPr>
            <a:t>i.e.: </a:t>
          </a:r>
          <a:r>
            <a:rPr lang="it-IT" sz="1700" b="0" i="0" kern="1200" dirty="0">
              <a:highlight>
                <a:srgbClr val="FF0000"/>
              </a:highlight>
            </a:rPr>
            <a:t>fino alla data di approvazione del bilancio </a:t>
          </a:r>
          <a:r>
            <a:rPr lang="it-IT" sz="1700" b="1" i="0" kern="1200" dirty="0">
              <a:highlight>
                <a:srgbClr val="FF0000"/>
              </a:highlight>
            </a:rPr>
            <a:t>2025</a:t>
          </a:r>
          <a:r>
            <a:rPr lang="it-IT" sz="1700" b="0" i="0" kern="1200" dirty="0">
              <a:highlight>
                <a:srgbClr val="FF0000"/>
              </a:highlight>
            </a:rPr>
            <a:t>) e sarà l’Assemblea che approverà il bilancio di detto </a:t>
          </a:r>
          <a:r>
            <a:rPr lang="it-IT" sz="1700" b="1" i="0" kern="1200" dirty="0">
              <a:highlight>
                <a:srgbClr val="FF0000"/>
              </a:highlight>
            </a:rPr>
            <a:t>futuro esercizio</a:t>
          </a:r>
          <a:r>
            <a:rPr lang="it-IT" sz="1700" b="0" i="0" kern="1200" dirty="0">
              <a:highlight>
                <a:srgbClr val="FF0000"/>
              </a:highlight>
            </a:rPr>
            <a:t> che dovrà deliberare la riduzione del capitale in proporzione delle perdite accertate;</a:t>
          </a:r>
        </a:p>
        <a:p>
          <a:pPr marL="0" lvl="0" indent="0" algn="just" defTabSz="755650">
            <a:lnSpc>
              <a:spcPct val="90000"/>
            </a:lnSpc>
            <a:spcBef>
              <a:spcPct val="0"/>
            </a:spcBef>
            <a:spcAft>
              <a:spcPct val="35000"/>
            </a:spcAft>
            <a:buFont typeface="+mj-lt"/>
            <a:buNone/>
          </a:pPr>
          <a:r>
            <a:rPr lang="it-IT" sz="1700" b="0" i="0" kern="1200" dirty="0"/>
            <a:t>nelle ipotesi previste dagli artt. 2447 o 2482-</a:t>
          </a:r>
          <a:r>
            <a:rPr lang="it-IT" sz="1700" b="0" i="1" kern="1200" dirty="0"/>
            <a:t>ter</a:t>
          </a:r>
          <a:r>
            <a:rPr lang="it-IT" sz="1700" b="0" i="0" kern="1200" dirty="0"/>
            <a:t> del Codice Civile </a:t>
          </a:r>
          <a:r>
            <a:rPr lang="it-IT" sz="1700" b="0" i="0" kern="1200" dirty="0">
              <a:highlight>
                <a:srgbClr val="FF0000"/>
              </a:highlight>
            </a:rPr>
            <a:t>l’</a:t>
          </a:r>
          <a:r>
            <a:rPr lang="it-IT" sz="1700" b="1" i="0" kern="1200" dirty="0">
              <a:highlight>
                <a:srgbClr val="FF0000"/>
              </a:highlight>
            </a:rPr>
            <a:t>Assemblea</a:t>
          </a:r>
          <a:r>
            <a:rPr lang="it-IT" sz="1700" b="0" i="0" kern="1200" dirty="0">
              <a:highlight>
                <a:srgbClr val="FF0000"/>
              </a:highlight>
            </a:rPr>
            <a:t> convocata </a:t>
          </a:r>
          <a:r>
            <a:rPr lang="it-IT" sz="1700" b="1" i="0" kern="1200" dirty="0">
              <a:highlight>
                <a:srgbClr val="FF0000"/>
              </a:highlight>
            </a:rPr>
            <a:t>senza indugio</a:t>
          </a:r>
          <a:r>
            <a:rPr lang="it-IT" sz="1700" b="0" i="0" kern="1200" dirty="0">
              <a:highlight>
                <a:srgbClr val="FF0000"/>
              </a:highlight>
            </a:rPr>
            <a:t> dagli Amministratori, </a:t>
          </a:r>
          <a:r>
            <a:rPr lang="it-IT" sz="1700" b="1" i="0" kern="1200" dirty="0">
              <a:highlight>
                <a:srgbClr val="FF0000"/>
              </a:highlight>
            </a:rPr>
            <a:t>in alternativa</a:t>
          </a:r>
          <a:r>
            <a:rPr lang="it-IT" sz="1700" b="0" i="0" kern="1200" dirty="0">
              <a:highlight>
                <a:srgbClr val="FF0000"/>
              </a:highlight>
            </a:rPr>
            <a:t> all’immediata riduzione del capitale e al contemporaneo aumento del medesimo a una cifra non inferiore al minimo legale,</a:t>
          </a:r>
          <a:r>
            <a:rPr lang="it-IT" sz="1700" b="0" i="0" kern="1200" dirty="0"/>
            <a:t> può deliberare di </a:t>
          </a:r>
          <a:r>
            <a:rPr lang="it-IT" sz="1700" b="1" i="0" kern="1200" dirty="0">
              <a:highlight>
                <a:srgbClr val="FF0000"/>
              </a:highlight>
            </a:rPr>
            <a:t>rinviare tali decisioni</a:t>
          </a:r>
          <a:r>
            <a:rPr lang="it-IT" sz="1700" b="0" i="0" kern="1200" dirty="0">
              <a:highlight>
                <a:srgbClr val="FF0000"/>
              </a:highlight>
            </a:rPr>
            <a:t> alla chiusura del </a:t>
          </a:r>
          <a:r>
            <a:rPr lang="it-IT" sz="1700" b="1" i="0" kern="1200" dirty="0">
              <a:highlight>
                <a:srgbClr val="FF0000"/>
              </a:highlight>
            </a:rPr>
            <a:t>quinto esercizio</a:t>
          </a:r>
          <a:r>
            <a:rPr lang="it-IT" sz="1700" b="0" i="0" kern="1200" dirty="0">
              <a:highlight>
                <a:srgbClr val="FF0000"/>
              </a:highlight>
            </a:rPr>
            <a:t> successivo e sarà l’Assemblea che approverà il bilancio di detto esercizio che dovrà procedere alle deliberazioni di cui agli articoli 2447 o 2482-</a:t>
          </a:r>
          <a:r>
            <a:rPr lang="it-IT" sz="1700" b="0" i="1" kern="1200" dirty="0">
              <a:highlight>
                <a:srgbClr val="FF0000"/>
              </a:highlight>
            </a:rPr>
            <a:t>ter</a:t>
          </a:r>
          <a:r>
            <a:rPr lang="it-IT" sz="1700" b="0" i="0" kern="1200" dirty="0">
              <a:highlight>
                <a:srgbClr val="FF0000"/>
              </a:highlight>
            </a:rPr>
            <a:t> del Codice Civile;</a:t>
          </a:r>
        </a:p>
        <a:p>
          <a:pPr marL="0" lvl="0" indent="0" algn="just" defTabSz="755650">
            <a:lnSpc>
              <a:spcPct val="90000"/>
            </a:lnSpc>
            <a:spcBef>
              <a:spcPct val="0"/>
            </a:spcBef>
            <a:spcAft>
              <a:spcPct val="35000"/>
            </a:spcAft>
            <a:buFont typeface="+mj-lt"/>
            <a:buNone/>
          </a:pPr>
          <a:r>
            <a:rPr lang="it-IT" sz="1700" b="0" i="0" kern="1200" dirty="0"/>
            <a:t>fino alla data dell’Assemblea che approverà il bilancio di detto </a:t>
          </a:r>
          <a:r>
            <a:rPr lang="it-IT" sz="1700" b="0" i="0" kern="1200" dirty="0">
              <a:highlight>
                <a:srgbClr val="FF0000"/>
              </a:highlight>
            </a:rPr>
            <a:t>quinto esercizio </a:t>
          </a:r>
          <a:r>
            <a:rPr lang="it-IT" sz="1700" b="1" i="0" kern="1200" dirty="0">
              <a:highlight>
                <a:srgbClr val="FF0000"/>
              </a:highlight>
            </a:rPr>
            <a:t>non opererà la causa di scioglimento</a:t>
          </a:r>
          <a:r>
            <a:rPr lang="it-IT" sz="1700" b="0" i="0" kern="1200" dirty="0">
              <a:highlight>
                <a:srgbClr val="FF0000"/>
              </a:highlight>
            </a:rPr>
            <a:t> della società per riduzione o perdita del capitale sociale di cui agli artt. 2484</a:t>
          </a:r>
          <a:r>
            <a:rPr lang="it-IT" sz="1700" b="0" i="0" kern="1200" dirty="0"/>
            <a:t>, primo comma, numero 4), e 2545-</a:t>
          </a:r>
          <a:r>
            <a:rPr lang="it-IT" sz="1700" b="0" i="1" kern="1200" dirty="0"/>
            <a:t>duodecies</a:t>
          </a:r>
          <a:r>
            <a:rPr lang="it-IT" sz="1700" b="0" i="0" kern="1200" dirty="0"/>
            <a:t> del Codice Civile (comma 3 del novellato art. 6 del </a:t>
          </a:r>
          <a:r>
            <a:rPr lang="it-IT" sz="1700" b="0" i="0" kern="1200" dirty="0" err="1"/>
            <a:t>d.l.</a:t>
          </a:r>
          <a:r>
            <a:rPr lang="it-IT" sz="1700" b="0" i="0" kern="1200" dirty="0"/>
            <a:t> n. 23/2020).</a:t>
          </a:r>
          <a:endParaRPr lang="en-US" sz="1700" kern="1200" dirty="0"/>
        </a:p>
      </dsp:txBody>
      <dsp:txXfrm>
        <a:off x="909" y="81646"/>
        <a:ext cx="9504430" cy="669470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338440-DC41-43BA-97D5-A9608F370DD6}" type="datetimeFigureOut">
              <a:rPr lang="it-IT" smtClean="0"/>
              <a:t>05/10/2021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FA0F3E-DB4C-4F78-B54D-F4AEDA6C518D}" type="slidenum">
              <a:rPr lang="it-IT" smtClean="0"/>
              <a:t>‹N›</a:t>
            </a:fld>
            <a:endParaRPr lang="it-IT"/>
          </a:p>
        </p:txBody>
      </p:sp>
    </p:spTree>
    <p:extLst>
      <p:ext uri="{BB962C8B-B14F-4D97-AF65-F5344CB8AC3E}">
        <p14:creationId xmlns:p14="http://schemas.microsoft.com/office/powerpoint/2010/main" val="4021516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2701595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egnaposto numero diapositiva 6">
            <a:extLst>
              <a:ext uri="{FF2B5EF4-FFF2-40B4-BE49-F238E27FC236}">
                <a16:creationId xmlns:a16="http://schemas.microsoft.com/office/drawing/2014/main" id="{D0B77AED-200B-4550-A81B-4A4AEF4AA36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5A10698-1F87-465E-A447-EE07F8B2CB42}" type="slidenum">
              <a:rPr lang="it-IT" altLang="it-IT" sz="1400" smtClean="0">
                <a:latin typeface="Times New Roman" panose="02020603050405020304" pitchFamily="18" charset="0"/>
                <a:ea typeface="Arial Unicode MS" panose="020B0604020202020204" pitchFamily="34" charset="-128"/>
                <a:cs typeface="Tahoma" panose="020B0604030504040204" pitchFamily="34" charset="0"/>
              </a:rPr>
              <a:pPr>
                <a:spcBef>
                  <a:spcPct val="0"/>
                </a:spcBef>
              </a:pPr>
              <a:t>27</a:t>
            </a:fld>
            <a:endParaRPr lang="it-IT" altLang="it-IT" sz="1400">
              <a:latin typeface="Times New Roman" panose="02020603050405020304" pitchFamily="18" charset="0"/>
              <a:ea typeface="Arial Unicode MS" panose="020B0604020202020204" pitchFamily="34" charset="-128"/>
              <a:cs typeface="Tahoma" panose="020B0604030504040204" pitchFamily="34" charset="0"/>
            </a:endParaRPr>
          </a:p>
        </p:txBody>
      </p:sp>
      <p:sp>
        <p:nvSpPr>
          <p:cNvPr id="2" name="Segnaposto immagine diapositiva 1">
            <a:extLst>
              <a:ext uri="{FF2B5EF4-FFF2-40B4-BE49-F238E27FC236}">
                <a16:creationId xmlns:a16="http://schemas.microsoft.com/office/drawing/2014/main" id="{BCFA0185-9AD1-4365-B68E-555DD2637B81}"/>
              </a:ext>
            </a:extLst>
          </p:cNvPr>
          <p:cNvSpPr>
            <a:spLocks noGrp="1" noRot="1" noChangeAspect="1" noResize="1"/>
          </p:cNvSpPr>
          <p:nvPr>
            <p:ph type="sldImg"/>
          </p:nvPr>
        </p:nvSpPr>
        <p:spPr>
          <a:xfrm>
            <a:off x="90488" y="754063"/>
            <a:ext cx="6616700" cy="3722687"/>
          </a:xfrm>
          <a:solidFill>
            <a:schemeClr val="accent1"/>
          </a:solidFill>
          <a:ln w="25400">
            <a:solidFill>
              <a:schemeClr val="accent1">
                <a:shade val="50000"/>
              </a:schemeClr>
            </a:solidFill>
          </a:ln>
        </p:spPr>
      </p:sp>
      <p:sp>
        <p:nvSpPr>
          <p:cNvPr id="84996" name="Segnaposto note 2">
            <a:extLst>
              <a:ext uri="{FF2B5EF4-FFF2-40B4-BE49-F238E27FC236}">
                <a16:creationId xmlns:a16="http://schemas.microsoft.com/office/drawing/2014/main" id="{117FCBDA-B031-4CAC-860A-F6BC53FEADC9}"/>
              </a:ext>
            </a:extLst>
          </p:cNvPr>
          <p:cNvSpPr>
            <a:spLocks noGrp="1" noChangeArrowheads="1"/>
          </p:cNvSpPr>
          <p:nvPr>
            <p:ph type="body" sz="quarter" idx="1"/>
          </p:nvPr>
        </p:nvSpPr>
        <p:spPr bwMode="auto">
          <a:xfrm>
            <a:off x="679450" y="4714875"/>
            <a:ext cx="5437188"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a:spcBef>
                <a:spcPct val="0"/>
              </a:spcBef>
            </a:pPr>
            <a:endParaRPr lang="it-IT" altLang="it-IT">
              <a:solidFill>
                <a:srgbClr val="000000"/>
              </a:solidFill>
              <a:latin typeface="Arial" panose="020B0604020202020204" pitchFamily="34" charset="0"/>
              <a:ea typeface="SimSun" panose="02010600030101010101" pitchFamily="2" charset="-122"/>
              <a:cs typeface="Mangal" panose="02040503050203030202"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egnaposto numero diapositiva 6">
            <a:extLst>
              <a:ext uri="{FF2B5EF4-FFF2-40B4-BE49-F238E27FC236}">
                <a16:creationId xmlns:a16="http://schemas.microsoft.com/office/drawing/2014/main" id="{C580C4D6-62A8-450E-B571-50884FE81F2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E7D0EC1-FF38-4BCA-B289-213EA1FB485C}" type="slidenum">
              <a:rPr lang="it-IT" altLang="it-IT" sz="1400" smtClean="0">
                <a:latin typeface="Times New Roman" panose="02020603050405020304" pitchFamily="18" charset="0"/>
                <a:ea typeface="Arial Unicode MS" panose="020B0604020202020204" pitchFamily="34" charset="-128"/>
                <a:cs typeface="Tahoma" panose="020B0604030504040204" pitchFamily="34" charset="0"/>
              </a:rPr>
              <a:pPr>
                <a:spcBef>
                  <a:spcPct val="0"/>
                </a:spcBef>
              </a:pPr>
              <a:t>28</a:t>
            </a:fld>
            <a:endParaRPr lang="it-IT" altLang="it-IT" sz="1400">
              <a:latin typeface="Times New Roman" panose="02020603050405020304" pitchFamily="18" charset="0"/>
              <a:ea typeface="Arial Unicode MS" panose="020B0604020202020204" pitchFamily="34" charset="-128"/>
              <a:cs typeface="Tahoma" panose="020B0604030504040204" pitchFamily="34" charset="0"/>
            </a:endParaRPr>
          </a:p>
        </p:txBody>
      </p:sp>
      <p:sp>
        <p:nvSpPr>
          <p:cNvPr id="2" name="Segnaposto immagine diapositiva 1">
            <a:extLst>
              <a:ext uri="{FF2B5EF4-FFF2-40B4-BE49-F238E27FC236}">
                <a16:creationId xmlns:a16="http://schemas.microsoft.com/office/drawing/2014/main" id="{03C69972-1EE8-4ABF-9B19-100F20CAEEF6}"/>
              </a:ext>
            </a:extLst>
          </p:cNvPr>
          <p:cNvSpPr>
            <a:spLocks noGrp="1" noRot="1" noChangeAspect="1" noResize="1"/>
          </p:cNvSpPr>
          <p:nvPr>
            <p:ph type="sldImg"/>
          </p:nvPr>
        </p:nvSpPr>
        <p:spPr>
          <a:xfrm>
            <a:off x="90488" y="754063"/>
            <a:ext cx="6616700" cy="3722687"/>
          </a:xfrm>
          <a:solidFill>
            <a:schemeClr val="accent1"/>
          </a:solidFill>
          <a:ln w="25400">
            <a:solidFill>
              <a:schemeClr val="accent1">
                <a:shade val="50000"/>
              </a:schemeClr>
            </a:solidFill>
          </a:ln>
        </p:spPr>
      </p:sp>
      <p:sp>
        <p:nvSpPr>
          <p:cNvPr id="87044" name="Segnaposto note 2">
            <a:extLst>
              <a:ext uri="{FF2B5EF4-FFF2-40B4-BE49-F238E27FC236}">
                <a16:creationId xmlns:a16="http://schemas.microsoft.com/office/drawing/2014/main" id="{C70A1703-49F0-4CEB-B4EA-28998CFDF048}"/>
              </a:ext>
            </a:extLst>
          </p:cNvPr>
          <p:cNvSpPr>
            <a:spLocks noGrp="1" noChangeArrowheads="1"/>
          </p:cNvSpPr>
          <p:nvPr>
            <p:ph type="body" sz="quarter" idx="1"/>
          </p:nvPr>
        </p:nvSpPr>
        <p:spPr bwMode="auto">
          <a:xfrm>
            <a:off x="679450" y="4714875"/>
            <a:ext cx="5437188"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a:spcBef>
                <a:spcPct val="0"/>
              </a:spcBef>
            </a:pPr>
            <a:endParaRPr lang="it-IT" altLang="it-IT">
              <a:solidFill>
                <a:srgbClr val="000000"/>
              </a:solidFill>
              <a:latin typeface="Arial" panose="020B0604020202020204" pitchFamily="34" charset="0"/>
              <a:ea typeface="SimSun" panose="02010600030101010101" pitchFamily="2" charset="-122"/>
              <a:cs typeface="Mangal" panose="02040503050203030202"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egnaposto immagine diapositiva 1">
            <a:extLst>
              <a:ext uri="{FF2B5EF4-FFF2-40B4-BE49-F238E27FC236}">
                <a16:creationId xmlns:a16="http://schemas.microsoft.com/office/drawing/2014/main" id="{6BF5DC31-1B43-4E86-B5E4-8003D5871FA4}"/>
              </a:ext>
            </a:extLst>
          </p:cNvPr>
          <p:cNvSpPr>
            <a:spLocks noGrp="1" noRot="1" noChangeAspect="1" noChangeArrowheads="1" noTextEdit="1"/>
          </p:cNvSpPr>
          <p:nvPr>
            <p:ph type="sldImg"/>
          </p:nvPr>
        </p:nvSpPr>
        <p:spPr bwMode="auto">
          <a:xfrm>
            <a:off x="217488" y="812800"/>
            <a:ext cx="7123112" cy="40084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Segnaposto note 2">
            <a:extLst>
              <a:ext uri="{FF2B5EF4-FFF2-40B4-BE49-F238E27FC236}">
                <a16:creationId xmlns:a16="http://schemas.microsoft.com/office/drawing/2014/main" id="{BFF46011-0266-4CE4-8407-B83A1812408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latin typeface="Arial" panose="020B0604020202020204" pitchFamily="34" charset="0"/>
              <a:ea typeface="SimSun" panose="02010600030101010101" pitchFamily="2" charset="-122"/>
              <a:cs typeface="Mangal" panose="02040503050203030202" pitchFamily="18" charset="0"/>
            </a:endParaRPr>
          </a:p>
        </p:txBody>
      </p:sp>
      <p:sp>
        <p:nvSpPr>
          <p:cNvPr id="90116" name="Segnaposto numero diapositiva 3">
            <a:extLst>
              <a:ext uri="{FF2B5EF4-FFF2-40B4-BE49-F238E27FC236}">
                <a16:creationId xmlns:a16="http://schemas.microsoft.com/office/drawing/2014/main" id="{C53253C7-F2A4-4D69-9612-97A3BAFD8EF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731B73F-005F-4553-BBF5-7685AB6CD426}" type="slidenum">
              <a:rPr lang="it-IT" altLang="it-IT" sz="1400" smtClean="0">
                <a:latin typeface="Times New Roman" panose="02020603050405020304" pitchFamily="18" charset="0"/>
                <a:ea typeface="Arial Unicode MS" panose="020B0604020202020204" pitchFamily="34" charset="-128"/>
                <a:cs typeface="Tahoma" panose="020B0604030504040204" pitchFamily="34" charset="0"/>
              </a:rPr>
              <a:pPr>
                <a:spcBef>
                  <a:spcPct val="0"/>
                </a:spcBef>
              </a:pPr>
              <a:t>30</a:t>
            </a:fld>
            <a:endParaRPr lang="it-IT" altLang="it-IT" sz="1400">
              <a:latin typeface="Times New Roman" panose="02020603050405020304" pitchFamily="18" charset="0"/>
              <a:ea typeface="Arial Unicode MS" panose="020B0604020202020204" pitchFamily="34" charset="-128"/>
              <a:cs typeface="Tahoma" panose="020B060403050404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19F2DA9D-F0A1-4E01-A72F-DF11DB5DB0EA}" type="datetimeFigureOut">
              <a:rPr lang="it-IT" smtClean="0"/>
              <a:t>05/10/2021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3804309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19F2DA9D-F0A1-4E01-A72F-DF11DB5DB0EA}" type="datetimeFigureOut">
              <a:rPr lang="it-IT" smtClean="0"/>
              <a:t>05/10/2021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3600482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it-IT"/>
              <a:t>Fare clic per modificare lo stile del titolo dello schema</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19F2DA9D-F0A1-4E01-A72F-DF11DB5DB0EA}" type="datetimeFigureOut">
              <a:rPr lang="it-IT" smtClean="0"/>
              <a:t>05/10/2021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3287441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it-IT"/>
              <a:t>Fare clic per modificare lo stile del titolo dello schema</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it-IT"/>
              <a:t>Fare clic per modificare gli stili del testo dello schema</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19F2DA9D-F0A1-4E01-A72F-DF11DB5DB0EA}" type="datetimeFigureOut">
              <a:rPr lang="it-IT" smtClean="0"/>
              <a:t>05/10/2021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9F58C6A-B2ED-4CE1-A34B-B3F4681FD355}" type="slidenum">
              <a:rPr lang="it-IT" smtClean="0"/>
              <a:t>‹N›</a:t>
            </a:fld>
            <a:endParaRPr lang="it-IT"/>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944534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19F2DA9D-F0A1-4E01-A72F-DF11DB5DB0EA}" type="datetimeFigureOut">
              <a:rPr lang="it-IT" smtClean="0"/>
              <a:t>05/10/2021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2972858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9F2DA9D-F0A1-4E01-A72F-DF11DB5DB0EA}" type="datetimeFigureOut">
              <a:rPr lang="it-IT" smtClean="0"/>
              <a:t>05/10/2021</a:t>
            </a:fld>
            <a:endParaRPr lang="it-IT"/>
          </a:p>
        </p:txBody>
      </p:sp>
      <p:sp>
        <p:nvSpPr>
          <p:cNvPr id="4"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1868741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9F2DA9D-F0A1-4E01-A72F-DF11DB5DB0EA}" type="datetimeFigureOut">
              <a:rPr lang="it-IT" smtClean="0"/>
              <a:t>05/10/2021</a:t>
            </a:fld>
            <a:endParaRPr lang="it-IT"/>
          </a:p>
        </p:txBody>
      </p:sp>
      <p:sp>
        <p:nvSpPr>
          <p:cNvPr id="4"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20058935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nchorCtr="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9F2DA9D-F0A1-4E01-A72F-DF11DB5DB0EA}" type="datetimeFigureOut">
              <a:rPr lang="it-IT" smtClean="0"/>
              <a:t>05/10/2021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4268571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9F2DA9D-F0A1-4E01-A72F-DF11DB5DB0EA}" type="datetimeFigureOut">
              <a:rPr lang="it-IT" smtClean="0"/>
              <a:t>05/10/2021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33441018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19F2DA9D-F0A1-4E01-A72F-DF11DB5DB0EA}" type="datetimeFigureOut">
              <a:rPr lang="it-IT" smtClean="0"/>
              <a:t>05/10/2021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9F58C6A-B2ED-4CE1-A34B-B3F4681FD355}" type="slidenum">
              <a:rPr lang="it-IT" smtClean="0"/>
              <a:t>‹N›</a:t>
            </a:fld>
            <a:endParaRPr lang="it-IT"/>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69335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9F2DA9D-F0A1-4E01-A72F-DF11DB5DB0EA}" type="datetimeFigureOut">
              <a:rPr lang="it-IT" smtClean="0"/>
              <a:t>05/10/2021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2963560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3"/>
          <p:cNvSpPr>
            <a:spLocks noGrp="1"/>
          </p:cNvSpPr>
          <p:nvPr>
            <p:ph type="dt" sz="half" idx="10"/>
          </p:nvPr>
        </p:nvSpPr>
        <p:spPr/>
        <p:txBody>
          <a:bodyPr/>
          <a:lstStyle/>
          <a:p>
            <a:fld id="{19F2DA9D-F0A1-4E01-A72F-DF11DB5DB0EA}" type="datetimeFigureOut">
              <a:rPr lang="it-IT" smtClean="0"/>
              <a:t>05/10/2021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27641483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19F2DA9D-F0A1-4E01-A72F-DF11DB5DB0EA}" type="datetimeFigureOut">
              <a:rPr lang="it-IT" smtClean="0"/>
              <a:t>05/10/2021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6127768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19F2DA9D-F0A1-4E01-A72F-DF11DB5DB0EA}" type="datetimeFigureOut">
              <a:rPr lang="it-IT" smtClean="0"/>
              <a:t>05/10/2021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31004396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19F2DA9D-F0A1-4E01-A72F-DF11DB5DB0EA}" type="datetimeFigureOut">
              <a:rPr lang="it-IT" smtClean="0"/>
              <a:t>05/10/2021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41456904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19F2DA9D-F0A1-4E01-A72F-DF11DB5DB0EA}" type="datetimeFigureOut">
              <a:rPr lang="it-IT" smtClean="0"/>
              <a:t>05/10/2021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25885876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2DA9D-F0A1-4E01-A72F-DF11DB5DB0EA}" type="datetimeFigureOut">
              <a:rPr lang="it-IT" smtClean="0"/>
              <a:t>05/10/2021</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4627285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19F2DA9D-F0A1-4E01-A72F-DF11DB5DB0EA}" type="datetimeFigureOut">
              <a:rPr lang="it-IT" smtClean="0"/>
              <a:t>05/10/2021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15908193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it-IT"/>
              <a:t>Fare clic per modificare lo stile del titolo dello schema</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19F2DA9D-F0A1-4E01-A72F-DF11DB5DB0EA}" type="datetimeFigureOut">
              <a:rPr lang="it-IT" smtClean="0"/>
              <a:t>05/10/2021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1234917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19F2DA9D-F0A1-4E01-A72F-DF11DB5DB0EA}" type="datetimeFigureOut">
              <a:rPr lang="it-IT" smtClean="0"/>
              <a:t>05/10/2021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23606831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19F2DA9D-F0A1-4E01-A72F-DF11DB5DB0EA}" type="datetimeFigureOut">
              <a:rPr lang="it-IT" smtClean="0"/>
              <a:t>05/10/2021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13255722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19F2DA9D-F0A1-4E01-A72F-DF11DB5DB0EA}" type="datetimeFigureOut">
              <a:rPr lang="it-IT" smtClean="0"/>
              <a:t>05/10/2021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9F58C6A-B2ED-4CE1-A34B-B3F4681FD355}" type="slidenum">
              <a:rPr lang="it-IT" smtClean="0"/>
              <a:t>‹N›</a:t>
            </a:fld>
            <a:endParaRPr lang="it-IT"/>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779745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19F2DA9D-F0A1-4E01-A72F-DF11DB5DB0EA}" type="datetimeFigureOut">
              <a:rPr lang="it-IT" smtClean="0"/>
              <a:t>05/10/2021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23061337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19F2DA9D-F0A1-4E01-A72F-DF11DB5DB0EA}" type="datetimeFigureOut">
              <a:rPr lang="it-IT" smtClean="0"/>
              <a:t>05/10/2021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34316437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it-IT"/>
              <a:t>Fare clic per modificare gli stili del testo dello schema</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19F2DA9D-F0A1-4E01-A72F-DF11DB5DB0EA}" type="datetimeFigureOut">
              <a:rPr lang="it-IT" smtClean="0"/>
              <a:t>05/10/2021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9F58C6A-B2ED-4CE1-A34B-B3F4681FD355}" type="slidenum">
              <a:rPr lang="it-IT" smtClean="0"/>
              <a:t>‹N›</a:t>
            </a:fld>
            <a:endParaRPr lang="it-IT"/>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2557748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it-IT"/>
              <a:t>Fare clic per modificare lo stile del titolo dello schema</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it-IT"/>
              <a:t>Fare clic per modificare gli stili del testo dello schema</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19F2DA9D-F0A1-4E01-A72F-DF11DB5DB0EA}" type="datetimeFigureOut">
              <a:rPr lang="it-IT" smtClean="0"/>
              <a:t>05/10/2021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27653343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9F2DA9D-F0A1-4E01-A72F-DF11DB5DB0EA}" type="datetimeFigureOut">
              <a:rPr lang="it-IT" smtClean="0"/>
              <a:t>05/10/2021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33955765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9F2DA9D-F0A1-4E01-A72F-DF11DB5DB0EA}" type="datetimeFigureOut">
              <a:rPr lang="it-IT" smtClean="0"/>
              <a:t>05/10/2021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1778026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19F2DA9D-F0A1-4E01-A72F-DF11DB5DB0EA}" type="datetimeFigureOut">
              <a:rPr lang="it-IT" smtClean="0"/>
              <a:t>05/10/2021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39788495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9F2DA9D-F0A1-4E01-A72F-DF11DB5DB0EA}" type="datetimeFigureOut">
              <a:rPr lang="it-IT" smtClean="0"/>
              <a:t>05/10/2021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24123749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19F2DA9D-F0A1-4E01-A72F-DF11DB5DB0EA}" type="datetimeFigureOut">
              <a:rPr lang="it-IT" smtClean="0"/>
              <a:t>05/10/2021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21454059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19F2DA9D-F0A1-4E01-A72F-DF11DB5DB0EA}" type="datetimeFigureOut">
              <a:rPr lang="it-IT" smtClean="0"/>
              <a:t>05/10/2021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17128402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19F2DA9D-F0A1-4E01-A72F-DF11DB5DB0EA}" type="datetimeFigureOut">
              <a:rPr lang="it-IT" smtClean="0"/>
              <a:t>05/10/2021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1066386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19F2DA9D-F0A1-4E01-A72F-DF11DB5DB0EA}" type="datetimeFigureOut">
              <a:rPr lang="it-IT" smtClean="0"/>
              <a:t>05/10/2021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18098829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19F2DA9D-F0A1-4E01-A72F-DF11DB5DB0EA}" type="datetimeFigureOut">
              <a:rPr lang="it-IT" smtClean="0"/>
              <a:t>05/10/2021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31205046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2DA9D-F0A1-4E01-A72F-DF11DB5DB0EA}" type="datetimeFigureOut">
              <a:rPr lang="it-IT" smtClean="0"/>
              <a:t>05/10/2021</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4533554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19F2DA9D-F0A1-4E01-A72F-DF11DB5DB0EA}" type="datetimeFigureOut">
              <a:rPr lang="it-IT" smtClean="0"/>
              <a:t>05/10/2021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30050083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19F2DA9D-F0A1-4E01-A72F-DF11DB5DB0EA}" type="datetimeFigureOut">
              <a:rPr lang="it-IT" smtClean="0"/>
              <a:t>05/10/2021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436950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9F2DA9D-F0A1-4E01-A72F-DF11DB5DB0EA}" type="datetimeFigureOut">
              <a:rPr lang="it-IT" smtClean="0"/>
              <a:t>05/10/2021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26014545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9F2DA9D-F0A1-4E01-A72F-DF11DB5DB0EA}" type="datetimeFigureOut">
              <a:rPr lang="it-IT" smtClean="0"/>
              <a:t>05/10/2021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6968563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87B5EBA-3F80-4BB5-A3A3-17796E0B8904}"/>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4D2CD8C4-1C6B-42BE-B693-75D9D030FB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D77EDC92-B6FB-47D0-89CF-3165F6E7F846}"/>
              </a:ext>
            </a:extLst>
          </p:cNvPr>
          <p:cNvSpPr>
            <a:spLocks noGrp="1"/>
          </p:cNvSpPr>
          <p:nvPr>
            <p:ph type="dt" sz="half" idx="10"/>
          </p:nvPr>
        </p:nvSpPr>
        <p:spPr/>
        <p:txBody>
          <a:bodyPr/>
          <a:lstStyle/>
          <a:p>
            <a:fld id="{19F2DA9D-F0A1-4E01-A72F-DF11DB5DB0EA}" type="datetimeFigureOut">
              <a:rPr lang="it-IT" smtClean="0"/>
              <a:t>05/10/2021</a:t>
            </a:fld>
            <a:endParaRPr lang="it-IT"/>
          </a:p>
        </p:txBody>
      </p:sp>
      <p:sp>
        <p:nvSpPr>
          <p:cNvPr id="5" name="Segnaposto piè di pagina 4">
            <a:extLst>
              <a:ext uri="{FF2B5EF4-FFF2-40B4-BE49-F238E27FC236}">
                <a16:creationId xmlns:a16="http://schemas.microsoft.com/office/drawing/2014/main" id="{E7EF3DE5-CD7B-4DBF-BC64-A8DEE3489DD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AB9A7A3-5265-4196-9DC5-6348FAA84880}"/>
              </a:ext>
            </a:extLst>
          </p:cNvPr>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8271487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953089-87B6-430E-AC58-D805B938B85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FE6A0E0-7649-491D-91A3-CB23A4E71A8F}"/>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7B41940-0D25-41C2-AB0F-1FD2183969C0}"/>
              </a:ext>
            </a:extLst>
          </p:cNvPr>
          <p:cNvSpPr>
            <a:spLocks noGrp="1"/>
          </p:cNvSpPr>
          <p:nvPr>
            <p:ph type="dt" sz="half" idx="10"/>
          </p:nvPr>
        </p:nvSpPr>
        <p:spPr/>
        <p:txBody>
          <a:bodyPr/>
          <a:lstStyle/>
          <a:p>
            <a:fld id="{19F2DA9D-F0A1-4E01-A72F-DF11DB5DB0EA}" type="datetimeFigureOut">
              <a:rPr lang="it-IT" smtClean="0"/>
              <a:t>05/10/2021</a:t>
            </a:fld>
            <a:endParaRPr lang="it-IT"/>
          </a:p>
        </p:txBody>
      </p:sp>
      <p:sp>
        <p:nvSpPr>
          <p:cNvPr id="5" name="Segnaposto piè di pagina 4">
            <a:extLst>
              <a:ext uri="{FF2B5EF4-FFF2-40B4-BE49-F238E27FC236}">
                <a16:creationId xmlns:a16="http://schemas.microsoft.com/office/drawing/2014/main" id="{2AE02785-16DE-4EBC-80E1-00ABB78F2AE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3B07D4E-A75D-40BE-8DDB-2064A8668F2C}"/>
              </a:ext>
            </a:extLst>
          </p:cNvPr>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29118386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7E60AB-5A4C-413A-8017-8E40057B3408}"/>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0D90816C-41D3-4B23-8491-2095979C2C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A8D6478B-0327-44A8-BF78-7DA76C8D0E04}"/>
              </a:ext>
            </a:extLst>
          </p:cNvPr>
          <p:cNvSpPr>
            <a:spLocks noGrp="1"/>
          </p:cNvSpPr>
          <p:nvPr>
            <p:ph type="dt" sz="half" idx="10"/>
          </p:nvPr>
        </p:nvSpPr>
        <p:spPr/>
        <p:txBody>
          <a:bodyPr/>
          <a:lstStyle/>
          <a:p>
            <a:fld id="{19F2DA9D-F0A1-4E01-A72F-DF11DB5DB0EA}" type="datetimeFigureOut">
              <a:rPr lang="it-IT" smtClean="0"/>
              <a:t>05/10/2021</a:t>
            </a:fld>
            <a:endParaRPr lang="it-IT"/>
          </a:p>
        </p:txBody>
      </p:sp>
      <p:sp>
        <p:nvSpPr>
          <p:cNvPr id="5" name="Segnaposto piè di pagina 4">
            <a:extLst>
              <a:ext uri="{FF2B5EF4-FFF2-40B4-BE49-F238E27FC236}">
                <a16:creationId xmlns:a16="http://schemas.microsoft.com/office/drawing/2014/main" id="{4C88AC28-A99F-40FD-8A87-08431814B36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A6CB33E-03D9-4EDA-B97B-1908C04E0AB9}"/>
              </a:ext>
            </a:extLst>
          </p:cNvPr>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17090468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193EB3-5085-4D05-893E-8F445ECD094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E958251-B3B0-41D3-8140-AE97556D5EA2}"/>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19D85FF8-962E-464D-80C8-FD0B9A6D460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E4680E4B-D2DA-4127-A37F-0AED4986A491}"/>
              </a:ext>
            </a:extLst>
          </p:cNvPr>
          <p:cNvSpPr>
            <a:spLocks noGrp="1"/>
          </p:cNvSpPr>
          <p:nvPr>
            <p:ph type="dt" sz="half" idx="10"/>
          </p:nvPr>
        </p:nvSpPr>
        <p:spPr/>
        <p:txBody>
          <a:bodyPr/>
          <a:lstStyle/>
          <a:p>
            <a:fld id="{19F2DA9D-F0A1-4E01-A72F-DF11DB5DB0EA}" type="datetimeFigureOut">
              <a:rPr lang="it-IT" smtClean="0"/>
              <a:t>05/10/2021</a:t>
            </a:fld>
            <a:endParaRPr lang="it-IT"/>
          </a:p>
        </p:txBody>
      </p:sp>
      <p:sp>
        <p:nvSpPr>
          <p:cNvPr id="6" name="Segnaposto piè di pagina 5">
            <a:extLst>
              <a:ext uri="{FF2B5EF4-FFF2-40B4-BE49-F238E27FC236}">
                <a16:creationId xmlns:a16="http://schemas.microsoft.com/office/drawing/2014/main" id="{F2AD76CF-164B-48CC-842D-1246FF82BBE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E19A6DC-6D19-4BE7-9D61-D25BB4D164E9}"/>
              </a:ext>
            </a:extLst>
          </p:cNvPr>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1059404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19F2DA9D-F0A1-4E01-A72F-DF11DB5DB0EA}" type="datetimeFigureOut">
              <a:rPr lang="it-IT" smtClean="0"/>
              <a:t>05/10/2021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3552775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119CDE-B8B8-40D4-B721-E48DE3AA3078}"/>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E5C966CA-C3E7-4767-9BEA-C8D9D9DE60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2E99DD70-4D3D-43A8-ADF2-662A0ECE0EBD}"/>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7A0308E-37D8-4C7C-A9FA-31AEC7026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595CB8DE-19E1-434C-99C8-58EBAA1E4438}"/>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881EBF18-5649-47F3-A355-BC22E781A21A}"/>
              </a:ext>
            </a:extLst>
          </p:cNvPr>
          <p:cNvSpPr>
            <a:spLocks noGrp="1"/>
          </p:cNvSpPr>
          <p:nvPr>
            <p:ph type="dt" sz="half" idx="10"/>
          </p:nvPr>
        </p:nvSpPr>
        <p:spPr/>
        <p:txBody>
          <a:bodyPr/>
          <a:lstStyle/>
          <a:p>
            <a:fld id="{19F2DA9D-F0A1-4E01-A72F-DF11DB5DB0EA}" type="datetimeFigureOut">
              <a:rPr lang="it-IT" smtClean="0"/>
              <a:t>05/10/2021</a:t>
            </a:fld>
            <a:endParaRPr lang="it-IT"/>
          </a:p>
        </p:txBody>
      </p:sp>
      <p:sp>
        <p:nvSpPr>
          <p:cNvPr id="8" name="Segnaposto piè di pagina 7">
            <a:extLst>
              <a:ext uri="{FF2B5EF4-FFF2-40B4-BE49-F238E27FC236}">
                <a16:creationId xmlns:a16="http://schemas.microsoft.com/office/drawing/2014/main" id="{130F6222-5D8E-4D15-9D0C-903DEC907387}"/>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208784E5-82BA-4312-B3B7-716C729B4FE9}"/>
              </a:ext>
            </a:extLst>
          </p:cNvPr>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33995780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A04160-C02C-410D-BCC2-13AFF3BD05F1}"/>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78B6FAA3-C426-4692-9003-2F1D704AE637}"/>
              </a:ext>
            </a:extLst>
          </p:cNvPr>
          <p:cNvSpPr>
            <a:spLocks noGrp="1"/>
          </p:cNvSpPr>
          <p:nvPr>
            <p:ph type="dt" sz="half" idx="10"/>
          </p:nvPr>
        </p:nvSpPr>
        <p:spPr/>
        <p:txBody>
          <a:bodyPr/>
          <a:lstStyle/>
          <a:p>
            <a:fld id="{19F2DA9D-F0A1-4E01-A72F-DF11DB5DB0EA}" type="datetimeFigureOut">
              <a:rPr lang="it-IT" smtClean="0"/>
              <a:t>05/10/2021</a:t>
            </a:fld>
            <a:endParaRPr lang="it-IT"/>
          </a:p>
        </p:txBody>
      </p:sp>
      <p:sp>
        <p:nvSpPr>
          <p:cNvPr id="4" name="Segnaposto piè di pagina 3">
            <a:extLst>
              <a:ext uri="{FF2B5EF4-FFF2-40B4-BE49-F238E27FC236}">
                <a16:creationId xmlns:a16="http://schemas.microsoft.com/office/drawing/2014/main" id="{E75D1981-A634-4DE8-B7E5-F470BFB250C9}"/>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20660EB0-5ACF-4968-9DEC-FF33AC5CF592}"/>
              </a:ext>
            </a:extLst>
          </p:cNvPr>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15709499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70ACF4AB-E02D-49DC-A5AE-7CED04CE0481}"/>
              </a:ext>
            </a:extLst>
          </p:cNvPr>
          <p:cNvSpPr>
            <a:spLocks noGrp="1"/>
          </p:cNvSpPr>
          <p:nvPr>
            <p:ph type="dt" sz="half" idx="10"/>
          </p:nvPr>
        </p:nvSpPr>
        <p:spPr/>
        <p:txBody>
          <a:bodyPr/>
          <a:lstStyle/>
          <a:p>
            <a:fld id="{19F2DA9D-F0A1-4E01-A72F-DF11DB5DB0EA}" type="datetimeFigureOut">
              <a:rPr lang="it-IT" smtClean="0"/>
              <a:t>05/10/2021</a:t>
            </a:fld>
            <a:endParaRPr lang="it-IT"/>
          </a:p>
        </p:txBody>
      </p:sp>
      <p:sp>
        <p:nvSpPr>
          <p:cNvPr id="3" name="Segnaposto piè di pagina 2">
            <a:extLst>
              <a:ext uri="{FF2B5EF4-FFF2-40B4-BE49-F238E27FC236}">
                <a16:creationId xmlns:a16="http://schemas.microsoft.com/office/drawing/2014/main" id="{8A45F73D-0714-4C3C-9A43-97105582FF2C}"/>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FA1F2AE1-C894-411F-B45B-E77524E2260E}"/>
              </a:ext>
            </a:extLst>
          </p:cNvPr>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7271777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690F43-051A-4503-8D96-839E178F3E9E}"/>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978732F-A098-4B13-AC2D-E45590265C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19D660E7-BF45-4030-9ECD-D9451A495F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F484EF61-FFDB-4AE5-ABB2-174FF9B6A196}"/>
              </a:ext>
            </a:extLst>
          </p:cNvPr>
          <p:cNvSpPr>
            <a:spLocks noGrp="1"/>
          </p:cNvSpPr>
          <p:nvPr>
            <p:ph type="dt" sz="half" idx="10"/>
          </p:nvPr>
        </p:nvSpPr>
        <p:spPr/>
        <p:txBody>
          <a:bodyPr/>
          <a:lstStyle/>
          <a:p>
            <a:fld id="{19F2DA9D-F0A1-4E01-A72F-DF11DB5DB0EA}" type="datetimeFigureOut">
              <a:rPr lang="it-IT" smtClean="0"/>
              <a:t>05/10/2021</a:t>
            </a:fld>
            <a:endParaRPr lang="it-IT"/>
          </a:p>
        </p:txBody>
      </p:sp>
      <p:sp>
        <p:nvSpPr>
          <p:cNvPr id="6" name="Segnaposto piè di pagina 5">
            <a:extLst>
              <a:ext uri="{FF2B5EF4-FFF2-40B4-BE49-F238E27FC236}">
                <a16:creationId xmlns:a16="http://schemas.microsoft.com/office/drawing/2014/main" id="{E12397F7-9846-464D-8EA7-0A63065A20D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BC3E604-7C7E-425D-9C25-BBAAA8548725}"/>
              </a:ext>
            </a:extLst>
          </p:cNvPr>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25585180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781492-831C-49DC-A7CC-A95A767C5E8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FCD67E78-8CB4-48FC-8866-2260E60613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8C1385AD-45A0-4625-A5CE-9358FE5868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627D4376-3BDE-4235-ADDF-4A8D3844B8E3}"/>
              </a:ext>
            </a:extLst>
          </p:cNvPr>
          <p:cNvSpPr>
            <a:spLocks noGrp="1"/>
          </p:cNvSpPr>
          <p:nvPr>
            <p:ph type="dt" sz="half" idx="10"/>
          </p:nvPr>
        </p:nvSpPr>
        <p:spPr/>
        <p:txBody>
          <a:bodyPr/>
          <a:lstStyle/>
          <a:p>
            <a:fld id="{19F2DA9D-F0A1-4E01-A72F-DF11DB5DB0EA}" type="datetimeFigureOut">
              <a:rPr lang="it-IT" smtClean="0"/>
              <a:t>05/10/2021</a:t>
            </a:fld>
            <a:endParaRPr lang="it-IT"/>
          </a:p>
        </p:txBody>
      </p:sp>
      <p:sp>
        <p:nvSpPr>
          <p:cNvPr id="6" name="Segnaposto piè di pagina 5">
            <a:extLst>
              <a:ext uri="{FF2B5EF4-FFF2-40B4-BE49-F238E27FC236}">
                <a16:creationId xmlns:a16="http://schemas.microsoft.com/office/drawing/2014/main" id="{4AEA3770-EE65-4A84-8677-63751F114AC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A5810C5-5DD8-44CF-A085-CBECFA11EF5C}"/>
              </a:ext>
            </a:extLst>
          </p:cNvPr>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908483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BC2825-ABF6-4E84-9907-118A19A0AB86}"/>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9A5C04E-BDE1-4D56-925E-E0D8CABFB87A}"/>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C53C7B2-563D-4E0E-BD45-0EECD5831992}"/>
              </a:ext>
            </a:extLst>
          </p:cNvPr>
          <p:cNvSpPr>
            <a:spLocks noGrp="1"/>
          </p:cNvSpPr>
          <p:nvPr>
            <p:ph type="dt" sz="half" idx="10"/>
          </p:nvPr>
        </p:nvSpPr>
        <p:spPr/>
        <p:txBody>
          <a:bodyPr/>
          <a:lstStyle/>
          <a:p>
            <a:fld id="{19F2DA9D-F0A1-4E01-A72F-DF11DB5DB0EA}" type="datetimeFigureOut">
              <a:rPr lang="it-IT" smtClean="0"/>
              <a:t>05/10/2021</a:t>
            </a:fld>
            <a:endParaRPr lang="it-IT"/>
          </a:p>
        </p:txBody>
      </p:sp>
      <p:sp>
        <p:nvSpPr>
          <p:cNvPr id="5" name="Segnaposto piè di pagina 4">
            <a:extLst>
              <a:ext uri="{FF2B5EF4-FFF2-40B4-BE49-F238E27FC236}">
                <a16:creationId xmlns:a16="http://schemas.microsoft.com/office/drawing/2014/main" id="{BB189BCD-1A2B-404B-A7E4-7F7C4E9EB5C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CD6D177-5433-424E-8D1C-99F87100BCB4}"/>
              </a:ext>
            </a:extLst>
          </p:cNvPr>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17587005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34C248E8-0554-4E1F-A4FF-699DBC518E60}"/>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2B0B0CA-31AA-4A20-AAFC-5FD9F48F0DA2}"/>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91D31A9-046B-403A-AE28-F13816AF3A8A}"/>
              </a:ext>
            </a:extLst>
          </p:cNvPr>
          <p:cNvSpPr>
            <a:spLocks noGrp="1"/>
          </p:cNvSpPr>
          <p:nvPr>
            <p:ph type="dt" sz="half" idx="10"/>
          </p:nvPr>
        </p:nvSpPr>
        <p:spPr/>
        <p:txBody>
          <a:bodyPr/>
          <a:lstStyle/>
          <a:p>
            <a:fld id="{19F2DA9D-F0A1-4E01-A72F-DF11DB5DB0EA}" type="datetimeFigureOut">
              <a:rPr lang="it-IT" smtClean="0"/>
              <a:t>05/10/2021</a:t>
            </a:fld>
            <a:endParaRPr lang="it-IT"/>
          </a:p>
        </p:txBody>
      </p:sp>
      <p:sp>
        <p:nvSpPr>
          <p:cNvPr id="5" name="Segnaposto piè di pagina 4">
            <a:extLst>
              <a:ext uri="{FF2B5EF4-FFF2-40B4-BE49-F238E27FC236}">
                <a16:creationId xmlns:a16="http://schemas.microsoft.com/office/drawing/2014/main" id="{1842BF83-5631-410A-A2A7-83E75490795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8B85DC1-DF7C-468A-A145-670BBA39F4D2}"/>
              </a:ext>
            </a:extLst>
          </p:cNvPr>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895827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7" name="Date Placeholder 2"/>
          <p:cNvSpPr>
            <a:spLocks noGrp="1"/>
          </p:cNvSpPr>
          <p:nvPr>
            <p:ph type="dt" sz="half" idx="10"/>
          </p:nvPr>
        </p:nvSpPr>
        <p:spPr/>
        <p:txBody>
          <a:bodyPr/>
          <a:lstStyle/>
          <a:p>
            <a:fld id="{19F2DA9D-F0A1-4E01-A72F-DF11DB5DB0EA}" type="datetimeFigureOut">
              <a:rPr lang="it-IT" smtClean="0"/>
              <a:t>05/10/2021</a:t>
            </a:fld>
            <a:endParaRPr lang="it-IT"/>
          </a:p>
        </p:txBody>
      </p:sp>
      <p:sp>
        <p:nvSpPr>
          <p:cNvPr id="5" name="Footer Placeholder 3"/>
          <p:cNvSpPr>
            <a:spLocks noGrp="1"/>
          </p:cNvSpPr>
          <p:nvPr>
            <p:ph type="ftr" sz="quarter" idx="11"/>
          </p:nvPr>
        </p:nvSpPr>
        <p:spPr/>
        <p:txBody>
          <a:bodyPr/>
          <a:lstStyle/>
          <a:p>
            <a:endParaRPr lang="it-IT"/>
          </a:p>
        </p:txBody>
      </p:sp>
      <p:sp>
        <p:nvSpPr>
          <p:cNvPr id="6" name="Slide Number Placeholder 4"/>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996862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9F2DA9D-F0A1-4E01-A72F-DF11DB5DB0EA}" type="datetimeFigureOut">
              <a:rPr lang="it-IT" smtClean="0"/>
              <a:t>05/10/2021</a:t>
            </a:fld>
            <a:endParaRPr lang="it-IT"/>
          </a:p>
        </p:txBody>
      </p:sp>
      <p:sp>
        <p:nvSpPr>
          <p:cNvPr id="5" name="Footer Placeholder 2"/>
          <p:cNvSpPr>
            <a:spLocks noGrp="1"/>
          </p:cNvSpPr>
          <p:nvPr>
            <p:ph type="ftr" sz="quarter" idx="11"/>
          </p:nvPr>
        </p:nvSpPr>
        <p:spPr/>
        <p:txBody>
          <a:bodyPr/>
          <a:lstStyle/>
          <a:p>
            <a:endParaRPr lang="it-IT"/>
          </a:p>
        </p:txBody>
      </p:sp>
      <p:sp>
        <p:nvSpPr>
          <p:cNvPr id="6" name="Slide Number Placeholder 3"/>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3602858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7" name="Date Placeholder 4"/>
          <p:cNvSpPr>
            <a:spLocks noGrp="1"/>
          </p:cNvSpPr>
          <p:nvPr>
            <p:ph type="dt" sz="half" idx="10"/>
          </p:nvPr>
        </p:nvSpPr>
        <p:spPr/>
        <p:txBody>
          <a:bodyPr/>
          <a:lstStyle/>
          <a:p>
            <a:fld id="{19F2DA9D-F0A1-4E01-A72F-DF11DB5DB0EA}" type="datetimeFigureOut">
              <a:rPr lang="it-IT" smtClean="0"/>
              <a:t>05/10/2021</a:t>
            </a:fld>
            <a:endParaRPr lang="it-IT"/>
          </a:p>
        </p:txBody>
      </p:sp>
      <p:sp>
        <p:nvSpPr>
          <p:cNvPr id="5" name="Footer Placeholder 5"/>
          <p:cNvSpPr>
            <a:spLocks noGrp="1"/>
          </p:cNvSpPr>
          <p:nvPr>
            <p:ph type="ftr" sz="quarter" idx="11"/>
          </p:nvPr>
        </p:nvSpPr>
        <p:spPr/>
        <p:txBody>
          <a:bodyPr/>
          <a:lstStyle/>
          <a:p>
            <a:endParaRPr lang="it-IT"/>
          </a:p>
        </p:txBody>
      </p:sp>
      <p:sp>
        <p:nvSpPr>
          <p:cNvPr id="6" name="Slide Number Placeholder 6"/>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1254946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19F2DA9D-F0A1-4E01-A72F-DF11DB5DB0EA}" type="datetimeFigureOut">
              <a:rPr lang="it-IT" smtClean="0"/>
              <a:t>05/10/2021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3117546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4.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9F2DA9D-F0A1-4E01-A72F-DF11DB5DB0EA}" type="datetimeFigureOut">
              <a:rPr lang="it-IT" smtClean="0"/>
              <a:t>05/10/2021</a:t>
            </a:fld>
            <a:endParaRPr lang="it-IT"/>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it-IT"/>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9F58C6A-B2ED-4CE1-A34B-B3F4681FD355}" type="slidenum">
              <a:rPr lang="it-IT" smtClean="0"/>
              <a:t>‹N›</a:t>
            </a:fld>
            <a:endParaRPr lang="it-IT"/>
          </a:p>
        </p:txBody>
      </p:sp>
    </p:spTree>
    <p:extLst>
      <p:ext uri="{BB962C8B-B14F-4D97-AF65-F5344CB8AC3E}">
        <p14:creationId xmlns:p14="http://schemas.microsoft.com/office/powerpoint/2010/main" val="73208403"/>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19F2DA9D-F0A1-4E01-A72F-DF11DB5DB0EA}" type="datetimeFigureOut">
              <a:rPr lang="it-IT" smtClean="0"/>
              <a:t>05/10/2021</a:t>
            </a:fld>
            <a:endParaRPr lang="it-IT"/>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it-IT"/>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19F58C6A-B2ED-4CE1-A34B-B3F4681FD355}" type="slidenum">
              <a:rPr lang="it-IT" smtClean="0"/>
              <a:t>‹N›</a:t>
            </a:fld>
            <a:endParaRPr lang="it-IT"/>
          </a:p>
        </p:txBody>
      </p:sp>
    </p:spTree>
    <p:extLst>
      <p:ext uri="{BB962C8B-B14F-4D97-AF65-F5344CB8AC3E}">
        <p14:creationId xmlns:p14="http://schemas.microsoft.com/office/powerpoint/2010/main" val="4278201430"/>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2DA9D-F0A1-4E01-A72F-DF11DB5DB0EA}" type="datetimeFigureOut">
              <a:rPr lang="it-IT" smtClean="0"/>
              <a:t>05/10/2021</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F58C6A-B2ED-4CE1-A34B-B3F4681FD355}" type="slidenum">
              <a:rPr lang="it-IT" smtClean="0"/>
              <a:t>‹N›</a:t>
            </a:fld>
            <a:endParaRPr lang="it-IT"/>
          </a:p>
        </p:txBody>
      </p:sp>
    </p:spTree>
    <p:extLst>
      <p:ext uri="{BB962C8B-B14F-4D97-AF65-F5344CB8AC3E}">
        <p14:creationId xmlns:p14="http://schemas.microsoft.com/office/powerpoint/2010/main" val="278431789"/>
      </p:ext>
    </p:extLst>
  </p:cSld>
  <p:clrMap bg1="dk1" tx1="lt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ED7C9716-7BDB-4F10-8CB6-D24D35CF05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4DA61A9-8D21-4E19-A13A-B6393143C6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C53F6AD-A5F2-4860-87E0-8FB356636E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2DA9D-F0A1-4E01-A72F-DF11DB5DB0EA}" type="datetimeFigureOut">
              <a:rPr lang="it-IT" smtClean="0"/>
              <a:t>05/10/2021</a:t>
            </a:fld>
            <a:endParaRPr lang="it-IT"/>
          </a:p>
        </p:txBody>
      </p:sp>
      <p:sp>
        <p:nvSpPr>
          <p:cNvPr id="5" name="Segnaposto piè di pagina 4">
            <a:extLst>
              <a:ext uri="{FF2B5EF4-FFF2-40B4-BE49-F238E27FC236}">
                <a16:creationId xmlns:a16="http://schemas.microsoft.com/office/drawing/2014/main" id="{C4E0DA1E-602A-4C41-AFE7-BFA7D018AD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D4EF0AC4-B274-4A99-B5A5-B8C5624D14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F58C6A-B2ED-4CE1-A34B-B3F4681FD355}" type="slidenum">
              <a:rPr lang="it-IT" smtClean="0"/>
              <a:t>‹N›</a:t>
            </a:fld>
            <a:endParaRPr lang="it-IT"/>
          </a:p>
        </p:txBody>
      </p:sp>
    </p:spTree>
    <p:extLst>
      <p:ext uri="{BB962C8B-B14F-4D97-AF65-F5344CB8AC3E}">
        <p14:creationId xmlns:p14="http://schemas.microsoft.com/office/powerpoint/2010/main" val="416417664"/>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6.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5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5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5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5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5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5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5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5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5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5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5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5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52.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jpeg"/><Relationship Id="rId1" Type="http://schemas.openxmlformats.org/officeDocument/2006/relationships/slideLayout" Target="../slideLayouts/slideLayout5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6.jpe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jpeg"/><Relationship Id="rId1" Type="http://schemas.openxmlformats.org/officeDocument/2006/relationships/slideLayout" Target="../slideLayouts/slideLayout5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8.png"/><Relationship Id="rId4" Type="http://schemas.openxmlformats.org/officeDocument/2006/relationships/diagramLayout" Target="../diagrams/layout2.xml"/><Relationship Id="rId9" Type="http://schemas.openxmlformats.org/officeDocument/2006/relationships/image" Target="../media/image6.jpeg"/></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5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52.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52.xml"/><Relationship Id="rId5" Type="http://schemas.openxmlformats.org/officeDocument/2006/relationships/image" Target="../media/image8.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52.xml"/><Relationship Id="rId5" Type="http://schemas.openxmlformats.org/officeDocument/2006/relationships/image" Target="../media/image8.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5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5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52.xml"/><Relationship Id="rId5" Type="http://schemas.openxmlformats.org/officeDocument/2006/relationships/image" Target="../media/image8.pn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52.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52.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41.xml"/><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24.xml"/><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24.xml"/><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5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5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5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5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3422" y="2249924"/>
            <a:ext cx="11776841" cy="2038221"/>
          </a:xfrm>
        </p:spPr>
        <p:txBody>
          <a:bodyPr>
            <a:normAutofit fontScale="90000"/>
          </a:bodyPr>
          <a:lstStyle/>
          <a:p>
            <a:pPr algn="ctr"/>
            <a:br>
              <a:rPr lang="it-IT" sz="4800" dirty="0"/>
            </a:br>
            <a:br>
              <a:rPr lang="it-IT" sz="4800" dirty="0"/>
            </a:br>
            <a:br>
              <a:rPr lang="it-IT" sz="4800" dirty="0"/>
            </a:br>
            <a:br>
              <a:rPr lang="it-IT" sz="4800" dirty="0"/>
            </a:br>
            <a:br>
              <a:rPr lang="it-IT" sz="4800" dirty="0"/>
            </a:br>
            <a:br>
              <a:rPr lang="it-IT" sz="4800" dirty="0"/>
            </a:br>
            <a:br>
              <a:rPr lang="it-IT" sz="4800" dirty="0"/>
            </a:br>
            <a:br>
              <a:rPr lang="it-IT" sz="4800" dirty="0"/>
            </a:br>
            <a:br>
              <a:rPr lang="it-IT" sz="4800" dirty="0"/>
            </a:br>
            <a:br>
              <a:rPr lang="it-IT" sz="4800" dirty="0"/>
            </a:br>
            <a:br>
              <a:rPr lang="it-IT" sz="4800" dirty="0"/>
            </a:br>
            <a:br>
              <a:rPr lang="it-IT" sz="4800" dirty="0"/>
            </a:br>
            <a:br>
              <a:rPr lang="it-IT" sz="4800" dirty="0"/>
            </a:br>
            <a:br>
              <a:rPr lang="it-IT" sz="4800" dirty="0"/>
            </a:br>
            <a:br>
              <a:rPr lang="it-IT" sz="4800" dirty="0"/>
            </a:br>
            <a:br>
              <a:rPr lang="it-IT" sz="4800" dirty="0"/>
            </a:br>
            <a:r>
              <a:rPr lang="it-IT" sz="4800" dirty="0"/>
              <a:t>COMMISSIONE FINANZA-CRISI E CONTROLLO DI GESTIONE</a:t>
            </a:r>
            <a:br>
              <a:rPr lang="it-IT" sz="4800" dirty="0"/>
            </a:br>
            <a:r>
              <a:rPr lang="it-IT" sz="2400" dirty="0"/>
              <a:t>LE DIFFICOLTA’ NELLE IMPRESE NELL’ERA COVID</a:t>
            </a:r>
            <a:br>
              <a:rPr lang="it-IT" sz="2400" dirty="0"/>
            </a:br>
            <a:r>
              <a:rPr lang="it-IT" sz="2400" dirty="0"/>
              <a:t>ANALISI E SOLUZIONI INNOVATIVE PER CRISI D’IMPRESA, CONTROLLO DI GESTIONE E APPROCCIO AL SISTEMA BANCARIO E FINANZIARIO</a:t>
            </a:r>
            <a:br>
              <a:rPr lang="it-IT" sz="2400" dirty="0"/>
            </a:br>
            <a:r>
              <a:rPr lang="it-IT" sz="2400" dirty="0"/>
              <a:t>LE START-UP NELLA LEGISLAZIONE ITALIANA: PRINCIPIO DI NON FALLIBILITA’</a:t>
            </a:r>
          </a:p>
        </p:txBody>
      </p:sp>
      <p:sp>
        <p:nvSpPr>
          <p:cNvPr id="3" name="Sottotitolo 2"/>
          <p:cNvSpPr>
            <a:spLocks noGrp="1"/>
          </p:cNvSpPr>
          <p:nvPr>
            <p:ph type="subTitle" idx="1"/>
          </p:nvPr>
        </p:nvSpPr>
        <p:spPr>
          <a:xfrm>
            <a:off x="2384829" y="4608076"/>
            <a:ext cx="7269917" cy="1213945"/>
          </a:xfrm>
        </p:spPr>
        <p:txBody>
          <a:bodyPr>
            <a:normAutofit fontScale="62500" lnSpcReduction="20000"/>
          </a:bodyPr>
          <a:lstStyle/>
          <a:p>
            <a:r>
              <a:rPr lang="it-IT" dirty="0"/>
              <a:t>Dott. Alfredo Barbaranelli </a:t>
            </a:r>
          </a:p>
          <a:p>
            <a:r>
              <a:rPr lang="it-IT" dirty="0"/>
              <a:t>COMPONENTE della Commissione Crisi da Sovraindebitamento E DIRITTO PENALE DELL’ECONOMIA dell’Ordine dei Dottori Commercialisti ed e.c. di Roma – COORDINATORE COMMISSIONE PROCEDURE CONCORSUALI IN AMBITO PENALE - COMPONENTE COMMISSIONE CO.NE.PRO. FINANZA-CRISI-CONTROLLO DI GESTIONE</a:t>
            </a:r>
          </a:p>
          <a:p>
            <a:endParaRPr lang="it-IT" dirty="0"/>
          </a:p>
          <a:p>
            <a:endParaRPr lang="it-IT" dirty="0"/>
          </a:p>
        </p:txBody>
      </p:sp>
      <p:cxnSp>
        <p:nvCxnSpPr>
          <p:cNvPr id="5" name="Connettore diritto 4"/>
          <p:cNvCxnSpPr/>
          <p:nvPr/>
        </p:nvCxnSpPr>
        <p:spPr>
          <a:xfrm flipH="1">
            <a:off x="207580" y="4232784"/>
            <a:ext cx="11776840" cy="1"/>
          </a:xfrm>
          <a:prstGeom prst="line">
            <a:avLst/>
          </a:prstGeom>
        </p:spPr>
        <p:style>
          <a:lnRef idx="1">
            <a:schemeClr val="accent1"/>
          </a:lnRef>
          <a:fillRef idx="0">
            <a:schemeClr val="accent1"/>
          </a:fillRef>
          <a:effectRef idx="0">
            <a:schemeClr val="accent1"/>
          </a:effectRef>
          <a:fontRef idx="minor">
            <a:schemeClr val="tx1"/>
          </a:fontRef>
        </p:style>
      </p:cxnSp>
      <p:pic>
        <p:nvPicPr>
          <p:cNvPr id="18" name="Picture 5"/>
          <p:cNvPicPr>
            <a:picLocks noChangeAspect="1" noChangeArrowheads="1"/>
          </p:cNvPicPr>
          <p:nvPr/>
        </p:nvPicPr>
        <p:blipFill>
          <a:blip r:embed="rId3" cstate="print"/>
          <a:srcRect/>
          <a:stretch>
            <a:fillRect/>
          </a:stretch>
        </p:blipFill>
        <p:spPr bwMode="auto">
          <a:xfrm>
            <a:off x="8866483" y="81644"/>
            <a:ext cx="2601312" cy="520262"/>
          </a:xfrm>
          <a:prstGeom prst="rect">
            <a:avLst/>
          </a:prstGeom>
          <a:noFill/>
          <a:ln w="9525">
            <a:noFill/>
            <a:miter lim="800000"/>
            <a:headEnd/>
            <a:tailEnd/>
          </a:ln>
        </p:spPr>
      </p:pic>
      <p:pic>
        <p:nvPicPr>
          <p:cNvPr id="6" name="Immagine 3">
            <a:extLst>
              <a:ext uri="{FF2B5EF4-FFF2-40B4-BE49-F238E27FC236}">
                <a16:creationId xmlns:a16="http://schemas.microsoft.com/office/drawing/2014/main" id="{A684D510-1E15-4C68-9C54-A9A2DF5408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422" y="81644"/>
            <a:ext cx="2932113"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11">
            <a:extLst>
              <a:ext uri="{FF2B5EF4-FFF2-40B4-BE49-F238E27FC236}">
                <a16:creationId xmlns:a16="http://schemas.microsoft.com/office/drawing/2014/main" id="{806F4AB4-82AC-4A1B-AB43-C0A7D81005CD}"/>
              </a:ext>
            </a:extLst>
          </p:cNvPr>
          <p:cNvSpPr txBox="1">
            <a:spLocks noChangeArrowheads="1"/>
          </p:cNvSpPr>
          <p:nvPr/>
        </p:nvSpPr>
        <p:spPr bwMode="auto">
          <a:xfrm>
            <a:off x="3105535" y="336793"/>
            <a:ext cx="6094412"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it-IT" altLang="it-IT" sz="1800" dirty="0">
                <a:solidFill>
                  <a:srgbClr val="C00000"/>
                </a:solidFill>
                <a:latin typeface="Georgia" panose="02040502050405020303" pitchFamily="18" charset="0"/>
                <a:ea typeface="Calibri" panose="020F0502020204030204" pitchFamily="34" charset="0"/>
                <a:cs typeface="Georgia" panose="02040502050405020303" pitchFamily="18" charset="0"/>
              </a:rPr>
              <a:t>_________________________</a:t>
            </a:r>
            <a:endParaRPr lang="it-IT" altLang="it-IT" sz="1800" dirty="0">
              <a:solidFill>
                <a:srgbClr val="000000"/>
              </a:solidFill>
              <a:latin typeface="Georgia" panose="02040502050405020303" pitchFamily="18" charset="0"/>
              <a:ea typeface="Calibri" panose="020F0502020204030204" pitchFamily="34" charset="0"/>
              <a:cs typeface="Georgia" panose="02040502050405020303" pitchFamily="18" charset="0"/>
            </a:endParaRPr>
          </a:p>
          <a:p>
            <a:pPr algn="ctr">
              <a:spcBef>
                <a:spcPct val="0"/>
              </a:spcBef>
              <a:buFontTx/>
              <a:buNone/>
            </a:pPr>
            <a:r>
              <a:rPr lang="it-IT" altLang="it-IT" sz="1000" dirty="0">
                <a:solidFill>
                  <a:srgbClr val="000000"/>
                </a:solidFill>
                <a:latin typeface="Arial" panose="020B0604020202020204" pitchFamily="34" charset="0"/>
                <a:ea typeface="Calibri" panose="020F0502020204030204" pitchFamily="34" charset="0"/>
                <a:cs typeface="Georgia" panose="02040502050405020303" pitchFamily="18" charset="0"/>
              </a:rPr>
              <a:t>In collaborazione con</a:t>
            </a:r>
            <a:endParaRPr lang="it-IT" altLang="it-IT" sz="1800" dirty="0">
              <a:solidFill>
                <a:srgbClr val="000000"/>
              </a:solidFill>
              <a:latin typeface="Georgia" panose="02040502050405020303" pitchFamily="18" charset="0"/>
              <a:ea typeface="Calibri" panose="020F0502020204030204" pitchFamily="34" charset="0"/>
              <a:cs typeface="Georgia" panose="02040502050405020303" pitchFamily="18" charset="0"/>
            </a:endParaRPr>
          </a:p>
        </p:txBody>
      </p:sp>
      <p:pic>
        <p:nvPicPr>
          <p:cNvPr id="8" name="Immagine 1">
            <a:extLst>
              <a:ext uri="{FF2B5EF4-FFF2-40B4-BE49-F238E27FC236}">
                <a16:creationId xmlns:a16="http://schemas.microsoft.com/office/drawing/2014/main" id="{5DF126FF-2C95-43E6-B90D-BA9F25E00F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2510" y="905160"/>
            <a:ext cx="1160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7866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asellaDiTesto 2"/>
          <p:cNvSpPr txBox="1"/>
          <p:nvPr/>
        </p:nvSpPr>
        <p:spPr>
          <a:xfrm>
            <a:off x="304872" y="560623"/>
            <a:ext cx="10079205" cy="6160852"/>
          </a:xfrm>
          <a:prstGeom prst="rect">
            <a:avLst/>
          </a:prstGeom>
        </p:spPr>
        <p:txBody>
          <a:bodyPr vert="horz" lIns="91440" tIns="45720" rIns="91440" bIns="45720" rtlCol="0">
            <a:noAutofit/>
          </a:bodyPr>
          <a:lstStyle/>
          <a:p>
            <a:pPr algn="ctr">
              <a:lnSpc>
                <a:spcPct val="90000"/>
              </a:lnSpc>
              <a:spcAft>
                <a:spcPts val="600"/>
              </a:spcAft>
            </a:pPr>
            <a:r>
              <a:rPr lang="en-US" sz="1600" dirty="0"/>
              <a:t>INFORMAZIONI DA INDICARE PER ISCRIZIONE APPOSITA SEZIONE REGISTRO IMPRESE</a:t>
            </a:r>
          </a:p>
          <a:p>
            <a:pPr algn="just"/>
            <a:r>
              <a:rPr lang="en-US" sz="1600" dirty="0"/>
              <a:t>- </a:t>
            </a:r>
            <a:r>
              <a:rPr lang="it-IT" sz="1600" b="0" i="0" u="none" strike="noStrike" baseline="0" dirty="0">
                <a:solidFill>
                  <a:srgbClr val="19191A"/>
                </a:solidFill>
                <a:latin typeface="RobotoMono-Regular"/>
              </a:rPr>
              <a:t>a) data e luogo di costituzione, nome e indirizzo del notaio;</a:t>
            </a:r>
          </a:p>
          <a:p>
            <a:pPr algn="just"/>
            <a:r>
              <a:rPr lang="it-IT" sz="1600" b="0" i="0" u="none" strike="noStrike" baseline="0" dirty="0">
                <a:solidFill>
                  <a:srgbClr val="19191A"/>
                </a:solidFill>
                <a:latin typeface="RobotoMono-Regular"/>
              </a:rPr>
              <a:t>b) sede principale ed eventuali sedi periferiche;</a:t>
            </a:r>
          </a:p>
          <a:p>
            <a:pPr algn="just"/>
            <a:r>
              <a:rPr lang="it-IT" sz="1600" b="0" i="0" u="none" strike="noStrike" baseline="0" dirty="0">
                <a:solidFill>
                  <a:srgbClr val="19191A"/>
                </a:solidFill>
                <a:latin typeface="RobotoMono-Regular"/>
              </a:rPr>
              <a:t>c) oggetto sociale;</a:t>
            </a:r>
          </a:p>
          <a:p>
            <a:pPr algn="just"/>
            <a:r>
              <a:rPr lang="it-IT" sz="1600" b="0" i="0" u="none" strike="noStrike" baseline="0" dirty="0">
                <a:solidFill>
                  <a:srgbClr val="19191A"/>
                </a:solidFill>
                <a:latin typeface="RobotoMono-Regular"/>
              </a:rPr>
              <a:t>d) breve descrizione dell'attività svolta, comprese l'attività</a:t>
            </a:r>
          </a:p>
          <a:p>
            <a:pPr algn="just"/>
            <a:r>
              <a:rPr lang="it-IT" sz="1600" b="0" i="0" u="none" strike="noStrike" baseline="0" dirty="0">
                <a:solidFill>
                  <a:srgbClr val="19191A"/>
                </a:solidFill>
                <a:latin typeface="RobotoMono-Regular"/>
              </a:rPr>
              <a:t>e le spese in ricerca e sviluppo;</a:t>
            </a:r>
          </a:p>
          <a:p>
            <a:pPr algn="just"/>
            <a:r>
              <a:rPr lang="it-IT" sz="1600" b="0" i="0" u="none" strike="noStrike" baseline="0" dirty="0">
                <a:solidFill>
                  <a:srgbClr val="19191A"/>
                </a:solidFill>
                <a:latin typeface="RobotoMono-Regular"/>
              </a:rPr>
              <a:t>e) elenco dei soci, con trasparenza rispetto a fiduciarie,</a:t>
            </a:r>
          </a:p>
          <a:p>
            <a:pPr algn="just"/>
            <a:r>
              <a:rPr lang="it-IT" sz="1600" b="0" i="0" u="none" strike="noStrike" baseline="0" dirty="0">
                <a:solidFill>
                  <a:srgbClr val="19191A"/>
                </a:solidFill>
                <a:latin typeface="RobotoMono-Regular"/>
              </a:rPr>
              <a:t>holding ove non iscritte nel registro delle imprese di cui</a:t>
            </a:r>
          </a:p>
          <a:p>
            <a:pPr algn="just"/>
            <a:r>
              <a:rPr lang="it-IT" sz="1600" b="0" i="0" u="none" strike="noStrike" baseline="0" dirty="0">
                <a:solidFill>
                  <a:srgbClr val="19191A"/>
                </a:solidFill>
                <a:latin typeface="RobotoMono-Regular"/>
              </a:rPr>
              <a:t>all'articolo 8 della legge 29 dicembre 1993, n. 580, e successive modificazioni, con autocertificazione di veridicità;</a:t>
            </a:r>
          </a:p>
          <a:p>
            <a:pPr algn="just"/>
            <a:r>
              <a:rPr lang="it-IT" sz="1600" b="0" i="0" u="none" strike="noStrike" baseline="0" dirty="0">
                <a:solidFill>
                  <a:srgbClr val="19191A"/>
                </a:solidFill>
                <a:latin typeface="RobotoMono-Regular"/>
              </a:rPr>
              <a:t>f) elenco delle società partecipate;</a:t>
            </a:r>
          </a:p>
          <a:p>
            <a:pPr algn="just"/>
            <a:r>
              <a:rPr lang="it-IT" sz="1600" b="0" i="0" u="none" strike="noStrike" baseline="0" dirty="0">
                <a:solidFill>
                  <a:srgbClr val="19191A"/>
                </a:solidFill>
                <a:latin typeface="RobotoMono-Regular"/>
              </a:rPr>
              <a:t>g) indicazione dei titoli di studio e delle esperienze professionali dei soci e del personale che lavora nella start-up innovativa, esclusi eventuali dati sensibili;</a:t>
            </a:r>
          </a:p>
          <a:p>
            <a:pPr algn="just"/>
            <a:r>
              <a:rPr lang="it-IT" sz="1600" b="0" i="0" u="none" strike="noStrike" baseline="0" dirty="0">
                <a:solidFill>
                  <a:srgbClr val="19191A"/>
                </a:solidFill>
                <a:latin typeface="RobotoMono-Regular"/>
              </a:rPr>
              <a:t>h) indicazione dell'esistenza di relazioni professionali, di collaborazione o commerciali con incubatori certificati, investitori istituzionali e professionali, università e centri di ricerca;</a:t>
            </a:r>
          </a:p>
          <a:p>
            <a:pPr algn="just"/>
            <a:r>
              <a:rPr lang="it-IT" sz="1600" b="0" i="0" u="none" strike="noStrike" baseline="0" dirty="0">
                <a:solidFill>
                  <a:srgbClr val="19191A"/>
                </a:solidFill>
                <a:latin typeface="RobotoMono-Regular"/>
              </a:rPr>
              <a:t>i) ultimo bilancio depositato, nello standard XBRL;</a:t>
            </a:r>
          </a:p>
          <a:p>
            <a:pPr algn="just"/>
            <a:r>
              <a:rPr lang="it-IT" sz="1600" b="0" i="0" u="none" strike="noStrike" baseline="0" dirty="0">
                <a:solidFill>
                  <a:srgbClr val="19191A"/>
                </a:solidFill>
                <a:latin typeface="RobotoMono-Regular"/>
              </a:rPr>
              <a:t>l) elenco dei diritti di privativa su proprietà industriale e intellettuale.</a:t>
            </a:r>
          </a:p>
          <a:p>
            <a:pPr>
              <a:lnSpc>
                <a:spcPct val="90000"/>
              </a:lnSpc>
              <a:spcAft>
                <a:spcPts val="600"/>
              </a:spcAft>
            </a:pPr>
            <a:endParaRPr lang="en-US" sz="1400" dirty="0"/>
          </a:p>
        </p:txBody>
      </p:sp>
      <p:sp>
        <p:nvSpPr>
          <p:cNvPr id="2" name="Segnaposto numero diapositiva 1"/>
          <p:cNvSpPr>
            <a:spLocks noGrp="1"/>
          </p:cNvSpPr>
          <p:nvPr>
            <p:ph type="sldNum" sz="quarter" idx="12"/>
          </p:nvPr>
        </p:nvSpPr>
        <p:spPr>
          <a:xfrm>
            <a:off x="9780104" y="6356350"/>
            <a:ext cx="1573696" cy="365125"/>
          </a:xfrm>
        </p:spPr>
        <p:txBody>
          <a:bodyPr vert="horz" lIns="91440" tIns="45720" rIns="91440" bIns="45720" rtlCol="0" anchor="ctr">
            <a:normAutofit/>
          </a:bodyPr>
          <a:lstStyle/>
          <a:p>
            <a:pPr>
              <a:spcAft>
                <a:spcPts val="600"/>
              </a:spcAft>
            </a:pPr>
            <a:r>
              <a:rPr lang="en-US" dirty="0"/>
              <a:t>10</a:t>
            </a:r>
          </a:p>
        </p:txBody>
      </p:sp>
      <p:pic>
        <p:nvPicPr>
          <p:cNvPr id="4" name="Immagine 3">
            <a:extLst>
              <a:ext uri="{FF2B5EF4-FFF2-40B4-BE49-F238E27FC236}">
                <a16:creationId xmlns:a16="http://schemas.microsoft.com/office/drawing/2014/main" id="{271CC11C-171C-4062-8614-7C57AD6314E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04467" y="5608256"/>
            <a:ext cx="2482114" cy="689121"/>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magine 1">
            <a:extLst>
              <a:ext uri="{FF2B5EF4-FFF2-40B4-BE49-F238E27FC236}">
                <a16:creationId xmlns:a16="http://schemas.microsoft.com/office/drawing/2014/main" id="{77067261-D7FF-4D19-89E3-BD9081ACA6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4243" y="5916377"/>
            <a:ext cx="1160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A437FF24-5E6C-452A-ADD9-29F4EB76AD9B}"/>
              </a:ext>
            </a:extLst>
          </p:cNvPr>
          <p:cNvPicPr>
            <a:picLocks noChangeAspect="1" noChangeArrowheads="1"/>
          </p:cNvPicPr>
          <p:nvPr/>
        </p:nvPicPr>
        <p:blipFill>
          <a:blip r:embed="rId4" cstate="print"/>
          <a:stretch>
            <a:fillRect/>
          </a:stretch>
        </p:blipFill>
        <p:spPr bwMode="auto">
          <a:xfrm>
            <a:off x="7121360" y="5884775"/>
            <a:ext cx="2066062" cy="444203"/>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a:noFill/>
        </p:spPr>
      </p:pic>
    </p:spTree>
    <p:extLst>
      <p:ext uri="{BB962C8B-B14F-4D97-AF65-F5344CB8AC3E}">
        <p14:creationId xmlns:p14="http://schemas.microsoft.com/office/powerpoint/2010/main" val="2553101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ttangolo 2"/>
          <p:cNvSpPr/>
          <p:nvPr/>
        </p:nvSpPr>
        <p:spPr>
          <a:xfrm>
            <a:off x="90532" y="1281444"/>
            <a:ext cx="6753156" cy="4533417"/>
          </a:xfrm>
          <a:prstGeom prst="rect">
            <a:avLst/>
          </a:prstGeom>
        </p:spPr>
        <p:txBody>
          <a:bodyPr vert="horz" lIns="91440" tIns="45720" rIns="91440" bIns="45720" rtlCol="0">
            <a:normAutofit/>
          </a:bodyPr>
          <a:lstStyle/>
          <a:p>
            <a:pPr algn="just"/>
            <a:r>
              <a:rPr lang="en-US" sz="1600" dirty="0"/>
              <a:t>     </a:t>
            </a:r>
            <a:r>
              <a:rPr lang="it-IT" sz="1600" b="0" i="0" u="none" strike="noStrike" baseline="0" dirty="0">
                <a:solidFill>
                  <a:srgbClr val="19191A"/>
                </a:solidFill>
                <a:latin typeface="RobotoMono-Regular"/>
              </a:rPr>
              <a:t>13. L'incubatore certificato </a:t>
            </a:r>
            <a:r>
              <a:rPr lang="it-IT" sz="1600" b="0" i="0" u="none" strike="noStrike" baseline="0" dirty="0" err="1">
                <a:solidFill>
                  <a:srgbClr val="19191A"/>
                </a:solidFill>
                <a:latin typeface="RobotoMono-Regular"/>
              </a:rPr>
              <a:t>e'</a:t>
            </a:r>
            <a:r>
              <a:rPr lang="it-IT" sz="1600" b="0" i="0" u="none" strike="noStrike" baseline="0" dirty="0">
                <a:solidFill>
                  <a:srgbClr val="19191A"/>
                </a:solidFill>
                <a:latin typeface="RobotoMono-Regular"/>
              </a:rPr>
              <a:t> automaticamente iscritto alla sezione speciale del registro delle imprese di cui al comma 8, a seguito della compilazione e presentazione della domanda in formato elettronico, contenente le seguenti informazioni recanti i valori degli indicatori, di cui ai commi 6 e 7, conseguiti dall'incubatore certificato alla data di iscrizione:</a:t>
            </a:r>
          </a:p>
          <a:p>
            <a:pPr algn="just"/>
            <a:r>
              <a:rPr lang="it-IT" sz="1600" b="0" i="0" u="none" strike="noStrike" baseline="0" dirty="0">
                <a:solidFill>
                  <a:srgbClr val="19191A"/>
                </a:solidFill>
                <a:latin typeface="RobotoMono-Regular"/>
              </a:rPr>
              <a:t>a) data e luogo di costituzione, nome e indirizzo del notaio;</a:t>
            </a:r>
          </a:p>
          <a:p>
            <a:pPr algn="just"/>
            <a:r>
              <a:rPr lang="it-IT" sz="1600" b="0" i="0" u="none" strike="noStrike" baseline="0" dirty="0">
                <a:solidFill>
                  <a:srgbClr val="19191A"/>
                </a:solidFill>
                <a:latin typeface="RobotoMono-Regular"/>
              </a:rPr>
              <a:t>b) sede principale ed eventuali sedi periferiche;</a:t>
            </a:r>
          </a:p>
          <a:p>
            <a:pPr algn="just"/>
            <a:r>
              <a:rPr lang="it-IT" sz="1600" b="0" i="0" u="none" strike="noStrike" baseline="0" dirty="0">
                <a:solidFill>
                  <a:srgbClr val="19191A"/>
                </a:solidFill>
                <a:latin typeface="RobotoMono-Regular"/>
              </a:rPr>
              <a:t>c) oggetto sociale;</a:t>
            </a:r>
          </a:p>
          <a:p>
            <a:pPr algn="just"/>
            <a:r>
              <a:rPr lang="it-IT" sz="1600" b="0" i="0" u="none" strike="noStrike" baseline="0" dirty="0">
                <a:solidFill>
                  <a:srgbClr val="19191A"/>
                </a:solidFill>
                <a:latin typeface="RobotoMono-Regular"/>
              </a:rPr>
              <a:t>d) breve descrizione dell'attività svolta;</a:t>
            </a:r>
          </a:p>
          <a:p>
            <a:pPr algn="just"/>
            <a:r>
              <a:rPr lang="it-IT" sz="1600" b="0" i="0" u="none" strike="noStrike" baseline="0" dirty="0">
                <a:solidFill>
                  <a:srgbClr val="19191A"/>
                </a:solidFill>
                <a:latin typeface="RobotoMono-Regular"/>
              </a:rPr>
              <a:t>e) elenco delle strutture e attrezzature disponibili per lo svolgimento della propria attività;</a:t>
            </a:r>
          </a:p>
          <a:p>
            <a:pPr algn="just"/>
            <a:r>
              <a:rPr lang="it-IT" sz="1600" b="0" i="0" u="none" strike="noStrike" baseline="0" dirty="0">
                <a:solidFill>
                  <a:srgbClr val="19191A"/>
                </a:solidFill>
                <a:latin typeface="RobotoMono-Regular"/>
              </a:rPr>
              <a:t>f) indicazione delle esperienze professionali del personale che amministra e dirige l'incubatore certificato, esclusi eventuali dati sensibili;</a:t>
            </a:r>
          </a:p>
          <a:p>
            <a:pPr algn="just"/>
            <a:r>
              <a:rPr lang="it-IT" sz="1600" b="0" i="0" u="none" strike="noStrike" baseline="0" dirty="0">
                <a:solidFill>
                  <a:srgbClr val="19191A"/>
                </a:solidFill>
                <a:latin typeface="RobotoMono-Regular"/>
              </a:rPr>
              <a:t>g) indicazione dell'esistenza di collaborazioni con università e centri di ricerca, istituzioni pubbliche e partner finanziari;</a:t>
            </a:r>
          </a:p>
          <a:p>
            <a:pPr algn="just"/>
            <a:r>
              <a:rPr lang="it-IT" sz="1600" b="0" i="0" u="none" strike="noStrike" baseline="0" dirty="0">
                <a:solidFill>
                  <a:srgbClr val="19191A"/>
                </a:solidFill>
                <a:latin typeface="RobotoMono-Regular"/>
              </a:rPr>
              <a:t>h) indicazione dell'esperienza acquisita nell'attività di sostegno a start-up innovative.</a:t>
            </a:r>
            <a:endParaRPr lang="en-US" sz="1600" dirty="0"/>
          </a:p>
          <a:p>
            <a:pPr marL="342900" indent="-228600">
              <a:lnSpc>
                <a:spcPct val="90000"/>
              </a:lnSpc>
              <a:spcAft>
                <a:spcPts val="600"/>
              </a:spcAft>
              <a:buFont typeface="Arial" panose="020B0604020202020204" pitchFamily="34" charset="0"/>
              <a:buChar char="•"/>
            </a:pPr>
            <a:endParaRPr lang="en-US" sz="1000" dirty="0"/>
          </a:p>
        </p:txBody>
      </p:sp>
      <p:pic>
        <p:nvPicPr>
          <p:cNvPr id="5" name="Immagine 3">
            <a:extLst>
              <a:ext uri="{FF2B5EF4-FFF2-40B4-BE49-F238E27FC236}">
                <a16:creationId xmlns:a16="http://schemas.microsoft.com/office/drawing/2014/main" id="{0BD35198-F96C-40A5-821F-DDB60555F5A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745968" y="2006166"/>
            <a:ext cx="2482114" cy="689121"/>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a:extLst>
              <a:ext uri="{FF2B5EF4-FFF2-40B4-BE49-F238E27FC236}">
                <a16:creationId xmlns:a16="http://schemas.microsoft.com/office/drawing/2014/main" id="{309F3356-B455-4356-B98D-D8970D93BE00}"/>
              </a:ext>
            </a:extLst>
          </p:cNvPr>
          <p:cNvPicPr>
            <a:picLocks noChangeAspect="1" noChangeArrowheads="1"/>
          </p:cNvPicPr>
          <p:nvPr/>
        </p:nvPicPr>
        <p:blipFill>
          <a:blip r:embed="rId3" cstate="print"/>
          <a:stretch>
            <a:fillRect/>
          </a:stretch>
        </p:blipFill>
        <p:spPr bwMode="auto">
          <a:xfrm>
            <a:off x="6911331" y="5437124"/>
            <a:ext cx="2066062" cy="444203"/>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a:noFill/>
        </p:spPr>
      </p:pic>
      <p:sp>
        <p:nvSpPr>
          <p:cNvPr id="2" name="Segnaposto numero diapositiva 1"/>
          <p:cNvSpPr>
            <a:spLocks noGrp="1"/>
          </p:cNvSpPr>
          <p:nvPr>
            <p:ph type="sldNum" sz="quarter" idx="12"/>
          </p:nvPr>
        </p:nvSpPr>
        <p:spPr>
          <a:xfrm>
            <a:off x="9657162" y="6356350"/>
            <a:ext cx="1696637" cy="365125"/>
          </a:xfrm>
        </p:spPr>
        <p:txBody>
          <a:bodyPr vert="horz" lIns="91440" tIns="45720" rIns="91440" bIns="45720" rtlCol="0" anchor="ctr">
            <a:normAutofit/>
          </a:bodyPr>
          <a:lstStyle/>
          <a:p>
            <a:pPr>
              <a:spcAft>
                <a:spcPts val="600"/>
              </a:spcAft>
            </a:pPr>
            <a:r>
              <a:rPr lang="en-US" dirty="0"/>
              <a:t>11</a:t>
            </a:r>
          </a:p>
        </p:txBody>
      </p:sp>
      <p:pic>
        <p:nvPicPr>
          <p:cNvPr id="13" name="Immagine 1">
            <a:extLst>
              <a:ext uri="{FF2B5EF4-FFF2-40B4-BE49-F238E27FC236}">
                <a16:creationId xmlns:a16="http://schemas.microsoft.com/office/drawing/2014/main" id="{CD3178B9-CAD9-46DB-AB92-CCDB6C3760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1083" y="3167153"/>
            <a:ext cx="1160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9942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ttangolo 2"/>
          <p:cNvSpPr/>
          <p:nvPr/>
        </p:nvSpPr>
        <p:spPr>
          <a:xfrm>
            <a:off x="90532" y="477998"/>
            <a:ext cx="6587710" cy="5336863"/>
          </a:xfrm>
          <a:prstGeom prst="rect">
            <a:avLst/>
          </a:prstGeom>
        </p:spPr>
        <p:txBody>
          <a:bodyPr vert="horz" lIns="91440" tIns="45720" rIns="91440" bIns="45720" rtlCol="0">
            <a:normAutofit fontScale="92500" lnSpcReduction="20000"/>
          </a:bodyPr>
          <a:lstStyle/>
          <a:p>
            <a:pPr algn="just"/>
            <a:r>
              <a:rPr lang="it-IT" sz="1800" b="0" i="0" u="none" strike="noStrike" baseline="0" dirty="0">
                <a:solidFill>
                  <a:srgbClr val="19191A"/>
                </a:solidFill>
                <a:latin typeface="RobotoMono-Regular"/>
              </a:rPr>
              <a:t>15. Entro 30 giorni dall'approvazione del bilancio e comunque entro sei mesi dalla chiusura di ciascun esercizio, fatta salva l'ipotesi del maggior termine nei limiti e alle condizioni previsti dal secondo comma dell'articolo 2364 del codice civile, nel qual caso l'adempimento </a:t>
            </a:r>
            <a:r>
              <a:rPr lang="it-IT" sz="1800" b="0" i="0" u="none" strike="noStrike" baseline="0" dirty="0" err="1">
                <a:solidFill>
                  <a:srgbClr val="19191A"/>
                </a:solidFill>
                <a:latin typeface="RobotoMono-Regular"/>
              </a:rPr>
              <a:t>e'</a:t>
            </a:r>
            <a:r>
              <a:rPr lang="it-IT" sz="1800" b="0" i="0" u="none" strike="noStrike" baseline="0" dirty="0">
                <a:solidFill>
                  <a:srgbClr val="19191A"/>
                </a:solidFill>
                <a:latin typeface="RobotoMono-Regular"/>
              </a:rPr>
              <a:t> effettuato entro sette mesi, il rappresentante legale della start-up innovativa o dell'incubatore certificato attesta il mantenimento del possesso dei requisiti previsti rispettivamente dal comma 2 e dal comma 5 e deposita tale dichiarazione presso l'ufficio del registro delle imprese.</a:t>
            </a:r>
          </a:p>
          <a:p>
            <a:pPr algn="just"/>
            <a:r>
              <a:rPr lang="it-IT" sz="1800" b="1" i="0" u="none" strike="noStrike" baseline="0" dirty="0">
                <a:solidFill>
                  <a:srgbClr val="19191A"/>
                </a:solidFill>
                <a:latin typeface="RobotoMono-Bold"/>
              </a:rPr>
              <a:t>((16. Entro sessanta giorni dalla perdita dei requisiti di cui ai commi 2 e 5 la start-up innovativa o l'incubatore certificato sono cancellati dalla sezione speciale del registro delle imprese di cui al presente articolo, con provvedimento del conservatore impugnabile ai sensi dell'articolo 2189, terzo comma, del codice civile, permanendo l'iscrizione alla sezione ordinaria del registro delle imprese. Ai fini di cui al primo periodo, alla perdita dei requisiti </a:t>
            </a:r>
            <a:r>
              <a:rPr lang="it-IT" sz="1800" b="1" i="0" u="none" strike="noStrike" baseline="0" dirty="0" err="1">
                <a:solidFill>
                  <a:srgbClr val="19191A"/>
                </a:solidFill>
                <a:latin typeface="RobotoMono-Bold"/>
              </a:rPr>
              <a:t>e'</a:t>
            </a:r>
            <a:r>
              <a:rPr lang="it-IT" sz="1800" b="1" i="0" u="none" strike="noStrike" baseline="0" dirty="0">
                <a:solidFill>
                  <a:srgbClr val="19191A"/>
                </a:solidFill>
                <a:latin typeface="RobotoMono-Bold"/>
              </a:rPr>
              <a:t> equiparato il mancato deposito della dichiarazione di cui al comma 15.))</a:t>
            </a:r>
          </a:p>
          <a:p>
            <a:pPr algn="just"/>
            <a:endParaRPr lang="it-IT" b="1" dirty="0">
              <a:solidFill>
                <a:srgbClr val="19191A"/>
              </a:solidFill>
              <a:latin typeface="RobotoMono-Bold"/>
            </a:endParaRPr>
          </a:p>
          <a:p>
            <a:pPr algn="just"/>
            <a:r>
              <a:rPr lang="it-IT" b="1" dirty="0">
                <a:solidFill>
                  <a:srgbClr val="FF0000"/>
                </a:solidFill>
                <a:latin typeface="RobotoMono-Bold"/>
              </a:rPr>
              <a:t>IN CASO DI MANCATO RISPETTO DEI DUE COMMI PRECEDENTI, CIO’ VARRA’ AI FINI DELLA CANCELLAZIONE DALLO SPECIALE ELENCO PER START-UP INNOVATIVE E INCUBATORI E L’IOMPRESA RIDIVERRA’ UN SOGGETTO FALLIBILE RICORRENDONE I REQUISITI.</a:t>
            </a:r>
          </a:p>
          <a:p>
            <a:pPr algn="just"/>
            <a:endParaRPr lang="en-US" sz="1000" dirty="0"/>
          </a:p>
        </p:txBody>
      </p:sp>
      <p:pic>
        <p:nvPicPr>
          <p:cNvPr id="5" name="Immagine 3">
            <a:extLst>
              <a:ext uri="{FF2B5EF4-FFF2-40B4-BE49-F238E27FC236}">
                <a16:creationId xmlns:a16="http://schemas.microsoft.com/office/drawing/2014/main" id="{0BD35198-F96C-40A5-821F-DDB60555F5A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745968" y="2006166"/>
            <a:ext cx="2482114" cy="689121"/>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a:extLst>
              <a:ext uri="{FF2B5EF4-FFF2-40B4-BE49-F238E27FC236}">
                <a16:creationId xmlns:a16="http://schemas.microsoft.com/office/drawing/2014/main" id="{309F3356-B455-4356-B98D-D8970D93BE00}"/>
              </a:ext>
            </a:extLst>
          </p:cNvPr>
          <p:cNvPicPr>
            <a:picLocks noChangeAspect="1" noChangeArrowheads="1"/>
          </p:cNvPicPr>
          <p:nvPr/>
        </p:nvPicPr>
        <p:blipFill>
          <a:blip r:embed="rId3" cstate="print"/>
          <a:stretch>
            <a:fillRect/>
          </a:stretch>
        </p:blipFill>
        <p:spPr bwMode="auto">
          <a:xfrm>
            <a:off x="6911331" y="5437124"/>
            <a:ext cx="2066062" cy="444203"/>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a:noFill/>
        </p:spPr>
      </p:pic>
      <p:sp>
        <p:nvSpPr>
          <p:cNvPr id="2" name="Segnaposto numero diapositiva 1"/>
          <p:cNvSpPr>
            <a:spLocks noGrp="1"/>
          </p:cNvSpPr>
          <p:nvPr>
            <p:ph type="sldNum" sz="quarter" idx="12"/>
          </p:nvPr>
        </p:nvSpPr>
        <p:spPr>
          <a:xfrm>
            <a:off x="9657162" y="6356350"/>
            <a:ext cx="1696637" cy="365125"/>
          </a:xfrm>
        </p:spPr>
        <p:txBody>
          <a:bodyPr vert="horz" lIns="91440" tIns="45720" rIns="91440" bIns="45720" rtlCol="0" anchor="ctr">
            <a:normAutofit/>
          </a:bodyPr>
          <a:lstStyle/>
          <a:p>
            <a:pPr>
              <a:spcAft>
                <a:spcPts val="600"/>
              </a:spcAft>
            </a:pPr>
            <a:r>
              <a:rPr lang="en-US" dirty="0"/>
              <a:t>12</a:t>
            </a:r>
          </a:p>
        </p:txBody>
      </p:sp>
      <p:pic>
        <p:nvPicPr>
          <p:cNvPr id="13" name="Immagine 1">
            <a:extLst>
              <a:ext uri="{FF2B5EF4-FFF2-40B4-BE49-F238E27FC236}">
                <a16:creationId xmlns:a16="http://schemas.microsoft.com/office/drawing/2014/main" id="{CD3178B9-CAD9-46DB-AB92-CCDB6C3760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1083" y="3167153"/>
            <a:ext cx="1160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1899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asellaDiTesto 2"/>
          <p:cNvSpPr txBox="1"/>
          <p:nvPr/>
        </p:nvSpPr>
        <p:spPr>
          <a:xfrm>
            <a:off x="765051" y="3031298"/>
            <a:ext cx="3384000" cy="2229633"/>
          </a:xfrm>
          <a:prstGeom prst="rect">
            <a:avLst/>
          </a:prstGeom>
        </p:spPr>
        <p:txBody>
          <a:bodyPr vert="horz" lIns="91440" tIns="45720" rIns="91440" bIns="45720" rtlCol="0">
            <a:normAutofit lnSpcReduction="10000"/>
          </a:bodyPr>
          <a:lstStyle/>
          <a:p>
            <a:pPr algn="ctr">
              <a:lnSpc>
                <a:spcPct val="90000"/>
              </a:lnSpc>
              <a:spcAft>
                <a:spcPts val="600"/>
              </a:spcAft>
            </a:pPr>
            <a:r>
              <a:rPr lang="en-US" sz="2000" dirty="0">
                <a:solidFill>
                  <a:srgbClr val="00B0F0">
                    <a:alpha val="60000"/>
                  </a:srgbClr>
                </a:solidFill>
              </a:rPr>
              <a:t>VANTAGGI CIVILISTICI E FISCALI DELLE START-UP E DEGLI INCUBATORI</a:t>
            </a:r>
          </a:p>
          <a:p>
            <a:pPr algn="ctr">
              <a:lnSpc>
                <a:spcPct val="90000"/>
              </a:lnSpc>
              <a:spcAft>
                <a:spcPts val="600"/>
              </a:spcAft>
            </a:pPr>
            <a:r>
              <a:rPr lang="en-US" sz="2000" dirty="0">
                <a:solidFill>
                  <a:srgbClr val="00B0F0">
                    <a:alpha val="60000"/>
                  </a:srgbClr>
                </a:solidFill>
              </a:rPr>
              <a:t>E PER LE PMI INNOVATIVE</a:t>
            </a:r>
          </a:p>
          <a:p>
            <a:pPr algn="ctr">
              <a:lnSpc>
                <a:spcPct val="90000"/>
              </a:lnSpc>
              <a:spcAft>
                <a:spcPts val="600"/>
              </a:spcAft>
            </a:pPr>
            <a:endParaRPr lang="en-US" sz="2000" dirty="0">
              <a:solidFill>
                <a:srgbClr val="00B0F0">
                  <a:alpha val="60000"/>
                </a:srgbClr>
              </a:solidFill>
            </a:endParaRPr>
          </a:p>
          <a:p>
            <a:pPr algn="ctr">
              <a:lnSpc>
                <a:spcPct val="90000"/>
              </a:lnSpc>
              <a:spcAft>
                <a:spcPts val="600"/>
              </a:spcAft>
            </a:pPr>
            <a:r>
              <a:rPr lang="en-US" sz="2000" dirty="0">
                <a:solidFill>
                  <a:schemeClr val="bg1">
                    <a:alpha val="60000"/>
                  </a:schemeClr>
                </a:solidFill>
              </a:rPr>
              <a:t>PER LA DURTATA DI 4 ANNI DALL’ISCRIZIONE</a:t>
            </a:r>
          </a:p>
          <a:p>
            <a:pPr>
              <a:lnSpc>
                <a:spcPct val="90000"/>
              </a:lnSpc>
              <a:spcAft>
                <a:spcPts val="600"/>
              </a:spcAft>
            </a:pPr>
            <a:endParaRPr lang="en-US" sz="2000" dirty="0">
              <a:solidFill>
                <a:schemeClr val="bg1">
                  <a:alpha val="60000"/>
                </a:schemeClr>
              </a:solidFill>
            </a:endParaRPr>
          </a:p>
        </p:txBody>
      </p:sp>
      <p:sp>
        <p:nvSpPr>
          <p:cNvPr id="2" name="Segnaposto numero diapositiva 1"/>
          <p:cNvSpPr>
            <a:spLocks noGrp="1"/>
          </p:cNvSpPr>
          <p:nvPr>
            <p:ph type="sldNum" sz="quarter" idx="12"/>
          </p:nvPr>
        </p:nvSpPr>
        <p:spPr>
          <a:xfrm>
            <a:off x="10365474" y="6375679"/>
            <a:ext cx="1059763" cy="345796"/>
          </a:xfrm>
        </p:spPr>
        <p:txBody>
          <a:bodyPr vert="horz" lIns="91440" tIns="45720" rIns="91440" bIns="45720" rtlCol="0" anchor="ctr">
            <a:normAutofit/>
          </a:bodyPr>
          <a:lstStyle/>
          <a:p>
            <a:pPr>
              <a:spcAft>
                <a:spcPts val="600"/>
              </a:spcAft>
            </a:pPr>
            <a:r>
              <a:rPr lang="en-US" dirty="0">
                <a:solidFill>
                  <a:schemeClr val="tx1">
                    <a:alpha val="60000"/>
                  </a:schemeClr>
                </a:solidFill>
              </a:rPr>
              <a:t>13</a:t>
            </a:r>
          </a:p>
        </p:txBody>
      </p:sp>
      <p:pic>
        <p:nvPicPr>
          <p:cNvPr id="8" name="Immagine 3">
            <a:extLst>
              <a:ext uri="{FF2B5EF4-FFF2-40B4-BE49-F238E27FC236}">
                <a16:creationId xmlns:a16="http://schemas.microsoft.com/office/drawing/2014/main" id="{ACCA829C-B186-47C5-99CE-C12C634B3D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422" y="81644"/>
            <a:ext cx="2932113"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a:extLst>
              <a:ext uri="{FF2B5EF4-FFF2-40B4-BE49-F238E27FC236}">
                <a16:creationId xmlns:a16="http://schemas.microsoft.com/office/drawing/2014/main" id="{E63CF0C4-6A96-46EF-8EC4-E3565AAB9941}"/>
              </a:ext>
            </a:extLst>
          </p:cNvPr>
          <p:cNvPicPr>
            <a:picLocks noChangeAspect="1" noChangeArrowheads="1"/>
          </p:cNvPicPr>
          <p:nvPr/>
        </p:nvPicPr>
        <p:blipFill>
          <a:blip r:embed="rId3" cstate="print"/>
          <a:srcRect/>
          <a:stretch>
            <a:fillRect/>
          </a:stretch>
        </p:blipFill>
        <p:spPr bwMode="auto">
          <a:xfrm>
            <a:off x="8866483" y="81644"/>
            <a:ext cx="2601312" cy="520262"/>
          </a:xfrm>
          <a:prstGeom prst="rect">
            <a:avLst/>
          </a:prstGeom>
          <a:noFill/>
          <a:ln w="9525">
            <a:noFill/>
            <a:miter lim="800000"/>
            <a:headEnd/>
            <a:tailEnd/>
          </a:ln>
        </p:spPr>
      </p:pic>
      <p:pic>
        <p:nvPicPr>
          <p:cNvPr id="10" name="Immagine 1">
            <a:extLst>
              <a:ext uri="{FF2B5EF4-FFF2-40B4-BE49-F238E27FC236}">
                <a16:creationId xmlns:a16="http://schemas.microsoft.com/office/drawing/2014/main" id="{F1B79928-410E-447A-84FF-534B2F0109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1937" y="333537"/>
            <a:ext cx="1160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e 4">
            <a:extLst>
              <a:ext uri="{FF2B5EF4-FFF2-40B4-BE49-F238E27FC236}">
                <a16:creationId xmlns:a16="http://schemas.microsoft.com/office/drawing/2014/main" id="{61C34DBB-32D8-40A5-A672-F64E60DE6F80}"/>
              </a:ext>
            </a:extLst>
          </p:cNvPr>
          <p:cNvSpPr/>
          <p:nvPr/>
        </p:nvSpPr>
        <p:spPr>
          <a:xfrm>
            <a:off x="6096000" y="476137"/>
            <a:ext cx="4050082" cy="13637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IMPOSTA DI BOLLO</a:t>
            </a:r>
          </a:p>
          <a:p>
            <a:pPr algn="ctr"/>
            <a:r>
              <a:rPr lang="it-IT" dirty="0"/>
              <a:t>ESONERO</a:t>
            </a:r>
          </a:p>
          <a:p>
            <a:pPr algn="ctr"/>
            <a:r>
              <a:rPr lang="it-IT" dirty="0"/>
              <a:t>  DIRITTI CAMERALI</a:t>
            </a:r>
          </a:p>
          <a:p>
            <a:pPr algn="ctr"/>
            <a:r>
              <a:rPr lang="it-IT" dirty="0"/>
              <a:t>ESONERO START UP NO PMI</a:t>
            </a:r>
          </a:p>
        </p:txBody>
      </p:sp>
      <p:sp>
        <p:nvSpPr>
          <p:cNvPr id="12" name="Ovale 11">
            <a:extLst>
              <a:ext uri="{FF2B5EF4-FFF2-40B4-BE49-F238E27FC236}">
                <a16:creationId xmlns:a16="http://schemas.microsoft.com/office/drawing/2014/main" id="{8289892B-EA78-4B16-9D28-6E0097E460C2}"/>
              </a:ext>
            </a:extLst>
          </p:cNvPr>
          <p:cNvSpPr/>
          <p:nvPr/>
        </p:nvSpPr>
        <p:spPr>
          <a:xfrm>
            <a:off x="4070959" y="1839925"/>
            <a:ext cx="4050082" cy="10521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TASSA CAMERALE</a:t>
            </a:r>
          </a:p>
          <a:p>
            <a:pPr algn="ctr"/>
            <a:r>
              <a:rPr lang="it-IT" dirty="0"/>
              <a:t>ESONERO START UP</a:t>
            </a:r>
          </a:p>
          <a:p>
            <a:pPr algn="ctr"/>
            <a:r>
              <a:rPr lang="it-IT" dirty="0"/>
              <a:t>NO PMI</a:t>
            </a:r>
          </a:p>
        </p:txBody>
      </p:sp>
      <p:sp>
        <p:nvSpPr>
          <p:cNvPr id="14" name="Ovale 13">
            <a:extLst>
              <a:ext uri="{FF2B5EF4-FFF2-40B4-BE49-F238E27FC236}">
                <a16:creationId xmlns:a16="http://schemas.microsoft.com/office/drawing/2014/main" id="{5A7156C5-4FBA-4D22-A15D-53B26267BE6F}"/>
              </a:ext>
            </a:extLst>
          </p:cNvPr>
          <p:cNvSpPr/>
          <p:nvPr/>
        </p:nvSpPr>
        <p:spPr>
          <a:xfrm>
            <a:off x="6450904" y="2299230"/>
            <a:ext cx="5741096" cy="44771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DISCIPLINA SOCIETA’ DI COMODO E PERDITA SISTEMATICA</a:t>
            </a:r>
          </a:p>
          <a:p>
            <a:pPr algn="ctr"/>
            <a:r>
              <a:rPr lang="it-IT" dirty="0"/>
              <a:t>ESONERO DALL’APPLICAZIONE START UP E PMI</a:t>
            </a:r>
          </a:p>
          <a:p>
            <a:pPr algn="just"/>
            <a:r>
              <a:rPr lang="it-IT" dirty="0"/>
              <a:t>- Decorrenza del periodo di applicazione </a:t>
            </a:r>
            <a:r>
              <a:rPr lang="it-IT" dirty="0" err="1"/>
              <a:t>soc</a:t>
            </a:r>
            <a:r>
              <a:rPr lang="it-IT" dirty="0"/>
              <a:t>. di comodo: anno successivo alla perdita dei requisiti o al termine dei 5 anni di durata agevolazione; da considerare i due anni precedenti.</a:t>
            </a:r>
          </a:p>
          <a:p>
            <a:pPr algn="just"/>
            <a:r>
              <a:rPr lang="it-IT" dirty="0"/>
              <a:t>- Decorrenza del calcolo del periodo di osservazione per le </a:t>
            </a:r>
            <a:r>
              <a:rPr lang="it-IT" dirty="0" err="1"/>
              <a:t>soc</a:t>
            </a:r>
            <a:r>
              <a:rPr lang="it-IT" dirty="0"/>
              <a:t>. in perdita sistematica: anno successivo alla perdita requisiti.</a:t>
            </a:r>
          </a:p>
        </p:txBody>
      </p:sp>
    </p:spTree>
    <p:extLst>
      <p:ext uri="{BB962C8B-B14F-4D97-AF65-F5344CB8AC3E}">
        <p14:creationId xmlns:p14="http://schemas.microsoft.com/office/powerpoint/2010/main" val="3804808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asellaDiTesto 2"/>
          <p:cNvSpPr txBox="1"/>
          <p:nvPr/>
        </p:nvSpPr>
        <p:spPr>
          <a:xfrm>
            <a:off x="765051" y="3031298"/>
            <a:ext cx="3384000" cy="2289245"/>
          </a:xfrm>
          <a:prstGeom prst="rect">
            <a:avLst/>
          </a:prstGeom>
        </p:spPr>
        <p:txBody>
          <a:bodyPr vert="horz" lIns="91440" tIns="45720" rIns="91440" bIns="45720" rtlCol="0">
            <a:normAutofit/>
          </a:bodyPr>
          <a:lstStyle/>
          <a:p>
            <a:pPr algn="ctr">
              <a:lnSpc>
                <a:spcPct val="90000"/>
              </a:lnSpc>
              <a:spcAft>
                <a:spcPts val="600"/>
              </a:spcAft>
            </a:pPr>
            <a:r>
              <a:rPr lang="en-US" sz="2000" dirty="0">
                <a:solidFill>
                  <a:srgbClr val="00B0F0">
                    <a:alpha val="60000"/>
                  </a:srgbClr>
                </a:solidFill>
              </a:rPr>
              <a:t>VANTAGGI CIVILISTICI E FISCALI DELLE START-UP, DEGLI INCUBATORI E DELLE PMI INNOVATIVE</a:t>
            </a:r>
          </a:p>
          <a:p>
            <a:pPr algn="ctr">
              <a:lnSpc>
                <a:spcPct val="90000"/>
              </a:lnSpc>
              <a:spcAft>
                <a:spcPts val="600"/>
              </a:spcAft>
            </a:pPr>
            <a:r>
              <a:rPr lang="en-US" sz="2000" dirty="0">
                <a:solidFill>
                  <a:schemeClr val="bg1">
                    <a:alpha val="60000"/>
                  </a:schemeClr>
                </a:solidFill>
              </a:rPr>
              <a:t>PER LA DURTATA DI 4 ANNI DALL’ISCRIZIONE</a:t>
            </a:r>
          </a:p>
          <a:p>
            <a:pPr>
              <a:lnSpc>
                <a:spcPct val="90000"/>
              </a:lnSpc>
              <a:spcAft>
                <a:spcPts val="600"/>
              </a:spcAft>
            </a:pPr>
            <a:endParaRPr lang="en-US" sz="2000" dirty="0">
              <a:solidFill>
                <a:schemeClr val="bg1">
                  <a:alpha val="60000"/>
                </a:schemeClr>
              </a:solidFill>
            </a:endParaRPr>
          </a:p>
        </p:txBody>
      </p:sp>
      <p:sp>
        <p:nvSpPr>
          <p:cNvPr id="2" name="Segnaposto numero diapositiva 1"/>
          <p:cNvSpPr>
            <a:spLocks noGrp="1"/>
          </p:cNvSpPr>
          <p:nvPr>
            <p:ph type="sldNum" sz="quarter" idx="12"/>
          </p:nvPr>
        </p:nvSpPr>
        <p:spPr>
          <a:xfrm>
            <a:off x="10365474" y="6375679"/>
            <a:ext cx="1059763" cy="345796"/>
          </a:xfrm>
        </p:spPr>
        <p:txBody>
          <a:bodyPr vert="horz" lIns="91440" tIns="45720" rIns="91440" bIns="45720" rtlCol="0" anchor="ctr">
            <a:normAutofit/>
          </a:bodyPr>
          <a:lstStyle/>
          <a:p>
            <a:pPr>
              <a:spcAft>
                <a:spcPts val="600"/>
              </a:spcAft>
            </a:pPr>
            <a:r>
              <a:rPr lang="en-US" dirty="0">
                <a:solidFill>
                  <a:schemeClr val="tx1">
                    <a:alpha val="60000"/>
                  </a:schemeClr>
                </a:solidFill>
              </a:rPr>
              <a:t>14</a:t>
            </a:r>
          </a:p>
        </p:txBody>
      </p:sp>
      <p:pic>
        <p:nvPicPr>
          <p:cNvPr id="8" name="Immagine 3">
            <a:extLst>
              <a:ext uri="{FF2B5EF4-FFF2-40B4-BE49-F238E27FC236}">
                <a16:creationId xmlns:a16="http://schemas.microsoft.com/office/drawing/2014/main" id="{ACCA829C-B186-47C5-99CE-C12C634B3D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422" y="81644"/>
            <a:ext cx="2932113"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a:extLst>
              <a:ext uri="{FF2B5EF4-FFF2-40B4-BE49-F238E27FC236}">
                <a16:creationId xmlns:a16="http://schemas.microsoft.com/office/drawing/2014/main" id="{E63CF0C4-6A96-46EF-8EC4-E3565AAB9941}"/>
              </a:ext>
            </a:extLst>
          </p:cNvPr>
          <p:cNvPicPr>
            <a:picLocks noChangeAspect="1" noChangeArrowheads="1"/>
          </p:cNvPicPr>
          <p:nvPr/>
        </p:nvPicPr>
        <p:blipFill>
          <a:blip r:embed="rId3" cstate="print"/>
          <a:srcRect/>
          <a:stretch>
            <a:fillRect/>
          </a:stretch>
        </p:blipFill>
        <p:spPr bwMode="auto">
          <a:xfrm>
            <a:off x="8866483" y="81644"/>
            <a:ext cx="2601312" cy="520262"/>
          </a:xfrm>
          <a:prstGeom prst="rect">
            <a:avLst/>
          </a:prstGeom>
          <a:noFill/>
          <a:ln w="9525">
            <a:noFill/>
            <a:miter lim="800000"/>
            <a:headEnd/>
            <a:tailEnd/>
          </a:ln>
        </p:spPr>
      </p:pic>
      <p:pic>
        <p:nvPicPr>
          <p:cNvPr id="10" name="Immagine 1">
            <a:extLst>
              <a:ext uri="{FF2B5EF4-FFF2-40B4-BE49-F238E27FC236}">
                <a16:creationId xmlns:a16="http://schemas.microsoft.com/office/drawing/2014/main" id="{F1B79928-410E-447A-84FF-534B2F0109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1937" y="333537"/>
            <a:ext cx="1160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e 4">
            <a:extLst>
              <a:ext uri="{FF2B5EF4-FFF2-40B4-BE49-F238E27FC236}">
                <a16:creationId xmlns:a16="http://schemas.microsoft.com/office/drawing/2014/main" id="{61C34DBB-32D8-40A5-A672-F64E60DE6F80}"/>
              </a:ext>
            </a:extLst>
          </p:cNvPr>
          <p:cNvSpPr/>
          <p:nvPr/>
        </p:nvSpPr>
        <p:spPr>
          <a:xfrm>
            <a:off x="4609352" y="800912"/>
            <a:ext cx="2173047" cy="30876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Decadenza dai benefici per riacquisto da parte della start-up  o dell’incubatore</a:t>
            </a:r>
          </a:p>
        </p:txBody>
      </p:sp>
      <p:sp>
        <p:nvSpPr>
          <p:cNvPr id="12" name="Ovale 11">
            <a:extLst>
              <a:ext uri="{FF2B5EF4-FFF2-40B4-BE49-F238E27FC236}">
                <a16:creationId xmlns:a16="http://schemas.microsoft.com/office/drawing/2014/main" id="{8289892B-EA78-4B16-9D28-6E0097E460C2}"/>
              </a:ext>
            </a:extLst>
          </p:cNvPr>
          <p:cNvSpPr/>
          <p:nvPr/>
        </p:nvSpPr>
        <p:spPr>
          <a:xfrm>
            <a:off x="7846654" y="5320543"/>
            <a:ext cx="4050082" cy="10521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In caso di cessione scatta la plusvalenza tassabile sul plusvalore da cessione</a:t>
            </a:r>
          </a:p>
        </p:txBody>
      </p:sp>
      <p:sp>
        <p:nvSpPr>
          <p:cNvPr id="14" name="Ovale 13">
            <a:extLst>
              <a:ext uri="{FF2B5EF4-FFF2-40B4-BE49-F238E27FC236}">
                <a16:creationId xmlns:a16="http://schemas.microsoft.com/office/drawing/2014/main" id="{5A7156C5-4FBA-4D22-A15D-53B26267BE6F}"/>
              </a:ext>
            </a:extLst>
          </p:cNvPr>
          <p:cNvSpPr/>
          <p:nvPr/>
        </p:nvSpPr>
        <p:spPr>
          <a:xfrm>
            <a:off x="6624326" y="683550"/>
            <a:ext cx="5741096" cy="44771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Remunerazione di: amministratori, dipendenti e collaboratori continuativi avvenuta per il tramite di strumenti finanziari partecipativi emessi o sottoscritti dalla Start-up, esonerata da imposte e contributi-</a:t>
            </a:r>
          </a:p>
          <a:p>
            <a:pPr algn="ctr"/>
            <a:endParaRPr lang="it-IT" dirty="0"/>
          </a:p>
          <a:p>
            <a:pPr algn="ctr"/>
            <a:r>
              <a:rPr lang="it-IT" dirty="0"/>
              <a:t>Pagamento di opere e servizi, anche professionali per il tramite di strumenti finanziari partecipativi, azioni o quote da parte di </a:t>
            </a:r>
            <a:r>
              <a:rPr lang="it-IT" dirty="0" err="1"/>
              <a:t>strat-up</a:t>
            </a:r>
            <a:r>
              <a:rPr lang="it-IT" dirty="0"/>
              <a:t> innovative ed incubatori ai prestatori d’opera esonerate da imposte e contributi.</a:t>
            </a:r>
          </a:p>
          <a:p>
            <a:pPr algn="ctr"/>
            <a:r>
              <a:rPr lang="it-IT" dirty="0">
                <a:solidFill>
                  <a:srgbClr val="FF0000"/>
                </a:solidFill>
              </a:rPr>
              <a:t>WORK FOR EQUITY</a:t>
            </a:r>
          </a:p>
        </p:txBody>
      </p:sp>
      <p:sp>
        <p:nvSpPr>
          <p:cNvPr id="15" name="Ovale 14">
            <a:extLst>
              <a:ext uri="{FF2B5EF4-FFF2-40B4-BE49-F238E27FC236}">
                <a16:creationId xmlns:a16="http://schemas.microsoft.com/office/drawing/2014/main" id="{2768630E-90E5-4BE4-B469-97E184C11C8A}"/>
              </a:ext>
            </a:extLst>
          </p:cNvPr>
          <p:cNvSpPr/>
          <p:nvPr/>
        </p:nvSpPr>
        <p:spPr>
          <a:xfrm>
            <a:off x="4693698" y="3888576"/>
            <a:ext cx="3152956" cy="30876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CESSAZIONE BENEFICI FISCALI</a:t>
            </a:r>
          </a:p>
          <a:p>
            <a:pPr marL="285750" indent="-285750" algn="ctr">
              <a:buFontTx/>
              <a:buChar char="-"/>
            </a:pPr>
            <a:r>
              <a:rPr lang="it-IT" dirty="0"/>
              <a:t>Venir meno requisiti start-up</a:t>
            </a:r>
          </a:p>
          <a:p>
            <a:pPr marL="285750" indent="-285750" algn="ctr">
              <a:buFontTx/>
              <a:buChar char="-"/>
            </a:pPr>
            <a:r>
              <a:rPr lang="it-IT" dirty="0"/>
              <a:t>Trascorsi 5 anni dalla data di costituzione</a:t>
            </a:r>
          </a:p>
        </p:txBody>
      </p:sp>
    </p:spTree>
    <p:extLst>
      <p:ext uri="{BB962C8B-B14F-4D97-AF65-F5344CB8AC3E}">
        <p14:creationId xmlns:p14="http://schemas.microsoft.com/office/powerpoint/2010/main" val="2691852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asellaDiTesto 2"/>
          <p:cNvSpPr txBox="1"/>
          <p:nvPr/>
        </p:nvSpPr>
        <p:spPr>
          <a:xfrm>
            <a:off x="765051" y="3031298"/>
            <a:ext cx="3384000" cy="1515649"/>
          </a:xfrm>
          <a:prstGeom prst="rect">
            <a:avLst/>
          </a:prstGeom>
        </p:spPr>
        <p:txBody>
          <a:bodyPr vert="horz" lIns="91440" tIns="45720" rIns="91440" bIns="45720" rtlCol="0">
            <a:normAutofit lnSpcReduction="10000"/>
          </a:bodyPr>
          <a:lstStyle/>
          <a:p>
            <a:pPr algn="ctr">
              <a:lnSpc>
                <a:spcPct val="90000"/>
              </a:lnSpc>
              <a:spcAft>
                <a:spcPts val="600"/>
              </a:spcAft>
            </a:pPr>
            <a:r>
              <a:rPr lang="en-US" sz="2000" dirty="0">
                <a:solidFill>
                  <a:srgbClr val="00B0F0">
                    <a:alpha val="60000"/>
                  </a:srgbClr>
                </a:solidFill>
              </a:rPr>
              <a:t>VANTAGGI CIVILISTICI E FISCALI DELLE START-UP, DEGLI INCUBATORI E DELLE PMI INNOVATIVE</a:t>
            </a:r>
          </a:p>
          <a:p>
            <a:pPr algn="ctr">
              <a:lnSpc>
                <a:spcPct val="90000"/>
              </a:lnSpc>
              <a:spcAft>
                <a:spcPts val="600"/>
              </a:spcAft>
            </a:pPr>
            <a:r>
              <a:rPr lang="en-US" sz="2000" dirty="0">
                <a:solidFill>
                  <a:schemeClr val="bg1">
                    <a:alpha val="60000"/>
                  </a:schemeClr>
                </a:solidFill>
              </a:rPr>
              <a:t>PER LA DURTATA DI</a:t>
            </a:r>
          </a:p>
        </p:txBody>
      </p:sp>
      <p:sp>
        <p:nvSpPr>
          <p:cNvPr id="2" name="Segnaposto numero diapositiva 1"/>
          <p:cNvSpPr>
            <a:spLocks noGrp="1"/>
          </p:cNvSpPr>
          <p:nvPr>
            <p:ph type="sldNum" sz="quarter" idx="12"/>
          </p:nvPr>
        </p:nvSpPr>
        <p:spPr>
          <a:xfrm>
            <a:off x="10365474" y="6375679"/>
            <a:ext cx="1059763" cy="345796"/>
          </a:xfrm>
        </p:spPr>
        <p:txBody>
          <a:bodyPr vert="horz" lIns="91440" tIns="45720" rIns="91440" bIns="45720" rtlCol="0" anchor="ctr">
            <a:normAutofit/>
          </a:bodyPr>
          <a:lstStyle/>
          <a:p>
            <a:pPr>
              <a:spcAft>
                <a:spcPts val="600"/>
              </a:spcAft>
            </a:pPr>
            <a:r>
              <a:rPr lang="en-US" dirty="0">
                <a:solidFill>
                  <a:schemeClr val="tx1">
                    <a:alpha val="60000"/>
                  </a:schemeClr>
                </a:solidFill>
              </a:rPr>
              <a:t>15</a:t>
            </a:r>
          </a:p>
        </p:txBody>
      </p:sp>
      <p:pic>
        <p:nvPicPr>
          <p:cNvPr id="8" name="Immagine 3">
            <a:extLst>
              <a:ext uri="{FF2B5EF4-FFF2-40B4-BE49-F238E27FC236}">
                <a16:creationId xmlns:a16="http://schemas.microsoft.com/office/drawing/2014/main" id="{ACCA829C-B186-47C5-99CE-C12C634B3D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422" y="81644"/>
            <a:ext cx="2932113"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a:extLst>
              <a:ext uri="{FF2B5EF4-FFF2-40B4-BE49-F238E27FC236}">
                <a16:creationId xmlns:a16="http://schemas.microsoft.com/office/drawing/2014/main" id="{E63CF0C4-6A96-46EF-8EC4-E3565AAB9941}"/>
              </a:ext>
            </a:extLst>
          </p:cNvPr>
          <p:cNvPicPr>
            <a:picLocks noChangeAspect="1" noChangeArrowheads="1"/>
          </p:cNvPicPr>
          <p:nvPr/>
        </p:nvPicPr>
        <p:blipFill>
          <a:blip r:embed="rId3" cstate="print"/>
          <a:srcRect/>
          <a:stretch>
            <a:fillRect/>
          </a:stretch>
        </p:blipFill>
        <p:spPr bwMode="auto">
          <a:xfrm>
            <a:off x="8866483" y="81644"/>
            <a:ext cx="2601312" cy="520262"/>
          </a:xfrm>
          <a:prstGeom prst="rect">
            <a:avLst/>
          </a:prstGeom>
          <a:noFill/>
          <a:ln w="9525">
            <a:noFill/>
            <a:miter lim="800000"/>
            <a:headEnd/>
            <a:tailEnd/>
          </a:ln>
        </p:spPr>
      </p:pic>
      <p:pic>
        <p:nvPicPr>
          <p:cNvPr id="10" name="Immagine 1">
            <a:extLst>
              <a:ext uri="{FF2B5EF4-FFF2-40B4-BE49-F238E27FC236}">
                <a16:creationId xmlns:a16="http://schemas.microsoft.com/office/drawing/2014/main" id="{F1B79928-410E-447A-84FF-534B2F0109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1937" y="333537"/>
            <a:ext cx="1160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e 13">
            <a:extLst>
              <a:ext uri="{FF2B5EF4-FFF2-40B4-BE49-F238E27FC236}">
                <a16:creationId xmlns:a16="http://schemas.microsoft.com/office/drawing/2014/main" id="{5A7156C5-4FBA-4D22-A15D-53B26267BE6F}"/>
              </a:ext>
            </a:extLst>
          </p:cNvPr>
          <p:cNvSpPr/>
          <p:nvPr/>
        </p:nvSpPr>
        <p:spPr>
          <a:xfrm>
            <a:off x="5458749" y="1510784"/>
            <a:ext cx="5741096" cy="44771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ASSUNZIONE PERSONALE ALTAMENTE QUALIFICATO IN POSSESSO DI:</a:t>
            </a:r>
          </a:p>
          <a:p>
            <a:pPr marL="285750" indent="-285750" algn="ctr">
              <a:buFontTx/>
              <a:buChar char="-"/>
            </a:pPr>
            <a:r>
              <a:rPr lang="it-IT" dirty="0">
                <a:solidFill>
                  <a:srgbClr val="FF0000"/>
                </a:solidFill>
              </a:rPr>
              <a:t>Dottorato di ricerca universitario</a:t>
            </a:r>
          </a:p>
          <a:p>
            <a:pPr marL="285750" indent="-285750" algn="ctr">
              <a:buFontTx/>
              <a:buChar char="-"/>
            </a:pPr>
            <a:r>
              <a:rPr lang="it-IT" dirty="0">
                <a:solidFill>
                  <a:srgbClr val="FF0000"/>
                </a:solidFill>
              </a:rPr>
              <a:t>Laurea magistrale a carattere tecnico o scientifico</a:t>
            </a:r>
          </a:p>
          <a:p>
            <a:pPr marL="285750" indent="-285750" algn="ctr">
              <a:buFontTx/>
              <a:buChar char="-"/>
            </a:pPr>
            <a:r>
              <a:rPr lang="it-IT" dirty="0">
                <a:solidFill>
                  <a:srgbClr val="FF0000"/>
                </a:solidFill>
              </a:rPr>
              <a:t>Impiegato in attività di ricerca e sviluppo</a:t>
            </a:r>
          </a:p>
          <a:p>
            <a:pPr marL="285750" indent="-285750" algn="ctr">
              <a:buFontTx/>
              <a:buChar char="-"/>
            </a:pPr>
            <a:endParaRPr lang="it-IT" dirty="0">
              <a:solidFill>
                <a:srgbClr val="FF0000"/>
              </a:solidFill>
            </a:endParaRPr>
          </a:p>
          <a:p>
            <a:pPr marL="285750" indent="-285750" algn="ctr">
              <a:buFontTx/>
              <a:buChar char="-"/>
            </a:pPr>
            <a:r>
              <a:rPr lang="it-IT" dirty="0">
                <a:solidFill>
                  <a:srgbClr val="FF0000"/>
                </a:solidFill>
              </a:rPr>
              <a:t>CREDITO DI IMPOSTA </a:t>
            </a:r>
          </a:p>
          <a:p>
            <a:pPr marL="285750" indent="-285750" algn="ctr">
              <a:buFontTx/>
              <a:buChar char="-"/>
            </a:pPr>
            <a:r>
              <a:rPr lang="it-IT" dirty="0">
                <a:solidFill>
                  <a:srgbClr val="FF0000"/>
                </a:solidFill>
              </a:rPr>
              <a:t>35% COSTO AZIENDALE PERSONALE DI CUI SOPRA NON SUPERIORE 200.000 EURO.</a:t>
            </a:r>
          </a:p>
        </p:txBody>
      </p:sp>
    </p:spTree>
    <p:extLst>
      <p:ext uri="{BB962C8B-B14F-4D97-AF65-F5344CB8AC3E}">
        <p14:creationId xmlns:p14="http://schemas.microsoft.com/office/powerpoint/2010/main" val="2984346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asellaDiTesto 2"/>
          <p:cNvSpPr txBox="1"/>
          <p:nvPr/>
        </p:nvSpPr>
        <p:spPr>
          <a:xfrm>
            <a:off x="765051" y="1510784"/>
            <a:ext cx="3384000" cy="4050772"/>
          </a:xfrm>
          <a:prstGeom prst="rect">
            <a:avLst/>
          </a:prstGeom>
        </p:spPr>
        <p:txBody>
          <a:bodyPr vert="horz" lIns="91440" tIns="45720" rIns="91440" bIns="45720" rtlCol="0">
            <a:normAutofit fontScale="85000" lnSpcReduction="10000"/>
          </a:bodyPr>
          <a:lstStyle/>
          <a:p>
            <a:pPr algn="ctr">
              <a:lnSpc>
                <a:spcPct val="90000"/>
              </a:lnSpc>
              <a:spcAft>
                <a:spcPts val="600"/>
              </a:spcAft>
            </a:pPr>
            <a:r>
              <a:rPr lang="en-US" sz="2000" dirty="0">
                <a:solidFill>
                  <a:srgbClr val="00B0F0">
                    <a:alpha val="60000"/>
                  </a:srgbClr>
                </a:solidFill>
              </a:rPr>
              <a:t>VANTAGGI FISCALI PER INVESTIMENTO IN START – UP E INCUBATORI</a:t>
            </a:r>
          </a:p>
          <a:p>
            <a:pPr algn="ctr">
              <a:lnSpc>
                <a:spcPct val="90000"/>
              </a:lnSpc>
              <a:spcAft>
                <a:spcPts val="600"/>
              </a:spcAft>
            </a:pPr>
            <a:r>
              <a:rPr lang="en-US" sz="2000" dirty="0">
                <a:solidFill>
                  <a:srgbClr val="00B0F0">
                    <a:alpha val="60000"/>
                  </a:srgbClr>
                </a:solidFill>
              </a:rPr>
              <a:t>Per le PMI innovative </a:t>
            </a:r>
            <a:r>
              <a:rPr lang="en-US" sz="2000" dirty="0" err="1">
                <a:solidFill>
                  <a:srgbClr val="00B0F0">
                    <a:alpha val="60000"/>
                  </a:srgbClr>
                </a:solidFill>
              </a:rPr>
              <a:t>tali</a:t>
            </a:r>
            <a:r>
              <a:rPr lang="en-US" sz="2000" dirty="0">
                <a:solidFill>
                  <a:srgbClr val="00B0F0">
                    <a:alpha val="60000"/>
                  </a:srgbClr>
                </a:solidFill>
              </a:rPr>
              <a:t> </a:t>
            </a:r>
            <a:r>
              <a:rPr lang="en-US" sz="2000" dirty="0" err="1">
                <a:solidFill>
                  <a:srgbClr val="00B0F0">
                    <a:alpha val="60000"/>
                  </a:srgbClr>
                </a:solidFill>
              </a:rPr>
              <a:t>agevolazioni</a:t>
            </a:r>
            <a:r>
              <a:rPr lang="en-US" sz="2000" dirty="0">
                <a:solidFill>
                  <a:srgbClr val="00B0F0">
                    <a:alpha val="60000"/>
                  </a:srgbClr>
                </a:solidFill>
              </a:rPr>
              <a:t> </a:t>
            </a:r>
            <a:r>
              <a:rPr lang="en-US" sz="2000" dirty="0" err="1">
                <a:solidFill>
                  <a:srgbClr val="00B0F0">
                    <a:alpha val="60000"/>
                  </a:srgbClr>
                </a:solidFill>
              </a:rPr>
              <a:t>si</a:t>
            </a:r>
            <a:r>
              <a:rPr lang="en-US" sz="2000" dirty="0">
                <a:solidFill>
                  <a:srgbClr val="00B0F0">
                    <a:alpha val="60000"/>
                  </a:srgbClr>
                </a:solidFill>
              </a:rPr>
              <a:t> </a:t>
            </a:r>
            <a:r>
              <a:rPr lang="en-US" sz="2000" dirty="0" err="1">
                <a:solidFill>
                  <a:srgbClr val="00B0F0">
                    <a:alpha val="60000"/>
                  </a:srgbClr>
                </a:solidFill>
              </a:rPr>
              <a:t>applicano</a:t>
            </a:r>
            <a:r>
              <a:rPr lang="en-US" sz="2000" dirty="0">
                <a:solidFill>
                  <a:srgbClr val="00B0F0">
                    <a:alpha val="60000"/>
                  </a:srgbClr>
                </a:solidFill>
              </a:rPr>
              <a:t>:</a:t>
            </a:r>
          </a:p>
          <a:p>
            <a:pPr algn="ctr">
              <a:lnSpc>
                <a:spcPct val="90000"/>
              </a:lnSpc>
              <a:spcAft>
                <a:spcPts val="600"/>
              </a:spcAft>
            </a:pPr>
            <a:r>
              <a:rPr lang="en-US" sz="2000" dirty="0">
                <a:solidFill>
                  <a:srgbClr val="00B0F0">
                    <a:alpha val="60000"/>
                  </a:srgbClr>
                </a:solidFill>
              </a:rPr>
              <a:t>-alle </a:t>
            </a:r>
            <a:r>
              <a:rPr lang="en-US" sz="2000" dirty="0" err="1">
                <a:solidFill>
                  <a:srgbClr val="00B0F0">
                    <a:alpha val="60000"/>
                  </a:srgbClr>
                </a:solidFill>
              </a:rPr>
              <a:t>pmi</a:t>
            </a:r>
            <a:r>
              <a:rPr lang="en-US" sz="2000" dirty="0">
                <a:solidFill>
                  <a:srgbClr val="00B0F0">
                    <a:alpha val="60000"/>
                  </a:srgbClr>
                </a:solidFill>
              </a:rPr>
              <a:t> </a:t>
            </a:r>
            <a:r>
              <a:rPr lang="en-US" sz="2000" dirty="0" err="1">
                <a:solidFill>
                  <a:srgbClr val="00B0F0">
                    <a:alpha val="60000"/>
                  </a:srgbClr>
                </a:solidFill>
              </a:rPr>
              <a:t>che</a:t>
            </a:r>
            <a:r>
              <a:rPr lang="en-US" sz="2000" dirty="0">
                <a:solidFill>
                  <a:srgbClr val="00B0F0">
                    <a:alpha val="60000"/>
                  </a:srgbClr>
                </a:solidFill>
              </a:rPr>
              <a:t> </a:t>
            </a:r>
            <a:r>
              <a:rPr lang="en-US" sz="2000" dirty="0" err="1">
                <a:solidFill>
                  <a:srgbClr val="00B0F0">
                    <a:alpha val="60000"/>
                  </a:srgbClr>
                </a:solidFill>
              </a:rPr>
              <a:t>operano</a:t>
            </a:r>
            <a:r>
              <a:rPr lang="en-US" sz="2000" dirty="0">
                <a:solidFill>
                  <a:srgbClr val="00B0F0">
                    <a:alpha val="60000"/>
                  </a:srgbClr>
                </a:solidFill>
              </a:rPr>
              <a:t> </a:t>
            </a:r>
            <a:r>
              <a:rPr lang="en-US" sz="2000" dirty="0" err="1">
                <a:solidFill>
                  <a:srgbClr val="00B0F0">
                    <a:alpha val="60000"/>
                  </a:srgbClr>
                </a:solidFill>
              </a:rPr>
              <a:t>sul</a:t>
            </a:r>
            <a:r>
              <a:rPr lang="en-US" sz="2000" dirty="0">
                <a:solidFill>
                  <a:srgbClr val="00B0F0">
                    <a:alpha val="60000"/>
                  </a:srgbClr>
                </a:solidFill>
              </a:rPr>
              <a:t> </a:t>
            </a:r>
            <a:r>
              <a:rPr lang="en-US" sz="2000" dirty="0" err="1">
                <a:solidFill>
                  <a:srgbClr val="00B0F0">
                    <a:alpha val="60000"/>
                  </a:srgbClr>
                </a:solidFill>
              </a:rPr>
              <a:t>mercato</a:t>
            </a:r>
            <a:r>
              <a:rPr lang="en-US" sz="2000" dirty="0">
                <a:solidFill>
                  <a:srgbClr val="00B0F0">
                    <a:alpha val="60000"/>
                  </a:srgbClr>
                </a:solidFill>
              </a:rPr>
              <a:t> da &lt; 7 anni da prima </a:t>
            </a:r>
            <a:r>
              <a:rPr lang="en-US" sz="2000" dirty="0" err="1">
                <a:solidFill>
                  <a:srgbClr val="00B0F0">
                    <a:alpha val="60000"/>
                  </a:srgbClr>
                </a:solidFill>
              </a:rPr>
              <a:t>vendita</a:t>
            </a:r>
            <a:r>
              <a:rPr lang="en-US" sz="2000" dirty="0">
                <a:solidFill>
                  <a:srgbClr val="00B0F0">
                    <a:alpha val="60000"/>
                  </a:srgbClr>
                </a:solidFill>
              </a:rPr>
              <a:t> </a:t>
            </a:r>
            <a:r>
              <a:rPr lang="en-US" sz="2000" dirty="0" err="1">
                <a:solidFill>
                  <a:srgbClr val="00B0F0">
                    <a:alpha val="60000"/>
                  </a:srgbClr>
                </a:solidFill>
              </a:rPr>
              <a:t>commerciale</a:t>
            </a:r>
            <a:r>
              <a:rPr lang="en-US" sz="2000" dirty="0">
                <a:solidFill>
                  <a:srgbClr val="00B0F0">
                    <a:alpha val="60000"/>
                  </a:srgbClr>
                </a:solidFill>
              </a:rPr>
              <a:t> </a:t>
            </a:r>
            <a:r>
              <a:rPr lang="en-US" sz="2000" dirty="0" err="1">
                <a:solidFill>
                  <a:srgbClr val="00B0F0">
                    <a:alpha val="60000"/>
                  </a:srgbClr>
                </a:solidFill>
              </a:rPr>
              <a:t>nel</a:t>
            </a:r>
            <a:r>
              <a:rPr lang="en-US" sz="2000" dirty="0">
                <a:solidFill>
                  <a:srgbClr val="00B0F0">
                    <a:alpha val="60000"/>
                  </a:srgbClr>
                </a:solidFill>
              </a:rPr>
              <a:t> rispetto dela </a:t>
            </a:r>
            <a:r>
              <a:rPr lang="en-US" sz="2000" dirty="0" err="1">
                <a:solidFill>
                  <a:srgbClr val="00B0F0">
                    <a:alpha val="60000"/>
                  </a:srgbClr>
                </a:solidFill>
              </a:rPr>
              <a:t>norma</a:t>
            </a:r>
            <a:r>
              <a:rPr lang="en-US" sz="2000" dirty="0">
                <a:solidFill>
                  <a:srgbClr val="00B0F0">
                    <a:alpha val="60000"/>
                  </a:srgbClr>
                </a:solidFill>
              </a:rPr>
              <a:t> </a:t>
            </a:r>
            <a:r>
              <a:rPr lang="en-US" sz="2000" dirty="0" err="1">
                <a:solidFill>
                  <a:srgbClr val="00B0F0">
                    <a:alpha val="60000"/>
                  </a:srgbClr>
                </a:solidFill>
              </a:rPr>
              <a:t>su</a:t>
            </a:r>
            <a:r>
              <a:rPr lang="en-US" sz="2000" dirty="0">
                <a:solidFill>
                  <a:srgbClr val="00B0F0">
                    <a:alpha val="60000"/>
                  </a:srgbClr>
                </a:solidFill>
              </a:rPr>
              <a:t> </a:t>
            </a:r>
            <a:r>
              <a:rPr lang="en-US" sz="2000" dirty="0" err="1">
                <a:solidFill>
                  <a:srgbClr val="00B0F0">
                    <a:alpha val="60000"/>
                  </a:srgbClr>
                </a:solidFill>
              </a:rPr>
              <a:t>aiuti</a:t>
            </a:r>
            <a:r>
              <a:rPr lang="en-US" sz="2000" dirty="0">
                <a:solidFill>
                  <a:srgbClr val="00B0F0">
                    <a:alpha val="60000"/>
                  </a:srgbClr>
                </a:solidFill>
              </a:rPr>
              <a:t> di </a:t>
            </a:r>
            <a:r>
              <a:rPr lang="en-US" sz="2000" dirty="0" err="1">
                <a:solidFill>
                  <a:srgbClr val="00B0F0">
                    <a:alpha val="60000"/>
                  </a:srgbClr>
                </a:solidFill>
              </a:rPr>
              <a:t>Stato</a:t>
            </a:r>
            <a:r>
              <a:rPr lang="en-US" sz="2000" dirty="0">
                <a:solidFill>
                  <a:srgbClr val="00B0F0">
                    <a:alpha val="60000"/>
                  </a:srgbClr>
                </a:solidFill>
              </a:rPr>
              <a:t>;</a:t>
            </a:r>
          </a:p>
          <a:p>
            <a:pPr algn="ctr">
              <a:lnSpc>
                <a:spcPct val="90000"/>
              </a:lnSpc>
              <a:spcAft>
                <a:spcPts val="600"/>
              </a:spcAft>
            </a:pPr>
            <a:r>
              <a:rPr lang="en-US" sz="2000" dirty="0">
                <a:solidFill>
                  <a:srgbClr val="00B0F0">
                    <a:alpha val="60000"/>
                  </a:srgbClr>
                </a:solidFill>
              </a:rPr>
              <a:t>- Alle PMI </a:t>
            </a:r>
            <a:r>
              <a:rPr lang="en-US" sz="2000" dirty="0" err="1">
                <a:solidFill>
                  <a:srgbClr val="00B0F0">
                    <a:alpha val="60000"/>
                  </a:srgbClr>
                </a:solidFill>
              </a:rPr>
              <a:t>che</a:t>
            </a:r>
            <a:r>
              <a:rPr lang="en-US" sz="2000" dirty="0">
                <a:solidFill>
                  <a:srgbClr val="00B0F0">
                    <a:alpha val="60000"/>
                  </a:srgbClr>
                </a:solidFill>
              </a:rPr>
              <a:t> </a:t>
            </a:r>
            <a:r>
              <a:rPr lang="en-US" sz="2000" dirty="0" err="1">
                <a:solidFill>
                  <a:srgbClr val="00B0F0">
                    <a:alpha val="60000"/>
                  </a:srgbClr>
                </a:solidFill>
              </a:rPr>
              <a:t>operano</a:t>
            </a:r>
            <a:r>
              <a:rPr lang="en-US" sz="2000" dirty="0">
                <a:solidFill>
                  <a:srgbClr val="00B0F0">
                    <a:alpha val="60000"/>
                  </a:srgbClr>
                </a:solidFill>
              </a:rPr>
              <a:t> da &gt;7 anni se </a:t>
            </a:r>
            <a:r>
              <a:rPr lang="en-US" sz="2000" dirty="0" err="1">
                <a:solidFill>
                  <a:srgbClr val="00B0F0">
                    <a:alpha val="60000"/>
                  </a:srgbClr>
                </a:solidFill>
              </a:rPr>
              <a:t>presentano</a:t>
            </a:r>
            <a:r>
              <a:rPr lang="en-US" sz="2000" dirty="0">
                <a:solidFill>
                  <a:srgbClr val="00B0F0">
                    <a:alpha val="60000"/>
                  </a:srgbClr>
                </a:solidFill>
              </a:rPr>
              <a:t> piano </a:t>
            </a:r>
            <a:r>
              <a:rPr lang="en-US" sz="2000" dirty="0" err="1">
                <a:solidFill>
                  <a:srgbClr val="00B0F0">
                    <a:alpha val="60000"/>
                  </a:srgbClr>
                </a:solidFill>
              </a:rPr>
              <a:t>Sviluppo</a:t>
            </a:r>
            <a:r>
              <a:rPr lang="en-US" sz="2000" dirty="0">
                <a:solidFill>
                  <a:srgbClr val="00B0F0">
                    <a:alpha val="60000"/>
                  </a:srgbClr>
                </a:solidFill>
              </a:rPr>
              <a:t> </a:t>
            </a:r>
            <a:r>
              <a:rPr lang="en-US" sz="2000" dirty="0" err="1">
                <a:solidFill>
                  <a:srgbClr val="00B0F0">
                    <a:alpha val="60000"/>
                  </a:srgbClr>
                </a:solidFill>
              </a:rPr>
              <a:t>prodotti</a:t>
            </a:r>
            <a:r>
              <a:rPr lang="en-US" sz="2000" dirty="0">
                <a:solidFill>
                  <a:srgbClr val="00B0F0">
                    <a:alpha val="60000"/>
                  </a:srgbClr>
                </a:solidFill>
              </a:rPr>
              <a:t>, </a:t>
            </a:r>
            <a:r>
              <a:rPr lang="en-US" sz="2000" dirty="0" err="1">
                <a:solidFill>
                  <a:srgbClr val="00B0F0">
                    <a:alpha val="60000"/>
                  </a:srgbClr>
                </a:solidFill>
              </a:rPr>
              <a:t>processi</a:t>
            </a:r>
            <a:r>
              <a:rPr lang="en-US" sz="2000" dirty="0">
                <a:solidFill>
                  <a:srgbClr val="00B0F0">
                    <a:alpha val="60000"/>
                  </a:srgbClr>
                </a:solidFill>
              </a:rPr>
              <a:t> o </a:t>
            </a:r>
            <a:r>
              <a:rPr lang="en-US" sz="2000" dirty="0" err="1">
                <a:solidFill>
                  <a:srgbClr val="00B0F0">
                    <a:alpha val="60000"/>
                  </a:srgbClr>
                </a:solidFill>
              </a:rPr>
              <a:t>servizi</a:t>
            </a:r>
            <a:r>
              <a:rPr lang="en-US" sz="2000" dirty="0">
                <a:solidFill>
                  <a:srgbClr val="00B0F0">
                    <a:alpha val="60000"/>
                  </a:srgbClr>
                </a:solidFill>
              </a:rPr>
              <a:t> NUOVI o molto </a:t>
            </a:r>
            <a:r>
              <a:rPr lang="en-US" sz="2000" dirty="0" err="1">
                <a:solidFill>
                  <a:srgbClr val="00B0F0">
                    <a:alpha val="60000"/>
                  </a:srgbClr>
                </a:solidFill>
              </a:rPr>
              <a:t>migliorati</a:t>
            </a:r>
            <a:r>
              <a:rPr lang="en-US" sz="2000" dirty="0">
                <a:solidFill>
                  <a:srgbClr val="00B0F0">
                    <a:alpha val="60000"/>
                  </a:srgbClr>
                </a:solidFill>
              </a:rPr>
              <a:t> rispetto a </a:t>
            </a:r>
            <a:r>
              <a:rPr lang="en-US" sz="2000" dirty="0" err="1">
                <a:solidFill>
                  <a:srgbClr val="00B0F0">
                    <a:alpha val="60000"/>
                  </a:srgbClr>
                </a:solidFill>
              </a:rPr>
              <a:t>quelli</a:t>
            </a:r>
            <a:r>
              <a:rPr lang="en-US" sz="2000" dirty="0">
                <a:solidFill>
                  <a:srgbClr val="00B0F0">
                    <a:alpha val="60000"/>
                  </a:srgbClr>
                </a:solidFill>
              </a:rPr>
              <a:t> </a:t>
            </a:r>
            <a:r>
              <a:rPr lang="en-US" sz="2000" dirty="0" err="1">
                <a:solidFill>
                  <a:srgbClr val="00B0F0">
                    <a:alpha val="60000"/>
                  </a:srgbClr>
                </a:solidFill>
              </a:rPr>
              <a:t>già</a:t>
            </a:r>
            <a:r>
              <a:rPr lang="en-US" sz="2000" dirty="0">
                <a:solidFill>
                  <a:srgbClr val="00B0F0">
                    <a:alpha val="60000"/>
                  </a:srgbClr>
                </a:solidFill>
              </a:rPr>
              <a:t> </a:t>
            </a:r>
            <a:r>
              <a:rPr lang="en-US" sz="2000" dirty="0" err="1">
                <a:solidFill>
                  <a:srgbClr val="00B0F0">
                    <a:alpha val="60000"/>
                  </a:srgbClr>
                </a:solidFill>
              </a:rPr>
              <a:t>esistenti</a:t>
            </a:r>
            <a:r>
              <a:rPr lang="en-US" sz="2000" dirty="0">
                <a:solidFill>
                  <a:srgbClr val="00B0F0">
                    <a:alpha val="60000"/>
                  </a:srgbClr>
                </a:solidFill>
              </a:rPr>
              <a:t> con </a:t>
            </a:r>
            <a:r>
              <a:rPr lang="en-US" sz="2000" dirty="0" err="1">
                <a:solidFill>
                  <a:srgbClr val="00B0F0">
                    <a:alpha val="60000"/>
                  </a:srgbClr>
                </a:solidFill>
              </a:rPr>
              <a:t>valutazione</a:t>
            </a:r>
            <a:r>
              <a:rPr lang="en-US" sz="2000" dirty="0">
                <a:solidFill>
                  <a:srgbClr val="00B0F0">
                    <a:alpha val="60000"/>
                  </a:srgbClr>
                </a:solidFill>
              </a:rPr>
              <a:t> da </a:t>
            </a:r>
            <a:r>
              <a:rPr lang="en-US" sz="2000" dirty="0" err="1">
                <a:solidFill>
                  <a:srgbClr val="00B0F0">
                    <a:alpha val="60000"/>
                  </a:srgbClr>
                </a:solidFill>
              </a:rPr>
              <a:t>soggetto</a:t>
            </a:r>
            <a:r>
              <a:rPr lang="en-US" sz="2000" dirty="0">
                <a:solidFill>
                  <a:srgbClr val="00B0F0">
                    <a:alpha val="60000"/>
                  </a:srgbClr>
                </a:solidFill>
              </a:rPr>
              <a:t> </a:t>
            </a:r>
            <a:r>
              <a:rPr lang="en-US" sz="2000" dirty="0" err="1">
                <a:solidFill>
                  <a:srgbClr val="00B0F0">
                    <a:alpha val="60000"/>
                  </a:srgbClr>
                </a:solidFill>
              </a:rPr>
              <a:t>indipendente</a:t>
            </a:r>
            <a:r>
              <a:rPr lang="en-US" sz="2000" dirty="0">
                <a:solidFill>
                  <a:srgbClr val="00B0F0">
                    <a:alpha val="60000"/>
                  </a:srgbClr>
                </a:solidFill>
              </a:rPr>
              <a:t> </a:t>
            </a:r>
            <a:r>
              <a:rPr lang="en-US" sz="2000" dirty="0" err="1">
                <a:solidFill>
                  <a:srgbClr val="00B0F0">
                    <a:alpha val="60000"/>
                  </a:srgbClr>
                </a:solidFill>
              </a:rPr>
              <a:t>espressione</a:t>
            </a:r>
            <a:r>
              <a:rPr lang="en-US" sz="2000" dirty="0">
                <a:solidFill>
                  <a:srgbClr val="00B0F0">
                    <a:alpha val="60000"/>
                  </a:srgbClr>
                </a:solidFill>
              </a:rPr>
              <a:t> </a:t>
            </a:r>
            <a:r>
              <a:rPr lang="en-US" sz="2000" dirty="0" err="1">
                <a:solidFill>
                  <a:srgbClr val="00B0F0">
                    <a:alpha val="60000"/>
                  </a:srgbClr>
                </a:solidFill>
              </a:rPr>
              <a:t>associazione</a:t>
            </a:r>
            <a:r>
              <a:rPr lang="en-US" sz="2000" dirty="0">
                <a:solidFill>
                  <a:srgbClr val="00B0F0">
                    <a:alpha val="60000"/>
                  </a:srgbClr>
                </a:solidFill>
              </a:rPr>
              <a:t> </a:t>
            </a:r>
            <a:r>
              <a:rPr lang="en-US" sz="2000" dirty="0" err="1">
                <a:solidFill>
                  <a:srgbClr val="00B0F0">
                    <a:alpha val="60000"/>
                  </a:srgbClr>
                </a:solidFill>
              </a:rPr>
              <a:t>imprenditoriale</a:t>
            </a:r>
            <a:r>
              <a:rPr lang="en-US" sz="2000" dirty="0">
                <a:solidFill>
                  <a:srgbClr val="00B0F0">
                    <a:alpha val="60000"/>
                  </a:srgbClr>
                </a:solidFill>
              </a:rPr>
              <a:t> o da un </a:t>
            </a:r>
            <a:r>
              <a:rPr lang="en-US" sz="2000" dirty="0" err="1">
                <a:solidFill>
                  <a:srgbClr val="00B0F0">
                    <a:alpha val="60000"/>
                  </a:srgbClr>
                </a:solidFill>
              </a:rPr>
              <a:t>organismo</a:t>
            </a:r>
            <a:r>
              <a:rPr lang="en-US" sz="2000" dirty="0">
                <a:solidFill>
                  <a:srgbClr val="00B0F0">
                    <a:alpha val="60000"/>
                  </a:srgbClr>
                </a:solidFill>
              </a:rPr>
              <a:t> </a:t>
            </a:r>
            <a:r>
              <a:rPr lang="en-US" sz="2000" dirty="0" err="1">
                <a:solidFill>
                  <a:srgbClr val="00B0F0">
                    <a:alpha val="60000"/>
                  </a:srgbClr>
                </a:solidFill>
              </a:rPr>
              <a:t>pubblico</a:t>
            </a:r>
            <a:endParaRPr lang="en-US" sz="2000" dirty="0">
              <a:solidFill>
                <a:srgbClr val="00B0F0">
                  <a:alpha val="60000"/>
                </a:srgbClr>
              </a:solidFill>
            </a:endParaRPr>
          </a:p>
          <a:p>
            <a:pPr algn="ctr">
              <a:lnSpc>
                <a:spcPct val="90000"/>
              </a:lnSpc>
              <a:spcAft>
                <a:spcPts val="600"/>
              </a:spcAft>
            </a:pPr>
            <a:endParaRPr lang="en-US" sz="2000" dirty="0">
              <a:solidFill>
                <a:schemeClr val="bg1">
                  <a:alpha val="60000"/>
                </a:schemeClr>
              </a:solidFill>
            </a:endParaRPr>
          </a:p>
          <a:p>
            <a:pPr>
              <a:lnSpc>
                <a:spcPct val="90000"/>
              </a:lnSpc>
              <a:spcAft>
                <a:spcPts val="600"/>
              </a:spcAft>
            </a:pPr>
            <a:endParaRPr lang="en-US" sz="2000" dirty="0">
              <a:solidFill>
                <a:schemeClr val="bg1">
                  <a:alpha val="60000"/>
                </a:schemeClr>
              </a:solidFill>
            </a:endParaRPr>
          </a:p>
        </p:txBody>
      </p:sp>
      <p:sp>
        <p:nvSpPr>
          <p:cNvPr id="2" name="Segnaposto numero diapositiva 1"/>
          <p:cNvSpPr>
            <a:spLocks noGrp="1"/>
          </p:cNvSpPr>
          <p:nvPr>
            <p:ph type="sldNum" sz="quarter" idx="12"/>
          </p:nvPr>
        </p:nvSpPr>
        <p:spPr>
          <a:xfrm>
            <a:off x="10365474" y="6375679"/>
            <a:ext cx="1059763" cy="345796"/>
          </a:xfrm>
        </p:spPr>
        <p:txBody>
          <a:bodyPr vert="horz" lIns="91440" tIns="45720" rIns="91440" bIns="45720" rtlCol="0" anchor="ctr">
            <a:normAutofit/>
          </a:bodyPr>
          <a:lstStyle/>
          <a:p>
            <a:pPr>
              <a:spcAft>
                <a:spcPts val="600"/>
              </a:spcAft>
            </a:pPr>
            <a:r>
              <a:rPr lang="en-US" dirty="0">
                <a:solidFill>
                  <a:schemeClr val="tx1">
                    <a:alpha val="60000"/>
                  </a:schemeClr>
                </a:solidFill>
              </a:rPr>
              <a:t>16</a:t>
            </a:r>
          </a:p>
        </p:txBody>
      </p:sp>
      <p:pic>
        <p:nvPicPr>
          <p:cNvPr id="8" name="Immagine 3">
            <a:extLst>
              <a:ext uri="{FF2B5EF4-FFF2-40B4-BE49-F238E27FC236}">
                <a16:creationId xmlns:a16="http://schemas.microsoft.com/office/drawing/2014/main" id="{ACCA829C-B186-47C5-99CE-C12C634B3D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422" y="81644"/>
            <a:ext cx="2932113"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a:extLst>
              <a:ext uri="{FF2B5EF4-FFF2-40B4-BE49-F238E27FC236}">
                <a16:creationId xmlns:a16="http://schemas.microsoft.com/office/drawing/2014/main" id="{E63CF0C4-6A96-46EF-8EC4-E3565AAB9941}"/>
              </a:ext>
            </a:extLst>
          </p:cNvPr>
          <p:cNvPicPr>
            <a:picLocks noChangeAspect="1" noChangeArrowheads="1"/>
          </p:cNvPicPr>
          <p:nvPr/>
        </p:nvPicPr>
        <p:blipFill>
          <a:blip r:embed="rId3" cstate="print"/>
          <a:srcRect/>
          <a:stretch>
            <a:fillRect/>
          </a:stretch>
        </p:blipFill>
        <p:spPr bwMode="auto">
          <a:xfrm>
            <a:off x="8866483" y="81644"/>
            <a:ext cx="2601312" cy="520262"/>
          </a:xfrm>
          <a:prstGeom prst="rect">
            <a:avLst/>
          </a:prstGeom>
          <a:noFill/>
          <a:ln w="9525">
            <a:noFill/>
            <a:miter lim="800000"/>
            <a:headEnd/>
            <a:tailEnd/>
          </a:ln>
        </p:spPr>
      </p:pic>
      <p:pic>
        <p:nvPicPr>
          <p:cNvPr id="10" name="Immagine 1">
            <a:extLst>
              <a:ext uri="{FF2B5EF4-FFF2-40B4-BE49-F238E27FC236}">
                <a16:creationId xmlns:a16="http://schemas.microsoft.com/office/drawing/2014/main" id="{F1B79928-410E-447A-84FF-534B2F0109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1937" y="333537"/>
            <a:ext cx="1160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e 13">
            <a:extLst>
              <a:ext uri="{FF2B5EF4-FFF2-40B4-BE49-F238E27FC236}">
                <a16:creationId xmlns:a16="http://schemas.microsoft.com/office/drawing/2014/main" id="{5A7156C5-4FBA-4D22-A15D-53B26267BE6F}"/>
              </a:ext>
            </a:extLst>
          </p:cNvPr>
          <p:cNvSpPr/>
          <p:nvPr/>
        </p:nvSpPr>
        <p:spPr>
          <a:xfrm>
            <a:off x="5458749" y="1510783"/>
            <a:ext cx="5741096" cy="521069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IRPEF</a:t>
            </a:r>
          </a:p>
          <a:p>
            <a:pPr marL="285750" indent="-285750" algn="ctr">
              <a:buFontTx/>
              <a:buChar char="-"/>
            </a:pPr>
            <a:r>
              <a:rPr lang="it-IT" dirty="0">
                <a:solidFill>
                  <a:schemeClr val="accent6">
                    <a:lumMod val="50000"/>
                  </a:schemeClr>
                </a:solidFill>
              </a:rPr>
              <a:t>Detrazione 19% (30% dal 2017) somma investita in start-up innovative </a:t>
            </a:r>
          </a:p>
          <a:p>
            <a:pPr marL="285750" indent="-285750" algn="ctr">
              <a:buFontTx/>
              <a:buChar char="-"/>
            </a:pPr>
            <a:r>
              <a:rPr lang="it-IT" dirty="0">
                <a:solidFill>
                  <a:schemeClr val="accent6">
                    <a:lumMod val="50000"/>
                  </a:schemeClr>
                </a:solidFill>
              </a:rPr>
              <a:t>Massimo 500.000 euro per periodo d’imposta (dal 2017 1 milione)</a:t>
            </a:r>
          </a:p>
          <a:p>
            <a:pPr marL="285750" indent="-285750" algn="ctr">
              <a:buFontTx/>
              <a:buChar char="-"/>
            </a:pPr>
            <a:r>
              <a:rPr lang="it-IT" dirty="0">
                <a:solidFill>
                  <a:schemeClr val="accent6">
                    <a:lumMod val="50000"/>
                  </a:schemeClr>
                </a:solidFill>
              </a:rPr>
              <a:t>Deve essere mantenuto per tre anni</a:t>
            </a:r>
          </a:p>
          <a:p>
            <a:pPr marL="285750" indent="-285750" algn="ctr">
              <a:buFontTx/>
              <a:buChar char="-"/>
            </a:pPr>
            <a:r>
              <a:rPr lang="it-IT" dirty="0">
                <a:solidFill>
                  <a:schemeClr val="accent6">
                    <a:lumMod val="50000"/>
                  </a:schemeClr>
                </a:solidFill>
              </a:rPr>
              <a:t>Detrazione 25% investimento in start-up a vocazione sociale e start-up ambito energetico (vedi ATECO 2007 allegata decreto attuativo)</a:t>
            </a:r>
          </a:p>
          <a:p>
            <a:pPr marL="285750" indent="-285750" algn="ctr">
              <a:buFontTx/>
              <a:buChar char="-"/>
            </a:pPr>
            <a:r>
              <a:rPr lang="it-IT" dirty="0">
                <a:solidFill>
                  <a:schemeClr val="accent6">
                    <a:lumMod val="50000"/>
                  </a:schemeClr>
                </a:solidFill>
              </a:rPr>
              <a:t>Vale per soggetti passivi Irpef (forfettari e minimi?)</a:t>
            </a:r>
          </a:p>
          <a:p>
            <a:pPr marL="285750" indent="-285750" algn="ctr">
              <a:buFontTx/>
              <a:buChar char="-"/>
            </a:pPr>
            <a:r>
              <a:rPr lang="it-IT" dirty="0">
                <a:solidFill>
                  <a:schemeClr val="accent6">
                    <a:lumMod val="50000"/>
                  </a:schemeClr>
                </a:solidFill>
              </a:rPr>
              <a:t>Anche per società semplici e di fatto</a:t>
            </a:r>
          </a:p>
          <a:p>
            <a:pPr marL="285750" indent="-285750" algn="ctr">
              <a:buFontTx/>
              <a:buChar char="-"/>
            </a:pPr>
            <a:r>
              <a:rPr lang="it-IT" dirty="0">
                <a:solidFill>
                  <a:schemeClr val="accent6">
                    <a:lumMod val="50000"/>
                  </a:schemeClr>
                </a:solidFill>
              </a:rPr>
              <a:t>MASSIMO CREDITO PARI A 95.000 EURO</a:t>
            </a:r>
          </a:p>
          <a:p>
            <a:pPr marL="285750" indent="-285750" algn="ctr">
              <a:buFontTx/>
              <a:buChar char="-"/>
            </a:pPr>
            <a:r>
              <a:rPr lang="it-IT" dirty="0">
                <a:solidFill>
                  <a:schemeClr val="accent6">
                    <a:lumMod val="50000"/>
                  </a:schemeClr>
                </a:solidFill>
              </a:rPr>
              <a:t>Credito non sfruttato possibile trascinarlo non oltre il terzo anno.</a:t>
            </a:r>
          </a:p>
        </p:txBody>
      </p:sp>
    </p:spTree>
    <p:extLst>
      <p:ext uri="{BB962C8B-B14F-4D97-AF65-F5344CB8AC3E}">
        <p14:creationId xmlns:p14="http://schemas.microsoft.com/office/powerpoint/2010/main" val="3915147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asellaDiTesto 2"/>
          <p:cNvSpPr txBox="1"/>
          <p:nvPr/>
        </p:nvSpPr>
        <p:spPr>
          <a:xfrm>
            <a:off x="765051" y="1510784"/>
            <a:ext cx="3384000" cy="4564340"/>
          </a:xfrm>
          <a:prstGeom prst="rect">
            <a:avLst/>
          </a:prstGeom>
        </p:spPr>
        <p:txBody>
          <a:bodyPr vert="horz" lIns="91440" tIns="45720" rIns="91440" bIns="45720" rtlCol="0">
            <a:normAutofit fontScale="92500" lnSpcReduction="20000"/>
          </a:bodyPr>
          <a:lstStyle/>
          <a:p>
            <a:pPr algn="ctr">
              <a:lnSpc>
                <a:spcPct val="90000"/>
              </a:lnSpc>
              <a:spcAft>
                <a:spcPts val="600"/>
              </a:spcAft>
            </a:pPr>
            <a:r>
              <a:rPr lang="en-US" sz="2000" dirty="0">
                <a:solidFill>
                  <a:srgbClr val="00B0F0">
                    <a:alpha val="60000"/>
                  </a:srgbClr>
                </a:solidFill>
              </a:rPr>
              <a:t>VANTAGGI FISCALI PER INVESTIMENTO IN START – UP E INCUBATORI</a:t>
            </a:r>
          </a:p>
          <a:p>
            <a:pPr algn="ctr">
              <a:lnSpc>
                <a:spcPct val="90000"/>
              </a:lnSpc>
              <a:spcAft>
                <a:spcPts val="600"/>
              </a:spcAft>
            </a:pPr>
            <a:r>
              <a:rPr lang="en-US" sz="2000" dirty="0">
                <a:solidFill>
                  <a:srgbClr val="00B0F0">
                    <a:alpha val="60000"/>
                  </a:srgbClr>
                </a:solidFill>
              </a:rPr>
              <a:t>Per le PMI innovative </a:t>
            </a:r>
            <a:r>
              <a:rPr lang="en-US" sz="2000" dirty="0" err="1">
                <a:solidFill>
                  <a:srgbClr val="00B0F0">
                    <a:alpha val="60000"/>
                  </a:srgbClr>
                </a:solidFill>
              </a:rPr>
              <a:t>tali</a:t>
            </a:r>
            <a:r>
              <a:rPr lang="en-US" sz="2000" dirty="0">
                <a:solidFill>
                  <a:srgbClr val="00B0F0">
                    <a:alpha val="60000"/>
                  </a:srgbClr>
                </a:solidFill>
              </a:rPr>
              <a:t> </a:t>
            </a:r>
            <a:r>
              <a:rPr lang="en-US" sz="2000" dirty="0" err="1">
                <a:solidFill>
                  <a:srgbClr val="00B0F0">
                    <a:alpha val="60000"/>
                  </a:srgbClr>
                </a:solidFill>
              </a:rPr>
              <a:t>agevolazioni</a:t>
            </a:r>
            <a:r>
              <a:rPr lang="en-US" sz="2000" dirty="0">
                <a:solidFill>
                  <a:srgbClr val="00B0F0">
                    <a:alpha val="60000"/>
                  </a:srgbClr>
                </a:solidFill>
              </a:rPr>
              <a:t> </a:t>
            </a:r>
            <a:r>
              <a:rPr lang="en-US" sz="2000" dirty="0" err="1">
                <a:solidFill>
                  <a:srgbClr val="00B0F0">
                    <a:alpha val="60000"/>
                  </a:srgbClr>
                </a:solidFill>
              </a:rPr>
              <a:t>si</a:t>
            </a:r>
            <a:r>
              <a:rPr lang="en-US" sz="2000" dirty="0">
                <a:solidFill>
                  <a:srgbClr val="00B0F0">
                    <a:alpha val="60000"/>
                  </a:srgbClr>
                </a:solidFill>
              </a:rPr>
              <a:t> </a:t>
            </a:r>
            <a:r>
              <a:rPr lang="en-US" sz="2000" dirty="0" err="1">
                <a:solidFill>
                  <a:srgbClr val="00B0F0">
                    <a:alpha val="60000"/>
                  </a:srgbClr>
                </a:solidFill>
              </a:rPr>
              <a:t>applicano</a:t>
            </a:r>
            <a:r>
              <a:rPr lang="en-US" sz="2000" dirty="0">
                <a:solidFill>
                  <a:srgbClr val="00B0F0">
                    <a:alpha val="60000"/>
                  </a:srgbClr>
                </a:solidFill>
              </a:rPr>
              <a:t>:</a:t>
            </a:r>
          </a:p>
          <a:p>
            <a:pPr algn="ctr">
              <a:lnSpc>
                <a:spcPct val="90000"/>
              </a:lnSpc>
              <a:spcAft>
                <a:spcPts val="600"/>
              </a:spcAft>
            </a:pPr>
            <a:r>
              <a:rPr lang="en-US" sz="2000" dirty="0">
                <a:solidFill>
                  <a:srgbClr val="00B0F0">
                    <a:alpha val="60000"/>
                  </a:srgbClr>
                </a:solidFill>
              </a:rPr>
              <a:t>-alle </a:t>
            </a:r>
            <a:r>
              <a:rPr lang="en-US" sz="2000" dirty="0" err="1">
                <a:solidFill>
                  <a:srgbClr val="00B0F0">
                    <a:alpha val="60000"/>
                  </a:srgbClr>
                </a:solidFill>
              </a:rPr>
              <a:t>pmi</a:t>
            </a:r>
            <a:r>
              <a:rPr lang="en-US" sz="2000" dirty="0">
                <a:solidFill>
                  <a:srgbClr val="00B0F0">
                    <a:alpha val="60000"/>
                  </a:srgbClr>
                </a:solidFill>
              </a:rPr>
              <a:t> </a:t>
            </a:r>
            <a:r>
              <a:rPr lang="en-US" sz="2000" dirty="0" err="1">
                <a:solidFill>
                  <a:srgbClr val="00B0F0">
                    <a:alpha val="60000"/>
                  </a:srgbClr>
                </a:solidFill>
              </a:rPr>
              <a:t>che</a:t>
            </a:r>
            <a:r>
              <a:rPr lang="en-US" sz="2000" dirty="0">
                <a:solidFill>
                  <a:srgbClr val="00B0F0">
                    <a:alpha val="60000"/>
                  </a:srgbClr>
                </a:solidFill>
              </a:rPr>
              <a:t> </a:t>
            </a:r>
            <a:r>
              <a:rPr lang="en-US" sz="2000" dirty="0" err="1">
                <a:solidFill>
                  <a:srgbClr val="00B0F0">
                    <a:alpha val="60000"/>
                  </a:srgbClr>
                </a:solidFill>
              </a:rPr>
              <a:t>operano</a:t>
            </a:r>
            <a:r>
              <a:rPr lang="en-US" sz="2000" dirty="0">
                <a:solidFill>
                  <a:srgbClr val="00B0F0">
                    <a:alpha val="60000"/>
                  </a:srgbClr>
                </a:solidFill>
              </a:rPr>
              <a:t> </a:t>
            </a:r>
            <a:r>
              <a:rPr lang="en-US" sz="2000" dirty="0" err="1">
                <a:solidFill>
                  <a:srgbClr val="00B0F0">
                    <a:alpha val="60000"/>
                  </a:srgbClr>
                </a:solidFill>
              </a:rPr>
              <a:t>sul</a:t>
            </a:r>
            <a:r>
              <a:rPr lang="en-US" sz="2000" dirty="0">
                <a:solidFill>
                  <a:srgbClr val="00B0F0">
                    <a:alpha val="60000"/>
                  </a:srgbClr>
                </a:solidFill>
              </a:rPr>
              <a:t> </a:t>
            </a:r>
            <a:r>
              <a:rPr lang="en-US" sz="2000" dirty="0" err="1">
                <a:solidFill>
                  <a:srgbClr val="00B0F0">
                    <a:alpha val="60000"/>
                  </a:srgbClr>
                </a:solidFill>
              </a:rPr>
              <a:t>mercato</a:t>
            </a:r>
            <a:r>
              <a:rPr lang="en-US" sz="2000" dirty="0">
                <a:solidFill>
                  <a:srgbClr val="00B0F0">
                    <a:alpha val="60000"/>
                  </a:srgbClr>
                </a:solidFill>
              </a:rPr>
              <a:t> da &lt; 7 anni da prima </a:t>
            </a:r>
            <a:r>
              <a:rPr lang="en-US" sz="2000" dirty="0" err="1">
                <a:solidFill>
                  <a:srgbClr val="00B0F0">
                    <a:alpha val="60000"/>
                  </a:srgbClr>
                </a:solidFill>
              </a:rPr>
              <a:t>vendita</a:t>
            </a:r>
            <a:r>
              <a:rPr lang="en-US" sz="2000" dirty="0">
                <a:solidFill>
                  <a:srgbClr val="00B0F0">
                    <a:alpha val="60000"/>
                  </a:srgbClr>
                </a:solidFill>
              </a:rPr>
              <a:t> </a:t>
            </a:r>
            <a:r>
              <a:rPr lang="en-US" sz="2000" dirty="0" err="1">
                <a:solidFill>
                  <a:srgbClr val="00B0F0">
                    <a:alpha val="60000"/>
                  </a:srgbClr>
                </a:solidFill>
              </a:rPr>
              <a:t>commerciale</a:t>
            </a:r>
            <a:r>
              <a:rPr lang="en-US" sz="2000" dirty="0">
                <a:solidFill>
                  <a:srgbClr val="00B0F0">
                    <a:alpha val="60000"/>
                  </a:srgbClr>
                </a:solidFill>
              </a:rPr>
              <a:t> </a:t>
            </a:r>
            <a:r>
              <a:rPr lang="en-US" sz="2000" dirty="0" err="1">
                <a:solidFill>
                  <a:srgbClr val="00B0F0">
                    <a:alpha val="60000"/>
                  </a:srgbClr>
                </a:solidFill>
              </a:rPr>
              <a:t>nel</a:t>
            </a:r>
            <a:r>
              <a:rPr lang="en-US" sz="2000" dirty="0">
                <a:solidFill>
                  <a:srgbClr val="00B0F0">
                    <a:alpha val="60000"/>
                  </a:srgbClr>
                </a:solidFill>
              </a:rPr>
              <a:t> rispetto dela </a:t>
            </a:r>
            <a:r>
              <a:rPr lang="en-US" sz="2000" dirty="0" err="1">
                <a:solidFill>
                  <a:srgbClr val="00B0F0">
                    <a:alpha val="60000"/>
                  </a:srgbClr>
                </a:solidFill>
              </a:rPr>
              <a:t>norma</a:t>
            </a:r>
            <a:r>
              <a:rPr lang="en-US" sz="2000" dirty="0">
                <a:solidFill>
                  <a:srgbClr val="00B0F0">
                    <a:alpha val="60000"/>
                  </a:srgbClr>
                </a:solidFill>
              </a:rPr>
              <a:t> </a:t>
            </a:r>
            <a:r>
              <a:rPr lang="en-US" sz="2000" dirty="0" err="1">
                <a:solidFill>
                  <a:srgbClr val="00B0F0">
                    <a:alpha val="60000"/>
                  </a:srgbClr>
                </a:solidFill>
              </a:rPr>
              <a:t>su</a:t>
            </a:r>
            <a:r>
              <a:rPr lang="en-US" sz="2000" dirty="0">
                <a:solidFill>
                  <a:srgbClr val="00B0F0">
                    <a:alpha val="60000"/>
                  </a:srgbClr>
                </a:solidFill>
              </a:rPr>
              <a:t> </a:t>
            </a:r>
            <a:r>
              <a:rPr lang="en-US" sz="2000" dirty="0" err="1">
                <a:solidFill>
                  <a:srgbClr val="00B0F0">
                    <a:alpha val="60000"/>
                  </a:srgbClr>
                </a:solidFill>
              </a:rPr>
              <a:t>aiuti</a:t>
            </a:r>
            <a:r>
              <a:rPr lang="en-US" sz="2000" dirty="0">
                <a:solidFill>
                  <a:srgbClr val="00B0F0">
                    <a:alpha val="60000"/>
                  </a:srgbClr>
                </a:solidFill>
              </a:rPr>
              <a:t> di </a:t>
            </a:r>
            <a:r>
              <a:rPr lang="en-US" sz="2000" dirty="0" err="1">
                <a:solidFill>
                  <a:srgbClr val="00B0F0">
                    <a:alpha val="60000"/>
                  </a:srgbClr>
                </a:solidFill>
              </a:rPr>
              <a:t>Stato</a:t>
            </a:r>
            <a:r>
              <a:rPr lang="en-US" sz="2000" dirty="0">
                <a:solidFill>
                  <a:srgbClr val="00B0F0">
                    <a:alpha val="60000"/>
                  </a:srgbClr>
                </a:solidFill>
              </a:rPr>
              <a:t>;</a:t>
            </a:r>
          </a:p>
          <a:p>
            <a:pPr algn="ctr">
              <a:lnSpc>
                <a:spcPct val="90000"/>
              </a:lnSpc>
              <a:spcAft>
                <a:spcPts val="600"/>
              </a:spcAft>
            </a:pPr>
            <a:r>
              <a:rPr lang="en-US" sz="2000" dirty="0">
                <a:solidFill>
                  <a:srgbClr val="00B0F0">
                    <a:alpha val="60000"/>
                  </a:srgbClr>
                </a:solidFill>
              </a:rPr>
              <a:t>- Alle PMI </a:t>
            </a:r>
            <a:r>
              <a:rPr lang="en-US" sz="2000" dirty="0" err="1">
                <a:solidFill>
                  <a:srgbClr val="00B0F0">
                    <a:alpha val="60000"/>
                  </a:srgbClr>
                </a:solidFill>
              </a:rPr>
              <a:t>che</a:t>
            </a:r>
            <a:r>
              <a:rPr lang="en-US" sz="2000" dirty="0">
                <a:solidFill>
                  <a:srgbClr val="00B0F0">
                    <a:alpha val="60000"/>
                  </a:srgbClr>
                </a:solidFill>
              </a:rPr>
              <a:t> </a:t>
            </a:r>
            <a:r>
              <a:rPr lang="en-US" sz="2000" dirty="0" err="1">
                <a:solidFill>
                  <a:srgbClr val="00B0F0">
                    <a:alpha val="60000"/>
                  </a:srgbClr>
                </a:solidFill>
              </a:rPr>
              <a:t>operano</a:t>
            </a:r>
            <a:r>
              <a:rPr lang="en-US" sz="2000" dirty="0">
                <a:solidFill>
                  <a:srgbClr val="00B0F0">
                    <a:alpha val="60000"/>
                  </a:srgbClr>
                </a:solidFill>
              </a:rPr>
              <a:t> da &gt;7 anni se </a:t>
            </a:r>
            <a:r>
              <a:rPr lang="en-US" sz="2000" dirty="0" err="1">
                <a:solidFill>
                  <a:srgbClr val="00B0F0">
                    <a:alpha val="60000"/>
                  </a:srgbClr>
                </a:solidFill>
              </a:rPr>
              <a:t>presentano</a:t>
            </a:r>
            <a:r>
              <a:rPr lang="en-US" sz="2000" dirty="0">
                <a:solidFill>
                  <a:srgbClr val="00B0F0">
                    <a:alpha val="60000"/>
                  </a:srgbClr>
                </a:solidFill>
              </a:rPr>
              <a:t> piano </a:t>
            </a:r>
            <a:r>
              <a:rPr lang="en-US" sz="2000" dirty="0" err="1">
                <a:solidFill>
                  <a:srgbClr val="00B0F0">
                    <a:alpha val="60000"/>
                  </a:srgbClr>
                </a:solidFill>
              </a:rPr>
              <a:t>Sviluppo</a:t>
            </a:r>
            <a:r>
              <a:rPr lang="en-US" sz="2000" dirty="0">
                <a:solidFill>
                  <a:srgbClr val="00B0F0">
                    <a:alpha val="60000"/>
                  </a:srgbClr>
                </a:solidFill>
              </a:rPr>
              <a:t> </a:t>
            </a:r>
            <a:r>
              <a:rPr lang="en-US" sz="2000" dirty="0" err="1">
                <a:solidFill>
                  <a:srgbClr val="00B0F0">
                    <a:alpha val="60000"/>
                  </a:srgbClr>
                </a:solidFill>
              </a:rPr>
              <a:t>prodotti</a:t>
            </a:r>
            <a:r>
              <a:rPr lang="en-US" sz="2000" dirty="0">
                <a:solidFill>
                  <a:srgbClr val="00B0F0">
                    <a:alpha val="60000"/>
                  </a:srgbClr>
                </a:solidFill>
              </a:rPr>
              <a:t>, </a:t>
            </a:r>
            <a:r>
              <a:rPr lang="en-US" sz="2000" dirty="0" err="1">
                <a:solidFill>
                  <a:srgbClr val="00B0F0">
                    <a:alpha val="60000"/>
                  </a:srgbClr>
                </a:solidFill>
              </a:rPr>
              <a:t>processi</a:t>
            </a:r>
            <a:r>
              <a:rPr lang="en-US" sz="2000" dirty="0">
                <a:solidFill>
                  <a:srgbClr val="00B0F0">
                    <a:alpha val="60000"/>
                  </a:srgbClr>
                </a:solidFill>
              </a:rPr>
              <a:t> o </a:t>
            </a:r>
            <a:r>
              <a:rPr lang="en-US" sz="2000" dirty="0" err="1">
                <a:solidFill>
                  <a:srgbClr val="00B0F0">
                    <a:alpha val="60000"/>
                  </a:srgbClr>
                </a:solidFill>
              </a:rPr>
              <a:t>servizi</a:t>
            </a:r>
            <a:r>
              <a:rPr lang="en-US" sz="2000" dirty="0">
                <a:solidFill>
                  <a:srgbClr val="00B0F0">
                    <a:alpha val="60000"/>
                  </a:srgbClr>
                </a:solidFill>
              </a:rPr>
              <a:t> NUOVI o molto </a:t>
            </a:r>
            <a:r>
              <a:rPr lang="en-US" sz="2000" dirty="0" err="1">
                <a:solidFill>
                  <a:srgbClr val="00B0F0">
                    <a:alpha val="60000"/>
                  </a:srgbClr>
                </a:solidFill>
              </a:rPr>
              <a:t>migliorati</a:t>
            </a:r>
            <a:r>
              <a:rPr lang="en-US" sz="2000" dirty="0">
                <a:solidFill>
                  <a:srgbClr val="00B0F0">
                    <a:alpha val="60000"/>
                  </a:srgbClr>
                </a:solidFill>
              </a:rPr>
              <a:t> rispetto a </a:t>
            </a:r>
            <a:r>
              <a:rPr lang="en-US" sz="2000" dirty="0" err="1">
                <a:solidFill>
                  <a:srgbClr val="00B0F0">
                    <a:alpha val="60000"/>
                  </a:srgbClr>
                </a:solidFill>
              </a:rPr>
              <a:t>quelli</a:t>
            </a:r>
            <a:r>
              <a:rPr lang="en-US" sz="2000" dirty="0">
                <a:solidFill>
                  <a:srgbClr val="00B0F0">
                    <a:alpha val="60000"/>
                  </a:srgbClr>
                </a:solidFill>
              </a:rPr>
              <a:t> </a:t>
            </a:r>
            <a:r>
              <a:rPr lang="en-US" sz="2000" dirty="0" err="1">
                <a:solidFill>
                  <a:srgbClr val="00B0F0">
                    <a:alpha val="60000"/>
                  </a:srgbClr>
                </a:solidFill>
              </a:rPr>
              <a:t>già</a:t>
            </a:r>
            <a:r>
              <a:rPr lang="en-US" sz="2000" dirty="0">
                <a:solidFill>
                  <a:srgbClr val="00B0F0">
                    <a:alpha val="60000"/>
                  </a:srgbClr>
                </a:solidFill>
              </a:rPr>
              <a:t> </a:t>
            </a:r>
            <a:r>
              <a:rPr lang="en-US" sz="2000" dirty="0" err="1">
                <a:solidFill>
                  <a:srgbClr val="00B0F0">
                    <a:alpha val="60000"/>
                  </a:srgbClr>
                </a:solidFill>
              </a:rPr>
              <a:t>esistenti</a:t>
            </a:r>
            <a:r>
              <a:rPr lang="en-US" sz="2000" dirty="0">
                <a:solidFill>
                  <a:srgbClr val="00B0F0">
                    <a:alpha val="60000"/>
                  </a:srgbClr>
                </a:solidFill>
              </a:rPr>
              <a:t> con </a:t>
            </a:r>
            <a:r>
              <a:rPr lang="en-US" sz="2000" dirty="0" err="1">
                <a:solidFill>
                  <a:srgbClr val="00B0F0">
                    <a:alpha val="60000"/>
                  </a:srgbClr>
                </a:solidFill>
              </a:rPr>
              <a:t>valutazione</a:t>
            </a:r>
            <a:r>
              <a:rPr lang="en-US" sz="2000" dirty="0">
                <a:solidFill>
                  <a:srgbClr val="00B0F0">
                    <a:alpha val="60000"/>
                  </a:srgbClr>
                </a:solidFill>
              </a:rPr>
              <a:t> da </a:t>
            </a:r>
            <a:r>
              <a:rPr lang="en-US" sz="2000" dirty="0" err="1">
                <a:solidFill>
                  <a:srgbClr val="00B0F0">
                    <a:alpha val="60000"/>
                  </a:srgbClr>
                </a:solidFill>
              </a:rPr>
              <a:t>soggetto</a:t>
            </a:r>
            <a:r>
              <a:rPr lang="en-US" sz="2000" dirty="0">
                <a:solidFill>
                  <a:srgbClr val="00B0F0">
                    <a:alpha val="60000"/>
                  </a:srgbClr>
                </a:solidFill>
              </a:rPr>
              <a:t> </a:t>
            </a:r>
            <a:r>
              <a:rPr lang="en-US" sz="2000" dirty="0" err="1">
                <a:solidFill>
                  <a:srgbClr val="00B0F0">
                    <a:alpha val="60000"/>
                  </a:srgbClr>
                </a:solidFill>
              </a:rPr>
              <a:t>indipendente</a:t>
            </a:r>
            <a:r>
              <a:rPr lang="en-US" sz="2000" dirty="0">
                <a:solidFill>
                  <a:srgbClr val="00B0F0">
                    <a:alpha val="60000"/>
                  </a:srgbClr>
                </a:solidFill>
              </a:rPr>
              <a:t> </a:t>
            </a:r>
            <a:r>
              <a:rPr lang="en-US" sz="2000" dirty="0" err="1">
                <a:solidFill>
                  <a:srgbClr val="00B0F0">
                    <a:alpha val="60000"/>
                  </a:srgbClr>
                </a:solidFill>
              </a:rPr>
              <a:t>espressione</a:t>
            </a:r>
            <a:r>
              <a:rPr lang="en-US" sz="2000" dirty="0">
                <a:solidFill>
                  <a:srgbClr val="00B0F0">
                    <a:alpha val="60000"/>
                  </a:srgbClr>
                </a:solidFill>
              </a:rPr>
              <a:t> </a:t>
            </a:r>
            <a:r>
              <a:rPr lang="en-US" sz="2000" dirty="0" err="1">
                <a:solidFill>
                  <a:srgbClr val="00B0F0">
                    <a:alpha val="60000"/>
                  </a:srgbClr>
                </a:solidFill>
              </a:rPr>
              <a:t>associazione</a:t>
            </a:r>
            <a:r>
              <a:rPr lang="en-US" sz="2000" dirty="0">
                <a:solidFill>
                  <a:srgbClr val="00B0F0">
                    <a:alpha val="60000"/>
                  </a:srgbClr>
                </a:solidFill>
              </a:rPr>
              <a:t> </a:t>
            </a:r>
            <a:r>
              <a:rPr lang="en-US" sz="2000" dirty="0" err="1">
                <a:solidFill>
                  <a:srgbClr val="00B0F0">
                    <a:alpha val="60000"/>
                  </a:srgbClr>
                </a:solidFill>
              </a:rPr>
              <a:t>imprenditoriale</a:t>
            </a:r>
            <a:r>
              <a:rPr lang="en-US" sz="2000" dirty="0">
                <a:solidFill>
                  <a:srgbClr val="00B0F0">
                    <a:alpha val="60000"/>
                  </a:srgbClr>
                </a:solidFill>
              </a:rPr>
              <a:t> o da un organism </a:t>
            </a:r>
            <a:r>
              <a:rPr lang="en-US" sz="2000" dirty="0" err="1">
                <a:solidFill>
                  <a:srgbClr val="00B0F0">
                    <a:alpha val="60000"/>
                  </a:srgbClr>
                </a:solidFill>
              </a:rPr>
              <a:t>pubblico</a:t>
            </a:r>
            <a:endParaRPr lang="en-US" sz="2000" dirty="0">
              <a:solidFill>
                <a:srgbClr val="00B0F0">
                  <a:alpha val="60000"/>
                </a:srgbClr>
              </a:solidFill>
            </a:endParaRPr>
          </a:p>
          <a:p>
            <a:pPr>
              <a:lnSpc>
                <a:spcPct val="90000"/>
              </a:lnSpc>
              <a:spcAft>
                <a:spcPts val="600"/>
              </a:spcAft>
            </a:pPr>
            <a:endParaRPr lang="en-US" sz="2000" dirty="0">
              <a:solidFill>
                <a:schemeClr val="bg1">
                  <a:alpha val="60000"/>
                </a:schemeClr>
              </a:solidFill>
            </a:endParaRPr>
          </a:p>
        </p:txBody>
      </p:sp>
      <p:sp>
        <p:nvSpPr>
          <p:cNvPr id="2" name="Segnaposto numero diapositiva 1"/>
          <p:cNvSpPr>
            <a:spLocks noGrp="1"/>
          </p:cNvSpPr>
          <p:nvPr>
            <p:ph type="sldNum" sz="quarter" idx="12"/>
          </p:nvPr>
        </p:nvSpPr>
        <p:spPr>
          <a:xfrm>
            <a:off x="10365474" y="6375679"/>
            <a:ext cx="1059763" cy="345796"/>
          </a:xfrm>
        </p:spPr>
        <p:txBody>
          <a:bodyPr vert="horz" lIns="91440" tIns="45720" rIns="91440" bIns="45720" rtlCol="0" anchor="ctr">
            <a:normAutofit/>
          </a:bodyPr>
          <a:lstStyle/>
          <a:p>
            <a:pPr>
              <a:spcAft>
                <a:spcPts val="600"/>
              </a:spcAft>
            </a:pPr>
            <a:r>
              <a:rPr lang="en-US" dirty="0">
                <a:solidFill>
                  <a:schemeClr val="tx1">
                    <a:alpha val="60000"/>
                  </a:schemeClr>
                </a:solidFill>
              </a:rPr>
              <a:t>17</a:t>
            </a:r>
          </a:p>
        </p:txBody>
      </p:sp>
      <p:pic>
        <p:nvPicPr>
          <p:cNvPr id="8" name="Immagine 3">
            <a:extLst>
              <a:ext uri="{FF2B5EF4-FFF2-40B4-BE49-F238E27FC236}">
                <a16:creationId xmlns:a16="http://schemas.microsoft.com/office/drawing/2014/main" id="{ACCA829C-B186-47C5-99CE-C12C634B3D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422" y="81644"/>
            <a:ext cx="2932113"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a:extLst>
              <a:ext uri="{FF2B5EF4-FFF2-40B4-BE49-F238E27FC236}">
                <a16:creationId xmlns:a16="http://schemas.microsoft.com/office/drawing/2014/main" id="{E63CF0C4-6A96-46EF-8EC4-E3565AAB9941}"/>
              </a:ext>
            </a:extLst>
          </p:cNvPr>
          <p:cNvPicPr>
            <a:picLocks noChangeAspect="1" noChangeArrowheads="1"/>
          </p:cNvPicPr>
          <p:nvPr/>
        </p:nvPicPr>
        <p:blipFill>
          <a:blip r:embed="rId3" cstate="print"/>
          <a:srcRect/>
          <a:stretch>
            <a:fillRect/>
          </a:stretch>
        </p:blipFill>
        <p:spPr bwMode="auto">
          <a:xfrm>
            <a:off x="8866483" y="81644"/>
            <a:ext cx="2601312" cy="520262"/>
          </a:xfrm>
          <a:prstGeom prst="rect">
            <a:avLst/>
          </a:prstGeom>
          <a:noFill/>
          <a:ln w="9525">
            <a:noFill/>
            <a:miter lim="800000"/>
            <a:headEnd/>
            <a:tailEnd/>
          </a:ln>
        </p:spPr>
      </p:pic>
      <p:pic>
        <p:nvPicPr>
          <p:cNvPr id="10" name="Immagine 1">
            <a:extLst>
              <a:ext uri="{FF2B5EF4-FFF2-40B4-BE49-F238E27FC236}">
                <a16:creationId xmlns:a16="http://schemas.microsoft.com/office/drawing/2014/main" id="{F1B79928-410E-447A-84FF-534B2F0109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1937" y="333537"/>
            <a:ext cx="1160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e 13">
            <a:extLst>
              <a:ext uri="{FF2B5EF4-FFF2-40B4-BE49-F238E27FC236}">
                <a16:creationId xmlns:a16="http://schemas.microsoft.com/office/drawing/2014/main" id="{5A7156C5-4FBA-4D22-A15D-53B26267BE6F}"/>
              </a:ext>
            </a:extLst>
          </p:cNvPr>
          <p:cNvSpPr/>
          <p:nvPr/>
        </p:nvSpPr>
        <p:spPr>
          <a:xfrm>
            <a:off x="5458749" y="1510783"/>
            <a:ext cx="5741096" cy="5210691"/>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IRES</a:t>
            </a:r>
          </a:p>
          <a:p>
            <a:pPr marL="285750" indent="-285750" algn="ctr">
              <a:buFontTx/>
              <a:buChar char="-"/>
            </a:pPr>
            <a:r>
              <a:rPr lang="it-IT" dirty="0">
                <a:solidFill>
                  <a:schemeClr val="accent6">
                    <a:lumMod val="50000"/>
                  </a:schemeClr>
                </a:solidFill>
              </a:rPr>
              <a:t>Deduzione Reddito Imponibile pari al 20% dell’investimento</a:t>
            </a:r>
          </a:p>
          <a:p>
            <a:pPr marL="285750" indent="-285750" algn="ctr">
              <a:buFontTx/>
              <a:buChar char="-"/>
            </a:pPr>
            <a:r>
              <a:rPr lang="it-IT" dirty="0">
                <a:solidFill>
                  <a:schemeClr val="accent6">
                    <a:lumMod val="50000"/>
                  </a:schemeClr>
                </a:solidFill>
              </a:rPr>
              <a:t>Massimo investimento consentito 1.800.000 euro</a:t>
            </a:r>
          </a:p>
          <a:p>
            <a:pPr marL="285750" indent="-285750" algn="ctr">
              <a:buFontTx/>
              <a:buChar char="-"/>
            </a:pPr>
            <a:r>
              <a:rPr lang="it-IT" dirty="0">
                <a:solidFill>
                  <a:schemeClr val="accent6">
                    <a:lumMod val="50000"/>
                  </a:schemeClr>
                </a:solidFill>
              </a:rPr>
              <a:t>Obbligo di mantenimento per tre anni.</a:t>
            </a:r>
          </a:p>
          <a:p>
            <a:pPr marL="285750" indent="-285750" algn="ctr">
              <a:buFontTx/>
              <a:buChar char="-"/>
            </a:pPr>
            <a:r>
              <a:rPr lang="it-IT" dirty="0">
                <a:solidFill>
                  <a:schemeClr val="accent6">
                    <a:lumMod val="50000"/>
                  </a:schemeClr>
                </a:solidFill>
              </a:rPr>
              <a:t>Per investimento in start-up a vocazione sociale deduzione 25%</a:t>
            </a:r>
          </a:p>
          <a:p>
            <a:pPr marL="285750" indent="-285750" algn="ctr">
              <a:buFontTx/>
              <a:buChar char="-"/>
            </a:pPr>
            <a:r>
              <a:rPr lang="it-IT" dirty="0">
                <a:solidFill>
                  <a:schemeClr val="accent6">
                    <a:lumMod val="50000"/>
                  </a:schemeClr>
                </a:solidFill>
              </a:rPr>
              <a:t>Per investimento in start-up a alto valore tecnologico deduzione 27%</a:t>
            </a:r>
          </a:p>
          <a:p>
            <a:pPr marL="285750" indent="-285750" algn="ctr">
              <a:buFontTx/>
              <a:buChar char="-"/>
            </a:pPr>
            <a:r>
              <a:rPr lang="it-IT" dirty="0">
                <a:solidFill>
                  <a:schemeClr val="accent6">
                    <a:lumMod val="50000"/>
                  </a:schemeClr>
                </a:solidFill>
              </a:rPr>
              <a:t>Per tutti dal 2017 deduzione pari al 30% dell’investimento</a:t>
            </a:r>
          </a:p>
          <a:p>
            <a:pPr marL="285750" indent="-285750" algn="ctr">
              <a:buFontTx/>
              <a:buChar char="-"/>
            </a:pPr>
            <a:r>
              <a:rPr lang="it-IT" dirty="0">
                <a:solidFill>
                  <a:schemeClr val="accent6">
                    <a:lumMod val="50000"/>
                  </a:schemeClr>
                </a:solidFill>
              </a:rPr>
              <a:t>Per l’anno 2019 percentuali aumentate al 40%, mentre per acquisizione intero </a:t>
            </a:r>
            <a:r>
              <a:rPr lang="it-IT" dirty="0" err="1">
                <a:solidFill>
                  <a:schemeClr val="accent6">
                    <a:lumMod val="50000"/>
                  </a:schemeClr>
                </a:solidFill>
              </a:rPr>
              <a:t>cap.sociale</a:t>
            </a:r>
            <a:r>
              <a:rPr lang="it-IT" dirty="0">
                <a:solidFill>
                  <a:schemeClr val="accent6">
                    <a:lumMod val="50000"/>
                  </a:schemeClr>
                </a:solidFill>
              </a:rPr>
              <a:t> 50% previa approvazione Europa.</a:t>
            </a:r>
          </a:p>
          <a:p>
            <a:pPr marL="285750" indent="-285750" algn="ctr">
              <a:buFontTx/>
              <a:buChar char="-"/>
            </a:pPr>
            <a:endParaRPr lang="it-IT" dirty="0">
              <a:solidFill>
                <a:schemeClr val="accent6">
                  <a:lumMod val="50000"/>
                </a:schemeClr>
              </a:solidFill>
            </a:endParaRPr>
          </a:p>
        </p:txBody>
      </p:sp>
    </p:spTree>
    <p:extLst>
      <p:ext uri="{BB962C8B-B14F-4D97-AF65-F5344CB8AC3E}">
        <p14:creationId xmlns:p14="http://schemas.microsoft.com/office/powerpoint/2010/main" val="710980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asellaDiTesto 2"/>
          <p:cNvSpPr txBox="1"/>
          <p:nvPr/>
        </p:nvSpPr>
        <p:spPr>
          <a:xfrm>
            <a:off x="765051" y="1510784"/>
            <a:ext cx="3384000" cy="2237432"/>
          </a:xfrm>
          <a:prstGeom prst="rect">
            <a:avLst/>
          </a:prstGeom>
        </p:spPr>
        <p:txBody>
          <a:bodyPr vert="horz" lIns="91440" tIns="45720" rIns="91440" bIns="45720" rtlCol="0">
            <a:normAutofit/>
          </a:bodyPr>
          <a:lstStyle/>
          <a:p>
            <a:pPr algn="ctr">
              <a:lnSpc>
                <a:spcPct val="90000"/>
              </a:lnSpc>
              <a:spcAft>
                <a:spcPts val="600"/>
              </a:spcAft>
            </a:pPr>
            <a:r>
              <a:rPr lang="en-US" sz="2000" dirty="0">
                <a:solidFill>
                  <a:srgbClr val="00B0F0"/>
                </a:solidFill>
              </a:rPr>
              <a:t>VANTAGGI FISCALI PER INVESTIMENTO IN START – UP E INCUBATORI E PMI </a:t>
            </a:r>
          </a:p>
          <a:p>
            <a:pPr algn="ctr">
              <a:lnSpc>
                <a:spcPct val="90000"/>
              </a:lnSpc>
              <a:spcAft>
                <a:spcPts val="600"/>
              </a:spcAft>
            </a:pPr>
            <a:r>
              <a:rPr lang="en-US" sz="2000" dirty="0" err="1">
                <a:solidFill>
                  <a:srgbClr val="00B0F0"/>
                </a:solidFill>
              </a:rPr>
              <a:t>Nuove</a:t>
            </a:r>
            <a:r>
              <a:rPr lang="en-US" sz="2000" dirty="0">
                <a:solidFill>
                  <a:srgbClr val="00B0F0"/>
                </a:solidFill>
              </a:rPr>
              <a:t> </a:t>
            </a:r>
            <a:r>
              <a:rPr lang="en-US" sz="2000" dirty="0" err="1">
                <a:solidFill>
                  <a:srgbClr val="00B0F0"/>
                </a:solidFill>
              </a:rPr>
              <a:t>detrazioni</a:t>
            </a:r>
            <a:r>
              <a:rPr lang="en-US" sz="2000" dirty="0">
                <a:solidFill>
                  <a:srgbClr val="00B0F0"/>
                </a:solidFill>
              </a:rPr>
              <a:t> </a:t>
            </a:r>
            <a:r>
              <a:rPr lang="en-US" sz="2000" dirty="0" err="1">
                <a:solidFill>
                  <a:srgbClr val="00B0F0"/>
                </a:solidFill>
              </a:rPr>
              <a:t>previste</a:t>
            </a:r>
            <a:r>
              <a:rPr lang="en-US" sz="2000" dirty="0">
                <a:solidFill>
                  <a:srgbClr val="00B0F0"/>
                </a:solidFill>
              </a:rPr>
              <a:t> dal</a:t>
            </a:r>
            <a:r>
              <a:rPr lang="it-IT" sz="2000" dirty="0">
                <a:solidFill>
                  <a:srgbClr val="00B0F0"/>
                </a:solidFill>
                <a:effectLst/>
                <a:latin typeface="Calibri" panose="020F0502020204030204" pitchFamily="34" charset="0"/>
                <a:ea typeface="Times New Roman" panose="02020603050405020304" pitchFamily="18" charset="0"/>
              </a:rPr>
              <a:t>l’art.38 c.7 e 8 del DL 34/2020 (e il successivo decreto attuativo)</a:t>
            </a:r>
            <a:endParaRPr lang="en-US" sz="2000" dirty="0">
              <a:solidFill>
                <a:srgbClr val="00B0F0"/>
              </a:solidFill>
            </a:endParaRPr>
          </a:p>
        </p:txBody>
      </p:sp>
      <p:sp>
        <p:nvSpPr>
          <p:cNvPr id="2" name="Segnaposto numero diapositiva 1"/>
          <p:cNvSpPr>
            <a:spLocks noGrp="1"/>
          </p:cNvSpPr>
          <p:nvPr>
            <p:ph type="sldNum" sz="quarter" idx="12"/>
          </p:nvPr>
        </p:nvSpPr>
        <p:spPr>
          <a:xfrm>
            <a:off x="10365474" y="6375679"/>
            <a:ext cx="1059763" cy="345796"/>
          </a:xfrm>
        </p:spPr>
        <p:txBody>
          <a:bodyPr vert="horz" lIns="91440" tIns="45720" rIns="91440" bIns="45720" rtlCol="0" anchor="ctr">
            <a:normAutofit/>
          </a:bodyPr>
          <a:lstStyle/>
          <a:p>
            <a:pPr>
              <a:spcAft>
                <a:spcPts val="600"/>
              </a:spcAft>
            </a:pPr>
            <a:r>
              <a:rPr lang="en-US" dirty="0">
                <a:solidFill>
                  <a:schemeClr val="tx1">
                    <a:alpha val="60000"/>
                  </a:schemeClr>
                </a:solidFill>
              </a:rPr>
              <a:t>18</a:t>
            </a:r>
          </a:p>
        </p:txBody>
      </p:sp>
      <p:pic>
        <p:nvPicPr>
          <p:cNvPr id="8" name="Immagine 3">
            <a:extLst>
              <a:ext uri="{FF2B5EF4-FFF2-40B4-BE49-F238E27FC236}">
                <a16:creationId xmlns:a16="http://schemas.microsoft.com/office/drawing/2014/main" id="{ACCA829C-B186-47C5-99CE-C12C634B3D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422" y="81644"/>
            <a:ext cx="2932113"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a:extLst>
              <a:ext uri="{FF2B5EF4-FFF2-40B4-BE49-F238E27FC236}">
                <a16:creationId xmlns:a16="http://schemas.microsoft.com/office/drawing/2014/main" id="{E63CF0C4-6A96-46EF-8EC4-E3565AAB9941}"/>
              </a:ext>
            </a:extLst>
          </p:cNvPr>
          <p:cNvPicPr>
            <a:picLocks noChangeAspect="1" noChangeArrowheads="1"/>
          </p:cNvPicPr>
          <p:nvPr/>
        </p:nvPicPr>
        <p:blipFill>
          <a:blip r:embed="rId3" cstate="print"/>
          <a:srcRect/>
          <a:stretch>
            <a:fillRect/>
          </a:stretch>
        </p:blipFill>
        <p:spPr bwMode="auto">
          <a:xfrm>
            <a:off x="8866483" y="81644"/>
            <a:ext cx="2601312" cy="520262"/>
          </a:xfrm>
          <a:prstGeom prst="rect">
            <a:avLst/>
          </a:prstGeom>
          <a:noFill/>
          <a:ln w="9525">
            <a:noFill/>
            <a:miter lim="800000"/>
            <a:headEnd/>
            <a:tailEnd/>
          </a:ln>
        </p:spPr>
      </p:pic>
      <p:pic>
        <p:nvPicPr>
          <p:cNvPr id="10" name="Immagine 1">
            <a:extLst>
              <a:ext uri="{FF2B5EF4-FFF2-40B4-BE49-F238E27FC236}">
                <a16:creationId xmlns:a16="http://schemas.microsoft.com/office/drawing/2014/main" id="{F1B79928-410E-447A-84FF-534B2F0109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1937" y="333537"/>
            <a:ext cx="1160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e 13">
            <a:extLst>
              <a:ext uri="{FF2B5EF4-FFF2-40B4-BE49-F238E27FC236}">
                <a16:creationId xmlns:a16="http://schemas.microsoft.com/office/drawing/2014/main" id="{5A7156C5-4FBA-4D22-A15D-53B26267BE6F}"/>
              </a:ext>
            </a:extLst>
          </p:cNvPr>
          <p:cNvSpPr/>
          <p:nvPr/>
        </p:nvSpPr>
        <p:spPr>
          <a:xfrm>
            <a:off x="5458749" y="1510783"/>
            <a:ext cx="5741096" cy="5210691"/>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a:p>
            <a:pPr algn="ctr"/>
            <a:endParaRPr lang="it-IT" dirty="0"/>
          </a:p>
          <a:p>
            <a:pPr algn="ctr"/>
            <a:r>
              <a:rPr lang="it-IT" dirty="0"/>
              <a:t>IRPEF START UP INNOVATIVE</a:t>
            </a:r>
          </a:p>
          <a:p>
            <a:pPr marL="285750" indent="-285750" algn="ctr">
              <a:buFontTx/>
              <a:buChar char="-"/>
            </a:pPr>
            <a:r>
              <a:rPr lang="it-IT" dirty="0">
                <a:solidFill>
                  <a:schemeClr val="accent6">
                    <a:lumMod val="50000"/>
                  </a:schemeClr>
                </a:solidFill>
              </a:rPr>
              <a:t>Detrazione somma investita pari al 50% dell’investimento</a:t>
            </a:r>
          </a:p>
          <a:p>
            <a:pPr marL="285750" indent="-285750" algn="ctr">
              <a:buFontTx/>
              <a:buChar char="-"/>
            </a:pPr>
            <a:r>
              <a:rPr lang="it-IT" dirty="0">
                <a:solidFill>
                  <a:schemeClr val="accent6">
                    <a:lumMod val="50000"/>
                  </a:schemeClr>
                </a:solidFill>
              </a:rPr>
              <a:t>Massimo investimento consentito 100.000 euro per periodo d’imposta</a:t>
            </a:r>
          </a:p>
          <a:p>
            <a:pPr marL="285750" indent="-285750" algn="ctr">
              <a:buFontTx/>
              <a:buChar char="-"/>
            </a:pPr>
            <a:r>
              <a:rPr lang="it-IT" dirty="0">
                <a:solidFill>
                  <a:schemeClr val="accent6">
                    <a:lumMod val="50000"/>
                  </a:schemeClr>
                </a:solidFill>
              </a:rPr>
              <a:t>Obbligo di mantenimento per tre anni.</a:t>
            </a:r>
          </a:p>
          <a:p>
            <a:pPr algn="ctr"/>
            <a:r>
              <a:rPr lang="it-IT" dirty="0"/>
              <a:t>IRPEF PMI INNOVATIVE</a:t>
            </a:r>
          </a:p>
          <a:p>
            <a:pPr marL="285750" indent="-285750" algn="ctr">
              <a:buFontTx/>
              <a:buChar char="-"/>
            </a:pPr>
            <a:r>
              <a:rPr lang="it-IT" dirty="0">
                <a:solidFill>
                  <a:schemeClr val="accent6">
                    <a:lumMod val="50000"/>
                  </a:schemeClr>
                </a:solidFill>
              </a:rPr>
              <a:t>Detrazione somma investita pari al 50% dell’investimento</a:t>
            </a:r>
          </a:p>
          <a:p>
            <a:pPr marL="285750" indent="-285750" algn="ctr">
              <a:buFontTx/>
              <a:buChar char="-"/>
            </a:pPr>
            <a:r>
              <a:rPr lang="it-IT" dirty="0">
                <a:solidFill>
                  <a:schemeClr val="accent6">
                    <a:lumMod val="50000"/>
                  </a:schemeClr>
                </a:solidFill>
              </a:rPr>
              <a:t>Massimo investimento consentito 300.000 euro per periodo d’imposta</a:t>
            </a:r>
          </a:p>
          <a:p>
            <a:pPr marL="285750" indent="-285750" algn="ctr">
              <a:buFontTx/>
              <a:buChar char="-"/>
            </a:pPr>
            <a:r>
              <a:rPr lang="it-IT" dirty="0">
                <a:solidFill>
                  <a:schemeClr val="accent6">
                    <a:lumMod val="50000"/>
                  </a:schemeClr>
                </a:solidFill>
              </a:rPr>
              <a:t>Obbligo di mantenimento per tre anni</a:t>
            </a:r>
          </a:p>
          <a:p>
            <a:pPr marL="285750" indent="-285750" algn="ctr">
              <a:buFontTx/>
              <a:buChar char="-"/>
            </a:pPr>
            <a:r>
              <a:rPr lang="it-IT" dirty="0">
                <a:solidFill>
                  <a:schemeClr val="accent6">
                    <a:lumMod val="50000"/>
                  </a:schemeClr>
                </a:solidFill>
              </a:rPr>
              <a:t>Investimento eccedente, aliquota 30% Il totale delle detrazioni non può eccedere i 200.000 euro in tre esercizi per norma de </a:t>
            </a:r>
            <a:r>
              <a:rPr lang="it-IT" dirty="0" err="1">
                <a:solidFill>
                  <a:schemeClr val="accent6">
                    <a:lumMod val="50000"/>
                  </a:schemeClr>
                </a:solidFill>
              </a:rPr>
              <a:t>minimis</a:t>
            </a:r>
            <a:endParaRPr lang="it-IT" dirty="0"/>
          </a:p>
          <a:p>
            <a:pPr algn="ctr"/>
            <a:endParaRPr lang="it-IT" dirty="0">
              <a:solidFill>
                <a:schemeClr val="accent6">
                  <a:lumMod val="50000"/>
                </a:schemeClr>
              </a:solidFill>
            </a:endParaRPr>
          </a:p>
          <a:p>
            <a:pPr marL="285750" indent="-285750" algn="ctr">
              <a:buFontTx/>
              <a:buChar char="-"/>
            </a:pPr>
            <a:endParaRPr lang="it-IT" dirty="0">
              <a:solidFill>
                <a:schemeClr val="accent6">
                  <a:lumMod val="50000"/>
                </a:schemeClr>
              </a:solidFill>
            </a:endParaRPr>
          </a:p>
        </p:txBody>
      </p:sp>
      <p:sp>
        <p:nvSpPr>
          <p:cNvPr id="11" name="CasellaDiTesto 10">
            <a:extLst>
              <a:ext uri="{FF2B5EF4-FFF2-40B4-BE49-F238E27FC236}">
                <a16:creationId xmlns:a16="http://schemas.microsoft.com/office/drawing/2014/main" id="{B0F09EBA-72A2-4921-8935-AE5B0A1BD81E}"/>
              </a:ext>
            </a:extLst>
          </p:cNvPr>
          <p:cNvSpPr txBox="1"/>
          <p:nvPr/>
        </p:nvSpPr>
        <p:spPr>
          <a:xfrm>
            <a:off x="765051" y="3648502"/>
            <a:ext cx="3384000" cy="2237432"/>
          </a:xfrm>
          <a:prstGeom prst="rect">
            <a:avLst/>
          </a:prstGeom>
        </p:spPr>
        <p:txBody>
          <a:bodyPr vert="horz" lIns="91440" tIns="45720" rIns="91440" bIns="45720" rtlCol="0">
            <a:normAutofit/>
          </a:bodyPr>
          <a:lstStyle/>
          <a:p>
            <a:pPr algn="ctr">
              <a:lnSpc>
                <a:spcPct val="90000"/>
              </a:lnSpc>
              <a:spcAft>
                <a:spcPts val="600"/>
              </a:spcAft>
            </a:pPr>
            <a:r>
              <a:rPr lang="it-IT" sz="2000" dirty="0">
                <a:solidFill>
                  <a:srgbClr val="00B0F0"/>
                </a:solidFill>
              </a:rPr>
              <a:t>PER START UP INNOVATIVE</a:t>
            </a:r>
          </a:p>
          <a:p>
            <a:pPr algn="ctr">
              <a:lnSpc>
                <a:spcPct val="90000"/>
              </a:lnSpc>
              <a:spcAft>
                <a:spcPts val="600"/>
              </a:spcAft>
            </a:pPr>
            <a:r>
              <a:rPr lang="it-IT" sz="2000" dirty="0">
                <a:solidFill>
                  <a:srgbClr val="00B0F0"/>
                </a:solidFill>
              </a:rPr>
              <a:t>Aggiunta art. 29-bis che parla di alternativa</a:t>
            </a:r>
          </a:p>
          <a:p>
            <a:pPr algn="ctr">
              <a:lnSpc>
                <a:spcPct val="90000"/>
              </a:lnSpc>
              <a:spcAft>
                <a:spcPts val="600"/>
              </a:spcAft>
            </a:pPr>
            <a:r>
              <a:rPr lang="it-IT" sz="2000" dirty="0">
                <a:solidFill>
                  <a:srgbClr val="00B0F0"/>
                </a:solidFill>
              </a:rPr>
              <a:t>PER PMI INNOVATIVE</a:t>
            </a:r>
          </a:p>
          <a:p>
            <a:pPr algn="ctr">
              <a:lnSpc>
                <a:spcPct val="90000"/>
              </a:lnSpc>
              <a:spcAft>
                <a:spcPts val="600"/>
              </a:spcAft>
            </a:pPr>
            <a:r>
              <a:rPr lang="it-IT" sz="2000" dirty="0">
                <a:solidFill>
                  <a:srgbClr val="00B0F0"/>
                </a:solidFill>
              </a:rPr>
              <a:t>Aggiunta all’art. 4 del comma 9-ter che parla di priorità</a:t>
            </a:r>
            <a:endParaRPr lang="en-US" sz="2000" dirty="0">
              <a:solidFill>
                <a:srgbClr val="00B0F0"/>
              </a:solidFill>
            </a:endParaRPr>
          </a:p>
        </p:txBody>
      </p:sp>
    </p:spTree>
    <p:extLst>
      <p:ext uri="{BB962C8B-B14F-4D97-AF65-F5344CB8AC3E}">
        <p14:creationId xmlns:p14="http://schemas.microsoft.com/office/powerpoint/2010/main" val="3501961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EAF5A620-037F-4EA2-B130-53AFAFF79680}"/>
              </a:ext>
            </a:extLst>
          </p:cNvPr>
          <p:cNvSpPr/>
          <p:nvPr/>
        </p:nvSpPr>
        <p:spPr>
          <a:xfrm>
            <a:off x="465945" y="250004"/>
            <a:ext cx="4448432" cy="2553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it-IT" dirty="0"/>
              <a:t>PMI INNOVATIVE EX D.L.3/2015</a:t>
            </a:r>
          </a:p>
        </p:txBody>
      </p:sp>
      <p:pic>
        <p:nvPicPr>
          <p:cNvPr id="5" name="Immagine 3">
            <a:extLst>
              <a:ext uri="{FF2B5EF4-FFF2-40B4-BE49-F238E27FC236}">
                <a16:creationId xmlns:a16="http://schemas.microsoft.com/office/drawing/2014/main" id="{E2EFC264-B8F3-4C55-B697-3813BE10EA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7482" y="204662"/>
            <a:ext cx="2932113" cy="471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6240FA90-6575-4C5A-81BE-E64D15BA612D}"/>
              </a:ext>
            </a:extLst>
          </p:cNvPr>
          <p:cNvPicPr>
            <a:picLocks noChangeAspect="1" noChangeArrowheads="1"/>
          </p:cNvPicPr>
          <p:nvPr/>
        </p:nvPicPr>
        <p:blipFill>
          <a:blip r:embed="rId3" cstate="print"/>
          <a:srcRect/>
          <a:stretch>
            <a:fillRect/>
          </a:stretch>
        </p:blipFill>
        <p:spPr bwMode="auto">
          <a:xfrm>
            <a:off x="9940198" y="110742"/>
            <a:ext cx="1616064" cy="520262"/>
          </a:xfrm>
          <a:prstGeom prst="rect">
            <a:avLst/>
          </a:prstGeom>
          <a:noFill/>
          <a:ln w="9525">
            <a:noFill/>
            <a:miter lim="800000"/>
            <a:headEnd/>
            <a:tailEnd/>
          </a:ln>
        </p:spPr>
      </p:pic>
      <p:pic>
        <p:nvPicPr>
          <p:cNvPr id="7" name="Immagine 1">
            <a:extLst>
              <a:ext uri="{FF2B5EF4-FFF2-40B4-BE49-F238E27FC236}">
                <a16:creationId xmlns:a16="http://schemas.microsoft.com/office/drawing/2014/main" id="{1F46498D-F55C-4B8E-8D2F-DBC71845D7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9791" y="250004"/>
            <a:ext cx="101960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sellaDiTesto 8">
            <a:extLst>
              <a:ext uri="{FF2B5EF4-FFF2-40B4-BE49-F238E27FC236}">
                <a16:creationId xmlns:a16="http://schemas.microsoft.com/office/drawing/2014/main" id="{58375F59-7097-40D2-99A3-2A86C5D7F7F0}"/>
              </a:ext>
            </a:extLst>
          </p:cNvPr>
          <p:cNvSpPr txBox="1"/>
          <p:nvPr/>
        </p:nvSpPr>
        <p:spPr>
          <a:xfrm>
            <a:off x="137787" y="-5793291"/>
            <a:ext cx="11728066" cy="13388280"/>
          </a:xfrm>
          <a:prstGeom prst="rect">
            <a:avLst/>
          </a:prstGeom>
          <a:noFill/>
        </p:spPr>
        <p:txBody>
          <a:bodyPr wrap="square">
            <a:spAutoFit/>
          </a:bodyPr>
          <a:lstStyle/>
          <a:p>
            <a:pPr marL="342900" indent="-342900" algn="ctr">
              <a:buAutoNum type="arabicPeriod"/>
            </a:pPr>
            <a:endParaRPr lang="it-IT" sz="1600" b="0" i="0" u="none" strike="noStrike" baseline="0" dirty="0">
              <a:latin typeface="Consolas" panose="020B0609020204030204" pitchFamily="49" charset="0"/>
            </a:endParaRPr>
          </a:p>
          <a:p>
            <a:pPr marL="342900" indent="-342900" algn="ctr">
              <a:buAutoNum type="arabicPeriod"/>
            </a:pPr>
            <a:endParaRPr lang="it-IT" sz="1600" dirty="0">
              <a:latin typeface="Consolas" panose="020B0609020204030204" pitchFamily="49" charset="0"/>
            </a:endParaRPr>
          </a:p>
          <a:p>
            <a:pPr marL="342900" indent="-342900" algn="ctr">
              <a:buAutoNum type="arabicPeriod"/>
            </a:pPr>
            <a:endParaRPr lang="it-IT" sz="1600" b="0" i="0" u="none" strike="noStrike" baseline="0" dirty="0">
              <a:latin typeface="Consolas" panose="020B0609020204030204" pitchFamily="49" charset="0"/>
            </a:endParaRPr>
          </a:p>
          <a:p>
            <a:pPr marL="342900" indent="-342900" algn="ctr">
              <a:buAutoNum type="arabicPeriod"/>
            </a:pPr>
            <a:endParaRPr lang="it-IT" sz="1600" dirty="0">
              <a:latin typeface="Consolas" panose="020B0609020204030204" pitchFamily="49" charset="0"/>
            </a:endParaRPr>
          </a:p>
          <a:p>
            <a:pPr marL="342900" indent="-342900" algn="ctr">
              <a:buAutoNum type="arabicPeriod"/>
            </a:pPr>
            <a:endParaRPr lang="it-IT" sz="1600" b="0" i="0" u="none" strike="noStrike" baseline="0" dirty="0">
              <a:latin typeface="Consolas" panose="020B0609020204030204" pitchFamily="49" charset="0"/>
            </a:endParaRPr>
          </a:p>
          <a:p>
            <a:pPr marL="342900" indent="-342900" algn="ctr">
              <a:buAutoNum type="arabicPeriod"/>
            </a:pPr>
            <a:endParaRPr lang="it-IT" sz="1600" dirty="0">
              <a:latin typeface="Consolas" panose="020B0609020204030204" pitchFamily="49" charset="0"/>
            </a:endParaRPr>
          </a:p>
          <a:p>
            <a:pPr marL="342900" indent="-342900" algn="ctr">
              <a:buAutoNum type="arabicPeriod"/>
            </a:pPr>
            <a:endParaRPr lang="it-IT" sz="1600" b="0" i="0" u="none" strike="noStrike" baseline="0" dirty="0">
              <a:latin typeface="Consolas" panose="020B0609020204030204" pitchFamily="49" charset="0"/>
            </a:endParaRPr>
          </a:p>
          <a:p>
            <a:pPr marL="342900" indent="-342900" algn="ctr">
              <a:buAutoNum type="arabicPeriod"/>
            </a:pPr>
            <a:endParaRPr lang="it-IT" sz="1600" dirty="0">
              <a:latin typeface="Consolas" panose="020B0609020204030204" pitchFamily="49" charset="0"/>
            </a:endParaRPr>
          </a:p>
          <a:p>
            <a:pPr marL="342900" indent="-342900" algn="ctr">
              <a:buAutoNum type="arabicPeriod"/>
            </a:pPr>
            <a:endParaRPr lang="it-IT" sz="1600" b="0" i="0" u="none" strike="noStrike" baseline="0" dirty="0">
              <a:latin typeface="Consolas" panose="020B0609020204030204" pitchFamily="49" charset="0"/>
            </a:endParaRPr>
          </a:p>
          <a:p>
            <a:pPr marL="342900" indent="-342900" algn="ctr">
              <a:buAutoNum type="arabicPeriod"/>
            </a:pPr>
            <a:endParaRPr lang="it-IT" sz="1600" dirty="0">
              <a:latin typeface="Consolas" panose="020B0609020204030204" pitchFamily="49" charset="0"/>
            </a:endParaRPr>
          </a:p>
          <a:p>
            <a:pPr marL="342900" indent="-342900" algn="ctr">
              <a:buAutoNum type="arabicPeriod"/>
            </a:pPr>
            <a:endParaRPr lang="it-IT" sz="1600" b="0" i="0" u="none" strike="noStrike" baseline="0" dirty="0">
              <a:latin typeface="Consolas" panose="020B0609020204030204" pitchFamily="49" charset="0"/>
            </a:endParaRPr>
          </a:p>
          <a:p>
            <a:pPr marL="342900" indent="-342900" algn="ctr">
              <a:buAutoNum type="arabicPeriod"/>
            </a:pPr>
            <a:endParaRPr lang="it-IT" sz="1600" dirty="0">
              <a:latin typeface="Consolas" panose="020B0609020204030204" pitchFamily="49" charset="0"/>
            </a:endParaRPr>
          </a:p>
          <a:p>
            <a:pPr marL="342900" indent="-342900" algn="ctr">
              <a:buAutoNum type="arabicPeriod"/>
            </a:pPr>
            <a:endParaRPr lang="it-IT" sz="1600" b="0" i="0" u="none" strike="noStrike" baseline="0" dirty="0">
              <a:latin typeface="Consolas" panose="020B0609020204030204" pitchFamily="49" charset="0"/>
            </a:endParaRPr>
          </a:p>
          <a:p>
            <a:pPr marL="342900" indent="-342900" algn="ctr">
              <a:buAutoNum type="arabicPeriod"/>
            </a:pPr>
            <a:endParaRPr lang="it-IT" sz="1600" dirty="0">
              <a:latin typeface="Consolas" panose="020B0609020204030204" pitchFamily="49" charset="0"/>
            </a:endParaRPr>
          </a:p>
          <a:p>
            <a:pPr marL="342900" indent="-342900" algn="ctr">
              <a:buAutoNum type="arabicPeriod"/>
            </a:pPr>
            <a:endParaRPr lang="it-IT" sz="1600" b="0" i="0" u="none" strike="noStrike" baseline="0" dirty="0">
              <a:latin typeface="Consolas" panose="020B0609020204030204" pitchFamily="49" charset="0"/>
            </a:endParaRPr>
          </a:p>
          <a:p>
            <a:pPr marL="342900" indent="-342900" algn="ctr">
              <a:buAutoNum type="arabicPeriod"/>
            </a:pPr>
            <a:endParaRPr lang="it-IT" sz="1600" dirty="0">
              <a:latin typeface="Consolas" panose="020B0609020204030204" pitchFamily="49" charset="0"/>
            </a:endParaRPr>
          </a:p>
          <a:p>
            <a:pPr marL="342900" indent="-342900" algn="ctr">
              <a:buAutoNum type="arabicPeriod"/>
            </a:pPr>
            <a:endParaRPr lang="it-IT" sz="1600" b="0" i="0" u="none" strike="noStrike" baseline="0" dirty="0">
              <a:latin typeface="Consolas" panose="020B0609020204030204" pitchFamily="49" charset="0"/>
            </a:endParaRPr>
          </a:p>
          <a:p>
            <a:pPr marL="342900" indent="-342900" algn="ctr">
              <a:buAutoNum type="arabicPeriod"/>
            </a:pPr>
            <a:endParaRPr lang="it-IT" sz="1600" dirty="0">
              <a:latin typeface="Consolas" panose="020B0609020204030204" pitchFamily="49" charset="0"/>
            </a:endParaRPr>
          </a:p>
          <a:p>
            <a:pPr marL="342900" indent="-342900" algn="ctr">
              <a:buAutoNum type="arabicPeriod"/>
            </a:pPr>
            <a:endParaRPr lang="it-IT" sz="1600" b="0" i="0" u="none" strike="noStrike" baseline="0" dirty="0">
              <a:latin typeface="Consolas" panose="020B0609020204030204" pitchFamily="49" charset="0"/>
            </a:endParaRPr>
          </a:p>
          <a:p>
            <a:pPr marL="342900" indent="-342900" algn="ctr">
              <a:buAutoNum type="arabicPeriod"/>
            </a:pPr>
            <a:endParaRPr lang="it-IT" sz="1600" dirty="0">
              <a:latin typeface="Consolas" panose="020B0609020204030204" pitchFamily="49" charset="0"/>
            </a:endParaRPr>
          </a:p>
          <a:p>
            <a:pPr marL="342900" indent="-342900" algn="ctr">
              <a:buAutoNum type="arabicPeriod"/>
            </a:pPr>
            <a:endParaRPr lang="it-IT" sz="1600" b="0" i="0" u="none" strike="noStrike" baseline="0" dirty="0">
              <a:latin typeface="Consolas" panose="020B0609020204030204" pitchFamily="49" charset="0"/>
            </a:endParaRPr>
          </a:p>
          <a:p>
            <a:pPr marL="342900" indent="-342900" algn="ctr">
              <a:buAutoNum type="arabicPeriod"/>
            </a:pPr>
            <a:endParaRPr lang="it-IT" sz="1600" dirty="0">
              <a:latin typeface="Consolas" panose="020B0609020204030204" pitchFamily="49" charset="0"/>
            </a:endParaRPr>
          </a:p>
          <a:p>
            <a:pPr marL="342900" indent="-342900" algn="ctr">
              <a:buAutoNum type="arabicPeriod"/>
            </a:pPr>
            <a:endParaRPr lang="it-IT" sz="1600" b="0" i="0" u="none" strike="noStrike" baseline="0" dirty="0">
              <a:latin typeface="Consolas" panose="020B0609020204030204" pitchFamily="49" charset="0"/>
            </a:endParaRPr>
          </a:p>
          <a:p>
            <a:pPr marL="342900" indent="-342900" algn="ctr">
              <a:buAutoNum type="arabicPeriod"/>
            </a:pPr>
            <a:endParaRPr lang="it-IT" sz="1600" dirty="0">
              <a:latin typeface="Consolas" panose="020B0609020204030204" pitchFamily="49" charset="0"/>
            </a:endParaRPr>
          </a:p>
          <a:p>
            <a:pPr marL="342900" indent="-342900" algn="ctr">
              <a:buAutoNum type="arabicPeriod"/>
            </a:pPr>
            <a:endParaRPr lang="it-IT" sz="1600" b="0" i="0" u="none" strike="noStrike" baseline="0" dirty="0">
              <a:latin typeface="Consolas" panose="020B0609020204030204" pitchFamily="49" charset="0"/>
            </a:endParaRPr>
          </a:p>
          <a:p>
            <a:pPr marL="342900" indent="-342900" algn="ctr">
              <a:buAutoNum type="arabicPeriod"/>
            </a:pPr>
            <a:endParaRPr lang="it-IT" sz="1600" dirty="0">
              <a:latin typeface="Consolas" panose="020B0609020204030204" pitchFamily="49" charset="0"/>
            </a:endParaRPr>
          </a:p>
          <a:p>
            <a:pPr algn="just"/>
            <a:r>
              <a:rPr lang="it-IT" sz="1600" dirty="0">
                <a:latin typeface="Consolas" panose="020B0609020204030204" pitchFamily="49" charset="0"/>
              </a:rPr>
              <a:t>1. </a:t>
            </a:r>
            <a:r>
              <a:rPr lang="it-IT" sz="1600" b="0" i="0" u="none" strike="noStrike" baseline="0" dirty="0">
                <a:latin typeface="Consolas" panose="020B0609020204030204" pitchFamily="49" charset="0"/>
              </a:rPr>
              <a:t>Per «piccole e medie imprese innovative», di seguito «PMI innovative», si intendono le PMI, come definite dalla raccomandazione 2003/ 361/CE, </a:t>
            </a:r>
            <a:r>
              <a:rPr lang="it-IT" sz="1600" b="1" i="1" u="none" strike="noStrike" baseline="0" dirty="0">
                <a:latin typeface="Consolas-BoldItalic"/>
              </a:rPr>
              <a:t>(( </a:t>
            </a:r>
            <a:r>
              <a:rPr lang="it-IT" sz="1600" b="1" i="1" u="none" strike="noStrike" baseline="0" dirty="0" err="1">
                <a:latin typeface="Consolas-BoldItalic"/>
              </a:rPr>
              <a:t>societa'</a:t>
            </a:r>
            <a:r>
              <a:rPr lang="it-IT" sz="1600" b="1" i="1" u="none" strike="noStrike" baseline="0" dirty="0">
                <a:latin typeface="Consolas-BoldItalic"/>
              </a:rPr>
              <a:t> di capitali, costituite anche in forma cooperativa, )) </a:t>
            </a:r>
            <a:r>
              <a:rPr lang="it-IT" sz="1600" b="0" i="0" u="none" strike="noStrike" baseline="0" dirty="0">
                <a:latin typeface="Consolas" panose="020B0609020204030204" pitchFamily="49" charset="0"/>
              </a:rPr>
              <a:t>che possiedono i seguenti requisiti: </a:t>
            </a:r>
          </a:p>
          <a:p>
            <a:pPr algn="just"/>
            <a:r>
              <a:rPr lang="it-IT" sz="1600" b="0" i="0" u="none" strike="noStrike" baseline="0" dirty="0">
                <a:latin typeface="Consolas" panose="020B0609020204030204" pitchFamily="49" charset="0"/>
              </a:rPr>
              <a:t>a) la residenza in Italia ai sensi dell'articolo 73 del testo unico delle imposte sui redditi, approvato con decreto del Presidente della Repubblica 22 dicembre 1986, n. 917, e successive modificazioni, o in uno degli Stati membri dell'Unione europea o in Stati aderenti all'accordo sullo spazio economico europeo, </a:t>
            </a:r>
            <a:r>
              <a:rPr lang="it-IT" sz="1600" b="0" i="0" u="none" strike="noStrike" baseline="0" dirty="0" err="1">
                <a:latin typeface="Consolas" panose="020B0609020204030204" pitchFamily="49" charset="0"/>
              </a:rPr>
              <a:t>purche</a:t>
            </a:r>
            <a:r>
              <a:rPr lang="it-IT" sz="1600" b="0" i="0" u="none" strike="noStrike" baseline="0" dirty="0">
                <a:latin typeface="Consolas" panose="020B0609020204030204" pitchFamily="49" charset="0"/>
              </a:rPr>
              <a:t>’ abbiano una sede produttiva o una filiale in Italia;</a:t>
            </a:r>
          </a:p>
          <a:p>
            <a:pPr algn="just"/>
            <a:r>
              <a:rPr lang="it-IT" sz="1600" b="0" i="0" u="none" strike="noStrike" baseline="0" dirty="0">
                <a:latin typeface="Consolas" panose="020B0609020204030204" pitchFamily="49" charset="0"/>
              </a:rPr>
              <a:t>b) la certificazione dell'ultimo bilancio e dell'eventuale bilancio consolidato redatto da un revisore contabile o da una </a:t>
            </a:r>
            <a:r>
              <a:rPr lang="it-IT" sz="1600" b="0" i="0" u="none" strike="noStrike" baseline="0" dirty="0" err="1">
                <a:latin typeface="Consolas" panose="020B0609020204030204" pitchFamily="49" charset="0"/>
              </a:rPr>
              <a:t>societa'</a:t>
            </a:r>
            <a:r>
              <a:rPr lang="it-IT" sz="1600" b="0" i="0" u="none" strike="noStrike" baseline="0" dirty="0">
                <a:latin typeface="Consolas" panose="020B0609020204030204" pitchFamily="49" charset="0"/>
              </a:rPr>
              <a:t> di revisione iscritti nel registro dei revisori contabili;</a:t>
            </a:r>
          </a:p>
          <a:p>
            <a:pPr algn="just"/>
            <a:r>
              <a:rPr lang="it-IT" sz="1600" b="1" i="1" u="none" strike="noStrike" baseline="0" dirty="0">
                <a:latin typeface="Consolas-BoldItalic"/>
              </a:rPr>
              <a:t>(( c) le loro azioni non sono quotate in un mercato regolamentato; ))</a:t>
            </a:r>
          </a:p>
          <a:p>
            <a:pPr algn="just"/>
            <a:r>
              <a:rPr lang="it-IT" sz="1600" b="0" i="0" u="none" strike="noStrike" baseline="0" dirty="0">
                <a:latin typeface="Consolas" panose="020B0609020204030204" pitchFamily="49" charset="0"/>
              </a:rPr>
              <a:t>d) l'assenza di iscrizione al registro speciale previsto all'articolo 25, comma 8, del decreto-legge 18 ottobre 2012, n. 179, convertito, con modificazioni, dalla legge 17 dicembre 2012, n. 221;</a:t>
            </a:r>
          </a:p>
          <a:p>
            <a:pPr algn="just"/>
            <a:r>
              <a:rPr lang="it-IT" sz="1600" b="0" i="0" u="none" strike="noStrike" baseline="0" dirty="0">
                <a:latin typeface="Consolas" panose="020B0609020204030204" pitchFamily="49" charset="0"/>
              </a:rPr>
              <a:t>e) almeno due dei seguenti requisiti:</a:t>
            </a:r>
          </a:p>
          <a:p>
            <a:pPr algn="just"/>
            <a:r>
              <a:rPr lang="it-IT" sz="1600" b="0" i="0" u="none" strike="noStrike" baseline="0" dirty="0">
                <a:latin typeface="Consolas" panose="020B0609020204030204" pitchFamily="49" charset="0"/>
              </a:rPr>
              <a:t>1) volume di spesa in ricerca, sviluppo e innovazione in misura uguale o superiore al 3 per cento della maggiore </a:t>
            </a:r>
            <a:r>
              <a:rPr lang="it-IT" sz="1600" b="0" i="0" u="none" strike="noStrike" baseline="0" dirty="0" err="1">
                <a:latin typeface="Consolas" panose="020B0609020204030204" pitchFamily="49" charset="0"/>
              </a:rPr>
              <a:t>entita'</a:t>
            </a:r>
            <a:r>
              <a:rPr lang="it-IT" sz="1600" b="0" i="0" u="none" strike="noStrike" baseline="0" dirty="0">
                <a:latin typeface="Consolas" panose="020B0609020204030204" pitchFamily="49" charset="0"/>
              </a:rPr>
              <a:t> fra costo e valore totale della produzione della PMI innovativa. Dal computo per le spese in </a:t>
            </a:r>
            <a:r>
              <a:rPr lang="it-IT" sz="1600" b="1" i="1" u="none" strike="noStrike" baseline="0" dirty="0">
                <a:latin typeface="Consolas-BoldItalic"/>
              </a:rPr>
              <a:t>(( ricerca, sviluppo e innovazione )) </a:t>
            </a:r>
            <a:r>
              <a:rPr lang="it-IT" sz="1600" b="0" i="0" u="none" strike="noStrike" baseline="0" dirty="0">
                <a:latin typeface="Consolas" panose="020B0609020204030204" pitchFamily="49" charset="0"/>
              </a:rPr>
              <a:t>sono escluse le spese per l'acquisto </a:t>
            </a:r>
            <a:r>
              <a:rPr lang="it-IT" sz="1600" b="1" i="1" u="none" strike="noStrike" baseline="0" dirty="0">
                <a:latin typeface="Consolas-BoldItalic"/>
              </a:rPr>
              <a:t>(( e per la locazione )) </a:t>
            </a:r>
            <a:r>
              <a:rPr lang="it-IT" sz="1600" b="0" i="0" u="none" strike="noStrike" baseline="0" dirty="0">
                <a:latin typeface="Consolas" panose="020B0609020204030204" pitchFamily="49" charset="0"/>
              </a:rPr>
              <a:t>di beni immobili </a:t>
            </a:r>
            <a:r>
              <a:rPr lang="it-IT" sz="1600" b="1" i="1" u="none" strike="noStrike" baseline="0" dirty="0">
                <a:latin typeface="Consolas-BoldItalic"/>
              </a:rPr>
              <a:t>(( nel computo sono incluse le spese per acquisto di tecnologie ad alto</a:t>
            </a:r>
          </a:p>
          <a:p>
            <a:pPr algn="just"/>
            <a:r>
              <a:rPr lang="it-IT" sz="1600" b="1" i="1" u="none" strike="noStrike" baseline="0" dirty="0">
                <a:latin typeface="Consolas-BoldItalic"/>
              </a:rPr>
              <a:t>contenuto innovativo. )) </a:t>
            </a:r>
            <a:r>
              <a:rPr lang="it-IT" sz="1600" b="0" i="0" u="none" strike="noStrike" baseline="0" dirty="0">
                <a:latin typeface="Consolas" panose="020B0609020204030204" pitchFamily="49" charset="0"/>
              </a:rPr>
              <a:t>Ai fini del presente decreto, in aggiunta a quanto previsto dai principi contabili, sono </a:t>
            </a:r>
            <a:r>
              <a:rPr lang="it-IT" sz="1600" b="0" i="0" u="none" strike="noStrike" baseline="0" dirty="0" err="1">
                <a:latin typeface="Consolas" panose="020B0609020204030204" pitchFamily="49" charset="0"/>
              </a:rPr>
              <a:t>altresi'</a:t>
            </a:r>
            <a:r>
              <a:rPr lang="it-IT" sz="1600" b="0" i="0" u="none" strike="noStrike" baseline="0" dirty="0">
                <a:latin typeface="Consolas" panose="020B0609020204030204" pitchFamily="49" charset="0"/>
              </a:rPr>
              <a:t> da annoverarsi tra le spese in ricerca, sviluppo e innovazione: le spese relative allo sviluppo precompetitivo e competitivo, quali sperimentazione, prototipazione e sviluppo del piano industriale; le spese relative ai servizi di incubazione forniti da incubatori certificati come definiti dall'articolo 25, comma 5, del decreto-legge 18 ottobre2012, n. 179, convertito, con modificazioni, dalla legge 17 dicembre 2012, n. 221; i costi lordi di personale interno e consulenti esterni impiegati nelle </a:t>
            </a:r>
            <a:r>
              <a:rPr lang="it-IT" sz="1600" b="0" i="0" u="none" strike="noStrike" baseline="0" dirty="0" err="1">
                <a:latin typeface="Consolas" panose="020B0609020204030204" pitchFamily="49" charset="0"/>
              </a:rPr>
              <a:t>attivita'</a:t>
            </a:r>
            <a:r>
              <a:rPr lang="it-IT" sz="1600" b="0" i="0" u="none" strike="noStrike" baseline="0" dirty="0">
                <a:latin typeface="Consolas" panose="020B0609020204030204" pitchFamily="49" charset="0"/>
              </a:rPr>
              <a:t> di ricerca, sviluppo e innovazione, inclusi soci ed amministratori; le spese legali per la registrazione e protezione di </a:t>
            </a:r>
            <a:r>
              <a:rPr lang="it-IT" sz="1600" b="0" i="0" u="none" strike="noStrike" baseline="0" dirty="0" err="1">
                <a:latin typeface="Consolas" panose="020B0609020204030204" pitchFamily="49" charset="0"/>
              </a:rPr>
              <a:t>proprieta'</a:t>
            </a:r>
            <a:r>
              <a:rPr lang="it-IT" sz="1600" b="0" i="0" u="none" strike="noStrike" baseline="0" dirty="0">
                <a:latin typeface="Consolas" panose="020B0609020204030204" pitchFamily="49" charset="0"/>
              </a:rPr>
              <a:t> intellettuale, termini e licenze d'uso. Le spese risultano dall'ultimo bilancio approvato e sono descritte in nota integrativa;</a:t>
            </a:r>
            <a:endParaRPr lang="it-IT" sz="1600" dirty="0"/>
          </a:p>
        </p:txBody>
      </p:sp>
      <p:sp>
        <p:nvSpPr>
          <p:cNvPr id="8" name="Segnaposto numero diapositiva 5">
            <a:extLst>
              <a:ext uri="{FF2B5EF4-FFF2-40B4-BE49-F238E27FC236}">
                <a16:creationId xmlns:a16="http://schemas.microsoft.com/office/drawing/2014/main" id="{BCC6533B-7205-4363-A8AE-487EB349D5B4}"/>
              </a:ext>
            </a:extLst>
          </p:cNvPr>
          <p:cNvSpPr>
            <a:spLocks noGrp="1"/>
          </p:cNvSpPr>
          <p:nvPr>
            <p:ph type="sldNum" sz="quarter" idx="12"/>
          </p:nvPr>
        </p:nvSpPr>
        <p:spPr>
          <a:xfrm>
            <a:off x="11730682" y="6450227"/>
            <a:ext cx="323532" cy="328913"/>
          </a:xfrm>
        </p:spPr>
        <p:txBody>
          <a:bodyPr vert="horz" lIns="91440" tIns="45720" rIns="91440" bIns="45720" rtlCol="0" anchor="ctr">
            <a:normAutofit fontScale="85000" lnSpcReduction="10000"/>
          </a:bodyPr>
          <a:lstStyle/>
          <a:p>
            <a:pPr>
              <a:spcAft>
                <a:spcPts val="600"/>
              </a:spcAft>
            </a:pPr>
            <a:r>
              <a:rPr lang="en-US" dirty="0"/>
              <a:t>19</a:t>
            </a:r>
          </a:p>
        </p:txBody>
      </p:sp>
    </p:spTree>
    <p:extLst>
      <p:ext uri="{BB962C8B-B14F-4D97-AF65-F5344CB8AC3E}">
        <p14:creationId xmlns:p14="http://schemas.microsoft.com/office/powerpoint/2010/main" val="1399298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2" cstate="print"/>
          <a:srcRect/>
          <a:stretch>
            <a:fillRect/>
          </a:stretch>
        </p:blipFill>
        <p:spPr bwMode="auto">
          <a:xfrm>
            <a:off x="84137" y="108054"/>
            <a:ext cx="2879725" cy="620712"/>
          </a:xfrm>
          <a:prstGeom prst="rect">
            <a:avLst/>
          </a:prstGeom>
          <a:noFill/>
          <a:ln w="9525">
            <a:noFill/>
            <a:miter lim="800000"/>
            <a:headEnd/>
            <a:tailEnd/>
          </a:ln>
        </p:spPr>
      </p:pic>
      <p:sp>
        <p:nvSpPr>
          <p:cNvPr id="4" name="CasellaDiTesto 3"/>
          <p:cNvSpPr txBox="1"/>
          <p:nvPr/>
        </p:nvSpPr>
        <p:spPr>
          <a:xfrm>
            <a:off x="140809" y="728766"/>
            <a:ext cx="11430000" cy="2585323"/>
          </a:xfrm>
          <a:prstGeom prst="rect">
            <a:avLst/>
          </a:prstGeom>
          <a:noFill/>
        </p:spPr>
        <p:txBody>
          <a:bodyPr wrap="square" rtlCol="0">
            <a:spAutoFit/>
          </a:bodyPr>
          <a:lstStyle/>
          <a:p>
            <a:pPr algn="just"/>
            <a:r>
              <a:rPr lang="it-IT" b="1" dirty="0"/>
              <a:t>QUADRO NORMATIVO DI RIFERIMENTO.</a:t>
            </a:r>
          </a:p>
          <a:p>
            <a:pPr algn="just"/>
            <a:r>
              <a:rPr lang="it-IT" sz="2400" b="1" dirty="0"/>
              <a:t>Il Decreto Legislativo 178/2012 e D.L. 3/2015</a:t>
            </a:r>
          </a:p>
          <a:p>
            <a:pPr algn="just"/>
            <a:r>
              <a:rPr lang="it-IT" sz="2400" b="1" dirty="0"/>
              <a:t>Ulteriori Misure Urgenti per la crescita del Paese, anche detto Decreto Crescita-bis</a:t>
            </a:r>
          </a:p>
          <a:p>
            <a:pPr algn="l"/>
            <a:r>
              <a:rPr lang="it-IT" sz="2400" b="1" i="0" u="none" strike="noStrike" baseline="0" dirty="0">
                <a:latin typeface="Calibri" panose="020F0502020204030204" pitchFamily="34" charset="0"/>
                <a:cs typeface="Calibri" panose="020F0502020204030204" pitchFamily="34" charset="0"/>
              </a:rPr>
              <a:t>Misure urgenti per il sistema bancario e gli investimenti.</a:t>
            </a:r>
            <a:endParaRPr lang="it-IT" sz="2400" b="1" dirty="0">
              <a:solidFill>
                <a:srgbClr val="00B050"/>
              </a:solidFill>
              <a:latin typeface="Calibri" panose="020F0502020204030204" pitchFamily="34" charset="0"/>
              <a:cs typeface="Calibri" panose="020F0502020204030204" pitchFamily="34" charset="0"/>
            </a:endParaRPr>
          </a:p>
          <a:p>
            <a:pPr algn="just"/>
            <a:r>
              <a:rPr lang="it-IT" sz="2400" dirty="0"/>
              <a:t>Il Decreto legge 178/2012, ha introdotto un quadro organico di disposizioni, riguardanti la nascita e lo sviluppo di imprese start-up innovative, cui è dedicata l’intera sez. IX del provvedimento normativo.</a:t>
            </a:r>
            <a:endParaRPr lang="it-IT" sz="2400" dirty="0">
              <a:solidFill>
                <a:srgbClr val="FF0000"/>
              </a:solidFill>
            </a:endParaRPr>
          </a:p>
        </p:txBody>
      </p:sp>
      <p:sp>
        <p:nvSpPr>
          <p:cNvPr id="2" name="Rettangolo 1">
            <a:extLst>
              <a:ext uri="{FF2B5EF4-FFF2-40B4-BE49-F238E27FC236}">
                <a16:creationId xmlns:a16="http://schemas.microsoft.com/office/drawing/2014/main" id="{30FD39B5-4E36-411C-A1C2-2BB23C1095F0}"/>
              </a:ext>
            </a:extLst>
          </p:cNvPr>
          <p:cNvSpPr/>
          <p:nvPr/>
        </p:nvSpPr>
        <p:spPr>
          <a:xfrm>
            <a:off x="220717" y="4156687"/>
            <a:ext cx="4009937" cy="23489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PRIMA VOLTA NEL TESSUTO NORMATIVO ITALIANO</a:t>
            </a:r>
          </a:p>
          <a:p>
            <a:pPr algn="ctr"/>
            <a:r>
              <a:rPr lang="it-IT" dirty="0"/>
              <a:t>DISCIPLINA ORGANICA PER LA NASCITA E LO SVILUPPO DI START-UP INNOVATIVE</a:t>
            </a:r>
          </a:p>
          <a:p>
            <a:pPr algn="ctr"/>
            <a:endParaRPr lang="it-IT" dirty="0"/>
          </a:p>
        </p:txBody>
      </p:sp>
      <p:sp>
        <p:nvSpPr>
          <p:cNvPr id="5" name="Rettangolo 4">
            <a:extLst>
              <a:ext uri="{FF2B5EF4-FFF2-40B4-BE49-F238E27FC236}">
                <a16:creationId xmlns:a16="http://schemas.microsoft.com/office/drawing/2014/main" id="{69560E49-0475-43D8-901D-718374FF3077}"/>
              </a:ext>
            </a:extLst>
          </p:cNvPr>
          <p:cNvSpPr/>
          <p:nvPr/>
        </p:nvSpPr>
        <p:spPr>
          <a:xfrm>
            <a:off x="5028567" y="4177659"/>
            <a:ext cx="3271706" cy="23069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ART. 25</a:t>
            </a:r>
          </a:p>
          <a:p>
            <a:pPr algn="ctr"/>
            <a:r>
              <a:rPr lang="it-IT" dirty="0"/>
              <a:t>Finalità definizione e pubblicità</a:t>
            </a:r>
          </a:p>
          <a:p>
            <a:pPr marL="285750" indent="-285750" algn="ctr">
              <a:buFontTx/>
              <a:buChar char="-"/>
            </a:pPr>
            <a:r>
              <a:rPr lang="it-IT" dirty="0"/>
              <a:t>Crescita sostenibile</a:t>
            </a:r>
          </a:p>
          <a:p>
            <a:pPr marL="285750" indent="-285750" algn="ctr">
              <a:buFontTx/>
              <a:buChar char="-"/>
            </a:pPr>
            <a:r>
              <a:rPr lang="it-IT" dirty="0"/>
              <a:t>Sviluppo tecnologico</a:t>
            </a:r>
          </a:p>
          <a:p>
            <a:pPr marL="285750" indent="-285750" algn="ctr">
              <a:buFontTx/>
              <a:buChar char="-"/>
            </a:pPr>
            <a:r>
              <a:rPr lang="it-IT" dirty="0"/>
              <a:t>Occupazione soprattutto giovanile.</a:t>
            </a:r>
          </a:p>
        </p:txBody>
      </p:sp>
      <p:sp>
        <p:nvSpPr>
          <p:cNvPr id="6" name="Rettangolo 5">
            <a:extLst>
              <a:ext uri="{FF2B5EF4-FFF2-40B4-BE49-F238E27FC236}">
                <a16:creationId xmlns:a16="http://schemas.microsoft.com/office/drawing/2014/main" id="{BB9D2AD0-5488-4D2D-AF32-4F45031431ED}"/>
              </a:ext>
            </a:extLst>
          </p:cNvPr>
          <p:cNvSpPr/>
          <p:nvPr/>
        </p:nvSpPr>
        <p:spPr>
          <a:xfrm>
            <a:off x="8527351" y="2818356"/>
            <a:ext cx="3523839" cy="3897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DEFINIZIONE</a:t>
            </a:r>
          </a:p>
          <a:p>
            <a:r>
              <a:rPr lang="it-IT" sz="1600" b="0" i="0" u="none" strike="noStrike" baseline="0" dirty="0">
                <a:latin typeface="Consolas" panose="020B0609020204030204" pitchFamily="49" charset="0"/>
              </a:rPr>
              <a:t>società di capitali, costituita anche in forma cooperativa, di diritto italiano ovvero una Società Europea, residente in Italia ai sensi dell'articolo 73 del decreto del Presidente della Repubblica 22 dicembre 1986, n. 917, le cui azioni o quote rappresentative del capitale sociale non sono quotate su un mercato regolamentato o su un sistema multilaterale di negoziazione.</a:t>
            </a:r>
            <a:endParaRPr lang="it-IT" sz="1600" dirty="0"/>
          </a:p>
        </p:txBody>
      </p:sp>
      <p:pic>
        <p:nvPicPr>
          <p:cNvPr id="7" name="Immagine 3">
            <a:extLst>
              <a:ext uri="{FF2B5EF4-FFF2-40B4-BE49-F238E27FC236}">
                <a16:creationId xmlns:a16="http://schemas.microsoft.com/office/drawing/2014/main" id="{65C7A23A-8F9E-4D62-BF3F-5BFE8D9D4F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8604" y="137343"/>
            <a:ext cx="2932113"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1">
            <a:extLst>
              <a:ext uri="{FF2B5EF4-FFF2-40B4-BE49-F238E27FC236}">
                <a16:creationId xmlns:a16="http://schemas.microsoft.com/office/drawing/2014/main" id="{87581E82-180A-40B3-BD8F-C3260C9724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5769" y="347766"/>
            <a:ext cx="1160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7431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EAF5A620-037F-4EA2-B130-53AFAFF79680}"/>
              </a:ext>
            </a:extLst>
          </p:cNvPr>
          <p:cNvSpPr/>
          <p:nvPr/>
        </p:nvSpPr>
        <p:spPr>
          <a:xfrm>
            <a:off x="465945" y="250004"/>
            <a:ext cx="4448432" cy="2553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it-IT" dirty="0"/>
              <a:t>PMI INNOVATIVE EX D.L.3/2015</a:t>
            </a:r>
          </a:p>
        </p:txBody>
      </p:sp>
      <p:pic>
        <p:nvPicPr>
          <p:cNvPr id="5" name="Immagine 3">
            <a:extLst>
              <a:ext uri="{FF2B5EF4-FFF2-40B4-BE49-F238E27FC236}">
                <a16:creationId xmlns:a16="http://schemas.microsoft.com/office/drawing/2014/main" id="{E2EFC264-B8F3-4C55-B697-3813BE10EA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7482" y="204662"/>
            <a:ext cx="2932113" cy="471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6240FA90-6575-4C5A-81BE-E64D15BA612D}"/>
              </a:ext>
            </a:extLst>
          </p:cNvPr>
          <p:cNvPicPr>
            <a:picLocks noChangeAspect="1" noChangeArrowheads="1"/>
          </p:cNvPicPr>
          <p:nvPr/>
        </p:nvPicPr>
        <p:blipFill>
          <a:blip r:embed="rId3" cstate="print"/>
          <a:srcRect/>
          <a:stretch>
            <a:fillRect/>
          </a:stretch>
        </p:blipFill>
        <p:spPr bwMode="auto">
          <a:xfrm>
            <a:off x="9940198" y="110742"/>
            <a:ext cx="1616064" cy="520262"/>
          </a:xfrm>
          <a:prstGeom prst="rect">
            <a:avLst/>
          </a:prstGeom>
          <a:noFill/>
          <a:ln w="9525">
            <a:noFill/>
            <a:miter lim="800000"/>
            <a:headEnd/>
            <a:tailEnd/>
          </a:ln>
        </p:spPr>
      </p:pic>
      <p:pic>
        <p:nvPicPr>
          <p:cNvPr id="7" name="Immagine 1">
            <a:extLst>
              <a:ext uri="{FF2B5EF4-FFF2-40B4-BE49-F238E27FC236}">
                <a16:creationId xmlns:a16="http://schemas.microsoft.com/office/drawing/2014/main" id="{1F46498D-F55C-4B8E-8D2F-DBC71845D7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9791" y="250004"/>
            <a:ext cx="101960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sellaDiTesto 8">
            <a:extLst>
              <a:ext uri="{FF2B5EF4-FFF2-40B4-BE49-F238E27FC236}">
                <a16:creationId xmlns:a16="http://schemas.microsoft.com/office/drawing/2014/main" id="{58375F59-7097-40D2-99A3-2A86C5D7F7F0}"/>
              </a:ext>
            </a:extLst>
          </p:cNvPr>
          <p:cNvSpPr txBox="1"/>
          <p:nvPr/>
        </p:nvSpPr>
        <p:spPr>
          <a:xfrm>
            <a:off x="125261" y="-5818343"/>
            <a:ext cx="11728066" cy="12865060"/>
          </a:xfrm>
          <a:prstGeom prst="rect">
            <a:avLst/>
          </a:prstGeom>
          <a:noFill/>
        </p:spPr>
        <p:txBody>
          <a:bodyPr wrap="square">
            <a:spAutoFit/>
          </a:bodyPr>
          <a:lstStyle/>
          <a:p>
            <a:pPr marL="342900" indent="-342900" algn="ctr">
              <a:buAutoNum type="arabicPeriod"/>
            </a:pPr>
            <a:endParaRPr lang="it-IT" sz="1600" b="0" i="0" u="none" strike="noStrike" baseline="0" dirty="0">
              <a:latin typeface="Consolas" panose="020B0609020204030204" pitchFamily="49" charset="0"/>
            </a:endParaRPr>
          </a:p>
          <a:p>
            <a:pPr marL="342900" indent="-342900" algn="ctr">
              <a:buAutoNum type="arabicPeriod"/>
            </a:pPr>
            <a:endParaRPr lang="it-IT" sz="1600" dirty="0">
              <a:latin typeface="Consolas" panose="020B0609020204030204" pitchFamily="49" charset="0"/>
            </a:endParaRPr>
          </a:p>
          <a:p>
            <a:pPr marL="342900" indent="-342900" algn="ctr">
              <a:buAutoNum type="arabicPeriod"/>
            </a:pPr>
            <a:endParaRPr lang="it-IT" sz="1600" b="0" i="0" u="none" strike="noStrike" baseline="0" dirty="0">
              <a:latin typeface="Consolas" panose="020B0609020204030204" pitchFamily="49" charset="0"/>
            </a:endParaRPr>
          </a:p>
          <a:p>
            <a:pPr marL="342900" indent="-342900" algn="ctr">
              <a:buAutoNum type="arabicPeriod"/>
            </a:pPr>
            <a:endParaRPr lang="it-IT" sz="1600" dirty="0">
              <a:latin typeface="Consolas" panose="020B0609020204030204" pitchFamily="49" charset="0"/>
            </a:endParaRPr>
          </a:p>
          <a:p>
            <a:pPr marL="342900" indent="-342900" algn="ctr">
              <a:buAutoNum type="arabicPeriod"/>
            </a:pPr>
            <a:endParaRPr lang="it-IT" sz="1600" b="0" i="0" u="none" strike="noStrike" baseline="0" dirty="0">
              <a:latin typeface="Consolas" panose="020B0609020204030204" pitchFamily="49" charset="0"/>
            </a:endParaRPr>
          </a:p>
          <a:p>
            <a:pPr marL="342900" indent="-342900" algn="ctr">
              <a:buAutoNum type="arabicPeriod"/>
            </a:pPr>
            <a:endParaRPr lang="it-IT" sz="1600" dirty="0">
              <a:latin typeface="Consolas" panose="020B0609020204030204" pitchFamily="49" charset="0"/>
            </a:endParaRPr>
          </a:p>
          <a:p>
            <a:pPr marL="342900" indent="-342900" algn="ctr">
              <a:buAutoNum type="arabicPeriod"/>
            </a:pPr>
            <a:endParaRPr lang="it-IT" sz="1600" b="0" i="0" u="none" strike="noStrike" baseline="0" dirty="0">
              <a:latin typeface="Consolas" panose="020B0609020204030204" pitchFamily="49" charset="0"/>
            </a:endParaRPr>
          </a:p>
          <a:p>
            <a:pPr marL="342900" indent="-342900" algn="ctr">
              <a:buAutoNum type="arabicPeriod"/>
            </a:pPr>
            <a:endParaRPr lang="it-IT" sz="1600" dirty="0">
              <a:latin typeface="Consolas" panose="020B0609020204030204" pitchFamily="49" charset="0"/>
            </a:endParaRPr>
          </a:p>
          <a:p>
            <a:pPr marL="342900" indent="-342900" algn="ctr">
              <a:buAutoNum type="arabicPeriod"/>
            </a:pPr>
            <a:endParaRPr lang="it-IT" sz="1600" b="0" i="0" u="none" strike="noStrike" baseline="0" dirty="0">
              <a:latin typeface="Consolas" panose="020B0609020204030204" pitchFamily="49" charset="0"/>
            </a:endParaRPr>
          </a:p>
          <a:p>
            <a:pPr marL="342900" indent="-342900" algn="ctr">
              <a:buAutoNum type="arabicPeriod"/>
            </a:pPr>
            <a:endParaRPr lang="it-IT" sz="1600" dirty="0">
              <a:latin typeface="Consolas" panose="020B0609020204030204" pitchFamily="49" charset="0"/>
            </a:endParaRPr>
          </a:p>
          <a:p>
            <a:pPr marL="342900" indent="-342900" algn="ctr">
              <a:buAutoNum type="arabicPeriod"/>
            </a:pPr>
            <a:endParaRPr lang="it-IT" sz="1600" b="0" i="0" u="none" strike="noStrike" baseline="0" dirty="0">
              <a:latin typeface="Consolas" panose="020B0609020204030204" pitchFamily="49" charset="0"/>
            </a:endParaRPr>
          </a:p>
          <a:p>
            <a:pPr marL="342900" indent="-342900" algn="ctr">
              <a:buAutoNum type="arabicPeriod"/>
            </a:pPr>
            <a:endParaRPr lang="it-IT" sz="1600" dirty="0">
              <a:latin typeface="Consolas" panose="020B0609020204030204" pitchFamily="49" charset="0"/>
            </a:endParaRPr>
          </a:p>
          <a:p>
            <a:pPr marL="342900" indent="-342900" algn="ctr">
              <a:buAutoNum type="arabicPeriod"/>
            </a:pPr>
            <a:endParaRPr lang="it-IT" sz="1600" b="0" i="0" u="none" strike="noStrike" baseline="0" dirty="0">
              <a:latin typeface="Consolas" panose="020B0609020204030204" pitchFamily="49" charset="0"/>
            </a:endParaRPr>
          </a:p>
          <a:p>
            <a:pPr marL="342900" indent="-342900" algn="ctr">
              <a:buAutoNum type="arabicPeriod"/>
            </a:pPr>
            <a:endParaRPr lang="it-IT" sz="1600" dirty="0">
              <a:latin typeface="Consolas" panose="020B0609020204030204" pitchFamily="49" charset="0"/>
            </a:endParaRPr>
          </a:p>
          <a:p>
            <a:pPr marL="342900" indent="-342900" algn="ctr">
              <a:buAutoNum type="arabicPeriod"/>
            </a:pPr>
            <a:endParaRPr lang="it-IT" sz="1600" b="0" i="0" u="none" strike="noStrike" baseline="0" dirty="0">
              <a:latin typeface="Consolas" panose="020B0609020204030204" pitchFamily="49" charset="0"/>
            </a:endParaRPr>
          </a:p>
          <a:p>
            <a:pPr marL="342900" indent="-342900" algn="ctr">
              <a:buAutoNum type="arabicPeriod"/>
            </a:pPr>
            <a:endParaRPr lang="it-IT" sz="1600" dirty="0">
              <a:latin typeface="Consolas" panose="020B0609020204030204" pitchFamily="49" charset="0"/>
            </a:endParaRPr>
          </a:p>
          <a:p>
            <a:pPr marL="342900" indent="-342900" algn="ctr">
              <a:buAutoNum type="arabicPeriod"/>
            </a:pPr>
            <a:endParaRPr lang="it-IT" sz="1600" b="0" i="0" u="none" strike="noStrike" baseline="0" dirty="0">
              <a:latin typeface="Consolas" panose="020B0609020204030204" pitchFamily="49" charset="0"/>
            </a:endParaRPr>
          </a:p>
          <a:p>
            <a:pPr marL="342900" indent="-342900" algn="ctr">
              <a:buAutoNum type="arabicPeriod"/>
            </a:pPr>
            <a:endParaRPr lang="it-IT" sz="1600" dirty="0">
              <a:latin typeface="Consolas" panose="020B0609020204030204" pitchFamily="49" charset="0"/>
            </a:endParaRPr>
          </a:p>
          <a:p>
            <a:pPr marL="342900" indent="-342900" algn="ctr">
              <a:buAutoNum type="arabicPeriod"/>
            </a:pPr>
            <a:endParaRPr lang="it-IT" sz="1600" b="0" i="0" u="none" strike="noStrike" baseline="0" dirty="0">
              <a:latin typeface="Consolas" panose="020B0609020204030204" pitchFamily="49" charset="0"/>
            </a:endParaRPr>
          </a:p>
          <a:p>
            <a:pPr marL="342900" indent="-342900" algn="ctr">
              <a:buAutoNum type="arabicPeriod"/>
            </a:pPr>
            <a:endParaRPr lang="it-IT" sz="1600" dirty="0">
              <a:latin typeface="Consolas" panose="020B0609020204030204" pitchFamily="49" charset="0"/>
            </a:endParaRPr>
          </a:p>
          <a:p>
            <a:pPr marL="342900" indent="-342900" algn="ctr">
              <a:buAutoNum type="arabicPeriod"/>
            </a:pPr>
            <a:endParaRPr lang="it-IT" sz="1600" b="0" i="0" u="none" strike="noStrike" baseline="0" dirty="0">
              <a:latin typeface="Consolas" panose="020B0609020204030204" pitchFamily="49" charset="0"/>
            </a:endParaRPr>
          </a:p>
          <a:p>
            <a:pPr marL="342900" indent="-342900" algn="ctr">
              <a:buAutoNum type="arabicPeriod"/>
            </a:pPr>
            <a:endParaRPr lang="it-IT" sz="1600" dirty="0">
              <a:latin typeface="Consolas" panose="020B0609020204030204" pitchFamily="49" charset="0"/>
            </a:endParaRPr>
          </a:p>
          <a:p>
            <a:pPr marL="342900" indent="-342900" algn="ctr">
              <a:buAutoNum type="arabicPeriod"/>
            </a:pPr>
            <a:endParaRPr lang="it-IT" sz="1600" b="0" i="0" u="none" strike="noStrike" baseline="0" dirty="0">
              <a:latin typeface="Consolas" panose="020B0609020204030204" pitchFamily="49" charset="0"/>
            </a:endParaRPr>
          </a:p>
          <a:p>
            <a:pPr marL="342900" indent="-342900" algn="ctr">
              <a:buAutoNum type="arabicPeriod"/>
            </a:pPr>
            <a:endParaRPr lang="it-IT" sz="1600" dirty="0">
              <a:latin typeface="Consolas" panose="020B0609020204030204" pitchFamily="49" charset="0"/>
            </a:endParaRPr>
          </a:p>
          <a:p>
            <a:pPr marL="342900" indent="-342900" algn="ctr">
              <a:buAutoNum type="arabicPeriod"/>
            </a:pPr>
            <a:endParaRPr lang="it-IT" sz="1600" b="0" i="0" u="none" strike="noStrike" baseline="0" dirty="0">
              <a:latin typeface="Consolas" panose="020B0609020204030204" pitchFamily="49" charset="0"/>
            </a:endParaRPr>
          </a:p>
          <a:p>
            <a:pPr marL="342900" indent="-342900" algn="ctr">
              <a:buAutoNum type="arabicPeriod"/>
            </a:pPr>
            <a:endParaRPr lang="it-IT" sz="1600" dirty="0">
              <a:latin typeface="Consolas" panose="020B0609020204030204" pitchFamily="49" charset="0"/>
            </a:endParaRPr>
          </a:p>
          <a:p>
            <a:pPr algn="just"/>
            <a:r>
              <a:rPr lang="it-IT" sz="1800" b="0" i="0" u="none" strike="noStrike" baseline="0" dirty="0">
                <a:latin typeface="Consolas" panose="020B0609020204030204" pitchFamily="49" charset="0"/>
              </a:rPr>
              <a:t>2) impiego come dipendenti o collaboratori a qualsiasi titolo, in percentuale uguale o superiore al quinto della forza lavoro complessiva, di personale in possesso di titolo di dottorato di ricerca o che sta svolgendo un dottorato di ricerca presso </a:t>
            </a:r>
            <a:r>
              <a:rPr lang="it-IT" sz="1800" b="0" i="0" u="none" strike="noStrike" baseline="0" dirty="0" err="1">
                <a:latin typeface="Consolas" panose="020B0609020204030204" pitchFamily="49" charset="0"/>
              </a:rPr>
              <a:t>un'universita'</a:t>
            </a:r>
            <a:r>
              <a:rPr lang="it-IT" sz="1800" b="0" i="0" u="none" strike="noStrike" baseline="0" dirty="0">
                <a:latin typeface="Consolas" panose="020B0609020204030204" pitchFamily="49" charset="0"/>
              </a:rPr>
              <a:t> italiana o straniera, oppure in possesso di laurea e che abbia svolto, da almeno tre anni, </a:t>
            </a:r>
            <a:r>
              <a:rPr lang="it-IT" sz="1800" b="0" i="0" u="none" strike="noStrike" baseline="0" dirty="0" err="1">
                <a:latin typeface="Consolas" panose="020B0609020204030204" pitchFamily="49" charset="0"/>
              </a:rPr>
              <a:t>attivita'</a:t>
            </a:r>
            <a:r>
              <a:rPr lang="it-IT" sz="1800" b="0" i="0" u="none" strike="noStrike" baseline="0" dirty="0">
                <a:latin typeface="Consolas" panose="020B0609020204030204" pitchFamily="49" charset="0"/>
              </a:rPr>
              <a:t> di ricerca certificata presso istituti di ricerca pubblici o privati, in Italia o all'estero, ovvero, in percentuale uguale o superiore a un terzo della forza lavoro complessiva, di personale in possesso di laurea magistrale ai sensi dell'articolo 3 del decreto del Ministro dell'istruzione, </a:t>
            </a:r>
            <a:r>
              <a:rPr lang="it-IT" sz="1800" b="0" i="0" u="none" strike="noStrike" baseline="0" dirty="0" err="1">
                <a:latin typeface="Consolas" panose="020B0609020204030204" pitchFamily="49" charset="0"/>
              </a:rPr>
              <a:t>dell'universita'</a:t>
            </a:r>
            <a:r>
              <a:rPr lang="it-IT" sz="1800" b="0" i="0" u="none" strike="noStrike" baseline="0" dirty="0">
                <a:latin typeface="Consolas" panose="020B0609020204030204" pitchFamily="49" charset="0"/>
              </a:rPr>
              <a:t> e della ricerca 22 ottobre 2004, n.270;</a:t>
            </a:r>
          </a:p>
          <a:p>
            <a:pPr algn="just"/>
            <a:r>
              <a:rPr lang="it-IT" sz="1800" b="1" i="1" u="none" strike="noStrike" baseline="0" dirty="0">
                <a:latin typeface="Consolas-BoldItalic"/>
              </a:rPr>
              <a:t>3) </a:t>
            </a:r>
            <a:r>
              <a:rPr lang="it-IT" sz="1800" b="1" i="1" u="none" strike="noStrike" baseline="0" dirty="0" err="1">
                <a:latin typeface="Consolas-BoldItalic"/>
              </a:rPr>
              <a:t>titolarita'</a:t>
            </a:r>
            <a:r>
              <a:rPr lang="it-IT" sz="1800" b="1" i="1" u="none" strike="noStrike" baseline="0" dirty="0">
                <a:latin typeface="Consolas-BoldItalic"/>
              </a:rPr>
              <a:t>, anche quali depositarie o licenziatarie di almeno una privativa industriale, relativa a una invenzione industriale, biotecnologica, a una topografia di prodotto a semiconduttori o a una nuova </a:t>
            </a:r>
            <a:r>
              <a:rPr lang="it-IT" sz="1800" b="1" i="1" u="none" strike="noStrike" baseline="0" dirty="0" err="1">
                <a:latin typeface="Consolas-BoldItalic"/>
              </a:rPr>
              <a:t>varieta'</a:t>
            </a:r>
            <a:r>
              <a:rPr lang="it-IT" sz="1800" b="1" i="1" u="none" strike="noStrike" baseline="0" dirty="0">
                <a:latin typeface="Consolas-BoldItalic"/>
              </a:rPr>
              <a:t> vegetale ovvero </a:t>
            </a:r>
            <a:r>
              <a:rPr lang="it-IT" sz="1800" b="1" i="1" u="none" strike="noStrike" baseline="0" dirty="0" err="1">
                <a:latin typeface="Consolas-BoldItalic"/>
              </a:rPr>
              <a:t>titolarita'</a:t>
            </a:r>
            <a:r>
              <a:rPr lang="it-IT" sz="1800" b="1" i="1" u="none" strike="noStrike" baseline="0" dirty="0">
                <a:latin typeface="Consolas-BoldItalic"/>
              </a:rPr>
              <a:t> dei diritti relativi ad un programma per elaboratore originario registrato presso il Registro pubblico speciale per i programmi per elaboratore, </a:t>
            </a:r>
            <a:r>
              <a:rPr lang="it-IT" sz="1800" b="1" i="1" u="none" strike="noStrike" baseline="0" dirty="0" err="1">
                <a:latin typeface="Consolas-BoldItalic"/>
              </a:rPr>
              <a:t>purche</a:t>
            </a:r>
            <a:r>
              <a:rPr lang="it-IT" sz="1800" b="1" i="1" u="none" strike="noStrike" baseline="0" dirty="0">
                <a:latin typeface="Consolas-BoldItalic"/>
              </a:rPr>
              <a:t>' tale privativa sia direttamente afferente</a:t>
            </a:r>
          </a:p>
          <a:p>
            <a:pPr algn="just"/>
            <a:r>
              <a:rPr lang="it-IT" sz="1800" b="1" i="1" u="none" strike="noStrike" baseline="0" dirty="0">
                <a:latin typeface="Consolas-BoldItalic"/>
              </a:rPr>
              <a:t>all'oggetto sociale e </a:t>
            </a:r>
            <a:r>
              <a:rPr lang="it-IT" sz="1800" b="1" i="1" u="none" strike="noStrike" baseline="0" dirty="0" err="1">
                <a:latin typeface="Consolas-BoldItalic"/>
              </a:rPr>
              <a:t>all'attivita'</a:t>
            </a:r>
            <a:r>
              <a:rPr lang="it-IT" sz="1800" b="1" i="1" u="none" strike="noStrike" baseline="0" dirty="0">
                <a:latin typeface="Consolas-BoldItalic"/>
              </a:rPr>
              <a:t> di impresa.</a:t>
            </a:r>
          </a:p>
          <a:p>
            <a:pPr algn="just"/>
            <a:r>
              <a:rPr lang="it-IT" sz="1800" b="1" i="1" u="none" strike="noStrike" baseline="0" dirty="0">
                <a:latin typeface="Consolas-BoldItalic"/>
              </a:rPr>
              <a:t>2. Presso le Camere di commercio, industria, artigianato e agricoltura </a:t>
            </a:r>
            <a:r>
              <a:rPr lang="it-IT" sz="1800" b="1" i="1" u="none" strike="noStrike" baseline="0" dirty="0" err="1">
                <a:latin typeface="Consolas-BoldItalic"/>
              </a:rPr>
              <a:t>e'</a:t>
            </a:r>
            <a:r>
              <a:rPr lang="it-IT" sz="1800" b="1" i="1" u="none" strike="noStrike" baseline="0" dirty="0">
                <a:latin typeface="Consolas-BoldItalic"/>
              </a:rPr>
              <a:t> istituita una apposita sezione speciale del registro delle imprese di cui all'articolo 2188 del codice civile, a cui le PMI innovative devono essere iscritte; la sezione speciale del registro delle imprese consente la condivisione, nel rispetto della normativa sulla tutela dei dati personali, delle informazioni relative, per le PMI innovative: all'anagrafica, </a:t>
            </a:r>
            <a:r>
              <a:rPr lang="it-IT" sz="1800" b="1" i="1" u="none" strike="noStrike" baseline="0" dirty="0" err="1">
                <a:latin typeface="Consolas-BoldItalic"/>
              </a:rPr>
              <a:t>all'attivita'</a:t>
            </a:r>
            <a:endParaRPr lang="it-IT" sz="1800" b="1" i="1" u="none" strike="noStrike" baseline="0" dirty="0">
              <a:latin typeface="Consolas-BoldItalic"/>
            </a:endParaRPr>
          </a:p>
          <a:p>
            <a:pPr algn="just"/>
            <a:r>
              <a:rPr lang="it-IT" sz="1800" b="1" i="1" u="none" strike="noStrike" baseline="0" dirty="0">
                <a:latin typeface="Consolas-BoldItalic"/>
              </a:rPr>
              <a:t>svolta, ai soci fondatori e agli altri collaboratori, al </a:t>
            </a:r>
            <a:r>
              <a:rPr lang="it-IT" sz="1800" b="1" i="1" u="none" strike="noStrike" baseline="0" dirty="0" err="1">
                <a:latin typeface="Consolas-BoldItalic"/>
              </a:rPr>
              <a:t>fatturato,al</a:t>
            </a:r>
            <a:r>
              <a:rPr lang="it-IT" sz="1800" b="1" i="1" u="none" strike="noStrike" baseline="0" dirty="0">
                <a:latin typeface="Consolas-BoldItalic"/>
              </a:rPr>
              <a:t> patrimonio netto, al sito internet, ai rapporti con gli altri attori della filiera.</a:t>
            </a:r>
            <a:endParaRPr lang="it-IT" sz="1600" dirty="0"/>
          </a:p>
        </p:txBody>
      </p:sp>
      <p:sp>
        <p:nvSpPr>
          <p:cNvPr id="8" name="Segnaposto numero diapositiva 5">
            <a:extLst>
              <a:ext uri="{FF2B5EF4-FFF2-40B4-BE49-F238E27FC236}">
                <a16:creationId xmlns:a16="http://schemas.microsoft.com/office/drawing/2014/main" id="{E92D719A-A517-4A9C-9731-42C52A7DD1CF}"/>
              </a:ext>
            </a:extLst>
          </p:cNvPr>
          <p:cNvSpPr>
            <a:spLocks noGrp="1"/>
          </p:cNvSpPr>
          <p:nvPr>
            <p:ph type="sldNum" sz="quarter" idx="12"/>
          </p:nvPr>
        </p:nvSpPr>
        <p:spPr>
          <a:xfrm>
            <a:off x="10890422" y="6356350"/>
            <a:ext cx="463378" cy="365125"/>
          </a:xfrm>
        </p:spPr>
        <p:txBody>
          <a:bodyPr vert="horz" lIns="91440" tIns="45720" rIns="91440" bIns="45720" rtlCol="0" anchor="ctr">
            <a:normAutofit/>
          </a:bodyPr>
          <a:lstStyle/>
          <a:p>
            <a:pPr>
              <a:spcAft>
                <a:spcPts val="600"/>
              </a:spcAft>
            </a:pPr>
            <a:r>
              <a:rPr lang="en-US" dirty="0"/>
              <a:t>20</a:t>
            </a:r>
          </a:p>
        </p:txBody>
      </p:sp>
    </p:spTree>
    <p:extLst>
      <p:ext uri="{BB962C8B-B14F-4D97-AF65-F5344CB8AC3E}">
        <p14:creationId xmlns:p14="http://schemas.microsoft.com/office/powerpoint/2010/main" val="1820035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asellaDiTesto 2"/>
          <p:cNvSpPr txBox="1"/>
          <p:nvPr/>
        </p:nvSpPr>
        <p:spPr>
          <a:xfrm>
            <a:off x="-52522" y="858106"/>
            <a:ext cx="3384000" cy="788989"/>
          </a:xfrm>
          <a:prstGeom prst="rect">
            <a:avLst/>
          </a:prstGeom>
        </p:spPr>
        <p:txBody>
          <a:bodyPr vert="horz" lIns="91440" tIns="45720" rIns="91440" bIns="45720" rtlCol="0">
            <a:normAutofit fontScale="92500" lnSpcReduction="20000"/>
          </a:bodyPr>
          <a:lstStyle/>
          <a:p>
            <a:pPr algn="ctr">
              <a:lnSpc>
                <a:spcPct val="90000"/>
              </a:lnSpc>
              <a:spcAft>
                <a:spcPts val="600"/>
              </a:spcAft>
            </a:pPr>
            <a:r>
              <a:rPr lang="en-US" sz="2000" dirty="0">
                <a:solidFill>
                  <a:srgbClr val="00B0F0">
                    <a:alpha val="60000"/>
                  </a:srgbClr>
                </a:solidFill>
              </a:rPr>
              <a:t>SCHEMA DELLA DOMANDA DI ISCRIZIONE AL REGISTRO IMPRESE</a:t>
            </a:r>
            <a:endParaRPr lang="en-US" sz="2000" dirty="0">
              <a:solidFill>
                <a:schemeClr val="bg1">
                  <a:alpha val="60000"/>
                </a:schemeClr>
              </a:solidFill>
            </a:endParaRPr>
          </a:p>
          <a:p>
            <a:pPr>
              <a:lnSpc>
                <a:spcPct val="90000"/>
              </a:lnSpc>
              <a:spcAft>
                <a:spcPts val="600"/>
              </a:spcAft>
            </a:pPr>
            <a:endParaRPr lang="en-US" sz="2000" dirty="0">
              <a:solidFill>
                <a:schemeClr val="bg1">
                  <a:alpha val="60000"/>
                </a:schemeClr>
              </a:solidFill>
            </a:endParaRPr>
          </a:p>
        </p:txBody>
      </p:sp>
      <p:sp>
        <p:nvSpPr>
          <p:cNvPr id="2" name="Segnaposto numero diapositiva 1"/>
          <p:cNvSpPr>
            <a:spLocks noGrp="1"/>
          </p:cNvSpPr>
          <p:nvPr>
            <p:ph type="sldNum" sz="quarter" idx="12"/>
          </p:nvPr>
        </p:nvSpPr>
        <p:spPr>
          <a:xfrm>
            <a:off x="10365474" y="6375679"/>
            <a:ext cx="1059763" cy="345796"/>
          </a:xfrm>
        </p:spPr>
        <p:txBody>
          <a:bodyPr vert="horz" lIns="91440" tIns="45720" rIns="91440" bIns="45720" rtlCol="0" anchor="ctr">
            <a:normAutofit/>
          </a:bodyPr>
          <a:lstStyle/>
          <a:p>
            <a:pPr>
              <a:spcAft>
                <a:spcPts val="600"/>
              </a:spcAft>
            </a:pPr>
            <a:r>
              <a:rPr lang="en-US" dirty="0">
                <a:solidFill>
                  <a:schemeClr val="tx1">
                    <a:alpha val="60000"/>
                  </a:schemeClr>
                </a:solidFill>
              </a:rPr>
              <a:t>21</a:t>
            </a:r>
          </a:p>
        </p:txBody>
      </p:sp>
      <p:pic>
        <p:nvPicPr>
          <p:cNvPr id="8" name="Immagine 3">
            <a:extLst>
              <a:ext uri="{FF2B5EF4-FFF2-40B4-BE49-F238E27FC236}">
                <a16:creationId xmlns:a16="http://schemas.microsoft.com/office/drawing/2014/main" id="{ACCA829C-B186-47C5-99CE-C12C634B3D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422" y="81644"/>
            <a:ext cx="2932113"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a:extLst>
              <a:ext uri="{FF2B5EF4-FFF2-40B4-BE49-F238E27FC236}">
                <a16:creationId xmlns:a16="http://schemas.microsoft.com/office/drawing/2014/main" id="{E63CF0C4-6A96-46EF-8EC4-E3565AAB9941}"/>
              </a:ext>
            </a:extLst>
          </p:cNvPr>
          <p:cNvPicPr>
            <a:picLocks noChangeAspect="1" noChangeArrowheads="1"/>
          </p:cNvPicPr>
          <p:nvPr/>
        </p:nvPicPr>
        <p:blipFill>
          <a:blip r:embed="rId3" cstate="print"/>
          <a:srcRect/>
          <a:stretch>
            <a:fillRect/>
          </a:stretch>
        </p:blipFill>
        <p:spPr bwMode="auto">
          <a:xfrm>
            <a:off x="8866483" y="81644"/>
            <a:ext cx="2601312" cy="520262"/>
          </a:xfrm>
          <a:prstGeom prst="rect">
            <a:avLst/>
          </a:prstGeom>
          <a:noFill/>
          <a:ln w="9525">
            <a:noFill/>
            <a:miter lim="800000"/>
            <a:headEnd/>
            <a:tailEnd/>
          </a:ln>
        </p:spPr>
      </p:pic>
      <p:pic>
        <p:nvPicPr>
          <p:cNvPr id="10" name="Immagine 1">
            <a:extLst>
              <a:ext uri="{FF2B5EF4-FFF2-40B4-BE49-F238E27FC236}">
                <a16:creationId xmlns:a16="http://schemas.microsoft.com/office/drawing/2014/main" id="{F1B79928-410E-447A-84FF-534B2F0109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1937" y="333537"/>
            <a:ext cx="1160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e 13">
            <a:extLst>
              <a:ext uri="{FF2B5EF4-FFF2-40B4-BE49-F238E27FC236}">
                <a16:creationId xmlns:a16="http://schemas.microsoft.com/office/drawing/2014/main" id="{5A7156C5-4FBA-4D22-A15D-53B26267BE6F}"/>
              </a:ext>
            </a:extLst>
          </p:cNvPr>
          <p:cNvSpPr/>
          <p:nvPr/>
        </p:nvSpPr>
        <p:spPr>
          <a:xfrm>
            <a:off x="340436" y="1090322"/>
            <a:ext cx="8520088" cy="5285357"/>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2">
                  <a:lumMod val="75000"/>
                </a:schemeClr>
              </a:solidFill>
            </a:endParaRPr>
          </a:p>
          <a:p>
            <a:pPr algn="ctr"/>
            <a:endParaRPr lang="it-IT" dirty="0">
              <a:solidFill>
                <a:schemeClr val="tx2">
                  <a:lumMod val="75000"/>
                </a:schemeClr>
              </a:solidFill>
            </a:endParaRPr>
          </a:p>
          <a:p>
            <a:pPr algn="ctr"/>
            <a:r>
              <a:rPr lang="it-IT" dirty="0">
                <a:solidFill>
                  <a:schemeClr val="tx2">
                    <a:lumMod val="75000"/>
                  </a:schemeClr>
                </a:solidFill>
              </a:rPr>
              <a:t>AUTOCERTIFICAZIONE L. 445/2000 DELLE SEGUENTI NOTIZIE</a:t>
            </a:r>
          </a:p>
          <a:p>
            <a:pPr algn="ctr"/>
            <a:r>
              <a:rPr lang="it-IT" sz="1600" b="1" i="1" u="none" strike="noStrike" baseline="0" dirty="0">
                <a:solidFill>
                  <a:schemeClr val="tx2">
                    <a:lumMod val="75000"/>
                  </a:schemeClr>
                </a:solidFill>
                <a:latin typeface="Consolas-BoldItalic"/>
              </a:rPr>
              <a:t>a) ragione sociale e codice fiscale;</a:t>
            </a:r>
          </a:p>
          <a:p>
            <a:pPr algn="ctr"/>
            <a:r>
              <a:rPr lang="it-IT" sz="1600" b="1" i="1" u="none" strike="noStrike" baseline="0" dirty="0">
                <a:solidFill>
                  <a:schemeClr val="tx2">
                    <a:lumMod val="75000"/>
                  </a:schemeClr>
                </a:solidFill>
                <a:latin typeface="Consolas-BoldItalic"/>
              </a:rPr>
              <a:t>b) data e luogo di costituzione, nome e indirizzo del notaio;</a:t>
            </a:r>
          </a:p>
          <a:p>
            <a:pPr algn="ctr"/>
            <a:r>
              <a:rPr lang="it-IT" sz="1600" b="1" i="1" u="none" strike="noStrike" baseline="0" dirty="0">
                <a:solidFill>
                  <a:schemeClr val="tx2">
                    <a:lumMod val="75000"/>
                  </a:schemeClr>
                </a:solidFill>
                <a:latin typeface="Consolas-BoldItalic"/>
              </a:rPr>
              <a:t>c) sede principale ed eventuali sedi periferiche;</a:t>
            </a:r>
          </a:p>
          <a:p>
            <a:pPr algn="ctr"/>
            <a:r>
              <a:rPr lang="it-IT" sz="1600" b="1" i="1" u="none" strike="noStrike" baseline="0" dirty="0">
                <a:solidFill>
                  <a:schemeClr val="tx2">
                    <a:lumMod val="75000"/>
                  </a:schemeClr>
                </a:solidFill>
                <a:latin typeface="Consolas-BoldItalic"/>
              </a:rPr>
              <a:t>d) oggetto sociale;</a:t>
            </a:r>
          </a:p>
          <a:p>
            <a:pPr algn="ctr"/>
            <a:r>
              <a:rPr lang="it-IT" sz="1600" b="1" i="1" u="none" strike="noStrike" baseline="0" dirty="0">
                <a:solidFill>
                  <a:schemeClr val="tx2">
                    <a:lumMod val="75000"/>
                  </a:schemeClr>
                </a:solidFill>
                <a:latin typeface="Consolas-BoldItalic"/>
              </a:rPr>
              <a:t>e) breve descrizione </a:t>
            </a:r>
            <a:r>
              <a:rPr lang="it-IT" sz="1600" b="1" i="1" u="none" strike="noStrike" baseline="0" dirty="0" err="1">
                <a:solidFill>
                  <a:schemeClr val="tx2">
                    <a:lumMod val="75000"/>
                  </a:schemeClr>
                </a:solidFill>
                <a:latin typeface="Consolas-BoldItalic"/>
              </a:rPr>
              <a:t>dell'attivita'</a:t>
            </a:r>
            <a:r>
              <a:rPr lang="it-IT" sz="1600" b="1" i="1" u="none" strike="noStrike" baseline="0" dirty="0">
                <a:solidFill>
                  <a:schemeClr val="tx2">
                    <a:lumMod val="75000"/>
                  </a:schemeClr>
                </a:solidFill>
                <a:latin typeface="Consolas-BoldItalic"/>
              </a:rPr>
              <a:t> svolta, comprese </a:t>
            </a:r>
            <a:r>
              <a:rPr lang="it-IT" sz="1600" b="1" i="1" u="none" strike="noStrike" baseline="0" dirty="0" err="1">
                <a:solidFill>
                  <a:schemeClr val="tx2">
                    <a:lumMod val="75000"/>
                  </a:schemeClr>
                </a:solidFill>
                <a:latin typeface="Consolas-BoldItalic"/>
              </a:rPr>
              <a:t>l'attivita'</a:t>
            </a:r>
            <a:endParaRPr lang="it-IT" sz="1600" b="1" i="1" u="none" strike="noStrike" baseline="0" dirty="0">
              <a:solidFill>
                <a:schemeClr val="tx2">
                  <a:lumMod val="75000"/>
                </a:schemeClr>
              </a:solidFill>
              <a:latin typeface="Consolas-BoldItalic"/>
            </a:endParaRPr>
          </a:p>
          <a:p>
            <a:pPr algn="ctr"/>
            <a:r>
              <a:rPr lang="it-IT" sz="1600" b="1" i="1" u="none" strike="noStrike" baseline="0" dirty="0">
                <a:solidFill>
                  <a:schemeClr val="tx2">
                    <a:lumMod val="75000"/>
                  </a:schemeClr>
                </a:solidFill>
                <a:latin typeface="Consolas-BoldItalic"/>
              </a:rPr>
              <a:t>e le spese in ricerca, sviluppo e innovazione;</a:t>
            </a:r>
          </a:p>
          <a:p>
            <a:pPr algn="ctr"/>
            <a:r>
              <a:rPr lang="it-IT" sz="1600" b="1" i="1" u="none" strike="noStrike" baseline="0" dirty="0">
                <a:solidFill>
                  <a:schemeClr val="tx2">
                    <a:lumMod val="75000"/>
                  </a:schemeClr>
                </a:solidFill>
                <a:latin typeface="Consolas-BoldItalic"/>
              </a:rPr>
              <a:t>f) </a:t>
            </a:r>
            <a:r>
              <a:rPr lang="it-IT" sz="1600" b="1" i="1" u="none" strike="noStrike" baseline="0" dirty="0">
                <a:solidFill>
                  <a:srgbClr val="FF0000"/>
                </a:solidFill>
                <a:latin typeface="Consolas-BoldItalic"/>
              </a:rPr>
              <a:t>elenco dei soci, con trasparenza rispetto a </a:t>
            </a:r>
            <a:r>
              <a:rPr lang="it-IT" sz="1600" b="1" i="1" u="none" strike="noStrike" baseline="0" dirty="0" err="1">
                <a:solidFill>
                  <a:srgbClr val="FF0000"/>
                </a:solidFill>
                <a:latin typeface="Consolas-BoldItalic"/>
              </a:rPr>
              <a:t>societa'fiduciarie</a:t>
            </a:r>
            <a:r>
              <a:rPr lang="it-IT" sz="1600" b="1" i="1" u="none" strike="noStrike" baseline="0" dirty="0">
                <a:solidFill>
                  <a:srgbClr val="FF0000"/>
                </a:solidFill>
                <a:latin typeface="Consolas-BoldItalic"/>
              </a:rPr>
              <a:t> e holding ove non iscritte nel registro delle imprese di cui all'articolo 8 della legge 29 dicembre 1993, n. 580, e successive</a:t>
            </a:r>
          </a:p>
          <a:p>
            <a:pPr algn="ctr"/>
            <a:r>
              <a:rPr lang="it-IT" sz="1600" b="1" i="1" u="none" strike="noStrike" baseline="0" dirty="0">
                <a:solidFill>
                  <a:srgbClr val="FF0000"/>
                </a:solidFill>
                <a:latin typeface="Consolas-BoldItalic"/>
              </a:rPr>
              <a:t>modificazioni, con autocertificazione di </a:t>
            </a:r>
            <a:r>
              <a:rPr lang="it-IT" sz="1600" b="1" i="1" u="none" strike="noStrike" baseline="0" dirty="0" err="1">
                <a:solidFill>
                  <a:srgbClr val="FF0000"/>
                </a:solidFill>
                <a:latin typeface="Consolas-BoldItalic"/>
              </a:rPr>
              <a:t>veridicita'</a:t>
            </a:r>
            <a:r>
              <a:rPr lang="it-IT" sz="1600" b="1" i="1" u="none" strike="noStrike" baseline="0" dirty="0">
                <a:solidFill>
                  <a:srgbClr val="FF0000"/>
                </a:solidFill>
                <a:latin typeface="Consolas-BoldItalic"/>
              </a:rPr>
              <a:t>, indicando </a:t>
            </a:r>
            <a:r>
              <a:rPr lang="it-IT" sz="1600" b="1" i="1" u="none" strike="noStrike" baseline="0" dirty="0" err="1">
                <a:solidFill>
                  <a:srgbClr val="FF0000"/>
                </a:solidFill>
                <a:latin typeface="Consolas-BoldItalic"/>
              </a:rPr>
              <a:t>altresi'</a:t>
            </a:r>
            <a:r>
              <a:rPr lang="it-IT" sz="1600" b="1" i="1" u="none" strike="noStrike" baseline="0" dirty="0">
                <a:solidFill>
                  <a:srgbClr val="FF0000"/>
                </a:solidFill>
                <a:latin typeface="Consolas-BoldItalic"/>
              </a:rPr>
              <a:t>, per ciascuno e ove sussistano, gli eventuali soggetti terzi per conto dei quali, nel cui interesse o sotto il cui controllo il socio agisce;</a:t>
            </a:r>
          </a:p>
          <a:p>
            <a:pPr algn="ctr"/>
            <a:endParaRPr lang="it-IT" sz="1600" dirty="0">
              <a:solidFill>
                <a:schemeClr val="tx2">
                  <a:lumMod val="75000"/>
                </a:schemeClr>
              </a:solidFill>
            </a:endParaRPr>
          </a:p>
        </p:txBody>
      </p:sp>
      <p:sp>
        <p:nvSpPr>
          <p:cNvPr id="4" name="Ovale 3">
            <a:extLst>
              <a:ext uri="{FF2B5EF4-FFF2-40B4-BE49-F238E27FC236}">
                <a16:creationId xmlns:a16="http://schemas.microsoft.com/office/drawing/2014/main" id="{D0F997EC-4CE0-41C0-908E-83EBE8F7361C}"/>
              </a:ext>
            </a:extLst>
          </p:cNvPr>
          <p:cNvSpPr/>
          <p:nvPr/>
        </p:nvSpPr>
        <p:spPr>
          <a:xfrm>
            <a:off x="7478038" y="601906"/>
            <a:ext cx="4713962" cy="599931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it-IT" sz="1400" b="1" i="1" u="none" strike="noStrike" baseline="0" dirty="0">
                <a:solidFill>
                  <a:schemeClr val="tx2">
                    <a:lumMod val="75000"/>
                  </a:schemeClr>
                </a:solidFill>
                <a:latin typeface="Consolas-BoldItalic"/>
              </a:rPr>
              <a:t>g) elenco delle </a:t>
            </a:r>
            <a:r>
              <a:rPr lang="it-IT" sz="1400" b="1" i="1" u="none" strike="noStrike" baseline="0" dirty="0" err="1">
                <a:solidFill>
                  <a:schemeClr val="tx2">
                    <a:lumMod val="75000"/>
                  </a:schemeClr>
                </a:solidFill>
                <a:latin typeface="Consolas-BoldItalic"/>
              </a:rPr>
              <a:t>societa'</a:t>
            </a:r>
            <a:r>
              <a:rPr lang="it-IT" sz="1400" b="1" i="1" u="none" strike="noStrike" baseline="0" dirty="0">
                <a:solidFill>
                  <a:schemeClr val="tx2">
                    <a:lumMod val="75000"/>
                  </a:schemeClr>
                </a:solidFill>
                <a:latin typeface="Consolas-BoldItalic"/>
              </a:rPr>
              <a:t> partecipate;</a:t>
            </a:r>
          </a:p>
          <a:p>
            <a:pPr algn="ctr"/>
            <a:r>
              <a:rPr lang="it-IT" sz="1400" b="1" i="1" u="none" strike="noStrike" baseline="0" dirty="0">
                <a:solidFill>
                  <a:schemeClr val="tx2">
                    <a:lumMod val="75000"/>
                  </a:schemeClr>
                </a:solidFill>
                <a:latin typeface="Consolas-BoldItalic"/>
              </a:rPr>
              <a:t>h) </a:t>
            </a:r>
            <a:r>
              <a:rPr lang="it-IT" sz="1400" b="1" i="1" u="none" strike="noStrike" baseline="0" dirty="0">
                <a:solidFill>
                  <a:srgbClr val="FF0000"/>
                </a:solidFill>
                <a:latin typeface="Consolas-BoldItalic"/>
              </a:rPr>
              <a:t>indicazione dei titoli di studio e delle esperienze professionali dei soci e del personale la cui prestazione lavorativa </a:t>
            </a:r>
            <a:r>
              <a:rPr lang="it-IT" sz="1400" b="1" i="1" u="none" strike="noStrike" baseline="0" dirty="0" err="1">
                <a:solidFill>
                  <a:srgbClr val="FF0000"/>
                </a:solidFill>
                <a:latin typeface="Consolas-BoldItalic"/>
              </a:rPr>
              <a:t>e'</a:t>
            </a:r>
            <a:r>
              <a:rPr lang="it-IT" sz="1400" b="1" i="1" u="none" strike="noStrike" baseline="0" dirty="0">
                <a:solidFill>
                  <a:srgbClr val="FF0000"/>
                </a:solidFill>
                <a:latin typeface="Consolas-BoldItalic"/>
              </a:rPr>
              <a:t> connessa </a:t>
            </a:r>
            <a:r>
              <a:rPr lang="it-IT" sz="1400" b="1" i="1" u="none" strike="noStrike" baseline="0" dirty="0" err="1">
                <a:solidFill>
                  <a:srgbClr val="FF0000"/>
                </a:solidFill>
                <a:latin typeface="Consolas-BoldItalic"/>
              </a:rPr>
              <a:t>all'attivita'</a:t>
            </a:r>
            <a:r>
              <a:rPr lang="it-IT" sz="1400" b="1" i="1" u="none" strike="noStrike" baseline="0" dirty="0">
                <a:solidFill>
                  <a:srgbClr val="FF0000"/>
                </a:solidFill>
                <a:latin typeface="Consolas-BoldItalic"/>
              </a:rPr>
              <a:t> innovativa delle PMI, esclusi eventuali dati sensibili;</a:t>
            </a:r>
          </a:p>
          <a:p>
            <a:pPr algn="ctr"/>
            <a:r>
              <a:rPr lang="it-IT" sz="1400" b="1" i="1" u="none" strike="noStrike" baseline="0" dirty="0">
                <a:solidFill>
                  <a:schemeClr val="tx2">
                    <a:lumMod val="75000"/>
                  </a:schemeClr>
                </a:solidFill>
                <a:latin typeface="Consolas-BoldItalic"/>
              </a:rPr>
              <a:t>i) </a:t>
            </a:r>
            <a:r>
              <a:rPr lang="it-IT" sz="1400" b="1" i="1" u="none" strike="noStrike" baseline="0" dirty="0">
                <a:solidFill>
                  <a:srgbClr val="FF0000"/>
                </a:solidFill>
                <a:latin typeface="Consolas-BoldItalic"/>
              </a:rPr>
              <a:t>indicazione dell'esistenza di relazioni professionali, di collaborazione o commerciali con incubatori certificati, investitori istituzionali e professionali, </a:t>
            </a:r>
            <a:r>
              <a:rPr lang="it-IT" sz="1400" b="1" i="1" u="none" strike="noStrike" baseline="0" dirty="0" err="1">
                <a:solidFill>
                  <a:srgbClr val="FF0000"/>
                </a:solidFill>
                <a:latin typeface="Consolas-BoldItalic"/>
              </a:rPr>
              <a:t>universita'</a:t>
            </a:r>
            <a:r>
              <a:rPr lang="it-IT" sz="1400" b="1" i="1" u="none" strike="noStrike" baseline="0" dirty="0">
                <a:solidFill>
                  <a:srgbClr val="FF0000"/>
                </a:solidFill>
                <a:latin typeface="Consolas-BoldItalic"/>
              </a:rPr>
              <a:t> e centri di ricerca;</a:t>
            </a:r>
          </a:p>
          <a:p>
            <a:pPr algn="ctr"/>
            <a:r>
              <a:rPr lang="it-IT" sz="1400" b="1" i="1" u="none" strike="noStrike" baseline="0" dirty="0">
                <a:solidFill>
                  <a:schemeClr val="tx2">
                    <a:lumMod val="75000"/>
                  </a:schemeClr>
                </a:solidFill>
                <a:latin typeface="Consolas-BoldItalic"/>
              </a:rPr>
              <a:t>l) ultimo bilancio depositato, nello standard XBRL;</a:t>
            </a:r>
          </a:p>
          <a:p>
            <a:pPr algn="ctr"/>
            <a:r>
              <a:rPr lang="it-IT" sz="1400" b="1" i="1" u="none" strike="noStrike" baseline="0" dirty="0">
                <a:solidFill>
                  <a:schemeClr val="tx2">
                    <a:lumMod val="75000"/>
                  </a:schemeClr>
                </a:solidFill>
                <a:latin typeface="Consolas-BoldItalic"/>
              </a:rPr>
              <a:t>m) </a:t>
            </a:r>
            <a:r>
              <a:rPr lang="it-IT" sz="1400" b="1" i="1" u="none" strike="noStrike" baseline="0" dirty="0">
                <a:solidFill>
                  <a:srgbClr val="FF0000"/>
                </a:solidFill>
                <a:latin typeface="Consolas-BoldItalic"/>
              </a:rPr>
              <a:t>elenco dei diritti di privativa su </a:t>
            </a:r>
            <a:r>
              <a:rPr lang="it-IT" sz="1400" b="1" i="1" u="none" strike="noStrike" baseline="0" dirty="0" err="1">
                <a:solidFill>
                  <a:srgbClr val="FF0000"/>
                </a:solidFill>
                <a:latin typeface="Consolas-BoldItalic"/>
              </a:rPr>
              <a:t>proprieta'</a:t>
            </a:r>
            <a:r>
              <a:rPr lang="it-IT" sz="1400" b="1" i="1" u="none" strike="noStrike" baseline="0" dirty="0">
                <a:solidFill>
                  <a:srgbClr val="FF0000"/>
                </a:solidFill>
                <a:latin typeface="Consolas-BoldItalic"/>
              </a:rPr>
              <a:t> industriale e</a:t>
            </a:r>
          </a:p>
          <a:p>
            <a:pPr algn="ctr"/>
            <a:r>
              <a:rPr lang="it-IT" sz="1400" b="1" i="1" u="none" strike="noStrike" baseline="0" dirty="0">
                <a:solidFill>
                  <a:srgbClr val="FF0000"/>
                </a:solidFill>
                <a:latin typeface="Consolas-BoldItalic"/>
              </a:rPr>
              <a:t>intellettuale;</a:t>
            </a:r>
          </a:p>
          <a:p>
            <a:pPr algn="ctr"/>
            <a:r>
              <a:rPr lang="it-IT" sz="1400" b="1" i="1" u="none" strike="noStrike" baseline="0" dirty="0">
                <a:solidFill>
                  <a:schemeClr val="tx2">
                    <a:lumMod val="75000"/>
                  </a:schemeClr>
                </a:solidFill>
                <a:latin typeface="Consolas-BoldItalic"/>
              </a:rPr>
              <a:t>n) numero dei dipendenti;</a:t>
            </a:r>
          </a:p>
          <a:p>
            <a:pPr algn="ctr"/>
            <a:r>
              <a:rPr lang="it-IT" sz="1400" b="1" i="1" u="none" strike="noStrike" baseline="0" dirty="0">
                <a:solidFill>
                  <a:schemeClr val="tx2">
                    <a:lumMod val="75000"/>
                  </a:schemeClr>
                </a:solidFill>
                <a:latin typeface="Consolas-BoldItalic"/>
              </a:rPr>
              <a:t>o) </a:t>
            </a:r>
            <a:r>
              <a:rPr lang="it-IT" sz="1400" b="1" i="1" u="none" strike="noStrike" baseline="0" dirty="0">
                <a:solidFill>
                  <a:srgbClr val="FF0000"/>
                </a:solidFill>
                <a:latin typeface="Consolas-BoldItalic"/>
              </a:rPr>
              <a:t>sito internet</a:t>
            </a:r>
            <a:r>
              <a:rPr lang="it-IT" sz="1400" b="1" i="1" u="none" strike="noStrike" baseline="0" dirty="0">
                <a:solidFill>
                  <a:schemeClr val="tx2">
                    <a:lumMod val="75000"/>
                  </a:schemeClr>
                </a:solidFill>
                <a:latin typeface="Consolas-BoldItalic"/>
              </a:rPr>
              <a:t>. ))</a:t>
            </a:r>
            <a:endParaRPr lang="it-IT" sz="1400" dirty="0"/>
          </a:p>
        </p:txBody>
      </p:sp>
    </p:spTree>
    <p:extLst>
      <p:ext uri="{BB962C8B-B14F-4D97-AF65-F5344CB8AC3E}">
        <p14:creationId xmlns:p14="http://schemas.microsoft.com/office/powerpoint/2010/main" val="3275092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asellaDiTesto 2"/>
          <p:cNvSpPr txBox="1"/>
          <p:nvPr/>
        </p:nvSpPr>
        <p:spPr>
          <a:xfrm>
            <a:off x="3105535" y="31389"/>
            <a:ext cx="2795722" cy="788989"/>
          </a:xfrm>
          <a:prstGeom prst="rect">
            <a:avLst/>
          </a:prstGeom>
        </p:spPr>
        <p:txBody>
          <a:bodyPr vert="horz" lIns="91440" tIns="45720" rIns="91440" bIns="45720" rtlCol="0">
            <a:normAutofit fontScale="92500" lnSpcReduction="10000"/>
          </a:bodyPr>
          <a:lstStyle/>
          <a:p>
            <a:pPr algn="ctr">
              <a:lnSpc>
                <a:spcPct val="90000"/>
              </a:lnSpc>
              <a:spcAft>
                <a:spcPts val="600"/>
              </a:spcAft>
            </a:pPr>
            <a:r>
              <a:rPr lang="en-US" sz="1700" dirty="0">
                <a:solidFill>
                  <a:srgbClr val="00B0F0">
                    <a:alpha val="60000"/>
                  </a:srgbClr>
                </a:solidFill>
              </a:rPr>
              <a:t>SCHEMA DELLA DOMANDA DI ISCRIZIONE AL REGISTRO IMPRESE</a:t>
            </a:r>
            <a:endParaRPr lang="en-US" sz="1700" dirty="0">
              <a:solidFill>
                <a:schemeClr val="bg1">
                  <a:alpha val="60000"/>
                </a:schemeClr>
              </a:solidFill>
            </a:endParaRPr>
          </a:p>
          <a:p>
            <a:pPr>
              <a:lnSpc>
                <a:spcPct val="90000"/>
              </a:lnSpc>
              <a:spcAft>
                <a:spcPts val="600"/>
              </a:spcAft>
            </a:pPr>
            <a:endParaRPr lang="en-US" sz="2000" dirty="0">
              <a:solidFill>
                <a:schemeClr val="bg1">
                  <a:alpha val="60000"/>
                </a:schemeClr>
              </a:solidFill>
            </a:endParaRPr>
          </a:p>
        </p:txBody>
      </p:sp>
      <p:sp>
        <p:nvSpPr>
          <p:cNvPr id="2" name="Segnaposto numero diapositiva 1"/>
          <p:cNvSpPr>
            <a:spLocks noGrp="1"/>
          </p:cNvSpPr>
          <p:nvPr>
            <p:ph type="sldNum" sz="quarter" idx="12"/>
          </p:nvPr>
        </p:nvSpPr>
        <p:spPr>
          <a:xfrm>
            <a:off x="10365474" y="6375679"/>
            <a:ext cx="1059763" cy="345796"/>
          </a:xfrm>
        </p:spPr>
        <p:txBody>
          <a:bodyPr vert="horz" lIns="91440" tIns="45720" rIns="91440" bIns="45720" rtlCol="0" anchor="ctr">
            <a:normAutofit/>
          </a:bodyPr>
          <a:lstStyle/>
          <a:p>
            <a:pPr>
              <a:spcAft>
                <a:spcPts val="600"/>
              </a:spcAft>
            </a:pPr>
            <a:r>
              <a:rPr lang="en-US" dirty="0">
                <a:solidFill>
                  <a:schemeClr val="tx1">
                    <a:alpha val="60000"/>
                  </a:schemeClr>
                </a:solidFill>
              </a:rPr>
              <a:t>22</a:t>
            </a:r>
          </a:p>
        </p:txBody>
      </p:sp>
      <p:pic>
        <p:nvPicPr>
          <p:cNvPr id="8" name="Immagine 3">
            <a:extLst>
              <a:ext uri="{FF2B5EF4-FFF2-40B4-BE49-F238E27FC236}">
                <a16:creationId xmlns:a16="http://schemas.microsoft.com/office/drawing/2014/main" id="{ACCA829C-B186-47C5-99CE-C12C634B3D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422" y="81644"/>
            <a:ext cx="2932113"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a:extLst>
              <a:ext uri="{FF2B5EF4-FFF2-40B4-BE49-F238E27FC236}">
                <a16:creationId xmlns:a16="http://schemas.microsoft.com/office/drawing/2014/main" id="{E63CF0C4-6A96-46EF-8EC4-E3565AAB9941}"/>
              </a:ext>
            </a:extLst>
          </p:cNvPr>
          <p:cNvPicPr>
            <a:picLocks noChangeAspect="1" noChangeArrowheads="1"/>
          </p:cNvPicPr>
          <p:nvPr/>
        </p:nvPicPr>
        <p:blipFill>
          <a:blip r:embed="rId3" cstate="print"/>
          <a:srcRect/>
          <a:stretch>
            <a:fillRect/>
          </a:stretch>
        </p:blipFill>
        <p:spPr bwMode="auto">
          <a:xfrm>
            <a:off x="8866483" y="81644"/>
            <a:ext cx="2601312" cy="520262"/>
          </a:xfrm>
          <a:prstGeom prst="rect">
            <a:avLst/>
          </a:prstGeom>
          <a:noFill/>
          <a:ln w="9525">
            <a:noFill/>
            <a:miter lim="800000"/>
            <a:headEnd/>
            <a:tailEnd/>
          </a:ln>
        </p:spPr>
      </p:pic>
      <p:pic>
        <p:nvPicPr>
          <p:cNvPr id="10" name="Immagine 1">
            <a:extLst>
              <a:ext uri="{FF2B5EF4-FFF2-40B4-BE49-F238E27FC236}">
                <a16:creationId xmlns:a16="http://schemas.microsoft.com/office/drawing/2014/main" id="{F1B79928-410E-447A-84FF-534B2F0109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1937" y="333537"/>
            <a:ext cx="1160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e 13">
            <a:extLst>
              <a:ext uri="{FF2B5EF4-FFF2-40B4-BE49-F238E27FC236}">
                <a16:creationId xmlns:a16="http://schemas.microsoft.com/office/drawing/2014/main" id="{5A7156C5-4FBA-4D22-A15D-53B26267BE6F}"/>
              </a:ext>
            </a:extLst>
          </p:cNvPr>
          <p:cNvSpPr/>
          <p:nvPr/>
        </p:nvSpPr>
        <p:spPr>
          <a:xfrm>
            <a:off x="1835956" y="815432"/>
            <a:ext cx="8520088" cy="599931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800" b="0" i="0" u="none" strike="noStrike" baseline="0" dirty="0">
                <a:solidFill>
                  <a:srgbClr val="002060"/>
                </a:solidFill>
                <a:latin typeface="Consolas-BoldItalic"/>
              </a:rPr>
              <a:t>INFORMAZIONI SULLA TRASPARENZA DELLE PMI</a:t>
            </a:r>
          </a:p>
          <a:p>
            <a:pPr algn="ctr"/>
            <a:r>
              <a:rPr lang="it-IT" sz="1800" b="0" i="0" u="none" strike="noStrike" baseline="0" dirty="0">
                <a:solidFill>
                  <a:srgbClr val="002060"/>
                </a:solidFill>
                <a:latin typeface="Consolas-BoldItalic"/>
              </a:rPr>
              <a:t>5. </a:t>
            </a:r>
            <a:r>
              <a:rPr lang="it-IT" sz="1400" b="0" i="0" u="none" strike="noStrike" baseline="0" dirty="0">
                <a:solidFill>
                  <a:srgbClr val="002060"/>
                </a:solidFill>
                <a:latin typeface="Consolas-BoldItalic"/>
              </a:rPr>
              <a:t>Le informazioni di cui al comma 3 sono rese </a:t>
            </a:r>
            <a:r>
              <a:rPr lang="it-IT" sz="1400" b="0" i="0" u="none" strike="noStrike" baseline="0" dirty="0" err="1">
                <a:solidFill>
                  <a:srgbClr val="002060"/>
                </a:solidFill>
                <a:latin typeface="Consolas-BoldItalic"/>
              </a:rPr>
              <a:t>disponibili,assicurando</a:t>
            </a:r>
            <a:r>
              <a:rPr lang="it-IT" sz="1400" b="0" i="0" u="none" strike="noStrike" baseline="0" dirty="0">
                <a:solidFill>
                  <a:srgbClr val="002060"/>
                </a:solidFill>
                <a:latin typeface="Consolas-BoldItalic"/>
              </a:rPr>
              <a:t> la massima trasparenza e </a:t>
            </a:r>
            <a:r>
              <a:rPr lang="it-IT" sz="1400" b="0" i="0" u="none" strike="noStrike" baseline="0" dirty="0" err="1">
                <a:solidFill>
                  <a:srgbClr val="002060"/>
                </a:solidFill>
                <a:latin typeface="Consolas-BoldItalic"/>
              </a:rPr>
              <a:t>accessibilita'</a:t>
            </a:r>
            <a:r>
              <a:rPr lang="it-IT" sz="1400" b="0" i="0" u="none" strike="noStrike" baseline="0" dirty="0">
                <a:solidFill>
                  <a:srgbClr val="002060"/>
                </a:solidFill>
                <a:latin typeface="Consolas-BoldItalic"/>
              </a:rPr>
              <a:t>, per via telematica o su supporto informatico in formato tabellare gestibile da motori di ricerca, con </a:t>
            </a:r>
            <a:r>
              <a:rPr lang="it-IT" sz="1400" b="0" i="0" u="none" strike="noStrike" baseline="0" dirty="0" err="1">
                <a:solidFill>
                  <a:srgbClr val="002060"/>
                </a:solidFill>
                <a:latin typeface="Consolas-BoldItalic"/>
              </a:rPr>
              <a:t>possibilita'</a:t>
            </a:r>
            <a:r>
              <a:rPr lang="it-IT" sz="1400" b="0" i="0" u="none" strike="noStrike" baseline="0" dirty="0">
                <a:solidFill>
                  <a:srgbClr val="002060"/>
                </a:solidFill>
                <a:latin typeface="Consolas-BoldItalic"/>
              </a:rPr>
              <a:t> di elaborazione e ripubblicazione gratuita da parte di soggetti terzi. Le PMI</a:t>
            </a:r>
          </a:p>
          <a:p>
            <a:pPr algn="ctr"/>
            <a:r>
              <a:rPr lang="it-IT" sz="1400" b="0" i="0" u="none" strike="noStrike" baseline="0" dirty="0">
                <a:solidFill>
                  <a:srgbClr val="002060"/>
                </a:solidFill>
                <a:latin typeface="Consolas-BoldItalic"/>
              </a:rPr>
              <a:t>innovative assicurano l'accesso informatico alle suddette</a:t>
            </a:r>
          </a:p>
          <a:p>
            <a:pPr algn="ctr"/>
            <a:r>
              <a:rPr lang="it-IT" sz="1400" b="0" i="0" u="none" strike="noStrike" baseline="0" dirty="0">
                <a:solidFill>
                  <a:srgbClr val="002060"/>
                </a:solidFill>
                <a:latin typeface="Consolas-BoldItalic"/>
              </a:rPr>
              <a:t>informazioni dalla home page del proprio sito Internet.</a:t>
            </a:r>
          </a:p>
          <a:p>
            <a:pPr algn="ctr"/>
            <a:r>
              <a:rPr lang="it-IT" sz="1400" b="0" i="0" u="none" strike="noStrike" baseline="0" dirty="0">
                <a:solidFill>
                  <a:srgbClr val="002060"/>
                </a:solidFill>
                <a:latin typeface="Consolas-BoldItalic"/>
              </a:rPr>
              <a:t>6. Entro 30 giorni dall'approvazione del bilancio e comunque entro sei mesi dalla chiusura di ciascun esercizio, il rappresentante legale delle PMI innovative attesta il mantenimento del possesso dei requisiti previsti dal comma 1 del presente articolo, e deposita tale dichiarazione presso l'ufficio del registro delle imprese.</a:t>
            </a:r>
          </a:p>
          <a:p>
            <a:pPr algn="ctr"/>
            <a:r>
              <a:rPr lang="it-IT" sz="1400" b="0" i="0" u="none" strike="noStrike" baseline="0" dirty="0">
                <a:solidFill>
                  <a:srgbClr val="002060"/>
                </a:solidFill>
                <a:latin typeface="Consolas-BoldItalic"/>
              </a:rPr>
              <a:t>7. Entro 60 giorni dalla perdita dei requisiti di cui </a:t>
            </a:r>
            <a:r>
              <a:rPr lang="it-IT" sz="1400" b="1" i="1" u="none" strike="noStrike" baseline="0" dirty="0">
                <a:solidFill>
                  <a:srgbClr val="002060"/>
                </a:solidFill>
                <a:latin typeface="Consolas-BoldItalic"/>
              </a:rPr>
              <a:t>al</a:t>
            </a:r>
          </a:p>
          <a:p>
            <a:pPr algn="ctr"/>
            <a:r>
              <a:rPr lang="it-IT" sz="1400" b="0" i="0" u="none" strike="noStrike" baseline="0" dirty="0">
                <a:solidFill>
                  <a:srgbClr val="002060"/>
                </a:solidFill>
                <a:latin typeface="Consolas-BoldItalic"/>
              </a:rPr>
              <a:t>comma 1 del presente articolo, le PMI innovative sono cancellate d'ufficio dalla sezione speciale del registro delle imprese di cui al comma 2, permanendo l'iscrizione alla sezione ordinaria del registro</a:t>
            </a:r>
          </a:p>
          <a:p>
            <a:pPr algn="ctr"/>
            <a:r>
              <a:rPr lang="it-IT" sz="1400" b="0" i="0" u="none" strike="noStrike" baseline="0" dirty="0">
                <a:solidFill>
                  <a:srgbClr val="002060"/>
                </a:solidFill>
                <a:latin typeface="Consolas-BoldItalic"/>
              </a:rPr>
              <a:t>delle imprese. Alla perdita dei requisiti </a:t>
            </a:r>
            <a:r>
              <a:rPr lang="it-IT" sz="1400" b="0" i="0" u="none" strike="noStrike" baseline="0" dirty="0" err="1">
                <a:solidFill>
                  <a:srgbClr val="002060"/>
                </a:solidFill>
                <a:latin typeface="Consolas-BoldItalic"/>
              </a:rPr>
              <a:t>e'</a:t>
            </a:r>
            <a:r>
              <a:rPr lang="it-IT" sz="1400" b="0" i="0" u="none" strike="noStrike" baseline="0" dirty="0">
                <a:solidFill>
                  <a:srgbClr val="002060"/>
                </a:solidFill>
                <a:latin typeface="Consolas-BoldItalic"/>
              </a:rPr>
              <a:t> equiparato il mancato deposito della dichiarazione di cui al comma 6.</a:t>
            </a:r>
          </a:p>
          <a:p>
            <a:pPr algn="ctr"/>
            <a:endParaRPr lang="it-IT" sz="1400" dirty="0">
              <a:solidFill>
                <a:srgbClr val="002060"/>
              </a:solidFill>
              <a:latin typeface="Consolas-BoldItalic"/>
            </a:endParaRPr>
          </a:p>
        </p:txBody>
      </p:sp>
    </p:spTree>
    <p:extLst>
      <p:ext uri="{BB962C8B-B14F-4D97-AF65-F5344CB8AC3E}">
        <p14:creationId xmlns:p14="http://schemas.microsoft.com/office/powerpoint/2010/main" val="40425380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 name="Picture 26" descr="Immagine che contiene sfocatura&#10;&#10;Descrizione generata automaticamente">
            <a:extLst>
              <a:ext uri="{FF2B5EF4-FFF2-40B4-BE49-F238E27FC236}">
                <a16:creationId xmlns:a16="http://schemas.microsoft.com/office/drawing/2014/main" id="{81E0D473-9CD0-4511-A849-8307F1373E24}"/>
              </a:ext>
            </a:extLst>
          </p:cNvPr>
          <p:cNvPicPr>
            <a:picLocks noChangeAspect="1"/>
          </p:cNvPicPr>
          <p:nvPr/>
        </p:nvPicPr>
        <p:blipFill rotWithShape="1">
          <a:blip r:embed="rId2"/>
          <a:srcRect t="15746"/>
          <a:stretch/>
        </p:blipFill>
        <p:spPr>
          <a:xfrm>
            <a:off x="-1504" y="1282"/>
            <a:ext cx="12191980" cy="6856718"/>
          </a:xfrm>
          <a:prstGeom prst="rect">
            <a:avLst/>
          </a:prstGeom>
        </p:spPr>
      </p:pic>
      <p:graphicFrame>
        <p:nvGraphicFramePr>
          <p:cNvPr id="26" name="CasellaDiTesto 1">
            <a:extLst>
              <a:ext uri="{FF2B5EF4-FFF2-40B4-BE49-F238E27FC236}">
                <a16:creationId xmlns:a16="http://schemas.microsoft.com/office/drawing/2014/main" id="{1DC6BF88-58DE-4CD3-BC55-CF23FFC937A3}"/>
              </a:ext>
            </a:extLst>
          </p:cNvPr>
          <p:cNvGraphicFramePr/>
          <p:nvPr>
            <p:extLst>
              <p:ext uri="{D42A27DB-BD31-4B8C-83A1-F6EECF244321}">
                <p14:modId xmlns:p14="http://schemas.microsoft.com/office/powerpoint/2010/main" val="592070082"/>
              </p:ext>
            </p:extLst>
          </p:nvPr>
        </p:nvGraphicFramePr>
        <p:xfrm>
          <a:off x="1544877" y="425885"/>
          <a:ext cx="10645599" cy="69482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magine 3">
            <a:extLst>
              <a:ext uri="{FF2B5EF4-FFF2-40B4-BE49-F238E27FC236}">
                <a16:creationId xmlns:a16="http://schemas.microsoft.com/office/drawing/2014/main" id="{7EFF9DEF-72B9-47A1-923A-F647609943E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3422" y="81644"/>
            <a:ext cx="2932113"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93BE2976-B428-4CF7-BC48-B4555EFF5D99}"/>
              </a:ext>
            </a:extLst>
          </p:cNvPr>
          <p:cNvPicPr>
            <a:picLocks noChangeAspect="1" noChangeArrowheads="1"/>
          </p:cNvPicPr>
          <p:nvPr/>
        </p:nvPicPr>
        <p:blipFill>
          <a:blip r:embed="rId9" cstate="print"/>
          <a:srcRect/>
          <a:stretch>
            <a:fillRect/>
          </a:stretch>
        </p:blipFill>
        <p:spPr bwMode="auto">
          <a:xfrm>
            <a:off x="8729224" y="104087"/>
            <a:ext cx="2406414" cy="788988"/>
          </a:xfrm>
          <a:prstGeom prst="rect">
            <a:avLst/>
          </a:prstGeom>
          <a:noFill/>
          <a:ln w="9525">
            <a:noFill/>
            <a:miter lim="800000"/>
            <a:headEnd/>
            <a:tailEnd/>
          </a:ln>
        </p:spPr>
      </p:pic>
      <p:pic>
        <p:nvPicPr>
          <p:cNvPr id="7" name="Immagine 1">
            <a:extLst>
              <a:ext uri="{FF2B5EF4-FFF2-40B4-BE49-F238E27FC236}">
                <a16:creationId xmlns:a16="http://schemas.microsoft.com/office/drawing/2014/main" id="{B24D2B82-2625-409C-AB5B-55847EA9B96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07543" y="180211"/>
            <a:ext cx="1160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asellaDiTesto 9">
            <a:extLst>
              <a:ext uri="{FF2B5EF4-FFF2-40B4-BE49-F238E27FC236}">
                <a16:creationId xmlns:a16="http://schemas.microsoft.com/office/drawing/2014/main" id="{2C1AB7E7-331F-4F3D-97EB-566B13A2FD19}"/>
              </a:ext>
            </a:extLst>
          </p:cNvPr>
          <p:cNvSpPr txBox="1"/>
          <p:nvPr/>
        </p:nvSpPr>
        <p:spPr>
          <a:xfrm>
            <a:off x="-1504" y="1512518"/>
            <a:ext cx="1525097" cy="21142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NORME SPECIFICHE DEROGATORIE PER START-UP </a:t>
            </a:r>
            <a:r>
              <a:rPr lang="en-US" sz="1800" b="1" kern="1200" dirty="0"/>
              <a:t>INNOVATIVE</a:t>
            </a:r>
            <a:r>
              <a:rPr lang="en-US" sz="1800" kern="1200" dirty="0"/>
              <a:t> ED INCUBATORI E PMI INNOVATIVE</a:t>
            </a:r>
            <a:endParaRPr lang="en-US" sz="700" kern="1200" dirty="0"/>
          </a:p>
        </p:txBody>
      </p:sp>
      <p:sp>
        <p:nvSpPr>
          <p:cNvPr id="8" name="Segnaposto numero diapositiva 5">
            <a:extLst>
              <a:ext uri="{FF2B5EF4-FFF2-40B4-BE49-F238E27FC236}">
                <a16:creationId xmlns:a16="http://schemas.microsoft.com/office/drawing/2014/main" id="{8DCF1E84-1590-4ABD-9A78-0FCF799D82EB}"/>
              </a:ext>
            </a:extLst>
          </p:cNvPr>
          <p:cNvSpPr>
            <a:spLocks noGrp="1"/>
          </p:cNvSpPr>
          <p:nvPr>
            <p:ph type="sldNum" sz="quarter" idx="12"/>
          </p:nvPr>
        </p:nvSpPr>
        <p:spPr>
          <a:xfrm>
            <a:off x="5883118" y="6249552"/>
            <a:ext cx="422735" cy="365125"/>
          </a:xfrm>
        </p:spPr>
        <p:txBody>
          <a:bodyPr vert="horz" lIns="91440" tIns="45720" rIns="91440" bIns="45720" rtlCol="0" anchor="ctr">
            <a:normAutofit/>
          </a:bodyPr>
          <a:lstStyle/>
          <a:p>
            <a:pPr>
              <a:spcAft>
                <a:spcPts val="600"/>
              </a:spcAft>
            </a:pPr>
            <a:r>
              <a:rPr lang="en-US" dirty="0"/>
              <a:t>23</a:t>
            </a:r>
          </a:p>
        </p:txBody>
      </p:sp>
    </p:spTree>
    <p:extLst>
      <p:ext uri="{BB962C8B-B14F-4D97-AF65-F5344CB8AC3E}">
        <p14:creationId xmlns:p14="http://schemas.microsoft.com/office/powerpoint/2010/main" val="17566128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 name="Picture 26" descr="Immagine che contiene sfocatura&#10;&#10;Descrizione generata automaticamente">
            <a:extLst>
              <a:ext uri="{FF2B5EF4-FFF2-40B4-BE49-F238E27FC236}">
                <a16:creationId xmlns:a16="http://schemas.microsoft.com/office/drawing/2014/main" id="{81E0D473-9CD0-4511-A849-8307F1373E24}"/>
              </a:ext>
            </a:extLst>
          </p:cNvPr>
          <p:cNvPicPr>
            <a:picLocks noChangeAspect="1"/>
          </p:cNvPicPr>
          <p:nvPr/>
        </p:nvPicPr>
        <p:blipFill rotWithShape="1">
          <a:blip r:embed="rId2"/>
          <a:srcRect t="15746"/>
          <a:stretch/>
        </p:blipFill>
        <p:spPr>
          <a:xfrm>
            <a:off x="-1504" y="1282"/>
            <a:ext cx="12191980" cy="6856718"/>
          </a:xfrm>
          <a:prstGeom prst="rect">
            <a:avLst/>
          </a:prstGeom>
        </p:spPr>
      </p:pic>
      <p:graphicFrame>
        <p:nvGraphicFramePr>
          <p:cNvPr id="26" name="CasellaDiTesto 1">
            <a:extLst>
              <a:ext uri="{FF2B5EF4-FFF2-40B4-BE49-F238E27FC236}">
                <a16:creationId xmlns:a16="http://schemas.microsoft.com/office/drawing/2014/main" id="{1DC6BF88-58DE-4CD3-BC55-CF23FFC937A3}"/>
              </a:ext>
            </a:extLst>
          </p:cNvPr>
          <p:cNvGraphicFramePr/>
          <p:nvPr>
            <p:extLst>
              <p:ext uri="{D42A27DB-BD31-4B8C-83A1-F6EECF244321}">
                <p14:modId xmlns:p14="http://schemas.microsoft.com/office/powerpoint/2010/main" val="1576179975"/>
              </p:ext>
            </p:extLst>
          </p:nvPr>
        </p:nvGraphicFramePr>
        <p:xfrm>
          <a:off x="2302245" y="0"/>
          <a:ext cx="9505340" cy="6784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magine 3">
            <a:extLst>
              <a:ext uri="{FF2B5EF4-FFF2-40B4-BE49-F238E27FC236}">
                <a16:creationId xmlns:a16="http://schemas.microsoft.com/office/drawing/2014/main" id="{7EFF9DEF-72B9-47A1-923A-F647609943E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3422" y="81644"/>
            <a:ext cx="2932113"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93BE2976-B428-4CF7-BC48-B4555EFF5D99}"/>
              </a:ext>
            </a:extLst>
          </p:cNvPr>
          <p:cNvPicPr>
            <a:picLocks noChangeAspect="1" noChangeArrowheads="1"/>
          </p:cNvPicPr>
          <p:nvPr/>
        </p:nvPicPr>
        <p:blipFill>
          <a:blip r:embed="rId9" cstate="print"/>
          <a:srcRect/>
          <a:stretch>
            <a:fillRect/>
          </a:stretch>
        </p:blipFill>
        <p:spPr bwMode="auto">
          <a:xfrm>
            <a:off x="171898" y="848496"/>
            <a:ext cx="1525097" cy="788988"/>
          </a:xfrm>
          <a:prstGeom prst="rect">
            <a:avLst/>
          </a:prstGeom>
          <a:noFill/>
          <a:ln w="9525">
            <a:noFill/>
            <a:miter lim="800000"/>
            <a:headEnd/>
            <a:tailEnd/>
          </a:ln>
        </p:spPr>
      </p:pic>
      <p:pic>
        <p:nvPicPr>
          <p:cNvPr id="7" name="Immagine 1">
            <a:extLst>
              <a:ext uri="{FF2B5EF4-FFF2-40B4-BE49-F238E27FC236}">
                <a16:creationId xmlns:a16="http://schemas.microsoft.com/office/drawing/2014/main" id="{B24D2B82-2625-409C-AB5B-55847EA9B96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4415" y="2404336"/>
            <a:ext cx="1160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asellaDiTesto 9">
            <a:extLst>
              <a:ext uri="{FF2B5EF4-FFF2-40B4-BE49-F238E27FC236}">
                <a16:creationId xmlns:a16="http://schemas.microsoft.com/office/drawing/2014/main" id="{2C1AB7E7-331F-4F3D-97EB-566B13A2FD19}"/>
              </a:ext>
            </a:extLst>
          </p:cNvPr>
          <p:cNvSpPr txBox="1"/>
          <p:nvPr/>
        </p:nvSpPr>
        <p:spPr>
          <a:xfrm>
            <a:off x="155183" y="3429000"/>
            <a:ext cx="1525097" cy="21142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NORME SPECIFICHE DEROGATORIE PER START-UP </a:t>
            </a:r>
            <a:r>
              <a:rPr lang="en-US" sz="1800" b="1" kern="1200" dirty="0"/>
              <a:t>INNOVATIVE</a:t>
            </a:r>
            <a:r>
              <a:rPr lang="en-US" sz="1800" kern="1200" dirty="0"/>
              <a:t> ED INCUBATORI</a:t>
            </a:r>
            <a:endParaRPr lang="en-US" sz="700" kern="1200" dirty="0"/>
          </a:p>
        </p:txBody>
      </p:sp>
      <p:sp>
        <p:nvSpPr>
          <p:cNvPr id="8" name="Segnaposto numero diapositiva 5">
            <a:extLst>
              <a:ext uri="{FF2B5EF4-FFF2-40B4-BE49-F238E27FC236}">
                <a16:creationId xmlns:a16="http://schemas.microsoft.com/office/drawing/2014/main" id="{1CDB954F-67EA-49B8-95C8-4BD6115DF3D2}"/>
              </a:ext>
            </a:extLst>
          </p:cNvPr>
          <p:cNvSpPr>
            <a:spLocks noGrp="1"/>
          </p:cNvSpPr>
          <p:nvPr>
            <p:ph type="sldNum" sz="quarter" idx="12"/>
          </p:nvPr>
        </p:nvSpPr>
        <p:spPr>
          <a:xfrm>
            <a:off x="10956324" y="6356350"/>
            <a:ext cx="397476" cy="365125"/>
          </a:xfrm>
        </p:spPr>
        <p:txBody>
          <a:bodyPr vert="horz" lIns="91440" tIns="45720" rIns="91440" bIns="45720" rtlCol="0" anchor="ctr">
            <a:normAutofit/>
          </a:bodyPr>
          <a:lstStyle/>
          <a:p>
            <a:pPr>
              <a:spcAft>
                <a:spcPts val="600"/>
              </a:spcAft>
            </a:pPr>
            <a:r>
              <a:rPr lang="en-US" dirty="0"/>
              <a:t>25</a:t>
            </a:r>
          </a:p>
        </p:txBody>
      </p:sp>
    </p:spTree>
    <p:extLst>
      <p:ext uri="{BB962C8B-B14F-4D97-AF65-F5344CB8AC3E}">
        <p14:creationId xmlns:p14="http://schemas.microsoft.com/office/powerpoint/2010/main" val="10597123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8CB9FD9-AC81-4B1B-B5F9-A935E406E83A}"/>
              </a:ext>
            </a:extLst>
          </p:cNvPr>
          <p:cNvSpPr txBox="1"/>
          <p:nvPr/>
        </p:nvSpPr>
        <p:spPr>
          <a:xfrm>
            <a:off x="2066670" y="798865"/>
            <a:ext cx="9544957" cy="5625191"/>
          </a:xfrm>
          <a:prstGeom prst="rect">
            <a:avLst/>
          </a:prstGeom>
        </p:spPr>
        <p:txBody>
          <a:bodyPr vert="horz" lIns="91440" tIns="45720" rIns="91440" bIns="45720" rtlCol="0">
            <a:normAutofit fontScale="92500" lnSpcReduction="20000"/>
          </a:bodyPr>
          <a:lstStyle/>
          <a:p>
            <a:pPr algn="just"/>
            <a:r>
              <a:rPr lang="it-IT" sz="1800" b="0" i="0" u="none" strike="noStrike" baseline="0" dirty="0">
                <a:solidFill>
                  <a:srgbClr val="000000"/>
                </a:solidFill>
                <a:latin typeface="Consolas" panose="020B0609020204030204" pitchFamily="49" charset="0"/>
              </a:rPr>
              <a:t>D.L. 179/2012</a:t>
            </a:r>
          </a:p>
          <a:p>
            <a:pPr algn="just"/>
            <a:r>
              <a:rPr lang="it-IT" sz="1800" b="1" i="0" u="none" strike="noStrike" baseline="0" dirty="0">
                <a:latin typeface="Consolas" panose="020B0609020204030204" pitchFamily="49" charset="0"/>
              </a:rPr>
              <a:t>Art. 31 Composizione e gestione della crisi nell'impresa start-up  innovativa, decadenza dei requisiti e attività di controllo </a:t>
            </a:r>
          </a:p>
          <a:p>
            <a:pPr marL="342900" indent="-342900" algn="just">
              <a:buAutoNum type="arabicPeriod"/>
            </a:pPr>
            <a:r>
              <a:rPr lang="it-IT" sz="1800" b="0" i="0" u="none" strike="noStrike" baseline="0" dirty="0">
                <a:latin typeface="Consolas" panose="020B0609020204030204" pitchFamily="49" charset="0"/>
              </a:rPr>
              <a:t>La start-up innovativa non è soggetta a procedure concorsuali diverse da quelle previste dal capo II della legge 27 gennaio 2012,N.3, (equivalente alla Liquidazione del patrimonio)</a:t>
            </a:r>
            <a:endParaRPr lang="it-IT" sz="1800" b="0" i="0" u="none" strike="noStrike" baseline="0" dirty="0">
              <a:solidFill>
                <a:srgbClr val="000000"/>
              </a:solidFill>
              <a:latin typeface="Consolas" panose="020B0609020204030204" pitchFamily="49" charset="0"/>
            </a:endParaRPr>
          </a:p>
          <a:p>
            <a:pPr algn="just"/>
            <a:r>
              <a:rPr lang="it-IT" sz="1800" b="0" i="0" u="none" strike="noStrike" baseline="0" dirty="0">
                <a:latin typeface="Consolas" panose="020B0609020204030204" pitchFamily="49" charset="0"/>
              </a:rPr>
              <a:t>2. Decorsi dodici mesi dall'iscrizione nel registro delle imprese del decreto di apertura della liquidazione della start-up innovativa adottato a norma dell'articolo 14-quinquies della legge 27 gennaio2012, n. 3, l'accesso ai dati relativi ai soci della stessa iscritti nel medesimo registro è consentito esclusivamente all'autorità giudiziaria e alle autorità di vigilanza. La disposizione di cui al primo periodo si applica anche ai dati dei titolari di cariche o qualifiche nella società che rivestono la qualità di socio. </a:t>
            </a:r>
          </a:p>
          <a:p>
            <a:pPr algn="just"/>
            <a:r>
              <a:rPr lang="it-IT" sz="1800" b="0" i="0" u="none" strike="noStrike" baseline="0" dirty="0">
                <a:solidFill>
                  <a:srgbClr val="19191A"/>
                </a:solidFill>
                <a:latin typeface="RobotoMono-Regular"/>
              </a:rPr>
              <a:t>4. </a:t>
            </a:r>
            <a:r>
              <a:rPr lang="it-IT" sz="1800" b="1" i="0" u="none" strike="noStrike" baseline="0" dirty="0">
                <a:solidFill>
                  <a:srgbClr val="19191A"/>
                </a:solidFill>
                <a:latin typeface="RobotoMono-Bold"/>
              </a:rPr>
              <a:t>Fatto salvo il diverso termine previsto dal comma 3 dell'articolo 25 se applicabile, qualora la start-up innovativa perda uno dei requisiti previsti dall'articolo 25, comma 2, prima della scadenza dei cinque anni dalla data di costituzione, secondo quanto risultante dal periodico aggiornamento della sezione del registro delle imprese di cui all'articolo 25, comma 8, e in ogni caso al raggiungimento di tale termine, </a:t>
            </a:r>
            <a:r>
              <a:rPr lang="it-IT" sz="1800" b="0" i="0" u="none" strike="noStrike" baseline="0" dirty="0">
                <a:solidFill>
                  <a:srgbClr val="19191A"/>
                </a:solidFill>
                <a:latin typeface="RobotoMono-Regular"/>
              </a:rPr>
              <a:t>cessa l'applicazione della disciplina prevista nella presente sezione, incluse le disposizioni di cui all'articolo 28, ferma restando l'efficacia dei contratti a tempo determinato stipulati dalla start-up innovativa sino alla scadenza del relativo termine. Per la start-up innovativa costituita in forma di società a responsabilità limitata, le clausole eventualmente inserite nell'atto costitutivo ai sensi dei commi 2, 3 e 7 dell'articolo 26, mantengono efficacia limitatamente alle quote di partecipazione già sottoscritte e agli strumenti finanziari partecipativi già emessi.</a:t>
            </a:r>
            <a:endParaRPr lang="en-US" sz="1100" dirty="0"/>
          </a:p>
        </p:txBody>
      </p:sp>
      <p:pic>
        <p:nvPicPr>
          <p:cNvPr id="8" name="Immagine 3">
            <a:extLst>
              <a:ext uri="{FF2B5EF4-FFF2-40B4-BE49-F238E27FC236}">
                <a16:creationId xmlns:a16="http://schemas.microsoft.com/office/drawing/2014/main" id="{F211103D-BACD-4BC5-8FF6-B14BC5EF67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422" y="81644"/>
            <a:ext cx="2932113"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a:extLst>
              <a:ext uri="{FF2B5EF4-FFF2-40B4-BE49-F238E27FC236}">
                <a16:creationId xmlns:a16="http://schemas.microsoft.com/office/drawing/2014/main" id="{16E66FBE-5EED-471F-9EEB-97FE5647C65D}"/>
              </a:ext>
            </a:extLst>
          </p:cNvPr>
          <p:cNvPicPr>
            <a:picLocks noChangeAspect="1" noChangeArrowheads="1"/>
          </p:cNvPicPr>
          <p:nvPr/>
        </p:nvPicPr>
        <p:blipFill>
          <a:blip r:embed="rId3" cstate="print"/>
          <a:srcRect/>
          <a:stretch>
            <a:fillRect/>
          </a:stretch>
        </p:blipFill>
        <p:spPr bwMode="auto">
          <a:xfrm>
            <a:off x="155492" y="909885"/>
            <a:ext cx="1755686" cy="520262"/>
          </a:xfrm>
          <a:prstGeom prst="rect">
            <a:avLst/>
          </a:prstGeom>
          <a:noFill/>
          <a:ln w="9525">
            <a:noFill/>
            <a:miter lim="800000"/>
            <a:headEnd/>
            <a:tailEnd/>
          </a:ln>
        </p:spPr>
      </p:pic>
      <p:pic>
        <p:nvPicPr>
          <p:cNvPr id="10" name="Immagine 1">
            <a:extLst>
              <a:ext uri="{FF2B5EF4-FFF2-40B4-BE49-F238E27FC236}">
                <a16:creationId xmlns:a16="http://schemas.microsoft.com/office/drawing/2014/main" id="{2FB4BC55-8848-409A-A7A9-7EB2814F1B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02254" y="307932"/>
            <a:ext cx="1160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tangolo 2">
            <a:extLst>
              <a:ext uri="{FF2B5EF4-FFF2-40B4-BE49-F238E27FC236}">
                <a16:creationId xmlns:a16="http://schemas.microsoft.com/office/drawing/2014/main" id="{47466881-C235-4CA1-918A-F9F29798A8E5}"/>
              </a:ext>
            </a:extLst>
          </p:cNvPr>
          <p:cNvSpPr/>
          <p:nvPr/>
        </p:nvSpPr>
        <p:spPr>
          <a:xfrm>
            <a:off x="173422" y="1623521"/>
            <a:ext cx="1560449" cy="2492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UNICO RIMEDIO PREVISTO IN CASO DI CRISI = LIQUIDAZIONE DEL PATRIMONIO</a:t>
            </a:r>
          </a:p>
        </p:txBody>
      </p:sp>
      <p:sp>
        <p:nvSpPr>
          <p:cNvPr id="4" name="Rettangolo 3">
            <a:extLst>
              <a:ext uri="{FF2B5EF4-FFF2-40B4-BE49-F238E27FC236}">
                <a16:creationId xmlns:a16="http://schemas.microsoft.com/office/drawing/2014/main" id="{21549996-D477-4E00-9336-17DCE4FED12D}"/>
              </a:ext>
            </a:extLst>
          </p:cNvPr>
          <p:cNvSpPr/>
          <p:nvPr/>
        </p:nvSpPr>
        <p:spPr>
          <a:xfrm>
            <a:off x="4509370" y="225468"/>
            <a:ext cx="4860098" cy="4634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MISURE PREVISTE IN CASO DI CRISI</a:t>
            </a:r>
          </a:p>
        </p:txBody>
      </p:sp>
      <p:sp>
        <p:nvSpPr>
          <p:cNvPr id="5" name="Rettangolo 4">
            <a:extLst>
              <a:ext uri="{FF2B5EF4-FFF2-40B4-BE49-F238E27FC236}">
                <a16:creationId xmlns:a16="http://schemas.microsoft.com/office/drawing/2014/main" id="{9B4AF66C-94D4-4423-9849-DCB005F97C54}"/>
              </a:ext>
            </a:extLst>
          </p:cNvPr>
          <p:cNvSpPr/>
          <p:nvPr/>
        </p:nvSpPr>
        <p:spPr>
          <a:xfrm>
            <a:off x="203966" y="4309574"/>
            <a:ext cx="1189972" cy="1347752"/>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it-IT" dirty="0"/>
              <a:t>APPLICABILE ANCHE ALLE PMI INNOVATIVE?</a:t>
            </a:r>
          </a:p>
        </p:txBody>
      </p:sp>
      <p:sp>
        <p:nvSpPr>
          <p:cNvPr id="11" name="Rettangolo 10">
            <a:extLst>
              <a:ext uri="{FF2B5EF4-FFF2-40B4-BE49-F238E27FC236}">
                <a16:creationId xmlns:a16="http://schemas.microsoft.com/office/drawing/2014/main" id="{F3A3A636-1D8D-4CB4-BBDD-3A4459A61FF6}"/>
              </a:ext>
            </a:extLst>
          </p:cNvPr>
          <p:cNvSpPr/>
          <p:nvPr/>
        </p:nvSpPr>
        <p:spPr>
          <a:xfrm>
            <a:off x="288099" y="5657327"/>
            <a:ext cx="1445772" cy="12006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highlight>
                  <a:srgbClr val="FF0000"/>
                </a:highlight>
              </a:rPr>
              <a:t>SARANNO </a:t>
            </a:r>
            <a:r>
              <a:rPr lang="it-IT" sz="1600" dirty="0">
                <a:highlight>
                  <a:srgbClr val="FF0000"/>
                </a:highlight>
              </a:rPr>
              <a:t>APPL.NUOVI ISTITUTI DL.118/2021?</a:t>
            </a:r>
          </a:p>
        </p:txBody>
      </p:sp>
      <p:sp>
        <p:nvSpPr>
          <p:cNvPr id="12" name="Segnaposto numero diapositiva 5">
            <a:extLst>
              <a:ext uri="{FF2B5EF4-FFF2-40B4-BE49-F238E27FC236}">
                <a16:creationId xmlns:a16="http://schemas.microsoft.com/office/drawing/2014/main" id="{E2852D9E-19D4-46BC-B7DB-0A231C52E901}"/>
              </a:ext>
            </a:extLst>
          </p:cNvPr>
          <p:cNvSpPr>
            <a:spLocks noGrp="1"/>
          </p:cNvSpPr>
          <p:nvPr>
            <p:ph type="sldNum" sz="quarter" idx="12"/>
          </p:nvPr>
        </p:nvSpPr>
        <p:spPr>
          <a:xfrm>
            <a:off x="10865708" y="6356350"/>
            <a:ext cx="488092" cy="365125"/>
          </a:xfrm>
        </p:spPr>
        <p:txBody>
          <a:bodyPr vert="horz" lIns="91440" tIns="45720" rIns="91440" bIns="45720" rtlCol="0" anchor="ctr">
            <a:normAutofit/>
          </a:bodyPr>
          <a:lstStyle/>
          <a:p>
            <a:pPr>
              <a:spcAft>
                <a:spcPts val="600"/>
              </a:spcAft>
            </a:pPr>
            <a:r>
              <a:rPr lang="en-US" dirty="0"/>
              <a:t>26</a:t>
            </a:r>
          </a:p>
        </p:txBody>
      </p:sp>
    </p:spTree>
    <p:extLst>
      <p:ext uri="{BB962C8B-B14F-4D97-AF65-F5344CB8AC3E}">
        <p14:creationId xmlns:p14="http://schemas.microsoft.com/office/powerpoint/2010/main" val="42042515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5AFD029-4CE6-4DAE-8440-89D5D663E1B6}"/>
              </a:ext>
            </a:extLst>
          </p:cNvPr>
          <p:cNvSpPr txBox="1"/>
          <p:nvPr/>
        </p:nvSpPr>
        <p:spPr>
          <a:xfrm>
            <a:off x="0" y="54990"/>
            <a:ext cx="11383617" cy="6463308"/>
          </a:xfrm>
          <a:prstGeom prst="rect">
            <a:avLst/>
          </a:prstGeom>
          <a:noFill/>
        </p:spPr>
        <p:txBody>
          <a:bodyPr wrap="square" rtlCol="0">
            <a:spAutoFit/>
          </a:bodyPr>
          <a:lstStyle/>
          <a:p>
            <a:pPr algn="just"/>
            <a:r>
              <a:rPr lang="it-IT" dirty="0"/>
              <a:t>A questo punto sembra evidente che anche le start-up innovative sono soggette alle regole del Codice della Crisi, così come modificato più volte. La legge 3/2012 ha subito l’integrazione di numerosi articoli per inserire gli istituti mancanti previsti dal CCIII che, invece è stato posticipato al 2022.</a:t>
            </a:r>
          </a:p>
          <a:p>
            <a:pPr algn="just"/>
            <a:r>
              <a:rPr lang="it-IT" dirty="0"/>
              <a:t>Il </a:t>
            </a:r>
            <a:r>
              <a:rPr lang="it-IT" dirty="0" err="1"/>
              <a:t>d.l.</a:t>
            </a:r>
            <a:r>
              <a:rPr lang="it-IT" dirty="0"/>
              <a:t> 118/2021 ha previsto la nascita di un nuovo soggetto che, se nominato su istanza del debitore, o su quella di altri stakeholders, dovrà aiutare l’azienda a risollevarsi. Si prevede anche che il nuovo soggetto, chiamato «esperto» o « negoziatore», in caso non comprenda o non sia preparato sul settore di appartenenza dell’azienda segnalata dovrà nominare un altro esperto che lo coadiuvi e per questo tipo di attività sarà sicuramente probabile.</a:t>
            </a:r>
          </a:p>
          <a:p>
            <a:pPr algn="just"/>
            <a:r>
              <a:rPr lang="it-IT" dirty="0">
                <a:solidFill>
                  <a:srgbClr val="FF0000"/>
                </a:solidFill>
              </a:rPr>
              <a:t>Art. 14. Obbligo di segnalazione dell’Organo di controllo. Allerta interno</a:t>
            </a:r>
          </a:p>
          <a:p>
            <a:pPr algn="just"/>
            <a:endParaRPr lang="it-IT" dirty="0"/>
          </a:p>
          <a:p>
            <a:pPr algn="just"/>
            <a:endParaRPr lang="it-IT" dirty="0"/>
          </a:p>
          <a:p>
            <a:pPr algn="just"/>
            <a:endParaRPr lang="it-IT" dirty="0"/>
          </a:p>
          <a:p>
            <a:pPr algn="just"/>
            <a:endParaRPr lang="it-IT" dirty="0"/>
          </a:p>
          <a:p>
            <a:pPr algn="just"/>
            <a:endParaRPr lang="it-IT" dirty="0"/>
          </a:p>
          <a:p>
            <a:pPr algn="just"/>
            <a:endParaRPr lang="it-IT" dirty="0"/>
          </a:p>
          <a:p>
            <a:pPr algn="just"/>
            <a:r>
              <a:rPr lang="it-IT" dirty="0"/>
              <a:t>Allora abbiamo un controllore ed un controllato (Organo di Amministrazione). «La segnalazione deve essere motivata, fatta con pec o con mezzi idonei a dimostrarne l’avvenuta conoscenza, e deve contenere la fissazione di un congruo termine, non superiore a 30 giorni entro il quale l’organo Amministrativo deve riferire in ordine alle soluzioni individuate ed alle iniziative intraprese. In caso di omessa o inadeguata risposta ovvero di mancata adozione dei rimedi nei successivi 60 giorni delle misure necessarie per il superamento della crisi, i soggetti di cui al comma 1 informano </a:t>
            </a:r>
            <a:r>
              <a:rPr lang="it-IT" b="1" dirty="0">
                <a:effectLst>
                  <a:outerShdw blurRad="38100" dist="38100" dir="2700000" algn="tl">
                    <a:srgbClr val="000000">
                      <a:alpha val="43137"/>
                    </a:srgbClr>
                  </a:outerShdw>
                </a:effectLst>
              </a:rPr>
              <a:t>senza indugio l’OCRI. Viene reso inapplicabile l’obbligo di segretezza previsto dall’art. 2407 del cc.</a:t>
            </a:r>
          </a:p>
          <a:p>
            <a:pPr algn="just"/>
            <a:endParaRPr lang="it-IT" dirty="0"/>
          </a:p>
          <a:p>
            <a:pPr algn="just"/>
            <a:endParaRPr lang="it-IT" b="1" dirty="0">
              <a:effectLst>
                <a:outerShdw blurRad="38100" dist="38100" dir="2700000" algn="tl">
                  <a:srgbClr val="000000">
                    <a:alpha val="43137"/>
                  </a:srgbClr>
                </a:outerShdw>
              </a:effectLst>
            </a:endParaRPr>
          </a:p>
          <a:p>
            <a:endParaRPr lang="it-IT" dirty="0"/>
          </a:p>
        </p:txBody>
      </p:sp>
      <p:sp>
        <p:nvSpPr>
          <p:cNvPr id="3" name="Rettangolo 2">
            <a:extLst>
              <a:ext uri="{FF2B5EF4-FFF2-40B4-BE49-F238E27FC236}">
                <a16:creationId xmlns:a16="http://schemas.microsoft.com/office/drawing/2014/main" id="{6E773531-911F-450E-827D-097DC02B134A}"/>
              </a:ext>
            </a:extLst>
          </p:cNvPr>
          <p:cNvSpPr/>
          <p:nvPr/>
        </p:nvSpPr>
        <p:spPr>
          <a:xfrm>
            <a:off x="288325" y="2462454"/>
            <a:ext cx="2965621" cy="13921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ORGANO DI CONTROLLO</a:t>
            </a:r>
          </a:p>
          <a:p>
            <a:pPr algn="ctr"/>
            <a:r>
              <a:rPr lang="it-IT" dirty="0"/>
              <a:t>Revisore unico, Collegio Sindacale, Società di Revisione, Sindaco Unico</a:t>
            </a:r>
          </a:p>
        </p:txBody>
      </p:sp>
      <p:sp>
        <p:nvSpPr>
          <p:cNvPr id="4" name="Freccia a destra 3">
            <a:extLst>
              <a:ext uri="{FF2B5EF4-FFF2-40B4-BE49-F238E27FC236}">
                <a16:creationId xmlns:a16="http://schemas.microsoft.com/office/drawing/2014/main" id="{88C9B197-934A-4C19-B4E1-46311540E91B}"/>
              </a:ext>
            </a:extLst>
          </p:cNvPr>
          <p:cNvSpPr/>
          <p:nvPr/>
        </p:nvSpPr>
        <p:spPr>
          <a:xfrm>
            <a:off x="3222517" y="2787848"/>
            <a:ext cx="1861752" cy="7414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VALUTA CONSTANTEMENTE</a:t>
            </a:r>
          </a:p>
        </p:txBody>
      </p:sp>
      <p:sp>
        <p:nvSpPr>
          <p:cNvPr id="5" name="Rettangolo 4">
            <a:extLst>
              <a:ext uri="{FF2B5EF4-FFF2-40B4-BE49-F238E27FC236}">
                <a16:creationId xmlns:a16="http://schemas.microsoft.com/office/drawing/2014/main" id="{F0ADA839-F032-489D-8295-9277D93CD4D5}"/>
              </a:ext>
            </a:extLst>
          </p:cNvPr>
          <p:cNvSpPr/>
          <p:nvPr/>
        </p:nvSpPr>
        <p:spPr>
          <a:xfrm>
            <a:off x="5056846" y="2542875"/>
            <a:ext cx="3361038" cy="1326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t>ADEGUATO ASSETTO ORGANIZZATIVO DELL’IMPRESA</a:t>
            </a:r>
          </a:p>
          <a:p>
            <a:pPr algn="ctr"/>
            <a:r>
              <a:rPr lang="it-IT" sz="1400" dirty="0"/>
              <a:t>EQUILIBRIO ECONOMICO E FINANZIARIO</a:t>
            </a:r>
          </a:p>
          <a:p>
            <a:pPr algn="ctr"/>
            <a:r>
              <a:rPr lang="it-IT" sz="1400" dirty="0"/>
              <a:t>PREVEDIBILE ANDAMENTO DELLA GESTIONE</a:t>
            </a:r>
          </a:p>
        </p:txBody>
      </p:sp>
      <p:sp>
        <p:nvSpPr>
          <p:cNvPr id="6" name="Freccia a destra 5">
            <a:extLst>
              <a:ext uri="{FF2B5EF4-FFF2-40B4-BE49-F238E27FC236}">
                <a16:creationId xmlns:a16="http://schemas.microsoft.com/office/drawing/2014/main" id="{D28A39AA-7E0F-4414-BE05-7E36EDD76E1F}"/>
              </a:ext>
            </a:extLst>
          </p:cNvPr>
          <p:cNvSpPr/>
          <p:nvPr/>
        </p:nvSpPr>
        <p:spPr>
          <a:xfrm>
            <a:off x="8390461" y="2833156"/>
            <a:ext cx="1655806" cy="6960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SEGNALA IMMEDIATAMENTE</a:t>
            </a:r>
          </a:p>
        </p:txBody>
      </p:sp>
      <p:sp>
        <p:nvSpPr>
          <p:cNvPr id="7" name="Rettangolo 6">
            <a:extLst>
              <a:ext uri="{FF2B5EF4-FFF2-40B4-BE49-F238E27FC236}">
                <a16:creationId xmlns:a16="http://schemas.microsoft.com/office/drawing/2014/main" id="{8F760C0E-1D00-4E79-B7D0-8FFF28D3AEAD}"/>
              </a:ext>
            </a:extLst>
          </p:cNvPr>
          <p:cNvSpPr/>
          <p:nvPr/>
        </p:nvSpPr>
        <p:spPr>
          <a:xfrm>
            <a:off x="10046267" y="2462454"/>
            <a:ext cx="1009133" cy="1326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highlight>
                  <a:srgbClr val="00FF00"/>
                </a:highlight>
              </a:rPr>
              <a:t>FONDATI INDIZI DELLA CRISI</a:t>
            </a:r>
          </a:p>
        </p:txBody>
      </p:sp>
      <p:pic>
        <p:nvPicPr>
          <p:cNvPr id="8" name="Immagine 3">
            <a:extLst>
              <a:ext uri="{FF2B5EF4-FFF2-40B4-BE49-F238E27FC236}">
                <a16:creationId xmlns:a16="http://schemas.microsoft.com/office/drawing/2014/main" id="{2FC1DF14-58C8-44BC-A7E7-0172D37576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3946" y="6070093"/>
            <a:ext cx="2932113"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a:extLst>
              <a:ext uri="{FF2B5EF4-FFF2-40B4-BE49-F238E27FC236}">
                <a16:creationId xmlns:a16="http://schemas.microsoft.com/office/drawing/2014/main" id="{D2DB67F4-3CB3-4FC3-8D3F-C85A36643094}"/>
              </a:ext>
            </a:extLst>
          </p:cNvPr>
          <p:cNvPicPr>
            <a:picLocks noChangeAspect="1" noChangeArrowheads="1"/>
          </p:cNvPicPr>
          <p:nvPr/>
        </p:nvPicPr>
        <p:blipFill>
          <a:blip r:embed="rId3" cstate="print"/>
          <a:srcRect/>
          <a:stretch>
            <a:fillRect/>
          </a:stretch>
        </p:blipFill>
        <p:spPr bwMode="auto">
          <a:xfrm>
            <a:off x="7243629" y="6203375"/>
            <a:ext cx="2601312" cy="520262"/>
          </a:xfrm>
          <a:prstGeom prst="rect">
            <a:avLst/>
          </a:prstGeom>
          <a:noFill/>
          <a:ln w="9525">
            <a:noFill/>
            <a:miter lim="800000"/>
            <a:headEnd/>
            <a:tailEnd/>
          </a:ln>
        </p:spPr>
      </p:pic>
      <p:pic>
        <p:nvPicPr>
          <p:cNvPr id="10" name="Immagine 1">
            <a:extLst>
              <a:ext uri="{FF2B5EF4-FFF2-40B4-BE49-F238E27FC236}">
                <a16:creationId xmlns:a16="http://schemas.microsoft.com/office/drawing/2014/main" id="{7E6D79F7-EEED-48E6-8AE5-5E8298ADDC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9580" y="5879593"/>
            <a:ext cx="1160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egnaposto numero diapositiva 5">
            <a:extLst>
              <a:ext uri="{FF2B5EF4-FFF2-40B4-BE49-F238E27FC236}">
                <a16:creationId xmlns:a16="http://schemas.microsoft.com/office/drawing/2014/main" id="{7A3B9181-3F22-46B4-AE52-41BC8C06D70B}"/>
              </a:ext>
            </a:extLst>
          </p:cNvPr>
          <p:cNvSpPr>
            <a:spLocks noGrp="1"/>
          </p:cNvSpPr>
          <p:nvPr>
            <p:ph type="sldNum" sz="quarter" idx="12"/>
          </p:nvPr>
        </p:nvSpPr>
        <p:spPr>
          <a:xfrm>
            <a:off x="10832756" y="6356350"/>
            <a:ext cx="521043" cy="365125"/>
          </a:xfrm>
        </p:spPr>
        <p:txBody>
          <a:bodyPr vert="horz" lIns="91440" tIns="45720" rIns="91440" bIns="45720" rtlCol="0" anchor="ctr">
            <a:normAutofit/>
          </a:bodyPr>
          <a:lstStyle/>
          <a:p>
            <a:pPr>
              <a:spcAft>
                <a:spcPts val="600"/>
              </a:spcAft>
            </a:pPr>
            <a:r>
              <a:rPr lang="en-US" dirty="0"/>
              <a:t>27</a:t>
            </a:r>
          </a:p>
        </p:txBody>
      </p:sp>
    </p:spTree>
    <p:extLst>
      <p:ext uri="{BB962C8B-B14F-4D97-AF65-F5344CB8AC3E}">
        <p14:creationId xmlns:p14="http://schemas.microsoft.com/office/powerpoint/2010/main" val="17504731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D28EB747-BDA1-47B3-A7DF-5A37FCACEE44}"/>
              </a:ext>
            </a:extLst>
          </p:cNvPr>
          <p:cNvSpPr/>
          <p:nvPr/>
        </p:nvSpPr>
        <p:spPr>
          <a:xfrm>
            <a:off x="195263" y="219075"/>
            <a:ext cx="11769725" cy="657246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5000" rIns="90000" bIns="45000" compatLnSpc="0">
            <a:spAutoFit/>
          </a:bodyPr>
          <a:lstStyle/>
          <a:p>
            <a:pPr algn="ctr" eaLnBrk="1" fontAlgn="auto" hangingPunct="1">
              <a:spcBef>
                <a:spcPts val="0"/>
              </a:spcBef>
              <a:spcAft>
                <a:spcPts val="0"/>
              </a:spcAft>
              <a:defRPr sz="1800"/>
            </a:pPr>
            <a:r>
              <a:rPr lang="it-IT" b="1" dirty="0">
                <a:solidFill>
                  <a:srgbClr val="000000"/>
                </a:solidFill>
                <a:latin typeface="Calibri" pitchFamily="18"/>
                <a:ea typeface="SimSun" pitchFamily="2"/>
                <a:cs typeface="Mangal" pitchFamily="2"/>
              </a:rPr>
              <a:t>CONCORDATO MINORE – CONFRONTO CON L’ACCORDO DEL DEBITORE</a:t>
            </a:r>
          </a:p>
          <a:p>
            <a:pPr algn="ctr" eaLnBrk="1" fontAlgn="auto" hangingPunct="1">
              <a:spcBef>
                <a:spcPts val="0"/>
              </a:spcBef>
              <a:spcAft>
                <a:spcPts val="0"/>
              </a:spcAft>
              <a:defRPr sz="1800"/>
            </a:pPr>
            <a:r>
              <a:rPr lang="it-IT" b="1" dirty="0">
                <a:solidFill>
                  <a:srgbClr val="000000"/>
                </a:solidFill>
                <a:latin typeface="Calibri" pitchFamily="18"/>
                <a:ea typeface="SimSun" pitchFamily="2"/>
                <a:cs typeface="Mangal" pitchFamily="2"/>
              </a:rPr>
              <a:t>  RIFORMATO DALLA L. 176/2020</a:t>
            </a:r>
          </a:p>
          <a:p>
            <a:pPr algn="ctr" eaLnBrk="1" fontAlgn="auto" hangingPunct="1">
              <a:spcBef>
                <a:spcPts val="0"/>
              </a:spcBef>
              <a:spcAft>
                <a:spcPts val="0"/>
              </a:spcAft>
              <a:defRPr sz="1800"/>
            </a:pPr>
            <a:r>
              <a:rPr lang="it-IT" b="1" dirty="0">
                <a:solidFill>
                  <a:srgbClr val="000000"/>
                </a:solidFill>
                <a:latin typeface="Calibri" pitchFamily="18"/>
                <a:ea typeface="SimSun" pitchFamily="2"/>
                <a:cs typeface="Mangal" pitchFamily="2"/>
              </a:rPr>
              <a:t>Art. 74-83 </a:t>
            </a:r>
            <a:r>
              <a:rPr lang="it-IT" b="1" dirty="0" err="1">
                <a:solidFill>
                  <a:srgbClr val="000000"/>
                </a:solidFill>
                <a:latin typeface="Calibri" pitchFamily="18"/>
                <a:ea typeface="SimSun" pitchFamily="2"/>
                <a:cs typeface="Mangal" pitchFamily="2"/>
              </a:rPr>
              <a:t>d.l.</a:t>
            </a:r>
            <a:r>
              <a:rPr lang="it-IT" b="1" dirty="0">
                <a:solidFill>
                  <a:srgbClr val="000000"/>
                </a:solidFill>
                <a:latin typeface="Calibri" pitchFamily="18"/>
                <a:ea typeface="SimSun" pitchFamily="2"/>
                <a:cs typeface="Mangal" pitchFamily="2"/>
              </a:rPr>
              <a:t> 14/2019 e Art. 4-ter L.176/2020 e L.3/2012</a:t>
            </a:r>
          </a:p>
          <a:p>
            <a:pPr eaLnBrk="1" fontAlgn="auto" hangingPunct="1">
              <a:spcBef>
                <a:spcPts val="0"/>
              </a:spcBef>
              <a:spcAft>
                <a:spcPts val="0"/>
              </a:spcAft>
              <a:buSzPct val="45000"/>
              <a:defRPr sz="1800"/>
            </a:pPr>
            <a:r>
              <a:rPr lang="it-IT" b="1" dirty="0">
                <a:solidFill>
                  <a:srgbClr val="000000"/>
                </a:solidFill>
                <a:latin typeface="Calibri" pitchFamily="18"/>
                <a:ea typeface="SimSun" pitchFamily="2"/>
                <a:cs typeface="Mangal" pitchFamily="2"/>
              </a:rPr>
              <a:t>VERIFICA DEI PRESUPPOSTI DI AMMISSIBILITA’</a:t>
            </a:r>
          </a:p>
          <a:p>
            <a:pPr eaLnBrk="1" fontAlgn="auto" hangingPunct="1">
              <a:spcBef>
                <a:spcPts val="0"/>
              </a:spcBef>
              <a:spcAft>
                <a:spcPts val="0"/>
              </a:spcAft>
              <a:buSzPct val="45000"/>
              <a:defRPr sz="1800"/>
            </a:pPr>
            <a:r>
              <a:rPr lang="it-IT" b="1" dirty="0">
                <a:solidFill>
                  <a:srgbClr val="000000"/>
                </a:solidFill>
                <a:latin typeface="Calibri" pitchFamily="18"/>
                <a:ea typeface="SimSun" pitchFamily="2"/>
                <a:cs typeface="Mangal" pitchFamily="2"/>
              </a:rPr>
              <a:t>1. Residenza nel circondario del tribunale.</a:t>
            </a:r>
          </a:p>
          <a:p>
            <a:pPr eaLnBrk="1" fontAlgn="auto" hangingPunct="1">
              <a:spcBef>
                <a:spcPts val="0"/>
              </a:spcBef>
              <a:spcAft>
                <a:spcPts val="0"/>
              </a:spcAft>
              <a:buSzPct val="45000"/>
              <a:defRPr sz="1800"/>
            </a:pPr>
            <a:r>
              <a:rPr lang="it-IT" dirty="0">
                <a:solidFill>
                  <a:srgbClr val="000000"/>
                </a:solidFill>
                <a:latin typeface="Calibri" pitchFamily="18"/>
                <a:ea typeface="SimSun" pitchFamily="2"/>
                <a:cs typeface="Mangal" pitchFamily="2"/>
              </a:rPr>
              <a:t>Per le persone fisiche: residenza </a:t>
            </a:r>
          </a:p>
          <a:p>
            <a:pPr eaLnBrk="1" fontAlgn="auto" hangingPunct="1">
              <a:spcBef>
                <a:spcPts val="0"/>
              </a:spcBef>
              <a:spcAft>
                <a:spcPts val="0"/>
              </a:spcAft>
              <a:buSzPct val="45000"/>
              <a:defRPr sz="1800"/>
            </a:pPr>
            <a:r>
              <a:rPr lang="it-IT" dirty="0">
                <a:solidFill>
                  <a:srgbClr val="000000"/>
                </a:solidFill>
                <a:latin typeface="Calibri" pitchFamily="18"/>
                <a:ea typeface="SimSun" pitchFamily="2"/>
                <a:cs typeface="Mangal" pitchFamily="2"/>
              </a:rPr>
              <a:t>Per le persone giuridiche: luogo di esercizio dell’attività riscontrabile sulla visura camerale. </a:t>
            </a:r>
          </a:p>
          <a:p>
            <a:pPr eaLnBrk="1" fontAlgn="auto" hangingPunct="1">
              <a:spcBef>
                <a:spcPts val="0"/>
              </a:spcBef>
              <a:spcAft>
                <a:spcPts val="0"/>
              </a:spcAft>
              <a:buSzPct val="45000"/>
              <a:defRPr sz="1800"/>
            </a:pPr>
            <a:r>
              <a:rPr lang="it-IT" b="1" dirty="0">
                <a:solidFill>
                  <a:srgbClr val="000000"/>
                </a:solidFill>
                <a:latin typeface="Calibri" pitchFamily="18"/>
                <a:ea typeface="SimSun" pitchFamily="2"/>
                <a:cs typeface="Mangal" pitchFamily="2"/>
              </a:rPr>
              <a:t>2.  Presupposti soggettivi.</a:t>
            </a:r>
          </a:p>
          <a:p>
            <a:pPr algn="just" eaLnBrk="1" fontAlgn="auto" hangingPunct="1">
              <a:spcBef>
                <a:spcPts val="0"/>
              </a:spcBef>
              <a:spcAft>
                <a:spcPts val="0"/>
              </a:spcAft>
              <a:defRPr sz="1800"/>
            </a:pPr>
            <a:r>
              <a:rPr lang="it-IT" dirty="0">
                <a:solidFill>
                  <a:srgbClr val="000000"/>
                </a:solidFill>
                <a:latin typeface="Calibri" pitchFamily="18"/>
                <a:ea typeface="SimSun" pitchFamily="2"/>
                <a:cs typeface="Mangal" pitchFamily="2"/>
              </a:rPr>
              <a:t>Il debitore è costituito da un’impresa minore intesa ai sensi dell’art. 2 del </a:t>
            </a:r>
            <a:r>
              <a:rPr lang="it-IT" dirty="0" err="1">
                <a:solidFill>
                  <a:srgbClr val="000000"/>
                </a:solidFill>
                <a:latin typeface="Calibri" pitchFamily="18"/>
                <a:ea typeface="SimSun" pitchFamily="2"/>
                <a:cs typeface="Mangal" pitchFamily="2"/>
              </a:rPr>
              <a:t>D.Lgs.</a:t>
            </a:r>
            <a:r>
              <a:rPr lang="it-IT" dirty="0">
                <a:solidFill>
                  <a:srgbClr val="000000"/>
                </a:solidFill>
                <a:latin typeface="Calibri" pitchFamily="18"/>
                <a:ea typeface="SimSun" pitchFamily="2"/>
                <a:cs typeface="Mangal" pitchFamily="2"/>
              </a:rPr>
              <a:t> 14/2019 nel seguente modo: impresa che presenta congiuntamente i seguenti requisiti:</a:t>
            </a:r>
          </a:p>
          <a:p>
            <a:pPr algn="just" eaLnBrk="1" fontAlgn="auto" hangingPunct="1">
              <a:spcBef>
                <a:spcPts val="0"/>
              </a:spcBef>
              <a:spcAft>
                <a:spcPts val="0"/>
              </a:spcAft>
              <a:defRPr sz="1800"/>
            </a:pPr>
            <a:r>
              <a:rPr lang="it-IT" dirty="0">
                <a:solidFill>
                  <a:srgbClr val="000000"/>
                </a:solidFill>
                <a:latin typeface="Calibri" pitchFamily="18"/>
                <a:ea typeface="SimSun" pitchFamily="2"/>
                <a:cs typeface="Mangal" pitchFamily="2"/>
              </a:rPr>
              <a:t>- ATTIVO PATRIMOMNIALE non superiore ad € 300.000,00</a:t>
            </a:r>
          </a:p>
          <a:p>
            <a:pPr marL="285750" indent="-285750" algn="just" eaLnBrk="1" fontAlgn="auto" hangingPunct="1">
              <a:spcBef>
                <a:spcPts val="0"/>
              </a:spcBef>
              <a:spcAft>
                <a:spcPts val="0"/>
              </a:spcAft>
              <a:buFontTx/>
              <a:buChar char="-"/>
              <a:defRPr sz="1800"/>
            </a:pPr>
            <a:r>
              <a:rPr lang="it-IT" dirty="0">
                <a:solidFill>
                  <a:srgbClr val="000000"/>
                </a:solidFill>
                <a:latin typeface="Calibri" pitchFamily="18"/>
                <a:ea typeface="SimSun" pitchFamily="2"/>
                <a:cs typeface="Mangal" pitchFamily="2"/>
              </a:rPr>
              <a:t>RICAVI non superiori ad € 200.000,00;</a:t>
            </a:r>
          </a:p>
          <a:p>
            <a:pPr marL="285750" indent="-285750" algn="just" eaLnBrk="1" fontAlgn="auto" hangingPunct="1">
              <a:spcBef>
                <a:spcPts val="0"/>
              </a:spcBef>
              <a:spcAft>
                <a:spcPts val="0"/>
              </a:spcAft>
              <a:buFontTx/>
              <a:buChar char="-"/>
              <a:defRPr sz="1800"/>
            </a:pPr>
            <a:r>
              <a:rPr lang="it-IT" dirty="0">
                <a:solidFill>
                  <a:srgbClr val="000000"/>
                </a:solidFill>
                <a:latin typeface="Calibri" pitchFamily="18"/>
                <a:ea typeface="SimSun" pitchFamily="2"/>
                <a:cs typeface="Mangal" pitchFamily="2"/>
              </a:rPr>
              <a:t>DEBITI anche non scaduti non superiori ad € 500.000,00</a:t>
            </a:r>
          </a:p>
          <a:p>
            <a:pPr algn="just" eaLnBrk="1" fontAlgn="auto" hangingPunct="1">
              <a:spcBef>
                <a:spcPts val="0"/>
              </a:spcBef>
              <a:spcAft>
                <a:spcPts val="0"/>
              </a:spcAft>
              <a:defRPr sz="1800"/>
            </a:pPr>
            <a:endParaRPr lang="it-IT" dirty="0">
              <a:solidFill>
                <a:srgbClr val="000000"/>
              </a:solidFill>
              <a:latin typeface="Calibri" pitchFamily="18"/>
              <a:ea typeface="SimSun" pitchFamily="2"/>
              <a:cs typeface="Mangal" pitchFamily="2"/>
            </a:endParaRPr>
          </a:p>
          <a:p>
            <a:pPr algn="just" eaLnBrk="1" fontAlgn="auto" hangingPunct="1">
              <a:spcBef>
                <a:spcPts val="0"/>
              </a:spcBef>
              <a:spcAft>
                <a:spcPts val="0"/>
              </a:spcAft>
              <a:defRPr sz="1800"/>
            </a:pPr>
            <a:r>
              <a:rPr lang="it-IT" dirty="0">
                <a:solidFill>
                  <a:srgbClr val="000000"/>
                </a:solidFill>
                <a:latin typeface="Calibri" pitchFamily="18"/>
                <a:ea typeface="SimSun" pitchFamily="2"/>
                <a:cs typeface="Mangal" pitchFamily="2"/>
              </a:rPr>
              <a:t>Presentazione di un piano di ristrutturazione dei debiti che indichi in modo specifico tempi e modalità per superare la crisi da sovraindebitamento.</a:t>
            </a:r>
          </a:p>
          <a:p>
            <a:pPr algn="just" eaLnBrk="1" fontAlgn="auto" hangingPunct="1">
              <a:spcBef>
                <a:spcPts val="0"/>
              </a:spcBef>
              <a:spcAft>
                <a:spcPts val="0"/>
              </a:spcAft>
              <a:defRPr sz="1800"/>
            </a:pPr>
            <a:r>
              <a:rPr lang="it-IT" b="1" dirty="0">
                <a:solidFill>
                  <a:srgbClr val="000000"/>
                </a:solidFill>
                <a:latin typeface="Calibri" pitchFamily="18"/>
                <a:ea typeface="SimSun" pitchFamily="2"/>
                <a:cs typeface="Mangal" pitchFamily="2"/>
              </a:rPr>
              <a:t>3.   Presupposti oggettivi.</a:t>
            </a:r>
          </a:p>
          <a:p>
            <a:pPr marL="285750" indent="-285750" algn="just" eaLnBrk="1" fontAlgn="auto" hangingPunct="1">
              <a:spcBef>
                <a:spcPts val="0"/>
              </a:spcBef>
              <a:spcAft>
                <a:spcPts val="0"/>
              </a:spcAft>
              <a:buFontTx/>
              <a:buChar char="-"/>
              <a:defRPr sz="1800"/>
            </a:pPr>
            <a:r>
              <a:rPr lang="it-IT" dirty="0">
                <a:solidFill>
                  <a:srgbClr val="000000"/>
                </a:solidFill>
                <a:latin typeface="Calibri" pitchFamily="18"/>
                <a:ea typeface="SimSun" pitchFamily="2"/>
                <a:cs typeface="Mangal" pitchFamily="2"/>
              </a:rPr>
              <a:t>Proposta a contenuto libero</a:t>
            </a:r>
          </a:p>
          <a:p>
            <a:pPr marL="285750" indent="-285750" algn="just" eaLnBrk="1" fontAlgn="auto" hangingPunct="1">
              <a:spcBef>
                <a:spcPts val="0"/>
              </a:spcBef>
              <a:spcAft>
                <a:spcPts val="0"/>
              </a:spcAft>
              <a:buFontTx/>
              <a:buChar char="-"/>
              <a:defRPr sz="1800"/>
            </a:pPr>
            <a:r>
              <a:rPr lang="it-IT" dirty="0">
                <a:solidFill>
                  <a:srgbClr val="000000"/>
                </a:solidFill>
                <a:latin typeface="Calibri" pitchFamily="18"/>
                <a:ea typeface="SimSun" pitchFamily="2"/>
                <a:cs typeface="Mangal" pitchFamily="2"/>
              </a:rPr>
              <a:t>Può essere proposto solo in caso di continuità aziendale o di apporto di risorse esterne (viene abolito il concordato liquidatorio)</a:t>
            </a:r>
          </a:p>
          <a:p>
            <a:pPr marL="285750" indent="-285750" algn="just" eaLnBrk="1" fontAlgn="auto" hangingPunct="1">
              <a:spcBef>
                <a:spcPts val="0"/>
              </a:spcBef>
              <a:spcAft>
                <a:spcPts val="0"/>
              </a:spcAft>
              <a:buFontTx/>
              <a:buChar char="-"/>
              <a:defRPr sz="1800"/>
            </a:pPr>
            <a:r>
              <a:rPr lang="it-IT" dirty="0">
                <a:solidFill>
                  <a:srgbClr val="000000"/>
                </a:solidFill>
                <a:latin typeface="Calibri" pitchFamily="18"/>
                <a:ea typeface="SimSun" pitchFamily="2"/>
                <a:cs typeface="Mangal" pitchFamily="2"/>
              </a:rPr>
              <a:t>Situazione aggiornata patrimoniale e finanziaria</a:t>
            </a:r>
          </a:p>
          <a:p>
            <a:pPr algn="just" eaLnBrk="1" fontAlgn="auto" hangingPunct="1">
              <a:spcBef>
                <a:spcPts val="0"/>
              </a:spcBef>
              <a:spcAft>
                <a:spcPts val="0"/>
              </a:spcAft>
              <a:defRPr sz="1800"/>
            </a:pPr>
            <a:endParaRPr lang="it-IT" dirty="0">
              <a:solidFill>
                <a:srgbClr val="000000"/>
              </a:solidFill>
              <a:latin typeface="Calibri" pitchFamily="18"/>
              <a:ea typeface="SimSun" pitchFamily="2"/>
              <a:cs typeface="Mangal" pitchFamily="2"/>
            </a:endParaRPr>
          </a:p>
          <a:p>
            <a:pPr eaLnBrk="1" fontAlgn="auto" hangingPunct="1">
              <a:spcBef>
                <a:spcPts val="0"/>
              </a:spcBef>
              <a:spcAft>
                <a:spcPts val="0"/>
              </a:spcAft>
              <a:defRPr sz="1800"/>
            </a:pPr>
            <a:endParaRPr lang="it-IT" dirty="0">
              <a:solidFill>
                <a:srgbClr val="000000"/>
              </a:solidFill>
              <a:latin typeface="Calibri" pitchFamily="18"/>
              <a:ea typeface="SimSun" pitchFamily="2"/>
              <a:cs typeface="Mangal" pitchFamily="2"/>
            </a:endParaRPr>
          </a:p>
        </p:txBody>
      </p:sp>
      <p:pic>
        <p:nvPicPr>
          <p:cNvPr id="83971" name="Picture 5">
            <a:extLst>
              <a:ext uri="{FF2B5EF4-FFF2-40B4-BE49-F238E27FC236}">
                <a16:creationId xmlns:a16="http://schemas.microsoft.com/office/drawing/2014/main" id="{2AE9F9D3-362C-4E2C-8571-7BB4FD813C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6313" y="219075"/>
            <a:ext cx="1985962"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2" name="Segnaposto piè di pagina 9">
            <a:extLst>
              <a:ext uri="{FF2B5EF4-FFF2-40B4-BE49-F238E27FC236}">
                <a16:creationId xmlns:a16="http://schemas.microsoft.com/office/drawing/2014/main" id="{A3AF687C-D480-40CD-B651-531B37677B30}"/>
              </a:ext>
            </a:extLst>
          </p:cNvPr>
          <p:cNvSpPr>
            <a:spLocks/>
          </p:cNvSpPr>
          <p:nvPr/>
        </p:nvSpPr>
        <p:spPr bwMode="auto">
          <a:xfrm>
            <a:off x="10058400" y="6557963"/>
            <a:ext cx="1793875" cy="230187"/>
          </a:xfrm>
          <a:custGeom>
            <a:avLst/>
            <a:gdLst>
              <a:gd name="T0" fmla="*/ 2147483646 w 21600"/>
              <a:gd name="T1" fmla="*/ 0 h 21600"/>
              <a:gd name="T2" fmla="*/ 2147483646 w 21600"/>
              <a:gd name="T3" fmla="*/ 2147483646 h 21600"/>
              <a:gd name="T4" fmla="*/ 2147483646 w 21600"/>
              <a:gd name="T5" fmla="*/ 2147483646 h 21600"/>
              <a:gd name="T6" fmla="*/ 0 w 21600"/>
              <a:gd name="T7" fmla="*/ 2147483646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r>
              <a:rPr lang="it-IT" altLang="it-IT" sz="1000" dirty="0">
                <a:solidFill>
                  <a:srgbClr val="000000"/>
                </a:solidFill>
                <a:latin typeface="Calibri" panose="020F0502020204030204" pitchFamily="34" charset="0"/>
                <a:ea typeface="SimSun" panose="02010600030101010101" pitchFamily="2" charset="-122"/>
                <a:cs typeface="Mangal" panose="02040503050203030202" pitchFamily="18" charset="0"/>
              </a:rPr>
              <a:t>                                                     Dott. Alfredo Barbaranelli    28</a:t>
            </a:r>
          </a:p>
        </p:txBody>
      </p:sp>
      <p:pic>
        <p:nvPicPr>
          <p:cNvPr id="7" name="Immagine 3">
            <a:extLst>
              <a:ext uri="{FF2B5EF4-FFF2-40B4-BE49-F238E27FC236}">
                <a16:creationId xmlns:a16="http://schemas.microsoft.com/office/drawing/2014/main" id="{81C4E2E9-867C-4AB5-89EA-504C8A2944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423" y="81644"/>
            <a:ext cx="2380308"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1">
            <a:extLst>
              <a:ext uri="{FF2B5EF4-FFF2-40B4-BE49-F238E27FC236}">
                <a16:creationId xmlns:a16="http://schemas.microsoft.com/office/drawing/2014/main" id="{03CCD508-7C76-4583-BE55-318C51FC29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09050" y="1078154"/>
            <a:ext cx="1160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A1923629-65AF-4CB4-9687-E3827A8DA88D}"/>
              </a:ext>
            </a:extLst>
          </p:cNvPr>
          <p:cNvSpPr/>
          <p:nvPr/>
        </p:nvSpPr>
        <p:spPr>
          <a:xfrm>
            <a:off x="211138" y="-53975"/>
            <a:ext cx="11769725" cy="366031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5000" rIns="90000" bIns="45000" compatLnSpc="0">
            <a:spAutoFit/>
          </a:bodyPr>
          <a:lstStyle/>
          <a:p>
            <a:pPr algn="ctr" eaLnBrk="1" fontAlgn="auto" hangingPunct="1">
              <a:spcBef>
                <a:spcPts val="0"/>
              </a:spcBef>
              <a:spcAft>
                <a:spcPts val="0"/>
              </a:spcAft>
              <a:defRPr sz="1800"/>
            </a:pPr>
            <a:r>
              <a:rPr lang="it-IT" sz="1600" b="1" dirty="0">
                <a:solidFill>
                  <a:srgbClr val="000000"/>
                </a:solidFill>
                <a:latin typeface="Calibri" pitchFamily="18"/>
                <a:ea typeface="SimSun" pitchFamily="2"/>
                <a:cs typeface="Mangal" pitchFamily="2"/>
              </a:rPr>
              <a:t>CONCORDATO MINORE – CONFRONTO CON L’ACCORDO DEL DEBITORE</a:t>
            </a:r>
          </a:p>
          <a:p>
            <a:pPr algn="ctr" eaLnBrk="1" fontAlgn="auto" hangingPunct="1">
              <a:spcBef>
                <a:spcPts val="0"/>
              </a:spcBef>
              <a:spcAft>
                <a:spcPts val="0"/>
              </a:spcAft>
              <a:defRPr sz="1800"/>
            </a:pPr>
            <a:r>
              <a:rPr lang="it-IT" sz="1600" b="1" dirty="0">
                <a:solidFill>
                  <a:srgbClr val="000000"/>
                </a:solidFill>
                <a:latin typeface="Calibri" pitchFamily="18"/>
                <a:ea typeface="SimSun" pitchFamily="2"/>
                <a:cs typeface="Mangal" pitchFamily="2"/>
              </a:rPr>
              <a:t>  RIFORMATO DALLA L. 176/2020</a:t>
            </a:r>
          </a:p>
          <a:p>
            <a:pPr algn="ctr" eaLnBrk="1" fontAlgn="auto" hangingPunct="1">
              <a:spcBef>
                <a:spcPts val="0"/>
              </a:spcBef>
              <a:spcAft>
                <a:spcPts val="0"/>
              </a:spcAft>
              <a:defRPr sz="1800"/>
            </a:pPr>
            <a:r>
              <a:rPr lang="it-IT" sz="1600" b="1" dirty="0">
                <a:solidFill>
                  <a:srgbClr val="000000"/>
                </a:solidFill>
                <a:latin typeface="Calibri" pitchFamily="18"/>
                <a:ea typeface="SimSun" pitchFamily="2"/>
                <a:cs typeface="Mangal" pitchFamily="2"/>
              </a:rPr>
              <a:t>Art. 74-83 </a:t>
            </a:r>
            <a:r>
              <a:rPr lang="it-IT" sz="1600" b="1" dirty="0" err="1">
                <a:solidFill>
                  <a:srgbClr val="000000"/>
                </a:solidFill>
                <a:latin typeface="Calibri" pitchFamily="18"/>
                <a:ea typeface="SimSun" pitchFamily="2"/>
                <a:cs typeface="Mangal" pitchFamily="2"/>
              </a:rPr>
              <a:t>d.l.</a:t>
            </a:r>
            <a:r>
              <a:rPr lang="it-IT" sz="1600" b="1" dirty="0">
                <a:solidFill>
                  <a:srgbClr val="000000"/>
                </a:solidFill>
                <a:latin typeface="Calibri" pitchFamily="18"/>
                <a:ea typeface="SimSun" pitchFamily="2"/>
                <a:cs typeface="Mangal" pitchFamily="2"/>
              </a:rPr>
              <a:t> 14/2019 e Art. 4-ter L.176/2020 e L.3/2012</a:t>
            </a:r>
          </a:p>
          <a:p>
            <a:pPr algn="just" eaLnBrk="1" fontAlgn="auto" hangingPunct="1">
              <a:spcBef>
                <a:spcPts val="0"/>
              </a:spcBef>
              <a:spcAft>
                <a:spcPts val="0"/>
              </a:spcAft>
              <a:defRPr sz="1800"/>
            </a:pPr>
            <a:r>
              <a:rPr lang="it-IT" dirty="0">
                <a:solidFill>
                  <a:srgbClr val="000000"/>
                </a:solidFill>
                <a:latin typeface="Calibri" pitchFamily="18"/>
                <a:ea typeface="SimSun" pitchFamily="2"/>
                <a:cs typeface="Mangal" pitchFamily="2"/>
              </a:rPr>
              <a:t>- Soddisfacimento anche parziale dei crediti in qualsiasi forma</a:t>
            </a:r>
          </a:p>
          <a:p>
            <a:pPr algn="just" eaLnBrk="1" fontAlgn="auto" hangingPunct="1">
              <a:spcBef>
                <a:spcPts val="0"/>
              </a:spcBef>
              <a:spcAft>
                <a:spcPts val="0"/>
              </a:spcAft>
              <a:buSzPct val="45000"/>
              <a:buFont typeface="StarSymbol"/>
              <a:buChar char="-"/>
              <a:defRPr sz="1800"/>
            </a:pPr>
            <a:r>
              <a:rPr lang="it-IT" dirty="0">
                <a:solidFill>
                  <a:srgbClr val="000000"/>
                </a:solidFill>
                <a:latin typeface="Calibri" pitchFamily="18"/>
                <a:ea typeface="SimSun" pitchFamily="2"/>
                <a:cs typeface="Mangal" pitchFamily="2"/>
              </a:rPr>
              <a:t>La domanda deve contenere il seguente elenco:</a:t>
            </a:r>
          </a:p>
          <a:p>
            <a:pPr algn="just" eaLnBrk="1" fontAlgn="auto" hangingPunct="1">
              <a:spcBef>
                <a:spcPts val="0"/>
              </a:spcBef>
              <a:spcAft>
                <a:spcPts val="0"/>
              </a:spcAft>
              <a:buSzPct val="45000"/>
              <a:buFont typeface="StarSymbol"/>
              <a:buChar char="-"/>
              <a:defRPr sz="1800"/>
            </a:pPr>
            <a:r>
              <a:rPr lang="it-IT" dirty="0">
                <a:solidFill>
                  <a:srgbClr val="000000"/>
                </a:solidFill>
                <a:latin typeface="Calibri" pitchFamily="18"/>
                <a:ea typeface="SimSun" pitchFamily="2"/>
                <a:cs typeface="Mangal" pitchFamily="2"/>
              </a:rPr>
              <a:t>Tutti i creditori con le somme dovute e i gradi di prelazione</a:t>
            </a:r>
          </a:p>
          <a:p>
            <a:pPr algn="just" eaLnBrk="1" fontAlgn="auto" hangingPunct="1">
              <a:spcBef>
                <a:spcPts val="0"/>
              </a:spcBef>
              <a:spcAft>
                <a:spcPts val="0"/>
              </a:spcAft>
              <a:buSzPct val="45000"/>
              <a:buFont typeface="StarSymbol"/>
              <a:buChar char="-"/>
              <a:defRPr sz="1800"/>
            </a:pPr>
            <a:r>
              <a:rPr lang="it-IT" dirty="0">
                <a:solidFill>
                  <a:srgbClr val="000000"/>
                </a:solidFill>
                <a:latin typeface="Calibri" pitchFamily="18"/>
                <a:ea typeface="SimSun" pitchFamily="2"/>
                <a:cs typeface="Mangal" pitchFamily="2"/>
              </a:rPr>
              <a:t>Consistenza e composizione del patrimonio</a:t>
            </a:r>
          </a:p>
          <a:p>
            <a:pPr algn="just" eaLnBrk="1" fontAlgn="auto" hangingPunct="1">
              <a:spcBef>
                <a:spcPts val="0"/>
              </a:spcBef>
              <a:spcAft>
                <a:spcPts val="0"/>
              </a:spcAft>
              <a:buSzPct val="45000"/>
              <a:buFont typeface="StarSymbol"/>
              <a:buChar char="-"/>
              <a:defRPr sz="1800"/>
            </a:pPr>
            <a:r>
              <a:rPr lang="it-IT" dirty="0">
                <a:solidFill>
                  <a:srgbClr val="000000"/>
                </a:solidFill>
                <a:latin typeface="Calibri" pitchFamily="18"/>
                <a:ea typeface="SimSun" pitchFamily="2"/>
                <a:cs typeface="Mangal" pitchFamily="2"/>
              </a:rPr>
              <a:t>Atti di straordinaria amministrazione compiuti negli ultimi 5 anni</a:t>
            </a:r>
          </a:p>
          <a:p>
            <a:pPr algn="just" eaLnBrk="1" fontAlgn="auto" hangingPunct="1">
              <a:spcBef>
                <a:spcPts val="0"/>
              </a:spcBef>
              <a:spcAft>
                <a:spcPts val="0"/>
              </a:spcAft>
              <a:buSzPct val="45000"/>
              <a:buFont typeface="StarSymbol"/>
              <a:buChar char="-"/>
              <a:defRPr sz="1800"/>
            </a:pPr>
            <a:r>
              <a:rPr lang="it-IT" dirty="0">
                <a:solidFill>
                  <a:srgbClr val="000000"/>
                </a:solidFill>
                <a:latin typeface="Calibri" pitchFamily="18"/>
                <a:ea typeface="SimSun" pitchFamily="2"/>
                <a:cs typeface="Mangal" pitchFamily="2"/>
              </a:rPr>
              <a:t>Dichiarazioni dei redditi degli ultimi tre anni</a:t>
            </a:r>
          </a:p>
          <a:p>
            <a:pPr algn="just" eaLnBrk="1" fontAlgn="auto" hangingPunct="1">
              <a:spcBef>
                <a:spcPts val="0"/>
              </a:spcBef>
              <a:spcAft>
                <a:spcPts val="0"/>
              </a:spcAft>
              <a:buSzPct val="45000"/>
              <a:buFont typeface="StarSymbol"/>
              <a:buChar char="-"/>
              <a:defRPr sz="1800"/>
            </a:pPr>
            <a:r>
              <a:rPr lang="it-IT" dirty="0">
                <a:solidFill>
                  <a:srgbClr val="000000"/>
                </a:solidFill>
                <a:latin typeface="Calibri" pitchFamily="18"/>
                <a:ea typeface="SimSun" pitchFamily="2"/>
                <a:cs typeface="Mangal" pitchFamily="2"/>
              </a:rPr>
              <a:t>Bilanci degli ultimi 3 anni</a:t>
            </a:r>
          </a:p>
          <a:p>
            <a:pPr algn="just" eaLnBrk="1" fontAlgn="auto" hangingPunct="1">
              <a:spcBef>
                <a:spcPts val="0"/>
              </a:spcBef>
              <a:spcAft>
                <a:spcPts val="0"/>
              </a:spcAft>
              <a:defRPr sz="1800"/>
            </a:pPr>
            <a:r>
              <a:rPr lang="it-IT" b="1" dirty="0">
                <a:solidFill>
                  <a:srgbClr val="FF0000"/>
                </a:solidFill>
                <a:latin typeface="Calibri" pitchFamily="18"/>
                <a:ea typeface="SimSun" pitchFamily="2"/>
                <a:cs typeface="Mangal" pitchFamily="2"/>
              </a:rPr>
              <a:t>Il procedimento si svolge dinanzi al tribunale in composizione monocratica.</a:t>
            </a:r>
          </a:p>
          <a:p>
            <a:pPr algn="just" eaLnBrk="1" fontAlgn="auto" hangingPunct="1">
              <a:spcBef>
                <a:spcPts val="0"/>
              </a:spcBef>
              <a:spcAft>
                <a:spcPts val="0"/>
              </a:spcAft>
              <a:defRPr sz="1800"/>
            </a:pPr>
            <a:endParaRPr lang="it-IT" b="1" dirty="0">
              <a:solidFill>
                <a:srgbClr val="000000"/>
              </a:solidFill>
              <a:latin typeface="Calibri" pitchFamily="18"/>
              <a:ea typeface="SimSun" pitchFamily="2"/>
              <a:cs typeface="Mangal" pitchFamily="2"/>
            </a:endParaRPr>
          </a:p>
          <a:p>
            <a:pPr eaLnBrk="1" fontAlgn="auto" hangingPunct="1">
              <a:spcBef>
                <a:spcPts val="0"/>
              </a:spcBef>
              <a:spcAft>
                <a:spcPts val="0"/>
              </a:spcAft>
              <a:defRPr sz="1800"/>
            </a:pPr>
            <a:endParaRPr lang="it-IT" dirty="0">
              <a:solidFill>
                <a:srgbClr val="000000"/>
              </a:solidFill>
              <a:latin typeface="Calibri" pitchFamily="18"/>
              <a:ea typeface="SimSun" pitchFamily="2"/>
              <a:cs typeface="Mangal" pitchFamily="2"/>
            </a:endParaRPr>
          </a:p>
        </p:txBody>
      </p:sp>
      <p:pic>
        <p:nvPicPr>
          <p:cNvPr id="86019" name="Picture 5">
            <a:extLst>
              <a:ext uri="{FF2B5EF4-FFF2-40B4-BE49-F238E27FC236}">
                <a16:creationId xmlns:a16="http://schemas.microsoft.com/office/drawing/2014/main" id="{F07B315D-6B02-449A-8CCF-C32935BC2B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6552" y="329557"/>
            <a:ext cx="200342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0" name="Segnaposto piè di pagina 9">
            <a:extLst>
              <a:ext uri="{FF2B5EF4-FFF2-40B4-BE49-F238E27FC236}">
                <a16:creationId xmlns:a16="http://schemas.microsoft.com/office/drawing/2014/main" id="{636FB037-DCFF-47D3-86B5-F94D27ECC4A5}"/>
              </a:ext>
            </a:extLst>
          </p:cNvPr>
          <p:cNvSpPr>
            <a:spLocks/>
          </p:cNvSpPr>
          <p:nvPr/>
        </p:nvSpPr>
        <p:spPr bwMode="auto">
          <a:xfrm>
            <a:off x="10058400" y="6557963"/>
            <a:ext cx="1793875" cy="230187"/>
          </a:xfrm>
          <a:custGeom>
            <a:avLst/>
            <a:gdLst>
              <a:gd name="T0" fmla="*/ 2147483646 w 21600"/>
              <a:gd name="T1" fmla="*/ 0 h 21600"/>
              <a:gd name="T2" fmla="*/ 2147483646 w 21600"/>
              <a:gd name="T3" fmla="*/ 2147483646 h 21600"/>
              <a:gd name="T4" fmla="*/ 2147483646 w 21600"/>
              <a:gd name="T5" fmla="*/ 2147483646 h 21600"/>
              <a:gd name="T6" fmla="*/ 0 w 21600"/>
              <a:gd name="T7" fmla="*/ 2147483646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r>
              <a:rPr lang="it-IT" altLang="it-IT" sz="1000" dirty="0">
                <a:solidFill>
                  <a:srgbClr val="000000"/>
                </a:solidFill>
                <a:latin typeface="Calibri" panose="020F0502020204030204" pitchFamily="34" charset="0"/>
                <a:ea typeface="SimSun" panose="02010600030101010101" pitchFamily="2" charset="-122"/>
                <a:cs typeface="Mangal" panose="02040503050203030202" pitchFamily="18" charset="0"/>
              </a:rPr>
              <a:t>                                                     Dott. Alfredo Barbaranelli    29</a:t>
            </a:r>
          </a:p>
        </p:txBody>
      </p:sp>
      <p:pic>
        <p:nvPicPr>
          <p:cNvPr id="6" name="Immagine 3">
            <a:extLst>
              <a:ext uri="{FF2B5EF4-FFF2-40B4-BE49-F238E27FC236}">
                <a16:creationId xmlns:a16="http://schemas.microsoft.com/office/drawing/2014/main" id="{96731DBC-F495-476A-BC89-8CEDC2E25D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422" y="271848"/>
            <a:ext cx="2932113" cy="420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1">
            <a:extLst>
              <a:ext uri="{FF2B5EF4-FFF2-40B4-BE49-F238E27FC236}">
                <a16:creationId xmlns:a16="http://schemas.microsoft.com/office/drawing/2014/main" id="{D56B59B1-B592-4819-818C-B218AE3409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27826" y="1407668"/>
            <a:ext cx="1160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CasellaDiTesto 1">
            <a:extLst>
              <a:ext uri="{FF2B5EF4-FFF2-40B4-BE49-F238E27FC236}">
                <a16:creationId xmlns:a16="http://schemas.microsoft.com/office/drawing/2014/main" id="{D09B4D80-00CF-4E24-85E4-EEE0E6014CEF}"/>
              </a:ext>
            </a:extLst>
          </p:cNvPr>
          <p:cNvSpPr txBox="1">
            <a:spLocks noChangeArrowheads="1"/>
          </p:cNvSpPr>
          <p:nvPr/>
        </p:nvSpPr>
        <p:spPr bwMode="auto">
          <a:xfrm>
            <a:off x="285750" y="552450"/>
            <a:ext cx="11620500" cy="2114425"/>
          </a:xfrm>
          <a:prstGeom prst="rect">
            <a:avLst/>
          </a:prstGeom>
          <a:noFill/>
          <a:ln>
            <a:noFill/>
          </a:ln>
        </p:spPr>
        <p:txBody>
          <a:bodyPr>
            <a:spAutoFit/>
          </a:bodyPr>
          <a:lstStyle>
            <a:lvl1pPr>
              <a:lnSpc>
                <a:spcPct val="90000"/>
              </a:lnSpc>
              <a:spcAft>
                <a:spcPts val="1413"/>
              </a:spcAft>
              <a:defRPr sz="2800">
                <a:solidFill>
                  <a:srgbClr val="000000"/>
                </a:solidFill>
                <a:latin typeface="Calibri" panose="020F0502020204030204" pitchFamily="34" charset="0"/>
                <a:ea typeface="SimSun" panose="02010600030101010101" pitchFamily="2" charset="-122"/>
                <a:cs typeface="Mangal" panose="02040503050203030202"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algn="just" eaLnBrk="1" fontAlgn="auto" hangingPunct="1">
              <a:spcBef>
                <a:spcPts val="0"/>
              </a:spcBef>
              <a:spcAft>
                <a:spcPts val="0"/>
              </a:spcAft>
              <a:defRPr sz="1800"/>
            </a:pPr>
            <a:r>
              <a:rPr lang="it-IT" sz="1600" b="1" dirty="0">
                <a:solidFill>
                  <a:srgbClr val="FF0000"/>
                </a:solidFill>
                <a:latin typeface="Calibri" pitchFamily="18"/>
                <a:ea typeface="SimSun" pitchFamily="2"/>
                <a:cs typeface="Mangal" pitchFamily="2"/>
              </a:rPr>
              <a:t>La disciplina presente in quest’articolo viene trasfusa nell’articolato di cui alla legge 3/2012, nell’articolo 8 dove viene aggiunto il comma 1-ter e quater ed è valida anche se il debitore non è consumatore e presenta la procedura di accordo in continuità.</a:t>
            </a:r>
          </a:p>
          <a:p>
            <a:pPr algn="just" eaLnBrk="1" fontAlgn="auto" hangingPunct="1">
              <a:spcBef>
                <a:spcPts val="0"/>
              </a:spcBef>
              <a:spcAft>
                <a:spcPts val="0"/>
              </a:spcAft>
              <a:defRPr sz="1800"/>
            </a:pPr>
            <a:endParaRPr lang="it-IT" sz="1600" b="1" dirty="0">
              <a:latin typeface="Calibri" pitchFamily="18"/>
              <a:ea typeface="SimSun" pitchFamily="2"/>
              <a:cs typeface="Mangal" pitchFamily="2"/>
            </a:endParaRPr>
          </a:p>
          <a:p>
            <a:pPr marL="342900" indent="-342900" algn="just" eaLnBrk="1" fontAlgn="auto" hangingPunct="1">
              <a:spcBef>
                <a:spcPts val="0"/>
              </a:spcBef>
              <a:spcAft>
                <a:spcPts val="0"/>
              </a:spcAft>
              <a:buFontTx/>
              <a:buAutoNum type="arabicPeriod" startAt="5"/>
              <a:defRPr sz="1800"/>
            </a:pPr>
            <a:r>
              <a:rPr lang="it-IT" sz="1600" b="1" dirty="0">
                <a:latin typeface="Calibri" pitchFamily="18"/>
                <a:ea typeface="SimSun" pitchFamily="2"/>
                <a:cs typeface="Mangal" pitchFamily="2"/>
              </a:rPr>
              <a:t>Presentazione della domanda e attività OCC, art. 68 </a:t>
            </a:r>
            <a:r>
              <a:rPr lang="it-IT" sz="1600" b="1" dirty="0" err="1">
                <a:latin typeface="Calibri" pitchFamily="18"/>
                <a:ea typeface="SimSun" pitchFamily="2"/>
                <a:cs typeface="Mangal" pitchFamily="2"/>
              </a:rPr>
              <a:t>D.Lgs</a:t>
            </a:r>
            <a:r>
              <a:rPr lang="it-IT" sz="1600" b="1" dirty="0">
                <a:latin typeface="Calibri" pitchFamily="18"/>
                <a:ea typeface="SimSun" pitchFamily="2"/>
                <a:cs typeface="Mangal" pitchFamily="2"/>
              </a:rPr>
              <a:t> 14/2019 e L.176/2020 art. 4-ter, 1° comma lett. e).</a:t>
            </a:r>
          </a:p>
          <a:p>
            <a:pPr algn="just" eaLnBrk="1" fontAlgn="auto" hangingPunct="1">
              <a:spcBef>
                <a:spcPts val="0"/>
              </a:spcBef>
              <a:spcAft>
                <a:spcPts val="0"/>
              </a:spcAft>
              <a:defRPr sz="1800"/>
            </a:pPr>
            <a:r>
              <a:rPr lang="it-IT" sz="1600" b="1" dirty="0">
                <a:latin typeface="Calibri" pitchFamily="18"/>
                <a:ea typeface="SimSun" pitchFamily="2"/>
                <a:cs typeface="Mangal" pitchFamily="2"/>
              </a:rPr>
              <a:t>Parte aggiunta all’art. 9 della Legge 3/2012. Viene sostituito il comma 3-bis; viene aggiunto il comma 3-bis1 e 3-bis 2 e 3-bis 3, che inquadrano gli allegati alla domanda in caso di piano del consumatore, accordo del debitore, dove nel caso dell’accordo devono essere aggiunti: la percentuale, le modalità e i tempi di soddisfacimento dei creditori e la divisione in classi ove prevista.</a:t>
            </a:r>
          </a:p>
          <a:p>
            <a:pPr algn="just" eaLnBrk="1" fontAlgn="auto" hangingPunct="1">
              <a:spcBef>
                <a:spcPts val="0"/>
              </a:spcBef>
              <a:spcAft>
                <a:spcPts val="0"/>
              </a:spcAft>
              <a:defRPr sz="1800"/>
            </a:pPr>
            <a:r>
              <a:rPr lang="it-IT" sz="1600" b="1" dirty="0">
                <a:latin typeface="Calibri" pitchFamily="18"/>
                <a:ea typeface="SimSun" pitchFamily="2"/>
                <a:cs typeface="Mangal" pitchFamily="2"/>
              </a:rPr>
              <a:t> </a:t>
            </a:r>
          </a:p>
          <a:p>
            <a:pPr algn="just" eaLnBrk="1" fontAlgn="auto" hangingPunct="1">
              <a:spcBef>
                <a:spcPts val="0"/>
              </a:spcBef>
              <a:spcAft>
                <a:spcPts val="0"/>
              </a:spcAft>
              <a:defRPr sz="1800"/>
            </a:pPr>
            <a:endParaRPr lang="it-IT" altLang="it-IT" sz="1800" dirty="0"/>
          </a:p>
        </p:txBody>
      </p:sp>
      <p:pic>
        <p:nvPicPr>
          <p:cNvPr id="88067" name="Picture 5">
            <a:extLst>
              <a:ext uri="{FF2B5EF4-FFF2-40B4-BE49-F238E27FC236}">
                <a16:creationId xmlns:a16="http://schemas.microsoft.com/office/drawing/2014/main" id="{F9D20C7C-F583-489A-9ACB-3B7CCC4C24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4338" y="173038"/>
            <a:ext cx="2601912"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8" name="Segnaposto piè di pagina 9">
            <a:extLst>
              <a:ext uri="{FF2B5EF4-FFF2-40B4-BE49-F238E27FC236}">
                <a16:creationId xmlns:a16="http://schemas.microsoft.com/office/drawing/2014/main" id="{22658077-E46D-4A75-BFE3-CB95AEA3755D}"/>
              </a:ext>
            </a:extLst>
          </p:cNvPr>
          <p:cNvSpPr>
            <a:spLocks/>
          </p:cNvSpPr>
          <p:nvPr/>
        </p:nvSpPr>
        <p:spPr bwMode="auto">
          <a:xfrm>
            <a:off x="10112375" y="6305550"/>
            <a:ext cx="1793875" cy="230188"/>
          </a:xfrm>
          <a:custGeom>
            <a:avLst/>
            <a:gdLst>
              <a:gd name="T0" fmla="*/ 2147483646 w 21600"/>
              <a:gd name="T1" fmla="*/ 0 h 21600"/>
              <a:gd name="T2" fmla="*/ 2147483646 w 21600"/>
              <a:gd name="T3" fmla="*/ 2147483646 h 21600"/>
              <a:gd name="T4" fmla="*/ 2147483646 w 21600"/>
              <a:gd name="T5" fmla="*/ 2147483646 h 21600"/>
              <a:gd name="T6" fmla="*/ 0 w 21600"/>
              <a:gd name="T7" fmla="*/ 2147483646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r>
              <a:rPr lang="it-IT" altLang="it-IT" sz="1000" dirty="0">
                <a:solidFill>
                  <a:srgbClr val="000000"/>
                </a:solidFill>
                <a:latin typeface="Calibri" panose="020F0502020204030204" pitchFamily="34" charset="0"/>
                <a:ea typeface="SimSun" panose="02010600030101010101" pitchFamily="2" charset="-122"/>
                <a:cs typeface="Mangal" panose="02040503050203030202" pitchFamily="18" charset="0"/>
              </a:rPr>
              <a:t>                                                     Dott. Alfredo Barbaranelli    30</a:t>
            </a:r>
          </a:p>
        </p:txBody>
      </p:sp>
      <p:sp>
        <p:nvSpPr>
          <p:cNvPr id="2" name="Rettangolo 1">
            <a:extLst>
              <a:ext uri="{FF2B5EF4-FFF2-40B4-BE49-F238E27FC236}">
                <a16:creationId xmlns:a16="http://schemas.microsoft.com/office/drawing/2014/main" id="{5D521856-3A23-4AAE-AC48-56A719F738BE}"/>
              </a:ext>
            </a:extLst>
          </p:cNvPr>
          <p:cNvSpPr/>
          <p:nvPr/>
        </p:nvSpPr>
        <p:spPr>
          <a:xfrm>
            <a:off x="3348624" y="4296427"/>
            <a:ext cx="5494751" cy="20091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1" fontAlgn="auto" hangingPunct="1">
              <a:spcBef>
                <a:spcPts val="0"/>
              </a:spcBef>
              <a:spcAft>
                <a:spcPts val="0"/>
              </a:spcAft>
              <a:defRPr sz="1800"/>
            </a:pPr>
            <a:r>
              <a:rPr lang="it-IT" sz="1800" dirty="0">
                <a:solidFill>
                  <a:schemeClr val="bg1"/>
                </a:solidFill>
                <a:latin typeface="Calibri" pitchFamily="18"/>
                <a:ea typeface="SimSun" pitchFamily="2"/>
                <a:cs typeface="Mangal" pitchFamily="2"/>
              </a:rPr>
              <a:t>DOMANDA PRESENTATA AL GIUDICE PER IL TRAMITE DI OCC (e se nel territorio non vi sono OCC?)</a:t>
            </a:r>
          </a:p>
          <a:p>
            <a:pPr marL="285750" indent="-285750" algn="just" eaLnBrk="1" fontAlgn="auto" hangingPunct="1">
              <a:spcBef>
                <a:spcPts val="0"/>
              </a:spcBef>
              <a:spcAft>
                <a:spcPts val="0"/>
              </a:spcAft>
              <a:buFontTx/>
              <a:buChar char="-"/>
              <a:defRPr sz="1800"/>
            </a:pPr>
            <a:r>
              <a:rPr lang="it-IT" sz="1800" dirty="0">
                <a:solidFill>
                  <a:schemeClr val="bg1"/>
                </a:solidFill>
                <a:latin typeface="Calibri" pitchFamily="18"/>
                <a:ea typeface="SimSun" pitchFamily="2"/>
                <a:cs typeface="Mangal" pitchFamily="2"/>
              </a:rPr>
              <a:t>DOMANDA PRESENTATA DAL DEBITORE IN ASSENZA DI OCC COSTITUITO (nomina del professionista delegato facente funzioni in contrasto con Ordinanza Tribunale di Roma che devolve tutte le procedure all’OCC.)</a:t>
            </a:r>
          </a:p>
        </p:txBody>
      </p:sp>
      <p:pic>
        <p:nvPicPr>
          <p:cNvPr id="7" name="Immagine 3">
            <a:extLst>
              <a:ext uri="{FF2B5EF4-FFF2-40B4-BE49-F238E27FC236}">
                <a16:creationId xmlns:a16="http://schemas.microsoft.com/office/drawing/2014/main" id="{DC7768BE-7C3C-417E-B9C1-E025FCC2CE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422" y="81644"/>
            <a:ext cx="2932113" cy="470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1">
            <a:extLst>
              <a:ext uri="{FF2B5EF4-FFF2-40B4-BE49-F238E27FC236}">
                <a16:creationId xmlns:a16="http://schemas.microsoft.com/office/drawing/2014/main" id="{C57DC6DE-76D2-4B8A-94C9-ED34ACC932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8943" y="172244"/>
            <a:ext cx="1160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21C3FA0-59F8-441C-8376-8F9727B7A662}"/>
              </a:ext>
            </a:extLst>
          </p:cNvPr>
          <p:cNvSpPr>
            <a:spLocks noGrp="1"/>
          </p:cNvSpPr>
          <p:nvPr>
            <p:ph idx="4294967295"/>
          </p:nvPr>
        </p:nvSpPr>
        <p:spPr>
          <a:xfrm>
            <a:off x="0" y="927100"/>
            <a:ext cx="11901488" cy="5153025"/>
          </a:xfrm>
        </p:spPr>
        <p:txBody>
          <a:bodyPr>
            <a:noAutofit/>
          </a:bodyPr>
          <a:lstStyle/>
          <a:p>
            <a:pPr marL="0" indent="0">
              <a:buNone/>
            </a:pPr>
            <a:r>
              <a:rPr lang="it-IT" sz="2400" dirty="0"/>
              <a:t>Requisiti della Start-up innovativa.</a:t>
            </a:r>
          </a:p>
          <a:p>
            <a:pPr>
              <a:buFontTx/>
              <a:buChar char="-"/>
            </a:pPr>
            <a:endParaRPr lang="it-IT" sz="1800" dirty="0"/>
          </a:p>
          <a:p>
            <a:pPr>
              <a:buFontTx/>
              <a:buChar char="-"/>
            </a:pPr>
            <a:endParaRPr lang="it-IT" sz="1800" dirty="0"/>
          </a:p>
          <a:p>
            <a:pPr>
              <a:buFontTx/>
              <a:buChar char="-"/>
            </a:pPr>
            <a:endParaRPr lang="it-IT" sz="1800" dirty="0"/>
          </a:p>
          <a:p>
            <a:pPr>
              <a:buFontTx/>
              <a:buChar char="-"/>
            </a:pPr>
            <a:endParaRPr lang="it-IT" sz="1800" dirty="0"/>
          </a:p>
        </p:txBody>
      </p:sp>
      <p:pic>
        <p:nvPicPr>
          <p:cNvPr id="5" name="Picture 5"/>
          <p:cNvPicPr>
            <a:picLocks noChangeAspect="1" noChangeArrowheads="1"/>
          </p:cNvPicPr>
          <p:nvPr/>
        </p:nvPicPr>
        <p:blipFill>
          <a:blip r:embed="rId2" cstate="print"/>
          <a:srcRect/>
          <a:stretch>
            <a:fillRect/>
          </a:stretch>
        </p:blipFill>
        <p:spPr bwMode="auto">
          <a:xfrm>
            <a:off x="0" y="0"/>
            <a:ext cx="2879725" cy="620712"/>
          </a:xfrm>
          <a:prstGeom prst="rect">
            <a:avLst/>
          </a:prstGeom>
          <a:noFill/>
          <a:ln w="9525">
            <a:noFill/>
            <a:miter lim="800000"/>
            <a:headEnd/>
            <a:tailEnd/>
          </a:ln>
        </p:spPr>
      </p:pic>
      <p:sp>
        <p:nvSpPr>
          <p:cNvPr id="2" name="Rettangolo 1">
            <a:extLst>
              <a:ext uri="{FF2B5EF4-FFF2-40B4-BE49-F238E27FC236}">
                <a16:creationId xmlns:a16="http://schemas.microsoft.com/office/drawing/2014/main" id="{E6D1B978-F366-45CD-B4E9-0861D9ADF7DD}"/>
              </a:ext>
            </a:extLst>
          </p:cNvPr>
          <p:cNvSpPr/>
          <p:nvPr/>
        </p:nvSpPr>
        <p:spPr>
          <a:xfrm>
            <a:off x="329513" y="1444481"/>
            <a:ext cx="10568131" cy="49416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it-IT" sz="1800" b="0" i="0" u="none" strike="noStrike" baseline="0" dirty="0">
              <a:solidFill>
                <a:srgbClr val="000000"/>
              </a:solidFill>
              <a:latin typeface="Consolas" panose="020B0609020204030204" pitchFamily="49" charset="0"/>
            </a:endParaRPr>
          </a:p>
          <a:p>
            <a:pPr marL="342900" marR="0" lvl="0" indent="-342900" algn="just" defTabSz="914400" rtl="0" eaLnBrk="0" fontAlgn="base" latinLnBrk="0" hangingPunct="0">
              <a:lnSpc>
                <a:spcPct val="100000"/>
              </a:lnSpc>
              <a:spcBef>
                <a:spcPct val="0"/>
              </a:spcBef>
              <a:spcAft>
                <a:spcPct val="0"/>
              </a:spcAft>
              <a:buClrTx/>
              <a:buSzTx/>
              <a:buFontTx/>
              <a:buAutoNum type="alphaLcParenR"/>
              <a:tabLst/>
            </a:pPr>
            <a:r>
              <a:rPr kumimoji="0" lang="it-IT" altLang="it-IT" sz="1800" b="0" i="0" u="none" strike="noStrike" cap="none" normalizeH="0" baseline="0" dirty="0">
                <a:ln>
                  <a:noFill/>
                </a:ln>
                <a:solidFill>
                  <a:schemeClr val="bg1"/>
                </a:solidFill>
                <a:effectLst/>
                <a:latin typeface="Roboto Mono"/>
              </a:rPr>
              <a:t>LETTERA SOPPRESSA DAL D.L. 76/2013;</a:t>
            </a:r>
          </a:p>
          <a:p>
            <a:pPr marL="342900" marR="0" lvl="0" indent="-342900" algn="just" defTabSz="914400" rtl="0" eaLnBrk="0" fontAlgn="base" latinLnBrk="0" hangingPunct="0">
              <a:lnSpc>
                <a:spcPct val="100000"/>
              </a:lnSpc>
              <a:spcBef>
                <a:spcPct val="0"/>
              </a:spcBef>
              <a:spcAft>
                <a:spcPct val="0"/>
              </a:spcAft>
              <a:buClrTx/>
              <a:buSzTx/>
              <a:buFontTx/>
              <a:buAutoNum type="alphaLcParenR"/>
              <a:tabLst/>
            </a:pPr>
            <a:r>
              <a:rPr kumimoji="0" lang="it-IT" altLang="it-IT" sz="1800" b="0" i="0" u="none" strike="noStrike" cap="none" normalizeH="0" baseline="0" dirty="0" err="1">
                <a:ln>
                  <a:noFill/>
                </a:ln>
                <a:solidFill>
                  <a:schemeClr val="bg1"/>
                </a:solidFill>
                <a:effectLst/>
                <a:latin typeface="Roboto Mono"/>
              </a:rPr>
              <a:t>e'</a:t>
            </a:r>
            <a:r>
              <a:rPr kumimoji="0" lang="it-IT" altLang="it-IT" sz="1800" b="0" i="0" u="none" strike="noStrike" cap="none" normalizeH="0" baseline="0" dirty="0">
                <a:ln>
                  <a:noFill/>
                </a:ln>
                <a:solidFill>
                  <a:schemeClr val="bg1"/>
                </a:solidFill>
                <a:effectLst/>
                <a:latin typeface="Roboto Mono"/>
              </a:rPr>
              <a:t> costituita da non più di sessanta mesi;</a:t>
            </a:r>
          </a:p>
          <a:p>
            <a:pPr marL="342900" marR="0" lvl="0" indent="-342900" algn="just" defTabSz="914400" rtl="0" eaLnBrk="0" fontAlgn="base" latinLnBrk="0" hangingPunct="0">
              <a:lnSpc>
                <a:spcPct val="100000"/>
              </a:lnSpc>
              <a:spcBef>
                <a:spcPct val="0"/>
              </a:spcBef>
              <a:spcAft>
                <a:spcPct val="0"/>
              </a:spcAft>
              <a:buClrTx/>
              <a:buSzTx/>
              <a:buFontTx/>
              <a:buAutoNum type="alphaLcParenR"/>
              <a:tabLst/>
            </a:pPr>
            <a:r>
              <a:rPr kumimoji="0" lang="it-IT" altLang="it-IT" sz="1800" b="0" i="0" u="none" strike="noStrike" cap="none" normalizeH="0" baseline="0" dirty="0" err="1">
                <a:ln>
                  <a:noFill/>
                </a:ln>
                <a:solidFill>
                  <a:schemeClr val="bg1"/>
                </a:solidFill>
                <a:effectLst/>
                <a:latin typeface="Roboto Mono"/>
              </a:rPr>
              <a:t>e'</a:t>
            </a:r>
            <a:r>
              <a:rPr kumimoji="0" lang="it-IT" altLang="it-IT" sz="1800" b="0" i="0" u="none" strike="noStrike" cap="none" normalizeH="0" baseline="0" dirty="0">
                <a:ln>
                  <a:noFill/>
                </a:ln>
                <a:solidFill>
                  <a:schemeClr val="bg1"/>
                </a:solidFill>
                <a:effectLst/>
                <a:latin typeface="Roboto Mono"/>
              </a:rPr>
              <a:t> residente in Italia ai sensi dell'articolo 73 del decreto del Presidente della Repubblica 22 dicembre 1986, n. 917, o in uno degli Stati membri dell'Unione europea o in Stati aderenti all'Accordo sullo spazio economico europeo, purché' abbia una sede produttiva o una filiale in Italia;</a:t>
            </a:r>
          </a:p>
          <a:p>
            <a:pPr marL="342900" marR="0" lvl="0" indent="-342900" algn="just" defTabSz="914400" rtl="0" eaLnBrk="0" fontAlgn="base" latinLnBrk="0" hangingPunct="0">
              <a:lnSpc>
                <a:spcPct val="100000"/>
              </a:lnSpc>
              <a:spcBef>
                <a:spcPct val="0"/>
              </a:spcBef>
              <a:spcAft>
                <a:spcPct val="0"/>
              </a:spcAft>
              <a:buClrTx/>
              <a:buSzTx/>
              <a:buFontTx/>
              <a:buAutoNum type="alphaLcParenR"/>
              <a:tabLst/>
            </a:pPr>
            <a:r>
              <a:rPr kumimoji="0" lang="it-IT" altLang="it-IT" sz="1800" b="0" i="0" u="none" strike="noStrike" cap="none" normalizeH="0" baseline="0" dirty="0">
                <a:ln>
                  <a:noFill/>
                </a:ln>
                <a:solidFill>
                  <a:schemeClr val="bg1"/>
                </a:solidFill>
                <a:effectLst/>
                <a:latin typeface="Roboto Mono"/>
              </a:rPr>
              <a:t>a partire dal secondo anno di attività della start-up innovativa, il totale del valore della produzione annua, così come risultante dall'ultimo bilancio approvato entro sei mesi dalla chiusura dell'esercizio, non è superiore a 5 milioni di euro;</a:t>
            </a:r>
          </a:p>
          <a:p>
            <a:pPr marL="342900" marR="0" lvl="0" indent="-342900" algn="just" defTabSz="914400" rtl="0" eaLnBrk="0" fontAlgn="base" latinLnBrk="0" hangingPunct="0">
              <a:lnSpc>
                <a:spcPct val="100000"/>
              </a:lnSpc>
              <a:spcBef>
                <a:spcPct val="0"/>
              </a:spcBef>
              <a:spcAft>
                <a:spcPct val="0"/>
              </a:spcAft>
              <a:buClrTx/>
              <a:buSzTx/>
              <a:buFontTx/>
              <a:buAutoNum type="alphaLcParenR"/>
              <a:tabLst/>
            </a:pPr>
            <a:r>
              <a:rPr kumimoji="0" lang="it-IT" altLang="it-IT" sz="1800" b="0" i="0" u="none" strike="noStrike" cap="none" normalizeH="0" baseline="0" dirty="0">
                <a:ln>
                  <a:noFill/>
                </a:ln>
                <a:solidFill>
                  <a:schemeClr val="bg1"/>
                </a:solidFill>
                <a:effectLst/>
                <a:latin typeface="Roboto Mono"/>
              </a:rPr>
              <a:t>non distribuisce, e non ha distribuito, utili;</a:t>
            </a:r>
          </a:p>
          <a:p>
            <a:pPr marL="342900" marR="0" lvl="0" indent="-342900" algn="just" defTabSz="914400" rtl="0" eaLnBrk="0" fontAlgn="base" latinLnBrk="0" hangingPunct="0">
              <a:lnSpc>
                <a:spcPct val="100000"/>
              </a:lnSpc>
              <a:spcBef>
                <a:spcPct val="0"/>
              </a:spcBef>
              <a:spcAft>
                <a:spcPct val="0"/>
              </a:spcAft>
              <a:buClrTx/>
              <a:buSzTx/>
              <a:buFontTx/>
              <a:buAutoNum type="alphaLcParenR"/>
              <a:tabLst/>
            </a:pPr>
            <a:r>
              <a:rPr kumimoji="0" lang="it-IT" altLang="it-IT" sz="1800" b="0" i="0" u="none" strike="noStrike" cap="none" normalizeH="0" baseline="0" dirty="0">
                <a:ln>
                  <a:noFill/>
                </a:ln>
                <a:solidFill>
                  <a:schemeClr val="bg1"/>
                </a:solidFill>
                <a:effectLst/>
                <a:latin typeface="Roboto Mono"/>
              </a:rPr>
              <a:t>ha, quale oggetto sociale esclusivo o prevalente, lo sviluppo, la produzione e la commercializzazione di prodotti o servizi innovativi ad alto valore tecnologico;</a:t>
            </a:r>
          </a:p>
          <a:p>
            <a:pPr marL="342900" marR="0" lvl="0" indent="-342900" algn="just" defTabSz="914400" rtl="0" eaLnBrk="0" fontAlgn="base" latinLnBrk="0" hangingPunct="0">
              <a:lnSpc>
                <a:spcPct val="100000"/>
              </a:lnSpc>
              <a:spcBef>
                <a:spcPct val="0"/>
              </a:spcBef>
              <a:spcAft>
                <a:spcPct val="0"/>
              </a:spcAft>
              <a:buClrTx/>
              <a:buSzTx/>
              <a:buFontTx/>
              <a:buAutoNum type="alphaLcParenR"/>
              <a:tabLst/>
            </a:pPr>
            <a:r>
              <a:rPr kumimoji="0" lang="it-IT" altLang="it-IT" sz="1800" b="0" i="0" u="none" strike="noStrike" cap="none" normalizeH="0" baseline="0" dirty="0">
                <a:ln>
                  <a:noFill/>
                </a:ln>
                <a:solidFill>
                  <a:schemeClr val="bg1"/>
                </a:solidFill>
                <a:effectLst/>
                <a:latin typeface="Roboto Mono"/>
              </a:rPr>
              <a:t>non è stata costituita da una fusione, scissione societaria o a seguito di cessione di azienda o di ramo di azienda; </a:t>
            </a:r>
            <a:endParaRPr kumimoji="0" lang="it-IT" altLang="it-IT" sz="3200" b="0" i="0" u="none" strike="noStrike" cap="none" normalizeH="0" baseline="0" dirty="0">
              <a:ln>
                <a:noFill/>
              </a:ln>
              <a:solidFill>
                <a:schemeClr val="bg1"/>
              </a:solidFill>
              <a:effectLst/>
              <a:latin typeface="Arial" panose="020B0604020202020204" pitchFamily="34" charset="0"/>
            </a:endParaRPr>
          </a:p>
        </p:txBody>
      </p:sp>
      <p:pic>
        <p:nvPicPr>
          <p:cNvPr id="6" name="Immagine 3">
            <a:extLst>
              <a:ext uri="{FF2B5EF4-FFF2-40B4-BE49-F238E27FC236}">
                <a16:creationId xmlns:a16="http://schemas.microsoft.com/office/drawing/2014/main" id="{FA73F688-4C70-4C12-8D38-F0F8DA8117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5444" y="178089"/>
            <a:ext cx="2932113"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1">
            <a:extLst>
              <a:ext uri="{FF2B5EF4-FFF2-40B4-BE49-F238E27FC236}">
                <a16:creationId xmlns:a16="http://schemas.microsoft.com/office/drawing/2014/main" id="{13F225FC-2C77-4B19-8C79-71AEA88B93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9472" y="314644"/>
            <a:ext cx="1160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a:extLst>
              <a:ext uri="{FF2B5EF4-FFF2-40B4-BE49-F238E27FC236}">
                <a16:creationId xmlns:a16="http://schemas.microsoft.com/office/drawing/2014/main" id="{5E16FAF5-281C-4713-9774-D5AB8278ED87}"/>
              </a:ext>
            </a:extLst>
          </p:cNvPr>
          <p:cNvSpPr>
            <a:spLocks noChangeArrowheads="1"/>
          </p:cNvSpPr>
          <p:nvPr/>
        </p:nvSpPr>
        <p:spPr bwMode="auto">
          <a:xfrm>
            <a:off x="0" y="67017"/>
            <a:ext cx="184731" cy="3231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8" name="Segnaposto numero diapositiva 5">
            <a:extLst>
              <a:ext uri="{FF2B5EF4-FFF2-40B4-BE49-F238E27FC236}">
                <a16:creationId xmlns:a16="http://schemas.microsoft.com/office/drawing/2014/main" id="{894A36EA-8317-4D16-B217-83A1BCFCC464}"/>
              </a:ext>
            </a:extLst>
          </p:cNvPr>
          <p:cNvSpPr>
            <a:spLocks noGrp="1"/>
          </p:cNvSpPr>
          <p:nvPr>
            <p:ph type="sldNum" sz="quarter" idx="12"/>
          </p:nvPr>
        </p:nvSpPr>
        <p:spPr>
          <a:xfrm>
            <a:off x="11071654" y="6356350"/>
            <a:ext cx="282146" cy="365125"/>
          </a:xfrm>
        </p:spPr>
        <p:txBody>
          <a:bodyPr vert="horz" lIns="91440" tIns="45720" rIns="91440" bIns="45720" rtlCol="0" anchor="ctr">
            <a:normAutofit/>
          </a:bodyPr>
          <a:lstStyle/>
          <a:p>
            <a:pPr>
              <a:spcAft>
                <a:spcPts val="600"/>
              </a:spcAft>
            </a:pPr>
            <a:r>
              <a:rPr lang="en-US" dirty="0"/>
              <a:t>3</a:t>
            </a:r>
          </a:p>
        </p:txBody>
      </p:sp>
    </p:spTree>
    <p:extLst>
      <p:ext uri="{BB962C8B-B14F-4D97-AF65-F5344CB8AC3E}">
        <p14:creationId xmlns:p14="http://schemas.microsoft.com/office/powerpoint/2010/main" val="14065745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59" name="Rectangle 1">
            <a:extLst>
              <a:ext uri="{FF2B5EF4-FFF2-40B4-BE49-F238E27FC236}">
                <a16:creationId xmlns:a16="http://schemas.microsoft.com/office/drawing/2014/main" id="{819CED97-C1C1-4C72-B47E-B65DD1C1BA46}"/>
              </a:ext>
            </a:extLst>
          </p:cNvPr>
          <p:cNvSpPr>
            <a:spLocks noChangeArrowheads="1"/>
          </p:cNvSpPr>
          <p:nvPr/>
        </p:nvSpPr>
        <p:spPr bwMode="auto">
          <a:xfrm>
            <a:off x="118150" y="712870"/>
            <a:ext cx="11561762" cy="5432256"/>
          </a:xfrm>
          <a:prstGeom prst="rect">
            <a:avLst/>
          </a:prstGeom>
          <a:noFill/>
          <a:ln>
            <a:noFill/>
          </a:ln>
          <a:effectLst/>
        </p:spPr>
        <p:txBody>
          <a:bodyPr bIns="0" anchor="ctr">
            <a:spAutoFit/>
          </a:bodyPr>
          <a:lstStyle>
            <a:lvl1pPr>
              <a:lnSpc>
                <a:spcPct val="90000"/>
              </a:lnSpc>
              <a:spcAft>
                <a:spcPts val="1413"/>
              </a:spcAft>
              <a:tabLst>
                <a:tab pos="228600" algn="l"/>
                <a:tab pos="449263" algn="l"/>
              </a:tabLst>
              <a:defRPr sz="2800">
                <a:solidFill>
                  <a:srgbClr val="000000"/>
                </a:solidFill>
                <a:latin typeface="Calibri" panose="020F0502020204030204" pitchFamily="34" charset="0"/>
                <a:ea typeface="SimSun" panose="02010600030101010101" pitchFamily="2" charset="-122"/>
                <a:cs typeface="Mangal" panose="02040503050203030202" pitchFamily="18" charset="0"/>
              </a:defRPr>
            </a:lvl1pPr>
            <a:lvl2pPr marL="685800" indent="-228600">
              <a:lnSpc>
                <a:spcPct val="90000"/>
              </a:lnSpc>
              <a:spcBef>
                <a:spcPts val="500"/>
              </a:spcBef>
              <a:buFont typeface="Arial" panose="020B0604020202020204" pitchFamily="34" charset="0"/>
              <a:buChar char="•"/>
              <a:tabLst>
                <a:tab pos="228600" algn="l"/>
                <a:tab pos="449263" algn="l"/>
              </a:tabLst>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tabLst>
                <a:tab pos="228600" algn="l"/>
                <a:tab pos="449263" algn="l"/>
              </a:tabLst>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tabLst>
                <a:tab pos="228600" algn="l"/>
                <a:tab pos="449263" algn="l"/>
              </a:tabLst>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tabLst>
                <a:tab pos="228600" algn="l"/>
                <a:tab pos="449263" algn="l"/>
              </a:tabLst>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228600" algn="l"/>
                <a:tab pos="449263" algn="l"/>
              </a:tabLs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228600" algn="l"/>
                <a:tab pos="449263" algn="l"/>
              </a:tabLs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228600" algn="l"/>
                <a:tab pos="449263" algn="l"/>
              </a:tabLs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228600" algn="l"/>
                <a:tab pos="449263" algn="l"/>
              </a:tabLst>
              <a:defRPr>
                <a:solidFill>
                  <a:schemeClr val="tx1"/>
                </a:solidFill>
                <a:latin typeface="Calibri" panose="020F0502020204030204" pitchFamily="34" charset="0"/>
                <a:ea typeface="SimSun" panose="02010600030101010101" pitchFamily="2" charset="-122"/>
              </a:defRPr>
            </a:lvl9pPr>
          </a:lstStyle>
          <a:p>
            <a:pPr marL="285750" indent="-285750" algn="just" eaLnBrk="1" hangingPunct="1">
              <a:lnSpc>
                <a:spcPct val="100000"/>
              </a:lnSpc>
              <a:spcAft>
                <a:spcPct val="0"/>
              </a:spcAft>
              <a:buClr>
                <a:srgbClr val="FF0000"/>
              </a:buClr>
              <a:buSzPct val="45000"/>
              <a:buFontTx/>
              <a:buChar char="-"/>
              <a:defRPr/>
            </a:pPr>
            <a:endParaRPr lang="it-IT" altLang="it-IT" sz="1200" dirty="0">
              <a:solidFill>
                <a:srgbClr val="FF0000"/>
              </a:solidFill>
              <a:latin typeface="Arial Unicode MS" pitchFamily="34" charset="-128"/>
            </a:endParaRPr>
          </a:p>
          <a:p>
            <a:pPr marL="285750" indent="-285750" algn="just" eaLnBrk="1" hangingPunct="1">
              <a:lnSpc>
                <a:spcPct val="100000"/>
              </a:lnSpc>
              <a:spcAft>
                <a:spcPct val="0"/>
              </a:spcAft>
              <a:buClr>
                <a:srgbClr val="FF0000"/>
              </a:buClr>
              <a:buSzPct val="45000"/>
              <a:buFontTx/>
              <a:buChar char="-"/>
              <a:defRPr/>
            </a:pPr>
            <a:endParaRPr lang="it-IT" altLang="it-IT" sz="1200" dirty="0">
              <a:solidFill>
                <a:srgbClr val="FF0000"/>
              </a:solidFill>
              <a:latin typeface="Arial Unicode MS" pitchFamily="34" charset="-128"/>
            </a:endParaRPr>
          </a:p>
          <a:p>
            <a:pPr marL="285750" indent="-285750" algn="just" eaLnBrk="1" hangingPunct="1">
              <a:lnSpc>
                <a:spcPct val="100000"/>
              </a:lnSpc>
              <a:spcAft>
                <a:spcPct val="0"/>
              </a:spcAft>
              <a:buClr>
                <a:srgbClr val="FF0000"/>
              </a:buClr>
              <a:buSzPct val="45000"/>
              <a:buFontTx/>
              <a:buChar char="-"/>
              <a:defRPr/>
            </a:pPr>
            <a:endParaRPr lang="it-IT" altLang="it-IT" sz="1200" dirty="0">
              <a:solidFill>
                <a:srgbClr val="FF0000"/>
              </a:solidFill>
              <a:latin typeface="Arial Unicode MS" pitchFamily="34" charset="-128"/>
            </a:endParaRPr>
          </a:p>
          <a:p>
            <a:pPr marL="285750" indent="-285750" algn="just" eaLnBrk="1" hangingPunct="1">
              <a:lnSpc>
                <a:spcPct val="100000"/>
              </a:lnSpc>
              <a:spcAft>
                <a:spcPct val="0"/>
              </a:spcAft>
              <a:buClr>
                <a:srgbClr val="FF0000"/>
              </a:buClr>
              <a:buSzPct val="45000"/>
              <a:buFontTx/>
              <a:buChar char="-"/>
              <a:defRPr/>
            </a:pPr>
            <a:endParaRPr lang="it-IT" altLang="it-IT" sz="1200" dirty="0">
              <a:solidFill>
                <a:srgbClr val="FF0000"/>
              </a:solidFill>
              <a:latin typeface="Arial Unicode MS" pitchFamily="34" charset="-128"/>
            </a:endParaRPr>
          </a:p>
          <a:p>
            <a:pPr marL="285750" indent="-285750" algn="just" eaLnBrk="1" hangingPunct="1">
              <a:lnSpc>
                <a:spcPct val="100000"/>
              </a:lnSpc>
              <a:spcAft>
                <a:spcPct val="0"/>
              </a:spcAft>
              <a:buClr>
                <a:srgbClr val="FF0000"/>
              </a:buClr>
              <a:buSzPct val="45000"/>
              <a:buFontTx/>
              <a:buChar char="-"/>
              <a:defRPr/>
            </a:pPr>
            <a:endParaRPr lang="it-IT" altLang="it-IT" sz="1200" dirty="0">
              <a:solidFill>
                <a:srgbClr val="FF0000"/>
              </a:solidFill>
              <a:latin typeface="Arial Unicode MS" pitchFamily="34" charset="-128"/>
            </a:endParaRPr>
          </a:p>
          <a:p>
            <a:pPr marL="285750" indent="-285750" algn="just" eaLnBrk="1" hangingPunct="1">
              <a:lnSpc>
                <a:spcPct val="100000"/>
              </a:lnSpc>
              <a:spcAft>
                <a:spcPct val="0"/>
              </a:spcAft>
              <a:buClr>
                <a:srgbClr val="FF0000"/>
              </a:buClr>
              <a:buSzPct val="45000"/>
              <a:buFontTx/>
              <a:buChar char="-"/>
              <a:defRPr/>
            </a:pPr>
            <a:endParaRPr lang="it-IT" altLang="it-IT" sz="1200" dirty="0">
              <a:solidFill>
                <a:srgbClr val="FF0000"/>
              </a:solidFill>
              <a:latin typeface="Arial Unicode MS" pitchFamily="34" charset="-128"/>
            </a:endParaRPr>
          </a:p>
          <a:p>
            <a:pPr marL="285750" indent="-285750" algn="just" eaLnBrk="1" hangingPunct="1">
              <a:lnSpc>
                <a:spcPct val="100000"/>
              </a:lnSpc>
              <a:spcAft>
                <a:spcPct val="0"/>
              </a:spcAft>
              <a:buClr>
                <a:srgbClr val="FF0000"/>
              </a:buClr>
              <a:buSzPct val="45000"/>
              <a:buFontTx/>
              <a:buChar char="-"/>
              <a:defRPr/>
            </a:pPr>
            <a:endParaRPr lang="it-IT" altLang="it-IT" sz="1200" dirty="0">
              <a:solidFill>
                <a:srgbClr val="FF0000"/>
              </a:solidFill>
              <a:latin typeface="Arial Unicode MS" pitchFamily="34" charset="-128"/>
            </a:endParaRPr>
          </a:p>
          <a:p>
            <a:pPr marL="285750" indent="-285750" algn="just" eaLnBrk="1" hangingPunct="1">
              <a:lnSpc>
                <a:spcPct val="100000"/>
              </a:lnSpc>
              <a:spcAft>
                <a:spcPct val="0"/>
              </a:spcAft>
              <a:buClr>
                <a:srgbClr val="FF0000"/>
              </a:buClr>
              <a:buSzPct val="45000"/>
              <a:buFontTx/>
              <a:buChar char="-"/>
              <a:defRPr/>
            </a:pPr>
            <a:endParaRPr lang="it-IT" altLang="it-IT" sz="1200" dirty="0">
              <a:solidFill>
                <a:srgbClr val="FF0000"/>
              </a:solidFill>
              <a:latin typeface="Arial Unicode MS" pitchFamily="34" charset="-128"/>
            </a:endParaRPr>
          </a:p>
          <a:p>
            <a:pPr marL="285750" indent="-285750" algn="just" eaLnBrk="1" hangingPunct="1">
              <a:lnSpc>
                <a:spcPct val="100000"/>
              </a:lnSpc>
              <a:spcAft>
                <a:spcPct val="0"/>
              </a:spcAft>
              <a:buClr>
                <a:srgbClr val="FF0000"/>
              </a:buClr>
              <a:buSzPct val="45000"/>
              <a:buFontTx/>
              <a:buChar char="-"/>
              <a:defRPr/>
            </a:pPr>
            <a:endParaRPr lang="it-IT" altLang="it-IT" sz="1200" dirty="0">
              <a:solidFill>
                <a:srgbClr val="FF0000"/>
              </a:solidFill>
              <a:latin typeface="Arial Unicode MS" pitchFamily="34" charset="-128"/>
            </a:endParaRPr>
          </a:p>
          <a:p>
            <a:pPr marL="285750" indent="-285750" algn="just" eaLnBrk="1" hangingPunct="1">
              <a:lnSpc>
                <a:spcPct val="100000"/>
              </a:lnSpc>
              <a:spcAft>
                <a:spcPct val="0"/>
              </a:spcAft>
              <a:buClr>
                <a:srgbClr val="FF0000"/>
              </a:buClr>
              <a:buSzPct val="45000"/>
              <a:buFontTx/>
              <a:buChar char="-"/>
              <a:defRPr/>
            </a:pPr>
            <a:endParaRPr lang="it-IT" altLang="it-IT" sz="1200" dirty="0">
              <a:solidFill>
                <a:srgbClr val="FF0000"/>
              </a:solidFill>
              <a:latin typeface="Arial Unicode MS" pitchFamily="34" charset="-128"/>
            </a:endParaRPr>
          </a:p>
          <a:p>
            <a:pPr marL="285750" indent="-285750" algn="just" eaLnBrk="1" hangingPunct="1">
              <a:lnSpc>
                <a:spcPct val="100000"/>
              </a:lnSpc>
              <a:spcAft>
                <a:spcPct val="0"/>
              </a:spcAft>
              <a:buClr>
                <a:srgbClr val="FF0000"/>
              </a:buClr>
              <a:buSzPct val="45000"/>
              <a:buFontTx/>
              <a:buChar char="-"/>
              <a:defRPr/>
            </a:pPr>
            <a:endParaRPr lang="it-IT" altLang="it-IT" sz="1200" dirty="0">
              <a:solidFill>
                <a:srgbClr val="FF0000"/>
              </a:solidFill>
              <a:latin typeface="Arial Unicode MS" pitchFamily="34" charset="-128"/>
            </a:endParaRPr>
          </a:p>
          <a:p>
            <a:pPr marL="285750" indent="-285750" algn="just" eaLnBrk="1" hangingPunct="1">
              <a:lnSpc>
                <a:spcPct val="100000"/>
              </a:lnSpc>
              <a:spcAft>
                <a:spcPct val="0"/>
              </a:spcAft>
              <a:buClr>
                <a:srgbClr val="FF0000"/>
              </a:buClr>
              <a:buSzPct val="45000"/>
              <a:buFontTx/>
              <a:buChar char="-"/>
              <a:defRPr/>
            </a:pPr>
            <a:endParaRPr lang="it-IT" altLang="it-IT" sz="1200" dirty="0">
              <a:solidFill>
                <a:srgbClr val="FF0000"/>
              </a:solidFill>
              <a:latin typeface="Arial Unicode MS" pitchFamily="34" charset="-128"/>
            </a:endParaRPr>
          </a:p>
          <a:p>
            <a:pPr marL="285750" indent="-285750" algn="just" eaLnBrk="1" hangingPunct="1">
              <a:lnSpc>
                <a:spcPct val="100000"/>
              </a:lnSpc>
              <a:spcAft>
                <a:spcPct val="0"/>
              </a:spcAft>
              <a:buClr>
                <a:srgbClr val="FF0000"/>
              </a:buClr>
              <a:buSzPct val="45000"/>
              <a:buFontTx/>
              <a:buChar char="-"/>
              <a:defRPr/>
            </a:pPr>
            <a:endParaRPr lang="it-IT" altLang="it-IT" sz="1200" dirty="0">
              <a:solidFill>
                <a:srgbClr val="FF0000"/>
              </a:solidFill>
              <a:latin typeface="Arial Unicode MS" pitchFamily="34" charset="-128"/>
            </a:endParaRPr>
          </a:p>
          <a:p>
            <a:pPr marL="285750" indent="-285750" algn="just" eaLnBrk="1" hangingPunct="1">
              <a:lnSpc>
                <a:spcPct val="100000"/>
              </a:lnSpc>
              <a:spcAft>
                <a:spcPct val="0"/>
              </a:spcAft>
              <a:buClr>
                <a:srgbClr val="FF0000"/>
              </a:buClr>
              <a:buSzPct val="45000"/>
              <a:buFontTx/>
              <a:buChar char="-"/>
              <a:defRPr/>
            </a:pPr>
            <a:endParaRPr lang="it-IT" altLang="it-IT" sz="1200" dirty="0">
              <a:solidFill>
                <a:srgbClr val="FF0000"/>
              </a:solidFill>
              <a:latin typeface="Arial Unicode MS" pitchFamily="34" charset="-128"/>
            </a:endParaRPr>
          </a:p>
          <a:p>
            <a:pPr marL="285750" indent="-285750" algn="just" eaLnBrk="1" hangingPunct="1">
              <a:lnSpc>
                <a:spcPct val="100000"/>
              </a:lnSpc>
              <a:spcAft>
                <a:spcPct val="0"/>
              </a:spcAft>
              <a:buClr>
                <a:srgbClr val="FF0000"/>
              </a:buClr>
              <a:buSzPct val="45000"/>
              <a:buFontTx/>
              <a:buChar char="-"/>
              <a:defRPr/>
            </a:pPr>
            <a:endParaRPr lang="it-IT" altLang="it-IT" sz="1200" dirty="0">
              <a:solidFill>
                <a:srgbClr val="FF0000"/>
              </a:solidFill>
              <a:latin typeface="Arial Unicode MS" pitchFamily="34" charset="-128"/>
            </a:endParaRPr>
          </a:p>
          <a:p>
            <a:pPr marL="285750" indent="-285750" algn="just" eaLnBrk="1" hangingPunct="1">
              <a:lnSpc>
                <a:spcPct val="100000"/>
              </a:lnSpc>
              <a:spcAft>
                <a:spcPct val="0"/>
              </a:spcAft>
              <a:buClr>
                <a:srgbClr val="FF0000"/>
              </a:buClr>
              <a:buSzPct val="45000"/>
              <a:buFontTx/>
              <a:buChar char="-"/>
              <a:defRPr/>
            </a:pPr>
            <a:endParaRPr lang="it-IT" altLang="it-IT" sz="1200" dirty="0">
              <a:solidFill>
                <a:srgbClr val="FF0000"/>
              </a:solidFill>
              <a:latin typeface="Arial Unicode MS" pitchFamily="34" charset="-128"/>
            </a:endParaRPr>
          </a:p>
          <a:p>
            <a:pPr marL="285750" indent="-285750" algn="just" eaLnBrk="1" hangingPunct="1">
              <a:lnSpc>
                <a:spcPct val="100000"/>
              </a:lnSpc>
              <a:spcAft>
                <a:spcPct val="0"/>
              </a:spcAft>
              <a:buClr>
                <a:srgbClr val="FF0000"/>
              </a:buClr>
              <a:buSzPct val="45000"/>
              <a:buFontTx/>
              <a:buChar char="-"/>
              <a:defRPr/>
            </a:pPr>
            <a:endParaRPr lang="it-IT" altLang="it-IT" sz="1200" dirty="0">
              <a:solidFill>
                <a:srgbClr val="FF0000"/>
              </a:solidFill>
              <a:latin typeface="Arial Unicode MS" pitchFamily="34" charset="-128"/>
            </a:endParaRPr>
          </a:p>
          <a:p>
            <a:pPr marL="285750" indent="-285750" algn="just" eaLnBrk="1" hangingPunct="1">
              <a:lnSpc>
                <a:spcPct val="100000"/>
              </a:lnSpc>
              <a:spcAft>
                <a:spcPct val="0"/>
              </a:spcAft>
              <a:buClr>
                <a:srgbClr val="FF0000"/>
              </a:buClr>
              <a:buSzPct val="45000"/>
              <a:buFontTx/>
              <a:buChar char="-"/>
              <a:defRPr/>
            </a:pPr>
            <a:endParaRPr lang="it-IT" altLang="it-IT" sz="1200" dirty="0">
              <a:solidFill>
                <a:srgbClr val="FF0000"/>
              </a:solidFill>
              <a:latin typeface="Arial Unicode MS" pitchFamily="34" charset="-128"/>
            </a:endParaRPr>
          </a:p>
          <a:p>
            <a:pPr marL="285750" indent="-285750" algn="just" eaLnBrk="1" hangingPunct="1">
              <a:lnSpc>
                <a:spcPct val="100000"/>
              </a:lnSpc>
              <a:spcAft>
                <a:spcPct val="0"/>
              </a:spcAft>
              <a:buClr>
                <a:srgbClr val="FF0000"/>
              </a:buClr>
              <a:buSzPct val="45000"/>
              <a:buFontTx/>
              <a:buChar char="-"/>
              <a:defRPr/>
            </a:pPr>
            <a:endParaRPr lang="it-IT" altLang="it-IT" sz="1200" dirty="0">
              <a:solidFill>
                <a:srgbClr val="FF0000"/>
              </a:solidFill>
              <a:latin typeface="Arial Unicode MS" pitchFamily="34" charset="-128"/>
            </a:endParaRPr>
          </a:p>
          <a:p>
            <a:pPr marL="285750" indent="-285750" algn="just" eaLnBrk="1" hangingPunct="1">
              <a:lnSpc>
                <a:spcPct val="100000"/>
              </a:lnSpc>
              <a:spcAft>
                <a:spcPct val="0"/>
              </a:spcAft>
              <a:buClr>
                <a:srgbClr val="FF0000"/>
              </a:buClr>
              <a:buSzPct val="45000"/>
              <a:buFontTx/>
              <a:buChar char="-"/>
              <a:defRPr/>
            </a:pPr>
            <a:endParaRPr lang="it-IT" altLang="it-IT" sz="1200" dirty="0">
              <a:solidFill>
                <a:srgbClr val="FF0000"/>
              </a:solidFill>
              <a:latin typeface="Arial Unicode MS" pitchFamily="34" charset="-128"/>
            </a:endParaRPr>
          </a:p>
          <a:p>
            <a:pPr marL="285750" indent="-285750" algn="just" eaLnBrk="1" hangingPunct="1">
              <a:lnSpc>
                <a:spcPct val="100000"/>
              </a:lnSpc>
              <a:spcAft>
                <a:spcPct val="0"/>
              </a:spcAft>
              <a:buClr>
                <a:srgbClr val="FF0000"/>
              </a:buClr>
              <a:buSzPct val="45000"/>
              <a:buFontTx/>
              <a:buChar char="-"/>
              <a:defRPr/>
            </a:pPr>
            <a:endParaRPr lang="it-IT" altLang="it-IT" sz="1200" dirty="0">
              <a:solidFill>
                <a:srgbClr val="FF0000"/>
              </a:solidFill>
              <a:latin typeface="Arial Unicode MS" pitchFamily="34" charset="-128"/>
            </a:endParaRPr>
          </a:p>
          <a:p>
            <a:pPr marL="285750" indent="-285750" algn="just" eaLnBrk="1" hangingPunct="1">
              <a:lnSpc>
                <a:spcPct val="100000"/>
              </a:lnSpc>
              <a:spcAft>
                <a:spcPct val="0"/>
              </a:spcAft>
              <a:buClr>
                <a:srgbClr val="FF0000"/>
              </a:buClr>
              <a:buSzPct val="45000"/>
              <a:buFontTx/>
              <a:buChar char="-"/>
              <a:defRPr/>
            </a:pPr>
            <a:endParaRPr lang="it-IT" altLang="it-IT" sz="1200" dirty="0">
              <a:solidFill>
                <a:srgbClr val="FF0000"/>
              </a:solidFill>
              <a:latin typeface="Arial Unicode MS" pitchFamily="34" charset="-128"/>
            </a:endParaRPr>
          </a:p>
          <a:p>
            <a:pPr marL="285750" indent="-285750" algn="just" eaLnBrk="1" hangingPunct="1">
              <a:lnSpc>
                <a:spcPct val="100000"/>
              </a:lnSpc>
              <a:spcAft>
                <a:spcPct val="0"/>
              </a:spcAft>
              <a:buClr>
                <a:srgbClr val="FF0000"/>
              </a:buClr>
              <a:buSzPct val="45000"/>
              <a:buFontTx/>
              <a:buChar char="-"/>
              <a:defRPr/>
            </a:pPr>
            <a:endParaRPr lang="it-IT" altLang="it-IT" sz="1200" dirty="0">
              <a:solidFill>
                <a:srgbClr val="FF0000"/>
              </a:solidFill>
              <a:latin typeface="Arial Unicode MS" pitchFamily="34" charset="-128"/>
            </a:endParaRPr>
          </a:p>
          <a:p>
            <a:pPr marL="285750" indent="-285750" algn="just" eaLnBrk="1" hangingPunct="1">
              <a:lnSpc>
                <a:spcPct val="100000"/>
              </a:lnSpc>
              <a:spcAft>
                <a:spcPct val="0"/>
              </a:spcAft>
              <a:buClr>
                <a:srgbClr val="FF0000"/>
              </a:buClr>
              <a:buSzPct val="45000"/>
              <a:buFontTx/>
              <a:buChar char="-"/>
              <a:defRPr/>
            </a:pPr>
            <a:endParaRPr lang="it-IT" altLang="it-IT" sz="1200" dirty="0">
              <a:solidFill>
                <a:srgbClr val="FF0000"/>
              </a:solidFill>
              <a:latin typeface="Arial Unicode MS" pitchFamily="34" charset="-128"/>
            </a:endParaRPr>
          </a:p>
          <a:p>
            <a:pPr algn="just" eaLnBrk="1" hangingPunct="1">
              <a:lnSpc>
                <a:spcPct val="100000"/>
              </a:lnSpc>
              <a:spcAft>
                <a:spcPct val="0"/>
              </a:spcAft>
              <a:defRPr/>
            </a:pPr>
            <a:r>
              <a:rPr lang="it-IT" altLang="it-IT" sz="1600" b="1" dirty="0"/>
              <a:t>6. Attestazione </a:t>
            </a:r>
            <a:r>
              <a:rPr lang="it-IT" altLang="it-IT" sz="1600" b="1" dirty="0" err="1"/>
              <a:t>dell’Occ</a:t>
            </a:r>
            <a:r>
              <a:rPr lang="it-IT" altLang="it-IT" sz="1600" b="1" dirty="0"/>
              <a:t> (gestore) della valutazione del merito creditizio ai fini della concessione dei finanziamenti.</a:t>
            </a:r>
          </a:p>
          <a:p>
            <a:pPr algn="just" eaLnBrk="1" hangingPunct="1">
              <a:lnSpc>
                <a:spcPct val="100000"/>
              </a:lnSpc>
              <a:spcAft>
                <a:spcPct val="0"/>
              </a:spcAft>
              <a:defRPr/>
            </a:pPr>
            <a:r>
              <a:rPr lang="it-IT" altLang="it-IT" sz="1600" dirty="0"/>
              <a:t>La valutazione va effettuata tenendo presente il reddito disponibile, dedotto l’importo necessario a mantenere un dignitoso tenore di vita, secondo la scala di equivalenza ISEE di cui al DPCM 159/2013. </a:t>
            </a:r>
            <a:r>
              <a:rPr lang="it-IT" altLang="it-IT" sz="1600" dirty="0">
                <a:solidFill>
                  <a:srgbClr val="FF0000"/>
                </a:solidFill>
              </a:rPr>
              <a:t>Norma anticipata dal decreto Ristori 13/2020, poi L. 176/2020 art. 4/ter</a:t>
            </a:r>
            <a:endParaRPr lang="it-IT" altLang="it-IT" sz="1600" b="1" dirty="0">
              <a:solidFill>
                <a:schemeClr val="tx1"/>
              </a:solidFill>
            </a:endParaRPr>
          </a:p>
          <a:p>
            <a:pPr algn="just" eaLnBrk="1" hangingPunct="1">
              <a:lnSpc>
                <a:spcPct val="100000"/>
              </a:lnSpc>
              <a:spcAft>
                <a:spcPct val="0"/>
              </a:spcAft>
              <a:defRPr/>
            </a:pPr>
            <a:endParaRPr lang="it-IT" altLang="it-IT" sz="1400" b="1" dirty="0">
              <a:solidFill>
                <a:schemeClr val="tx1"/>
              </a:solidFill>
            </a:endParaRPr>
          </a:p>
        </p:txBody>
      </p:sp>
      <p:pic>
        <p:nvPicPr>
          <p:cNvPr id="89091" name="Picture 5">
            <a:extLst>
              <a:ext uri="{FF2B5EF4-FFF2-40B4-BE49-F238E27FC236}">
                <a16:creationId xmlns:a16="http://schemas.microsoft.com/office/drawing/2014/main" id="{FD5D9FCB-1DD3-431B-A2EF-E0BF18EB4F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7999" y="168270"/>
            <a:ext cx="2601913" cy="466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2" name="Segnaposto piè di pagina 9">
            <a:extLst>
              <a:ext uri="{FF2B5EF4-FFF2-40B4-BE49-F238E27FC236}">
                <a16:creationId xmlns:a16="http://schemas.microsoft.com/office/drawing/2014/main" id="{89D4B447-32A8-4FC3-8835-AFC540B0FC26}"/>
              </a:ext>
            </a:extLst>
          </p:cNvPr>
          <p:cNvSpPr>
            <a:spLocks/>
          </p:cNvSpPr>
          <p:nvPr/>
        </p:nvSpPr>
        <p:spPr bwMode="auto">
          <a:xfrm>
            <a:off x="10058400" y="6557963"/>
            <a:ext cx="1793875" cy="230187"/>
          </a:xfrm>
          <a:custGeom>
            <a:avLst/>
            <a:gdLst>
              <a:gd name="T0" fmla="*/ 2147483646 w 21600"/>
              <a:gd name="T1" fmla="*/ 0 h 21600"/>
              <a:gd name="T2" fmla="*/ 2147483646 w 21600"/>
              <a:gd name="T3" fmla="*/ 2147483646 h 21600"/>
              <a:gd name="T4" fmla="*/ 2147483646 w 21600"/>
              <a:gd name="T5" fmla="*/ 2147483646 h 21600"/>
              <a:gd name="T6" fmla="*/ 0 w 21600"/>
              <a:gd name="T7" fmla="*/ 2147483646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r>
              <a:rPr lang="it-IT" altLang="it-IT" sz="1000" dirty="0">
                <a:solidFill>
                  <a:srgbClr val="000000"/>
                </a:solidFill>
                <a:latin typeface="Calibri" panose="020F0502020204030204" pitchFamily="34" charset="0"/>
                <a:ea typeface="SimSun" panose="02010600030101010101" pitchFamily="2" charset="-122"/>
                <a:cs typeface="Mangal" panose="02040503050203030202" pitchFamily="18" charset="0"/>
              </a:rPr>
              <a:t>                                                     Dott. Alfredo Barbaranelli    31</a:t>
            </a:r>
          </a:p>
        </p:txBody>
      </p:sp>
      <p:sp>
        <p:nvSpPr>
          <p:cNvPr id="7" name="Rettangolo 6">
            <a:extLst>
              <a:ext uri="{FF2B5EF4-FFF2-40B4-BE49-F238E27FC236}">
                <a16:creationId xmlns:a16="http://schemas.microsoft.com/office/drawing/2014/main" id="{15A4FA19-48C1-4571-908F-D66338826C0B}"/>
              </a:ext>
            </a:extLst>
          </p:cNvPr>
          <p:cNvSpPr/>
          <p:nvPr/>
        </p:nvSpPr>
        <p:spPr>
          <a:xfrm>
            <a:off x="356384" y="883855"/>
            <a:ext cx="11323528" cy="34913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1" fontAlgn="auto" hangingPunct="1">
              <a:spcBef>
                <a:spcPts val="0"/>
              </a:spcBef>
              <a:spcAft>
                <a:spcPts val="0"/>
              </a:spcAft>
              <a:buClr>
                <a:srgbClr val="FF0000"/>
              </a:buClr>
              <a:buSzPct val="45000"/>
              <a:defRPr sz="1800"/>
            </a:pPr>
            <a:endParaRPr lang="it-IT" sz="1800" dirty="0">
              <a:solidFill>
                <a:srgbClr val="FF0000"/>
              </a:solidFill>
              <a:latin typeface="Calibri" pitchFamily="18"/>
              <a:ea typeface="SimSun" pitchFamily="2"/>
              <a:cs typeface="Mangal" pitchFamily="2"/>
            </a:endParaRPr>
          </a:p>
          <a:p>
            <a:pPr algn="just" eaLnBrk="1" fontAlgn="auto" hangingPunct="1">
              <a:spcBef>
                <a:spcPts val="0"/>
              </a:spcBef>
              <a:spcAft>
                <a:spcPts val="0"/>
              </a:spcAft>
              <a:buClr>
                <a:srgbClr val="FF0000"/>
              </a:buClr>
              <a:buSzPct val="45000"/>
              <a:defRPr sz="1800"/>
            </a:pPr>
            <a:endParaRPr lang="it-IT" dirty="0">
              <a:solidFill>
                <a:srgbClr val="FF0000"/>
              </a:solidFill>
              <a:latin typeface="Calibri" pitchFamily="18"/>
              <a:ea typeface="SimSun" pitchFamily="2"/>
              <a:cs typeface="Mangal" pitchFamily="2"/>
            </a:endParaRPr>
          </a:p>
          <a:p>
            <a:pPr algn="just" eaLnBrk="1" fontAlgn="auto" hangingPunct="1">
              <a:spcBef>
                <a:spcPts val="0"/>
              </a:spcBef>
              <a:spcAft>
                <a:spcPts val="0"/>
              </a:spcAft>
              <a:buClr>
                <a:srgbClr val="FF0000"/>
              </a:buClr>
              <a:buSzPct val="45000"/>
              <a:defRPr sz="1800"/>
            </a:pPr>
            <a:r>
              <a:rPr lang="it-IT" sz="1800" dirty="0">
                <a:solidFill>
                  <a:schemeClr val="bg1"/>
                </a:solidFill>
                <a:latin typeface="Calibri" pitchFamily="18"/>
                <a:ea typeface="SimSun" pitchFamily="2"/>
                <a:cs typeface="Mangal" pitchFamily="2"/>
              </a:rPr>
              <a:t>RELAZIONE (NON PIÙ PARTICOLAREGGIATA) DELL’OCC (GESTORE) che deve contenere:</a:t>
            </a:r>
          </a:p>
          <a:p>
            <a:pPr algn="just" eaLnBrk="1" fontAlgn="auto" hangingPunct="1">
              <a:spcBef>
                <a:spcPts val="0"/>
              </a:spcBef>
              <a:spcAft>
                <a:spcPts val="0"/>
              </a:spcAft>
              <a:buSzPct val="45000"/>
              <a:buFont typeface="StarSymbol"/>
              <a:buChar char="-"/>
              <a:defRPr sz="1800"/>
            </a:pPr>
            <a:r>
              <a:rPr lang="it-IT" sz="1800" i="1" dirty="0">
                <a:solidFill>
                  <a:schemeClr val="bg1"/>
                </a:solidFill>
                <a:latin typeface="Calibri" pitchFamily="18"/>
                <a:ea typeface="SimSun" pitchFamily="2"/>
                <a:cs typeface="Mangal" pitchFamily="2"/>
              </a:rPr>
              <a:t>   Indicazione della cause del sovraindebitamento e della diligenza del debitore</a:t>
            </a:r>
          </a:p>
          <a:p>
            <a:pPr algn="just" eaLnBrk="1" fontAlgn="auto" hangingPunct="1">
              <a:spcBef>
                <a:spcPts val="0"/>
              </a:spcBef>
              <a:spcAft>
                <a:spcPts val="0"/>
              </a:spcAft>
              <a:buSzPct val="45000"/>
              <a:buFont typeface="StarSymbol"/>
              <a:buChar char="-"/>
              <a:defRPr sz="1800"/>
            </a:pPr>
            <a:r>
              <a:rPr lang="it-IT" altLang="it-IT" sz="1800" i="1" dirty="0">
                <a:solidFill>
                  <a:schemeClr val="bg1"/>
                </a:solidFill>
                <a:latin typeface="Calibri" pitchFamily="18"/>
                <a:ea typeface="SimSun" pitchFamily="2"/>
                <a:cs typeface="Mangal" pitchFamily="2"/>
              </a:rPr>
              <a:t>   </a:t>
            </a:r>
            <a:r>
              <a:rPr lang="it-IT" altLang="it-IT" sz="1800" i="1" dirty="0">
                <a:solidFill>
                  <a:schemeClr val="bg1"/>
                </a:solidFill>
              </a:rPr>
              <a:t>Esposizione delle ragioni dell’incapacità di adempiere le obbligazioni assunte;</a:t>
            </a:r>
          </a:p>
          <a:p>
            <a:pPr algn="just" eaLnBrk="1" fontAlgn="auto" hangingPunct="1">
              <a:spcBef>
                <a:spcPts val="0"/>
              </a:spcBef>
              <a:spcAft>
                <a:spcPts val="0"/>
              </a:spcAft>
              <a:buSzPct val="45000"/>
              <a:buFont typeface="StarSymbol"/>
              <a:buChar char="-"/>
              <a:defRPr sz="1800"/>
            </a:pPr>
            <a:r>
              <a:rPr lang="it-IT" altLang="it-IT" i="1" dirty="0">
                <a:solidFill>
                  <a:schemeClr val="bg1"/>
                </a:solidFill>
              </a:rPr>
              <a:t>   </a:t>
            </a:r>
            <a:r>
              <a:rPr lang="it-IT" altLang="it-IT" sz="1800" i="1" dirty="0">
                <a:solidFill>
                  <a:schemeClr val="bg1"/>
                </a:solidFill>
              </a:rPr>
              <a:t>Valutazione sulla completezza ed attendibilità della documentazione presentata;</a:t>
            </a:r>
          </a:p>
          <a:p>
            <a:pPr algn="just" eaLnBrk="1" fontAlgn="auto" hangingPunct="1">
              <a:spcBef>
                <a:spcPts val="0"/>
              </a:spcBef>
              <a:spcAft>
                <a:spcPts val="0"/>
              </a:spcAft>
              <a:buSzPct val="45000"/>
              <a:buFont typeface="StarSymbol"/>
              <a:buChar char="-"/>
              <a:defRPr sz="1800"/>
            </a:pPr>
            <a:r>
              <a:rPr lang="it-IT" altLang="it-IT" i="1" dirty="0">
                <a:solidFill>
                  <a:schemeClr val="bg1"/>
                </a:solidFill>
              </a:rPr>
              <a:t>   </a:t>
            </a:r>
            <a:r>
              <a:rPr lang="it-IT" altLang="it-IT" sz="1800" i="1" dirty="0">
                <a:solidFill>
                  <a:schemeClr val="bg1"/>
                </a:solidFill>
              </a:rPr>
              <a:t>Indicazione presunta dei costi della procedura;</a:t>
            </a:r>
          </a:p>
          <a:p>
            <a:pPr marL="180975" indent="-180975" algn="just" eaLnBrk="1" hangingPunct="1">
              <a:lnSpc>
                <a:spcPct val="100000"/>
              </a:lnSpc>
              <a:spcAft>
                <a:spcPct val="0"/>
              </a:spcAft>
              <a:buSzPct val="45000"/>
              <a:buFontTx/>
              <a:buChar char="-"/>
              <a:defRPr/>
            </a:pPr>
            <a:r>
              <a:rPr lang="it-IT" altLang="it-IT" sz="1800" i="1" dirty="0">
                <a:solidFill>
                  <a:schemeClr val="bg1"/>
                </a:solidFill>
                <a:latin typeface="Arial Unicode MS" pitchFamily="34" charset="-128"/>
              </a:rPr>
              <a:t>l'indicazione del fatto che, ai fini della concessione del finanziamento, il soggetto finanziatore abbia o meno tenuto conto che </a:t>
            </a:r>
            <a:r>
              <a:rPr lang="it-IT" altLang="it-IT" sz="1800" i="1" dirty="0" err="1">
                <a:solidFill>
                  <a:schemeClr val="bg1"/>
                </a:solidFill>
                <a:latin typeface="Arial Unicode MS" pitchFamily="34" charset="-128"/>
              </a:rPr>
              <a:t>iI</a:t>
            </a:r>
            <a:r>
              <a:rPr lang="it-IT" altLang="it-IT" sz="1800" i="1" dirty="0">
                <a:solidFill>
                  <a:schemeClr val="bg1"/>
                </a:solidFill>
                <a:latin typeface="Arial Unicode MS" pitchFamily="34" charset="-128"/>
              </a:rPr>
              <a:t> </a:t>
            </a:r>
            <a:r>
              <a:rPr lang="it-IT" altLang="it-IT" sz="1800" b="1" i="1" u="sng" dirty="0">
                <a:solidFill>
                  <a:schemeClr val="bg1"/>
                </a:solidFill>
                <a:latin typeface="Arial" panose="020B0604020202020204" pitchFamily="34" charset="0"/>
                <a:ea typeface="SimSun" panose="02010600030101010101" pitchFamily="2" charset="-122"/>
                <a:cs typeface="Times New Roman" panose="02020603050405020304" pitchFamily="18" charset="0"/>
              </a:rPr>
              <a:t>sovraindebitamento </a:t>
            </a:r>
            <a:r>
              <a:rPr lang="it-IT" altLang="it-IT" sz="1800" i="1" dirty="0">
                <a:solidFill>
                  <a:schemeClr val="bg1"/>
                </a:solidFill>
                <a:latin typeface="Arial" panose="020B0604020202020204" pitchFamily="34" charset="0"/>
                <a:ea typeface="SimSun" panose="02010600030101010101" pitchFamily="2" charset="-122"/>
                <a:cs typeface="Times New Roman" panose="02020603050405020304" pitchFamily="18" charset="0"/>
              </a:rPr>
              <a:t>ha un’origine comune».</a:t>
            </a:r>
          </a:p>
          <a:p>
            <a:pPr marL="180975" indent="-180975" algn="just" eaLnBrk="1" hangingPunct="1">
              <a:lnSpc>
                <a:spcPct val="100000"/>
              </a:lnSpc>
              <a:spcAft>
                <a:spcPct val="0"/>
              </a:spcAft>
              <a:buSzPct val="45000"/>
              <a:buFontTx/>
              <a:buChar char="-"/>
              <a:defRPr/>
            </a:pPr>
            <a:r>
              <a:rPr lang="it-IT" altLang="it-IT" sz="1800" b="1" dirty="0">
                <a:solidFill>
                  <a:schemeClr val="bg1"/>
                </a:solidFill>
              </a:rPr>
              <a:t>Per l’accordo del debitore anche: percentuale, modalità e tempi di soddisfacimento dei creditori;</a:t>
            </a:r>
          </a:p>
          <a:p>
            <a:pPr marL="180975" indent="-180975" algn="just" eaLnBrk="1" hangingPunct="1">
              <a:lnSpc>
                <a:spcPct val="100000"/>
              </a:lnSpc>
              <a:spcAft>
                <a:spcPct val="0"/>
              </a:spcAft>
              <a:buSzPct val="45000"/>
              <a:buFontTx/>
              <a:buChar char="-"/>
              <a:defRPr/>
            </a:pPr>
            <a:r>
              <a:rPr lang="it-IT" altLang="it-IT" sz="1800" b="1" dirty="0">
                <a:solidFill>
                  <a:schemeClr val="bg1"/>
                </a:solidFill>
              </a:rPr>
              <a:t> l’indicazione dei criteri adottati per la formazione delle classi.</a:t>
            </a:r>
            <a:endParaRPr lang="it-IT" dirty="0">
              <a:solidFill>
                <a:schemeClr val="bg1"/>
              </a:solidFill>
            </a:endParaRPr>
          </a:p>
          <a:p>
            <a:pPr marL="285750" indent="-285750" algn="just" eaLnBrk="1" hangingPunct="1">
              <a:lnSpc>
                <a:spcPct val="100000"/>
              </a:lnSpc>
              <a:spcAft>
                <a:spcPct val="0"/>
              </a:spcAft>
              <a:buClr>
                <a:srgbClr val="FF0000"/>
              </a:buClr>
              <a:buSzPct val="45000"/>
              <a:buFontTx/>
              <a:buChar char="-"/>
              <a:defRPr/>
            </a:pPr>
            <a:endParaRPr lang="it-IT" altLang="it-IT" sz="1800" i="1" dirty="0">
              <a:solidFill>
                <a:schemeClr val="bg1"/>
              </a:solidFill>
              <a:latin typeface="Arial" panose="020B0604020202020204" pitchFamily="34" charset="0"/>
              <a:ea typeface="SimSun" panose="02010600030101010101" pitchFamily="2" charset="-122"/>
              <a:cs typeface="Times New Roman" panose="02020603050405020304" pitchFamily="18" charset="0"/>
            </a:endParaRPr>
          </a:p>
          <a:p>
            <a:pPr algn="just">
              <a:lnSpc>
                <a:spcPct val="100000"/>
              </a:lnSpc>
              <a:spcBef>
                <a:spcPct val="0"/>
              </a:spcBef>
              <a:buClrTx/>
              <a:buSzTx/>
              <a:buFontTx/>
              <a:buNone/>
            </a:pPr>
            <a:endParaRPr lang="it-IT" altLang="it-IT" sz="1800" dirty="0">
              <a:latin typeface="Arial" panose="020B0604020202020204" pitchFamily="34" charset="0"/>
              <a:ea typeface="SimSun" panose="02010600030101010101" pitchFamily="2" charset="-122"/>
              <a:cs typeface="Times New Roman" panose="02020603050405020304" pitchFamily="18" charset="0"/>
            </a:endParaRPr>
          </a:p>
        </p:txBody>
      </p:sp>
      <p:pic>
        <p:nvPicPr>
          <p:cNvPr id="8" name="Immagine 3">
            <a:extLst>
              <a:ext uri="{FF2B5EF4-FFF2-40B4-BE49-F238E27FC236}">
                <a16:creationId xmlns:a16="http://schemas.microsoft.com/office/drawing/2014/main" id="{2E55FF91-232F-48AB-8C45-88BB041174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422" y="81644"/>
            <a:ext cx="2932113"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magine 1">
            <a:extLst>
              <a:ext uri="{FF2B5EF4-FFF2-40B4-BE49-F238E27FC236}">
                <a16:creationId xmlns:a16="http://schemas.microsoft.com/office/drawing/2014/main" id="{45C1718B-C554-48F7-8C35-DF265B745C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5769" y="331870"/>
            <a:ext cx="1160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CasellaDiTesto 3">
            <a:extLst>
              <a:ext uri="{FF2B5EF4-FFF2-40B4-BE49-F238E27FC236}">
                <a16:creationId xmlns:a16="http://schemas.microsoft.com/office/drawing/2014/main" id="{F1E5CFA2-9C6D-4EBB-83A6-13988CA4809B}"/>
              </a:ext>
            </a:extLst>
          </p:cNvPr>
          <p:cNvSpPr txBox="1">
            <a:spLocks noChangeArrowheads="1"/>
          </p:cNvSpPr>
          <p:nvPr/>
        </p:nvSpPr>
        <p:spPr bwMode="auto">
          <a:xfrm>
            <a:off x="1836738" y="319088"/>
            <a:ext cx="9517061" cy="621982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indent="-228600">
              <a:lnSpc>
                <a:spcPct val="90000"/>
              </a:lnSpc>
              <a:spcBef>
                <a:spcPct val="0"/>
              </a:spcBef>
              <a:spcAft>
                <a:spcPts val="600"/>
              </a:spcAft>
              <a:buClrTx/>
              <a:buSzPct val="45000"/>
            </a:pPr>
            <a:endParaRPr lang="en-US" altLang="it-IT" sz="1400" dirty="0">
              <a:latin typeface="+mn-lt"/>
            </a:endParaRPr>
          </a:p>
          <a:p>
            <a:pPr indent="-228600">
              <a:lnSpc>
                <a:spcPct val="90000"/>
              </a:lnSpc>
              <a:spcBef>
                <a:spcPct val="0"/>
              </a:spcBef>
              <a:spcAft>
                <a:spcPts val="600"/>
              </a:spcAft>
              <a:buClrTx/>
              <a:buSzTx/>
            </a:pPr>
            <a:r>
              <a:rPr lang="en-US" altLang="it-IT" sz="1400" b="1" dirty="0">
                <a:latin typeface="+mn-lt"/>
              </a:rPr>
              <a:t>11. </a:t>
            </a:r>
            <a:r>
              <a:rPr lang="en-US" altLang="it-IT" sz="1400" b="1" dirty="0" err="1">
                <a:latin typeface="+mn-lt"/>
              </a:rPr>
              <a:t>Revoca</a:t>
            </a:r>
            <a:r>
              <a:rPr lang="en-US" altLang="it-IT" sz="1400" b="1" dirty="0">
                <a:latin typeface="+mn-lt"/>
              </a:rPr>
              <a:t> </a:t>
            </a:r>
            <a:r>
              <a:rPr lang="en-US" altLang="it-IT" sz="1400" b="1" dirty="0" err="1">
                <a:latin typeface="+mn-lt"/>
              </a:rPr>
              <a:t>dell’Omologa</a:t>
            </a:r>
            <a:endParaRPr lang="en-US" altLang="it-IT" sz="1400" b="1" dirty="0">
              <a:latin typeface="+mn-lt"/>
            </a:endParaRPr>
          </a:p>
          <a:p>
            <a:pPr indent="-228600">
              <a:lnSpc>
                <a:spcPct val="90000"/>
              </a:lnSpc>
              <a:spcBef>
                <a:spcPct val="0"/>
              </a:spcBef>
              <a:spcAft>
                <a:spcPts val="600"/>
              </a:spcAft>
              <a:buClrTx/>
              <a:buSzPct val="45000"/>
            </a:pPr>
            <a:r>
              <a:rPr lang="en-US" altLang="it-IT" sz="1400" dirty="0">
                <a:solidFill>
                  <a:srgbClr val="002060"/>
                </a:solidFill>
                <a:latin typeface="+mn-lt"/>
              </a:rPr>
              <a:t>ISTANZA DEI CREDITORI, DEL PM O DI CHIUNQUE INTERESSATO</a:t>
            </a:r>
          </a:p>
          <a:p>
            <a:pPr indent="-228600">
              <a:lnSpc>
                <a:spcPct val="90000"/>
              </a:lnSpc>
              <a:spcBef>
                <a:spcPct val="0"/>
              </a:spcBef>
              <a:spcAft>
                <a:spcPts val="600"/>
              </a:spcAft>
              <a:buClrTx/>
              <a:buSzPct val="45000"/>
            </a:pPr>
            <a:r>
              <a:rPr lang="en-US" altLang="it-IT" sz="1400" dirty="0">
                <a:solidFill>
                  <a:srgbClr val="002060"/>
                </a:solidFill>
                <a:latin typeface="+mn-lt"/>
              </a:rPr>
              <a:t>FRODE O COLPA GRAVE</a:t>
            </a:r>
          </a:p>
          <a:p>
            <a:pPr indent="-228600">
              <a:lnSpc>
                <a:spcPct val="90000"/>
              </a:lnSpc>
              <a:spcBef>
                <a:spcPct val="0"/>
              </a:spcBef>
              <a:spcAft>
                <a:spcPts val="600"/>
              </a:spcAft>
              <a:buClrTx/>
              <a:buSzPct val="45000"/>
            </a:pPr>
            <a:r>
              <a:rPr lang="en-US" altLang="it-IT" sz="1400" dirty="0">
                <a:solidFill>
                  <a:srgbClr val="002060"/>
                </a:solidFill>
                <a:latin typeface="+mn-lt"/>
              </a:rPr>
              <a:t>AUMENTO DELL’ATTIVO O DIMINUZIONE DEL PASSIVO CON DOLO O COLPA GRAVE.</a:t>
            </a:r>
          </a:p>
          <a:p>
            <a:pPr indent="-228600">
              <a:lnSpc>
                <a:spcPct val="90000"/>
              </a:lnSpc>
              <a:spcBef>
                <a:spcPct val="0"/>
              </a:spcBef>
              <a:spcAft>
                <a:spcPts val="600"/>
              </a:spcAft>
              <a:buClrTx/>
              <a:buSzPct val="45000"/>
            </a:pPr>
            <a:r>
              <a:rPr lang="en-US" altLang="it-IT" sz="1400" dirty="0">
                <a:solidFill>
                  <a:srgbClr val="002060"/>
                </a:solidFill>
                <a:latin typeface="+mn-lt"/>
              </a:rPr>
              <a:t>FRODE AI CREDITORI</a:t>
            </a:r>
          </a:p>
          <a:p>
            <a:pPr indent="-228600">
              <a:lnSpc>
                <a:spcPct val="90000"/>
              </a:lnSpc>
              <a:spcBef>
                <a:spcPct val="0"/>
              </a:spcBef>
              <a:spcAft>
                <a:spcPts val="600"/>
              </a:spcAft>
              <a:buClrTx/>
              <a:buSzPct val="45000"/>
            </a:pPr>
            <a:r>
              <a:rPr lang="en-US" altLang="it-IT" sz="1400" dirty="0">
                <a:solidFill>
                  <a:srgbClr val="002060"/>
                </a:solidFill>
                <a:latin typeface="+mn-lt"/>
              </a:rPr>
              <a:t>SOTTRAZIONE DI SOSTANZE ALLA PROCEDURA.</a:t>
            </a:r>
          </a:p>
          <a:p>
            <a:pPr indent="-228600">
              <a:lnSpc>
                <a:spcPct val="90000"/>
              </a:lnSpc>
              <a:spcBef>
                <a:spcPct val="0"/>
              </a:spcBef>
              <a:spcAft>
                <a:spcPts val="600"/>
              </a:spcAft>
              <a:buClrTx/>
              <a:buSzPct val="45000"/>
            </a:pPr>
            <a:r>
              <a:rPr lang="en-US" altLang="it-IT" sz="1400" dirty="0">
                <a:solidFill>
                  <a:srgbClr val="002060"/>
                </a:solidFill>
                <a:latin typeface="+mn-lt"/>
              </a:rPr>
              <a:t>INATTUABILITÀ O IMMODIFICABILITÀ DEL PIANO (</a:t>
            </a:r>
            <a:r>
              <a:rPr lang="en-US" altLang="it-IT" sz="1400" b="1" dirty="0">
                <a:solidFill>
                  <a:srgbClr val="002060"/>
                </a:solidFill>
                <a:latin typeface="+mn-lt"/>
              </a:rPr>
              <a:t>VOCABOLO RIMASTO INALTERATO. NO RISTRUTTURAZIONE)</a:t>
            </a:r>
          </a:p>
          <a:p>
            <a:pPr indent="-228600">
              <a:lnSpc>
                <a:spcPct val="90000"/>
              </a:lnSpc>
              <a:spcBef>
                <a:spcPct val="0"/>
              </a:spcBef>
              <a:spcAft>
                <a:spcPts val="600"/>
              </a:spcAft>
              <a:buClrTx/>
              <a:buSzPct val="45000"/>
            </a:pPr>
            <a:r>
              <a:rPr lang="en-US" altLang="it-IT" sz="1400" dirty="0">
                <a:solidFill>
                  <a:srgbClr val="002060"/>
                </a:solidFill>
                <a:latin typeface="+mn-lt"/>
              </a:rPr>
              <a:t>OCC (GESTORE) TENUTO A SEGNALARE AL GIUDICE OGNI FATTO RILEVANTE AI FINI DELLA REVOCA.</a:t>
            </a:r>
          </a:p>
          <a:p>
            <a:pPr indent="-228600">
              <a:lnSpc>
                <a:spcPct val="90000"/>
              </a:lnSpc>
              <a:spcBef>
                <a:spcPct val="0"/>
              </a:spcBef>
              <a:spcAft>
                <a:spcPts val="600"/>
              </a:spcAft>
              <a:buClrTx/>
              <a:buSzPct val="45000"/>
            </a:pPr>
            <a:r>
              <a:rPr lang="en-US" altLang="it-IT" sz="1400" dirty="0">
                <a:solidFill>
                  <a:srgbClr val="002060"/>
                </a:solidFill>
                <a:latin typeface="+mn-lt"/>
              </a:rPr>
              <a:t>INAMMISSIBILE DECORSI 6 MESI DALL’APPROVAZIONE DEL RENDICONTO.</a:t>
            </a:r>
          </a:p>
          <a:p>
            <a:pPr indent="-228600">
              <a:lnSpc>
                <a:spcPct val="90000"/>
              </a:lnSpc>
              <a:spcBef>
                <a:spcPct val="0"/>
              </a:spcBef>
              <a:spcAft>
                <a:spcPts val="600"/>
              </a:spcAft>
              <a:buClrTx/>
              <a:buSzPct val="45000"/>
            </a:pPr>
            <a:r>
              <a:rPr lang="en-US" altLang="it-IT" sz="1400" dirty="0">
                <a:solidFill>
                  <a:srgbClr val="002060"/>
                </a:solidFill>
                <a:latin typeface="+mn-lt"/>
              </a:rPr>
              <a:t>IL GIUDICE, NEL PROCEDIMENTO DI REVOCA SENTE LE PARTI ANCHE TRAMITE MEMORIE E PROVVEDE ALLA REVOCA CON    </a:t>
            </a:r>
          </a:p>
          <a:p>
            <a:pPr>
              <a:lnSpc>
                <a:spcPct val="90000"/>
              </a:lnSpc>
              <a:spcBef>
                <a:spcPct val="0"/>
              </a:spcBef>
              <a:spcAft>
                <a:spcPts val="600"/>
              </a:spcAft>
              <a:buClrTx/>
              <a:buSzPct val="45000"/>
              <a:buNone/>
            </a:pPr>
            <a:r>
              <a:rPr lang="en-US" altLang="it-IT" sz="1400" dirty="0">
                <a:solidFill>
                  <a:srgbClr val="002060"/>
                </a:solidFill>
                <a:latin typeface="+mn-lt"/>
              </a:rPr>
              <a:t>      SENTENZA RECLAMABILE AI SENSI DELL’ART. 50.</a:t>
            </a:r>
          </a:p>
          <a:p>
            <a:pPr indent="-228600">
              <a:lnSpc>
                <a:spcPct val="90000"/>
              </a:lnSpc>
              <a:spcBef>
                <a:spcPct val="0"/>
              </a:spcBef>
              <a:spcAft>
                <a:spcPts val="600"/>
              </a:spcAft>
              <a:buClrTx/>
              <a:buSzPct val="45000"/>
            </a:pPr>
            <a:r>
              <a:rPr lang="en-US" altLang="it-IT" sz="1400" dirty="0">
                <a:solidFill>
                  <a:srgbClr val="002060"/>
                </a:solidFill>
                <a:latin typeface="+mn-lt"/>
              </a:rPr>
              <a:t>SONO SALVI I DIRITTI ACQUISITI DAI TERZI IN BUONA FEDE.</a:t>
            </a:r>
          </a:p>
          <a:p>
            <a:pPr indent="-228600">
              <a:lnSpc>
                <a:spcPct val="90000"/>
              </a:lnSpc>
              <a:spcBef>
                <a:spcPct val="0"/>
              </a:spcBef>
              <a:spcAft>
                <a:spcPts val="600"/>
              </a:spcAft>
              <a:buClrTx/>
              <a:buSzTx/>
            </a:pPr>
            <a:endParaRPr lang="en-US" altLang="it-IT" sz="1100" dirty="0">
              <a:latin typeface="+mn-lt"/>
            </a:endParaRPr>
          </a:p>
        </p:txBody>
      </p:sp>
      <p:pic>
        <p:nvPicPr>
          <p:cNvPr id="98307" name="Picture 5">
            <a:extLst>
              <a:ext uri="{FF2B5EF4-FFF2-40B4-BE49-F238E27FC236}">
                <a16:creationId xmlns:a16="http://schemas.microsoft.com/office/drawing/2014/main" id="{2E2C3D66-C66C-4F97-85BB-F54B8D7325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6038" y="292422"/>
            <a:ext cx="1663700" cy="52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8" name="Segnaposto piè di pagina 9">
            <a:extLst>
              <a:ext uri="{FF2B5EF4-FFF2-40B4-BE49-F238E27FC236}">
                <a16:creationId xmlns:a16="http://schemas.microsoft.com/office/drawing/2014/main" id="{D72891D3-00C9-4E16-8253-724FE35ECFF9}"/>
              </a:ext>
            </a:extLst>
          </p:cNvPr>
          <p:cNvSpPr>
            <a:spLocks/>
          </p:cNvSpPr>
          <p:nvPr/>
        </p:nvSpPr>
        <p:spPr bwMode="auto">
          <a:xfrm>
            <a:off x="10058400" y="6557963"/>
            <a:ext cx="1793875" cy="230187"/>
          </a:xfrm>
          <a:custGeom>
            <a:avLst/>
            <a:gdLst>
              <a:gd name="T0" fmla="*/ 2147483646 w 21600"/>
              <a:gd name="T1" fmla="*/ 0 h 21600"/>
              <a:gd name="T2" fmla="*/ 2147483646 w 21600"/>
              <a:gd name="T3" fmla="*/ 2147483646 h 21600"/>
              <a:gd name="T4" fmla="*/ 2147483646 w 21600"/>
              <a:gd name="T5" fmla="*/ 2147483646 h 21600"/>
              <a:gd name="T6" fmla="*/ 0 w 21600"/>
              <a:gd name="T7" fmla="*/ 2147483646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spcAft>
                <a:spcPts val="600"/>
              </a:spcAft>
              <a:buClrTx/>
              <a:buSzTx/>
              <a:buFontTx/>
              <a:buNone/>
            </a:pPr>
            <a:r>
              <a:rPr lang="it-IT" altLang="it-IT" sz="1000" dirty="0">
                <a:solidFill>
                  <a:srgbClr val="000000"/>
                </a:solidFill>
                <a:latin typeface="Calibri" panose="020F0502020204030204" pitchFamily="34" charset="0"/>
                <a:ea typeface="SimSun" panose="02010600030101010101" pitchFamily="2" charset="-122"/>
                <a:cs typeface="Mangal" panose="02040503050203030202" pitchFamily="18" charset="0"/>
              </a:rPr>
              <a:t>                                                     Dott. Alfredo Barbaranelli    32</a:t>
            </a:r>
          </a:p>
        </p:txBody>
      </p:sp>
      <p:pic>
        <p:nvPicPr>
          <p:cNvPr id="9" name="Immagine 3">
            <a:extLst>
              <a:ext uri="{FF2B5EF4-FFF2-40B4-BE49-F238E27FC236}">
                <a16:creationId xmlns:a16="http://schemas.microsoft.com/office/drawing/2014/main" id="{7096071D-0BE2-49D0-B0EB-60F326BDE3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6925" y="159490"/>
            <a:ext cx="2932113"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magine 1">
            <a:extLst>
              <a:ext uri="{FF2B5EF4-FFF2-40B4-BE49-F238E27FC236}">
                <a16:creationId xmlns:a16="http://schemas.microsoft.com/office/drawing/2014/main" id="{CD00F76B-D765-4326-BF30-D3DE6E7E9D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7375" y="300037"/>
            <a:ext cx="1160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CasellaDiTesto 1">
            <a:extLst>
              <a:ext uri="{FF2B5EF4-FFF2-40B4-BE49-F238E27FC236}">
                <a16:creationId xmlns:a16="http://schemas.microsoft.com/office/drawing/2014/main" id="{09002236-2BB1-4211-A0C0-0981B899362B}"/>
              </a:ext>
            </a:extLst>
          </p:cNvPr>
          <p:cNvSpPr txBox="1">
            <a:spLocks noChangeArrowheads="1"/>
          </p:cNvSpPr>
          <p:nvPr/>
        </p:nvSpPr>
        <p:spPr bwMode="auto">
          <a:xfrm>
            <a:off x="4038600" y="1939159"/>
            <a:ext cx="7644627" cy="275108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r">
              <a:lnSpc>
                <a:spcPct val="90000"/>
              </a:lnSpc>
              <a:spcBef>
                <a:spcPct val="0"/>
              </a:spcBef>
              <a:spcAft>
                <a:spcPts val="600"/>
              </a:spcAft>
              <a:buClrTx/>
              <a:buSzTx/>
              <a:buNone/>
            </a:pPr>
            <a:r>
              <a:rPr lang="en-US" altLang="it-IT" sz="6000" b="1" kern="1200">
                <a:solidFill>
                  <a:schemeClr val="tx1"/>
                </a:solidFill>
                <a:latin typeface="+mj-lt"/>
                <a:ea typeface="+mj-ea"/>
                <a:cs typeface="+mj-cs"/>
              </a:rPr>
              <a:t>GRAZIE PER L’ATTENZIONE</a:t>
            </a:r>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3DBB4D94-4EA0-4B02-9AFC-6F8D14A8BBA9}"/>
              </a:ext>
            </a:extLst>
          </p:cNvPr>
          <p:cNvSpPr/>
          <p:nvPr/>
        </p:nvSpPr>
        <p:spPr>
          <a:xfrm>
            <a:off x="1766170" y="488515"/>
            <a:ext cx="7741085" cy="6889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ULTIME NOVITA’ IN TEMA DI CCII</a:t>
            </a:r>
          </a:p>
        </p:txBody>
      </p:sp>
      <p:sp>
        <p:nvSpPr>
          <p:cNvPr id="3" name="Ovale 2">
            <a:extLst>
              <a:ext uri="{FF2B5EF4-FFF2-40B4-BE49-F238E27FC236}">
                <a16:creationId xmlns:a16="http://schemas.microsoft.com/office/drawing/2014/main" id="{680C464F-0320-4BC9-9907-AF89F4FFE08A}"/>
              </a:ext>
            </a:extLst>
          </p:cNvPr>
          <p:cNvSpPr/>
          <p:nvPr/>
        </p:nvSpPr>
        <p:spPr>
          <a:xfrm>
            <a:off x="475989" y="1878904"/>
            <a:ext cx="4509370" cy="21043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CHRISTIAN BOBIN DICEVA: una catastrofe economica può essere anche una grazia.</a:t>
            </a:r>
          </a:p>
        </p:txBody>
      </p:sp>
      <p:sp>
        <p:nvSpPr>
          <p:cNvPr id="4" name="Freccia in giù 3">
            <a:extLst>
              <a:ext uri="{FF2B5EF4-FFF2-40B4-BE49-F238E27FC236}">
                <a16:creationId xmlns:a16="http://schemas.microsoft.com/office/drawing/2014/main" id="{CF5914A6-9043-4A2C-9541-1F18ECC0B2A4}"/>
              </a:ext>
            </a:extLst>
          </p:cNvPr>
          <p:cNvSpPr/>
          <p:nvPr/>
        </p:nvSpPr>
        <p:spPr>
          <a:xfrm>
            <a:off x="2442575" y="3983277"/>
            <a:ext cx="638828" cy="10020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Ovale 4">
            <a:extLst>
              <a:ext uri="{FF2B5EF4-FFF2-40B4-BE49-F238E27FC236}">
                <a16:creationId xmlns:a16="http://schemas.microsoft.com/office/drawing/2014/main" id="{651176EE-0720-4703-B73E-4B70213F4063}"/>
              </a:ext>
            </a:extLst>
          </p:cNvPr>
          <p:cNvSpPr/>
          <p:nvPr/>
        </p:nvSpPr>
        <p:spPr>
          <a:xfrm>
            <a:off x="826718" y="4985359"/>
            <a:ext cx="4045907" cy="13903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PANDEMIA=CRISI ECONOMICA</a:t>
            </a:r>
          </a:p>
        </p:txBody>
      </p:sp>
      <p:sp>
        <p:nvSpPr>
          <p:cNvPr id="6" name="Freccia a destra 5">
            <a:extLst>
              <a:ext uri="{FF2B5EF4-FFF2-40B4-BE49-F238E27FC236}">
                <a16:creationId xmlns:a16="http://schemas.microsoft.com/office/drawing/2014/main" id="{4893FF4F-4DF1-4738-9A98-647D67F52561}"/>
              </a:ext>
            </a:extLst>
          </p:cNvPr>
          <p:cNvSpPr/>
          <p:nvPr/>
        </p:nvSpPr>
        <p:spPr>
          <a:xfrm>
            <a:off x="4985359" y="2868460"/>
            <a:ext cx="1110641" cy="3256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e 6">
            <a:extLst>
              <a:ext uri="{FF2B5EF4-FFF2-40B4-BE49-F238E27FC236}">
                <a16:creationId xmlns:a16="http://schemas.microsoft.com/office/drawing/2014/main" id="{D15EC164-D785-40F5-A32A-3D805B90BD5A}"/>
              </a:ext>
            </a:extLst>
          </p:cNvPr>
          <p:cNvSpPr/>
          <p:nvPr/>
        </p:nvSpPr>
        <p:spPr>
          <a:xfrm>
            <a:off x="6096000" y="2392471"/>
            <a:ext cx="4672208" cy="12713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A RISCHIO I BENI DELL’IMPRENDITORE ILLIMITATAMENTE RESPONSABILE</a:t>
            </a:r>
          </a:p>
        </p:txBody>
      </p:sp>
      <p:sp>
        <p:nvSpPr>
          <p:cNvPr id="8" name="Freccia in giù 7">
            <a:extLst>
              <a:ext uri="{FF2B5EF4-FFF2-40B4-BE49-F238E27FC236}">
                <a16:creationId xmlns:a16="http://schemas.microsoft.com/office/drawing/2014/main" id="{14A446BE-C65E-4D5E-9428-AFF7C6DF1D19}"/>
              </a:ext>
            </a:extLst>
          </p:cNvPr>
          <p:cNvSpPr/>
          <p:nvPr/>
        </p:nvSpPr>
        <p:spPr>
          <a:xfrm>
            <a:off x="7690981" y="3663864"/>
            <a:ext cx="751561" cy="5824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09EFC34E-DC0E-44F2-A123-DC773F5A28E9}"/>
              </a:ext>
            </a:extLst>
          </p:cNvPr>
          <p:cNvSpPr/>
          <p:nvPr/>
        </p:nvSpPr>
        <p:spPr>
          <a:xfrm>
            <a:off x="5979091" y="4246323"/>
            <a:ext cx="5152372" cy="25004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NUOVI STRUMENTI DA UTILIZZARE</a:t>
            </a:r>
          </a:p>
          <a:p>
            <a:pPr algn="ctr"/>
            <a:r>
              <a:rPr lang="it-IT" dirty="0"/>
              <a:t>Esdebitazione dell’incapiente</a:t>
            </a:r>
          </a:p>
          <a:p>
            <a:pPr algn="ctr"/>
            <a:r>
              <a:rPr lang="it-IT" dirty="0"/>
              <a:t>Consente di liberarsi dei propri debiti anche senza un patrimonio da porre a disposizione dei creditori</a:t>
            </a:r>
          </a:p>
          <a:p>
            <a:pPr algn="ctr"/>
            <a:r>
              <a:rPr lang="it-IT" dirty="0"/>
              <a:t>Per il consumatore: emendamento art. 41-bis L.157/2019</a:t>
            </a:r>
          </a:p>
          <a:p>
            <a:pPr algn="ctr"/>
            <a:r>
              <a:rPr lang="it-IT" dirty="0"/>
              <a:t>Accesso al Fondo di Garanzia prima casa per la rinegoziazione del mutuo</a:t>
            </a:r>
          </a:p>
        </p:txBody>
      </p:sp>
      <p:pic>
        <p:nvPicPr>
          <p:cNvPr id="10" name="Immagine 3">
            <a:extLst>
              <a:ext uri="{FF2B5EF4-FFF2-40B4-BE49-F238E27FC236}">
                <a16:creationId xmlns:a16="http://schemas.microsoft.com/office/drawing/2014/main" id="{3F8E2EA3-D340-40B9-B2B6-37BA4D7FB4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422" y="81644"/>
            <a:ext cx="2932113" cy="322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a:extLst>
              <a:ext uri="{FF2B5EF4-FFF2-40B4-BE49-F238E27FC236}">
                <a16:creationId xmlns:a16="http://schemas.microsoft.com/office/drawing/2014/main" id="{062FCEF2-5304-461C-96C9-012589F8772A}"/>
              </a:ext>
            </a:extLst>
          </p:cNvPr>
          <p:cNvPicPr>
            <a:picLocks noChangeAspect="1" noChangeArrowheads="1"/>
          </p:cNvPicPr>
          <p:nvPr/>
        </p:nvPicPr>
        <p:blipFill>
          <a:blip r:embed="rId3" cstate="print"/>
          <a:srcRect/>
          <a:stretch>
            <a:fillRect/>
          </a:stretch>
        </p:blipFill>
        <p:spPr bwMode="auto">
          <a:xfrm>
            <a:off x="9687697" y="80910"/>
            <a:ext cx="2420870" cy="520262"/>
          </a:xfrm>
          <a:prstGeom prst="rect">
            <a:avLst/>
          </a:prstGeom>
          <a:noFill/>
          <a:ln w="9525">
            <a:noFill/>
            <a:miter lim="800000"/>
            <a:headEnd/>
            <a:tailEnd/>
          </a:ln>
        </p:spPr>
      </p:pic>
      <p:pic>
        <p:nvPicPr>
          <p:cNvPr id="12" name="Immagine 1">
            <a:extLst>
              <a:ext uri="{FF2B5EF4-FFF2-40B4-BE49-F238E27FC236}">
                <a16:creationId xmlns:a16="http://schemas.microsoft.com/office/drawing/2014/main" id="{65193B84-41A4-427B-941F-F86B0606AB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4950" y="30524"/>
            <a:ext cx="1160462" cy="363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egnaposto numero diapositiva 5">
            <a:extLst>
              <a:ext uri="{FF2B5EF4-FFF2-40B4-BE49-F238E27FC236}">
                <a16:creationId xmlns:a16="http://schemas.microsoft.com/office/drawing/2014/main" id="{9163B74F-776D-49D9-B9BF-8D6928C8C426}"/>
              </a:ext>
            </a:extLst>
          </p:cNvPr>
          <p:cNvSpPr>
            <a:spLocks noGrp="1"/>
          </p:cNvSpPr>
          <p:nvPr>
            <p:ph type="sldNum" sz="quarter" idx="12"/>
          </p:nvPr>
        </p:nvSpPr>
        <p:spPr>
          <a:xfrm>
            <a:off x="11365282" y="6375748"/>
            <a:ext cx="348049" cy="365125"/>
          </a:xfrm>
        </p:spPr>
        <p:txBody>
          <a:bodyPr vert="horz" lIns="91440" tIns="45720" rIns="91440" bIns="45720" rtlCol="0" anchor="ctr">
            <a:normAutofit/>
          </a:bodyPr>
          <a:lstStyle/>
          <a:p>
            <a:pPr>
              <a:spcAft>
                <a:spcPts val="600"/>
              </a:spcAft>
            </a:pPr>
            <a:r>
              <a:rPr lang="en-US" dirty="0"/>
              <a:t>33</a:t>
            </a:r>
          </a:p>
        </p:txBody>
      </p:sp>
    </p:spTree>
    <p:extLst>
      <p:ext uri="{BB962C8B-B14F-4D97-AF65-F5344CB8AC3E}">
        <p14:creationId xmlns:p14="http://schemas.microsoft.com/office/powerpoint/2010/main" val="36808770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3DBB4D94-4EA0-4B02-9AFC-6F8D14A8BBA9}"/>
              </a:ext>
            </a:extLst>
          </p:cNvPr>
          <p:cNvSpPr/>
          <p:nvPr/>
        </p:nvSpPr>
        <p:spPr>
          <a:xfrm>
            <a:off x="1766170" y="488515"/>
            <a:ext cx="7741085" cy="6889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ULTIME NOVITA’ IN TEMA DI CCII</a:t>
            </a:r>
          </a:p>
        </p:txBody>
      </p:sp>
      <p:sp>
        <p:nvSpPr>
          <p:cNvPr id="3" name="Ovale 2">
            <a:extLst>
              <a:ext uri="{FF2B5EF4-FFF2-40B4-BE49-F238E27FC236}">
                <a16:creationId xmlns:a16="http://schemas.microsoft.com/office/drawing/2014/main" id="{680C464F-0320-4BC9-9907-AF89F4FFE08A}"/>
              </a:ext>
            </a:extLst>
          </p:cNvPr>
          <p:cNvSpPr/>
          <p:nvPr/>
        </p:nvSpPr>
        <p:spPr>
          <a:xfrm>
            <a:off x="475989" y="1878904"/>
            <a:ext cx="4509370" cy="21043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DEROGA ALLA NORMA SULLA CONTINUITA’ AZIENDALE</a:t>
            </a:r>
          </a:p>
        </p:txBody>
      </p:sp>
      <p:sp>
        <p:nvSpPr>
          <p:cNvPr id="4" name="Freccia in giù 3">
            <a:extLst>
              <a:ext uri="{FF2B5EF4-FFF2-40B4-BE49-F238E27FC236}">
                <a16:creationId xmlns:a16="http://schemas.microsoft.com/office/drawing/2014/main" id="{CF5914A6-9043-4A2C-9541-1F18ECC0B2A4}"/>
              </a:ext>
            </a:extLst>
          </p:cNvPr>
          <p:cNvSpPr/>
          <p:nvPr/>
        </p:nvSpPr>
        <p:spPr>
          <a:xfrm>
            <a:off x="2442575" y="3983277"/>
            <a:ext cx="638828" cy="10020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Ovale 4">
            <a:extLst>
              <a:ext uri="{FF2B5EF4-FFF2-40B4-BE49-F238E27FC236}">
                <a16:creationId xmlns:a16="http://schemas.microsoft.com/office/drawing/2014/main" id="{651176EE-0720-4703-B73E-4B70213F4063}"/>
              </a:ext>
            </a:extLst>
          </p:cNvPr>
          <p:cNvSpPr/>
          <p:nvPr/>
        </p:nvSpPr>
        <p:spPr>
          <a:xfrm>
            <a:off x="826718" y="4985359"/>
            <a:ext cx="4045907" cy="13903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ARTICOLO 38 QUATER DEL DECRETO RILANCIO</a:t>
            </a:r>
          </a:p>
        </p:txBody>
      </p:sp>
      <p:sp>
        <p:nvSpPr>
          <p:cNvPr id="6" name="Freccia a destra 5">
            <a:extLst>
              <a:ext uri="{FF2B5EF4-FFF2-40B4-BE49-F238E27FC236}">
                <a16:creationId xmlns:a16="http://schemas.microsoft.com/office/drawing/2014/main" id="{4893FF4F-4DF1-4738-9A98-647D67F52561}"/>
              </a:ext>
            </a:extLst>
          </p:cNvPr>
          <p:cNvSpPr/>
          <p:nvPr/>
        </p:nvSpPr>
        <p:spPr>
          <a:xfrm>
            <a:off x="4985359" y="2868460"/>
            <a:ext cx="1110641" cy="3256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e 6">
            <a:extLst>
              <a:ext uri="{FF2B5EF4-FFF2-40B4-BE49-F238E27FC236}">
                <a16:creationId xmlns:a16="http://schemas.microsoft.com/office/drawing/2014/main" id="{D15EC164-D785-40F5-A32A-3D805B90BD5A}"/>
              </a:ext>
            </a:extLst>
          </p:cNvPr>
          <p:cNvSpPr/>
          <p:nvPr/>
        </p:nvSpPr>
        <p:spPr>
          <a:xfrm>
            <a:off x="6096000" y="2392471"/>
            <a:ext cx="4672208" cy="12713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BILANCI PRIMA DEL 23 FEBBRAIO 2020  O ULTIMO ESERCIZIO ANTE PANDEMIA</a:t>
            </a:r>
          </a:p>
        </p:txBody>
      </p:sp>
      <p:sp>
        <p:nvSpPr>
          <p:cNvPr id="8" name="Freccia in giù 7">
            <a:extLst>
              <a:ext uri="{FF2B5EF4-FFF2-40B4-BE49-F238E27FC236}">
                <a16:creationId xmlns:a16="http://schemas.microsoft.com/office/drawing/2014/main" id="{14A446BE-C65E-4D5E-9428-AFF7C6DF1D19}"/>
              </a:ext>
            </a:extLst>
          </p:cNvPr>
          <p:cNvSpPr/>
          <p:nvPr/>
        </p:nvSpPr>
        <p:spPr>
          <a:xfrm>
            <a:off x="7690981" y="3663864"/>
            <a:ext cx="751561" cy="5824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09EFC34E-DC0E-44F2-A123-DC773F5A28E9}"/>
              </a:ext>
            </a:extLst>
          </p:cNvPr>
          <p:cNvSpPr/>
          <p:nvPr/>
        </p:nvSpPr>
        <p:spPr>
          <a:xfrm>
            <a:off x="5979091" y="4246323"/>
            <a:ext cx="5152372" cy="23298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STERILIZZAZIONE DELLA NORMATIVA SU CONTINUITA’ AZIENDALE</a:t>
            </a:r>
          </a:p>
          <a:p>
            <a:pPr algn="ctr"/>
            <a:r>
              <a:rPr lang="it-IT" dirty="0"/>
              <a:t>PERMANE IN CAPO AGLI AMMINISTRATORI DI PROCEDERE ALLA CONTINUA VERIFICA GOING CONCERN PER DISPOSIZIONE ART. 2.086 CC.</a:t>
            </a:r>
          </a:p>
        </p:txBody>
      </p:sp>
      <p:pic>
        <p:nvPicPr>
          <p:cNvPr id="10" name="Immagine 3">
            <a:extLst>
              <a:ext uri="{FF2B5EF4-FFF2-40B4-BE49-F238E27FC236}">
                <a16:creationId xmlns:a16="http://schemas.microsoft.com/office/drawing/2014/main" id="{076CE020-FCD3-46EA-B05F-D3D14531AB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422" y="81644"/>
            <a:ext cx="2932113" cy="400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a:extLst>
              <a:ext uri="{FF2B5EF4-FFF2-40B4-BE49-F238E27FC236}">
                <a16:creationId xmlns:a16="http://schemas.microsoft.com/office/drawing/2014/main" id="{DC91E903-5021-4D77-99A4-89085E5C8E3D}"/>
              </a:ext>
            </a:extLst>
          </p:cNvPr>
          <p:cNvPicPr>
            <a:picLocks noChangeAspect="1" noChangeArrowheads="1"/>
          </p:cNvPicPr>
          <p:nvPr/>
        </p:nvPicPr>
        <p:blipFill>
          <a:blip r:embed="rId3" cstate="print"/>
          <a:srcRect/>
          <a:stretch>
            <a:fillRect/>
          </a:stretch>
        </p:blipFill>
        <p:spPr bwMode="auto">
          <a:xfrm>
            <a:off x="9687696" y="225253"/>
            <a:ext cx="2330881" cy="520262"/>
          </a:xfrm>
          <a:prstGeom prst="rect">
            <a:avLst/>
          </a:prstGeom>
          <a:noFill/>
          <a:ln w="9525">
            <a:noFill/>
            <a:miter lim="800000"/>
            <a:headEnd/>
            <a:tailEnd/>
          </a:ln>
        </p:spPr>
      </p:pic>
      <p:pic>
        <p:nvPicPr>
          <p:cNvPr id="12" name="Immagine 1">
            <a:extLst>
              <a:ext uri="{FF2B5EF4-FFF2-40B4-BE49-F238E27FC236}">
                <a16:creationId xmlns:a16="http://schemas.microsoft.com/office/drawing/2014/main" id="{18E53B6E-7822-4E5C-B8BC-8D03E853FA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6712" y="101252"/>
            <a:ext cx="1160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egnaposto numero diapositiva 5">
            <a:extLst>
              <a:ext uri="{FF2B5EF4-FFF2-40B4-BE49-F238E27FC236}">
                <a16:creationId xmlns:a16="http://schemas.microsoft.com/office/drawing/2014/main" id="{CCCB7AC0-D0E7-4C8C-BC97-1C987D255F02}"/>
              </a:ext>
            </a:extLst>
          </p:cNvPr>
          <p:cNvSpPr>
            <a:spLocks noGrp="1"/>
          </p:cNvSpPr>
          <p:nvPr>
            <p:ph type="sldNum" sz="quarter" idx="12"/>
          </p:nvPr>
        </p:nvSpPr>
        <p:spPr>
          <a:xfrm>
            <a:off x="11365282" y="6291997"/>
            <a:ext cx="364524" cy="365125"/>
          </a:xfrm>
        </p:spPr>
        <p:txBody>
          <a:bodyPr vert="horz" lIns="91440" tIns="45720" rIns="91440" bIns="45720" rtlCol="0" anchor="ctr">
            <a:normAutofit/>
          </a:bodyPr>
          <a:lstStyle/>
          <a:p>
            <a:pPr>
              <a:spcAft>
                <a:spcPts val="600"/>
              </a:spcAft>
            </a:pPr>
            <a:r>
              <a:rPr lang="en-US" dirty="0"/>
              <a:t>35</a:t>
            </a:r>
          </a:p>
        </p:txBody>
      </p:sp>
    </p:spTree>
    <p:extLst>
      <p:ext uri="{BB962C8B-B14F-4D97-AF65-F5344CB8AC3E}">
        <p14:creationId xmlns:p14="http://schemas.microsoft.com/office/powerpoint/2010/main" val="5447369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3DBB4D94-4EA0-4B02-9AFC-6F8D14A8BBA9}"/>
              </a:ext>
            </a:extLst>
          </p:cNvPr>
          <p:cNvSpPr/>
          <p:nvPr/>
        </p:nvSpPr>
        <p:spPr>
          <a:xfrm>
            <a:off x="1766170" y="488515"/>
            <a:ext cx="7741085" cy="6889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ULTIME NOVITA’ IN TEMA DI CCII</a:t>
            </a:r>
          </a:p>
        </p:txBody>
      </p:sp>
      <p:sp>
        <p:nvSpPr>
          <p:cNvPr id="3" name="Ovale 2">
            <a:extLst>
              <a:ext uri="{FF2B5EF4-FFF2-40B4-BE49-F238E27FC236}">
                <a16:creationId xmlns:a16="http://schemas.microsoft.com/office/drawing/2014/main" id="{680C464F-0320-4BC9-9907-AF89F4FFE08A}"/>
              </a:ext>
            </a:extLst>
          </p:cNvPr>
          <p:cNvSpPr/>
          <p:nvPr/>
        </p:nvSpPr>
        <p:spPr>
          <a:xfrm>
            <a:off x="475989" y="1878904"/>
            <a:ext cx="4509370" cy="21043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PERDURANTI OBBLIGHI INFORMATIVI PER IL PRESUPPOSTO DELLA CONTINUITA’ AZIENDALE</a:t>
            </a:r>
          </a:p>
        </p:txBody>
      </p:sp>
      <p:sp>
        <p:nvSpPr>
          <p:cNvPr id="4" name="Freccia in giù 3">
            <a:extLst>
              <a:ext uri="{FF2B5EF4-FFF2-40B4-BE49-F238E27FC236}">
                <a16:creationId xmlns:a16="http://schemas.microsoft.com/office/drawing/2014/main" id="{CF5914A6-9043-4A2C-9541-1F18ECC0B2A4}"/>
              </a:ext>
            </a:extLst>
          </p:cNvPr>
          <p:cNvSpPr/>
          <p:nvPr/>
        </p:nvSpPr>
        <p:spPr>
          <a:xfrm>
            <a:off x="2442575" y="3983277"/>
            <a:ext cx="638828" cy="10020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Ovale 4">
            <a:extLst>
              <a:ext uri="{FF2B5EF4-FFF2-40B4-BE49-F238E27FC236}">
                <a16:creationId xmlns:a16="http://schemas.microsoft.com/office/drawing/2014/main" id="{651176EE-0720-4703-B73E-4B70213F4063}"/>
              </a:ext>
            </a:extLst>
          </p:cNvPr>
          <p:cNvSpPr/>
          <p:nvPr/>
        </p:nvSpPr>
        <p:spPr>
          <a:xfrm>
            <a:off x="826718" y="4985359"/>
            <a:ext cx="4045907" cy="13903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ARTICOLO 38 QUATER DEL DECRETO RILANCIO</a:t>
            </a:r>
          </a:p>
        </p:txBody>
      </p:sp>
      <p:sp>
        <p:nvSpPr>
          <p:cNvPr id="6" name="Freccia a destra 5">
            <a:extLst>
              <a:ext uri="{FF2B5EF4-FFF2-40B4-BE49-F238E27FC236}">
                <a16:creationId xmlns:a16="http://schemas.microsoft.com/office/drawing/2014/main" id="{4893FF4F-4DF1-4738-9A98-647D67F52561}"/>
              </a:ext>
            </a:extLst>
          </p:cNvPr>
          <p:cNvSpPr/>
          <p:nvPr/>
        </p:nvSpPr>
        <p:spPr>
          <a:xfrm>
            <a:off x="4985359" y="2868460"/>
            <a:ext cx="1110641" cy="3256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e 6">
            <a:extLst>
              <a:ext uri="{FF2B5EF4-FFF2-40B4-BE49-F238E27FC236}">
                <a16:creationId xmlns:a16="http://schemas.microsoft.com/office/drawing/2014/main" id="{D15EC164-D785-40F5-A32A-3D805B90BD5A}"/>
              </a:ext>
            </a:extLst>
          </p:cNvPr>
          <p:cNvSpPr/>
          <p:nvPr/>
        </p:nvSpPr>
        <p:spPr>
          <a:xfrm>
            <a:off x="6095999" y="1177447"/>
            <a:ext cx="5377841" cy="32254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INFORMAZIONI DA FORNIRE IN NOTA INTEGRATIVA E NELLA RELAZIONE SULLA GESTIONE (bilanci microimprese: si aggiungono le informazioni nelle note al bilancio)</a:t>
            </a:r>
          </a:p>
          <a:p>
            <a:pPr algn="ctr"/>
            <a:r>
              <a:rPr lang="it-IT" dirty="0"/>
              <a:t>Informazioni relative ai rischi e alle incertezze sulle capacità dell’azienda a produrre reddito</a:t>
            </a:r>
          </a:p>
        </p:txBody>
      </p:sp>
      <p:sp>
        <p:nvSpPr>
          <p:cNvPr id="8" name="Freccia in giù 7">
            <a:extLst>
              <a:ext uri="{FF2B5EF4-FFF2-40B4-BE49-F238E27FC236}">
                <a16:creationId xmlns:a16="http://schemas.microsoft.com/office/drawing/2014/main" id="{14A446BE-C65E-4D5E-9428-AFF7C6DF1D19}"/>
              </a:ext>
            </a:extLst>
          </p:cNvPr>
          <p:cNvSpPr/>
          <p:nvPr/>
        </p:nvSpPr>
        <p:spPr>
          <a:xfrm>
            <a:off x="6304430" y="3905754"/>
            <a:ext cx="751561" cy="5824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09EFC34E-DC0E-44F2-A123-DC773F5A28E9}"/>
              </a:ext>
            </a:extLst>
          </p:cNvPr>
          <p:cNvSpPr/>
          <p:nvPr/>
        </p:nvSpPr>
        <p:spPr>
          <a:xfrm>
            <a:off x="5979091" y="4506097"/>
            <a:ext cx="5152372" cy="23519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REVISIONE PER I SOGGETTI OBBLIGATI ALL’ORGANO DI CONTROLLO</a:t>
            </a:r>
          </a:p>
          <a:p>
            <a:pPr algn="ctr"/>
            <a:r>
              <a:rPr lang="it-IT" dirty="0"/>
              <a:t>Giudizio con modifica da parte del revisore per inappropriata informativa</a:t>
            </a:r>
          </a:p>
          <a:p>
            <a:pPr algn="ctr"/>
            <a:r>
              <a:rPr lang="it-IT" dirty="0"/>
              <a:t>Nella Nota integrativa vanno riportati tutti i temi delle norme </a:t>
            </a:r>
            <a:r>
              <a:rPr lang="it-IT" dirty="0" err="1"/>
              <a:t>antipandemia</a:t>
            </a:r>
            <a:r>
              <a:rPr lang="it-IT" dirty="0"/>
              <a:t>: sospensione ammortamenti; deroga alla svalutazione titoli; ecc.</a:t>
            </a:r>
          </a:p>
        </p:txBody>
      </p:sp>
      <p:pic>
        <p:nvPicPr>
          <p:cNvPr id="10" name="Immagine 3">
            <a:extLst>
              <a:ext uri="{FF2B5EF4-FFF2-40B4-BE49-F238E27FC236}">
                <a16:creationId xmlns:a16="http://schemas.microsoft.com/office/drawing/2014/main" id="{373EA7B8-5E32-46D1-ACB4-4DD0A8239D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422" y="81644"/>
            <a:ext cx="2932113" cy="400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a:extLst>
              <a:ext uri="{FF2B5EF4-FFF2-40B4-BE49-F238E27FC236}">
                <a16:creationId xmlns:a16="http://schemas.microsoft.com/office/drawing/2014/main" id="{3FDBF7DB-75E4-404A-8874-85CA27443476}"/>
              </a:ext>
            </a:extLst>
          </p:cNvPr>
          <p:cNvPicPr>
            <a:picLocks noChangeAspect="1" noChangeArrowheads="1"/>
          </p:cNvPicPr>
          <p:nvPr/>
        </p:nvPicPr>
        <p:blipFill>
          <a:blip r:embed="rId3" cstate="print"/>
          <a:srcRect/>
          <a:stretch>
            <a:fillRect/>
          </a:stretch>
        </p:blipFill>
        <p:spPr bwMode="auto">
          <a:xfrm>
            <a:off x="8866483" y="81644"/>
            <a:ext cx="1447290" cy="338486"/>
          </a:xfrm>
          <a:prstGeom prst="rect">
            <a:avLst/>
          </a:prstGeom>
          <a:noFill/>
          <a:ln w="9525">
            <a:noFill/>
            <a:miter lim="800000"/>
            <a:headEnd/>
            <a:tailEnd/>
          </a:ln>
        </p:spPr>
      </p:pic>
      <p:pic>
        <p:nvPicPr>
          <p:cNvPr id="12" name="Immagine 1">
            <a:extLst>
              <a:ext uri="{FF2B5EF4-FFF2-40B4-BE49-F238E27FC236}">
                <a16:creationId xmlns:a16="http://schemas.microsoft.com/office/drawing/2014/main" id="{D55D85A3-DA00-4DEC-90B5-55CE97FC48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6712" y="104384"/>
            <a:ext cx="1160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egnaposto numero diapositiva 5">
            <a:extLst>
              <a:ext uri="{FF2B5EF4-FFF2-40B4-BE49-F238E27FC236}">
                <a16:creationId xmlns:a16="http://schemas.microsoft.com/office/drawing/2014/main" id="{F51CC7DD-87CE-4880-91A6-43F7920CE295}"/>
              </a:ext>
            </a:extLst>
          </p:cNvPr>
          <p:cNvSpPr>
            <a:spLocks noGrp="1"/>
          </p:cNvSpPr>
          <p:nvPr>
            <p:ph type="sldNum" sz="quarter" idx="12"/>
          </p:nvPr>
        </p:nvSpPr>
        <p:spPr>
          <a:xfrm>
            <a:off x="11277599" y="6375748"/>
            <a:ext cx="702276" cy="365125"/>
          </a:xfrm>
        </p:spPr>
        <p:txBody>
          <a:bodyPr vert="horz" lIns="91440" tIns="45720" rIns="91440" bIns="45720" rtlCol="0" anchor="ctr">
            <a:normAutofit/>
          </a:bodyPr>
          <a:lstStyle/>
          <a:p>
            <a:pPr>
              <a:spcAft>
                <a:spcPts val="600"/>
              </a:spcAft>
            </a:pPr>
            <a:r>
              <a:rPr lang="en-US" sz="1200" dirty="0"/>
              <a:t>36</a:t>
            </a:r>
          </a:p>
        </p:txBody>
      </p:sp>
    </p:spTree>
    <p:extLst>
      <p:ext uri="{BB962C8B-B14F-4D97-AF65-F5344CB8AC3E}">
        <p14:creationId xmlns:p14="http://schemas.microsoft.com/office/powerpoint/2010/main" val="22004951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3DBB4D94-4EA0-4B02-9AFC-6F8D14A8BBA9}"/>
              </a:ext>
            </a:extLst>
          </p:cNvPr>
          <p:cNvSpPr/>
          <p:nvPr/>
        </p:nvSpPr>
        <p:spPr>
          <a:xfrm>
            <a:off x="1766170" y="488515"/>
            <a:ext cx="7741085" cy="6889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ULTIME NOVITA’ IN TEMA DI CCII</a:t>
            </a:r>
          </a:p>
        </p:txBody>
      </p:sp>
      <p:sp>
        <p:nvSpPr>
          <p:cNvPr id="3" name="Ovale 2">
            <a:extLst>
              <a:ext uri="{FF2B5EF4-FFF2-40B4-BE49-F238E27FC236}">
                <a16:creationId xmlns:a16="http://schemas.microsoft.com/office/drawing/2014/main" id="{680C464F-0320-4BC9-9907-AF89F4FFE08A}"/>
              </a:ext>
            </a:extLst>
          </p:cNvPr>
          <p:cNvSpPr/>
          <p:nvPr/>
        </p:nvSpPr>
        <p:spPr>
          <a:xfrm>
            <a:off x="475989" y="2179529"/>
            <a:ext cx="4509370" cy="18037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a:p>
            <a:pPr algn="ctr"/>
            <a:r>
              <a:rPr lang="it-IT" dirty="0"/>
              <a:t>RISCHIO FALLIMENTO</a:t>
            </a:r>
          </a:p>
          <a:p>
            <a:pPr algn="ctr"/>
            <a:r>
              <a:rPr lang="it-IT" dirty="0"/>
              <a:t>+34% RISPETTO AL 2020</a:t>
            </a:r>
          </a:p>
          <a:p>
            <a:pPr algn="ctr"/>
            <a:r>
              <a:rPr lang="it-IT" dirty="0"/>
              <a:t>115 MILA AZIENDE APPESE AD UN FILO</a:t>
            </a:r>
          </a:p>
          <a:p>
            <a:pPr algn="ctr"/>
            <a:r>
              <a:rPr lang="it-IT" dirty="0"/>
              <a:t>300 MILA ADDETTI A RISCHIO</a:t>
            </a:r>
          </a:p>
          <a:p>
            <a:pPr algn="ctr"/>
            <a:endParaRPr lang="it-IT" dirty="0"/>
          </a:p>
        </p:txBody>
      </p:sp>
      <p:sp>
        <p:nvSpPr>
          <p:cNvPr id="4" name="Freccia in giù 3">
            <a:extLst>
              <a:ext uri="{FF2B5EF4-FFF2-40B4-BE49-F238E27FC236}">
                <a16:creationId xmlns:a16="http://schemas.microsoft.com/office/drawing/2014/main" id="{CF5914A6-9043-4A2C-9541-1F18ECC0B2A4}"/>
              </a:ext>
            </a:extLst>
          </p:cNvPr>
          <p:cNvSpPr/>
          <p:nvPr/>
        </p:nvSpPr>
        <p:spPr>
          <a:xfrm>
            <a:off x="2442575" y="3983277"/>
            <a:ext cx="638828" cy="10020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Ovale 4">
            <a:extLst>
              <a:ext uri="{FF2B5EF4-FFF2-40B4-BE49-F238E27FC236}">
                <a16:creationId xmlns:a16="http://schemas.microsoft.com/office/drawing/2014/main" id="{651176EE-0720-4703-B73E-4B70213F4063}"/>
              </a:ext>
            </a:extLst>
          </p:cNvPr>
          <p:cNvSpPr/>
          <p:nvPr/>
        </p:nvSpPr>
        <p:spPr>
          <a:xfrm>
            <a:off x="826718" y="4985359"/>
            <a:ext cx="4045907" cy="13903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TASSO DI RISCHIO FALLIMENTO IMPRESE AL 6% AL TERMINE 2021</a:t>
            </a:r>
          </a:p>
        </p:txBody>
      </p:sp>
      <p:sp>
        <p:nvSpPr>
          <p:cNvPr id="6" name="Freccia a destra 5">
            <a:extLst>
              <a:ext uri="{FF2B5EF4-FFF2-40B4-BE49-F238E27FC236}">
                <a16:creationId xmlns:a16="http://schemas.microsoft.com/office/drawing/2014/main" id="{4893FF4F-4DF1-4738-9A98-647D67F52561}"/>
              </a:ext>
            </a:extLst>
          </p:cNvPr>
          <p:cNvSpPr/>
          <p:nvPr/>
        </p:nvSpPr>
        <p:spPr>
          <a:xfrm>
            <a:off x="4985359" y="2868460"/>
            <a:ext cx="1110641" cy="3256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e 6">
            <a:extLst>
              <a:ext uri="{FF2B5EF4-FFF2-40B4-BE49-F238E27FC236}">
                <a16:creationId xmlns:a16="http://schemas.microsoft.com/office/drawing/2014/main" id="{D15EC164-D785-40F5-A32A-3D805B90BD5A}"/>
              </a:ext>
            </a:extLst>
          </p:cNvPr>
          <p:cNvSpPr/>
          <p:nvPr/>
        </p:nvSpPr>
        <p:spPr>
          <a:xfrm>
            <a:off x="6096000" y="1177447"/>
            <a:ext cx="2870040" cy="32254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Solo alcuni comparti porteranno un risultato in termini di ricavi vicino a quello del 2019 (farmaceutico, alimentari, elettronica).</a:t>
            </a:r>
          </a:p>
          <a:p>
            <a:pPr algn="ctr"/>
            <a:endParaRPr lang="it-IT" dirty="0"/>
          </a:p>
        </p:txBody>
      </p:sp>
      <p:sp>
        <p:nvSpPr>
          <p:cNvPr id="8" name="Freccia in giù 7">
            <a:extLst>
              <a:ext uri="{FF2B5EF4-FFF2-40B4-BE49-F238E27FC236}">
                <a16:creationId xmlns:a16="http://schemas.microsoft.com/office/drawing/2014/main" id="{14A446BE-C65E-4D5E-9428-AFF7C6DF1D19}"/>
              </a:ext>
            </a:extLst>
          </p:cNvPr>
          <p:cNvSpPr/>
          <p:nvPr/>
        </p:nvSpPr>
        <p:spPr>
          <a:xfrm>
            <a:off x="7135661" y="4402900"/>
            <a:ext cx="751561" cy="5824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09EFC34E-DC0E-44F2-A123-DC773F5A28E9}"/>
              </a:ext>
            </a:extLst>
          </p:cNvPr>
          <p:cNvSpPr/>
          <p:nvPr/>
        </p:nvSpPr>
        <p:spPr>
          <a:xfrm>
            <a:off x="5979091" y="4985359"/>
            <a:ext cx="5152372" cy="14342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PREVISIONI PEGGIORI PER TURISMO E SERVIZI DI OSPITALITA’ DOVE IL TASSO DI DEFAULT E’ STIMATO NEL 14%.</a:t>
            </a:r>
          </a:p>
        </p:txBody>
      </p:sp>
      <p:sp>
        <p:nvSpPr>
          <p:cNvPr id="10" name="CasellaDiTesto 9">
            <a:extLst>
              <a:ext uri="{FF2B5EF4-FFF2-40B4-BE49-F238E27FC236}">
                <a16:creationId xmlns:a16="http://schemas.microsoft.com/office/drawing/2014/main" id="{EB6EFB21-27F0-45A4-964B-489CBAE9E53B}"/>
              </a:ext>
            </a:extLst>
          </p:cNvPr>
          <p:cNvSpPr txBox="1"/>
          <p:nvPr/>
        </p:nvSpPr>
        <p:spPr>
          <a:xfrm>
            <a:off x="1202724" y="1334023"/>
            <a:ext cx="3253946" cy="369332"/>
          </a:xfrm>
          <a:prstGeom prst="rect">
            <a:avLst/>
          </a:prstGeom>
          <a:noFill/>
        </p:spPr>
        <p:txBody>
          <a:bodyPr wrap="square" rtlCol="0">
            <a:spAutoFit/>
          </a:bodyPr>
          <a:lstStyle/>
          <a:p>
            <a:r>
              <a:rPr lang="it-IT" dirty="0"/>
              <a:t>FONTE CERVED RATING AGENCY</a:t>
            </a:r>
          </a:p>
        </p:txBody>
      </p:sp>
      <p:sp>
        <p:nvSpPr>
          <p:cNvPr id="11" name="Ovale 10">
            <a:extLst>
              <a:ext uri="{FF2B5EF4-FFF2-40B4-BE49-F238E27FC236}">
                <a16:creationId xmlns:a16="http://schemas.microsoft.com/office/drawing/2014/main" id="{FE9A36B5-9214-42D2-A1CB-B951A5D6F0BE}"/>
              </a:ext>
            </a:extLst>
          </p:cNvPr>
          <p:cNvSpPr/>
          <p:nvPr/>
        </p:nvSpPr>
        <p:spPr>
          <a:xfrm>
            <a:off x="9185190" y="963827"/>
            <a:ext cx="2870040" cy="36740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a:p>
            <a:pPr algn="ctr"/>
            <a:r>
              <a:rPr lang="it-IT" dirty="0"/>
              <a:t>DIMENSIONE DELL’IMPRESA</a:t>
            </a:r>
          </a:p>
          <a:p>
            <a:pPr algn="ctr"/>
            <a:r>
              <a:rPr lang="it-IT" dirty="0"/>
              <a:t>aziende di grandi dimensioni: tasso medio default: 2,9%</a:t>
            </a:r>
          </a:p>
          <a:p>
            <a:pPr algn="ctr"/>
            <a:r>
              <a:rPr lang="it-IT" dirty="0"/>
              <a:t>Aziende piccole e micro: tasso medio default: 9%</a:t>
            </a:r>
          </a:p>
          <a:p>
            <a:pPr algn="ctr"/>
            <a:endParaRPr lang="it-IT" dirty="0"/>
          </a:p>
        </p:txBody>
      </p:sp>
      <p:cxnSp>
        <p:nvCxnSpPr>
          <p:cNvPr id="13" name="Connettore a gomito 12">
            <a:extLst>
              <a:ext uri="{FF2B5EF4-FFF2-40B4-BE49-F238E27FC236}">
                <a16:creationId xmlns:a16="http://schemas.microsoft.com/office/drawing/2014/main" id="{C8304607-7496-496A-A111-DF490C6D18FD}"/>
              </a:ext>
            </a:extLst>
          </p:cNvPr>
          <p:cNvCxnSpPr/>
          <p:nvPr/>
        </p:nvCxnSpPr>
        <p:spPr>
          <a:xfrm>
            <a:off x="4036541" y="3797643"/>
            <a:ext cx="836084" cy="477795"/>
          </a:xfrm>
          <a:prstGeom prst="bentConnector3">
            <a:avLst/>
          </a:prstGeom>
          <a:ln>
            <a:tailEnd type="triangle"/>
          </a:ln>
        </p:spPr>
        <p:style>
          <a:lnRef idx="1">
            <a:schemeClr val="accent5"/>
          </a:lnRef>
          <a:fillRef idx="0">
            <a:schemeClr val="accent5"/>
          </a:fillRef>
          <a:effectRef idx="0">
            <a:schemeClr val="accent5"/>
          </a:effectRef>
          <a:fontRef idx="minor">
            <a:schemeClr val="tx1"/>
          </a:fontRef>
        </p:style>
      </p:cxnSp>
      <p:sp>
        <p:nvSpPr>
          <p:cNvPr id="14" name="Rettangolo 13">
            <a:extLst>
              <a:ext uri="{FF2B5EF4-FFF2-40B4-BE49-F238E27FC236}">
                <a16:creationId xmlns:a16="http://schemas.microsoft.com/office/drawing/2014/main" id="{E8AC13E1-A1DA-4DED-9371-7F7B5D126C0B}"/>
              </a:ext>
            </a:extLst>
          </p:cNvPr>
          <p:cNvSpPr/>
          <p:nvPr/>
        </p:nvSpPr>
        <p:spPr>
          <a:xfrm>
            <a:off x="4604951" y="3765933"/>
            <a:ext cx="1451892" cy="1129599"/>
          </a:xfrm>
          <a:prstGeom prst="rect">
            <a:avLst/>
          </a:prstGeom>
          <a:solidFill>
            <a:schemeClr val="accent6">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t-IT" dirty="0"/>
              <a:t>Indirizzati verso procedura incapienti</a:t>
            </a:r>
          </a:p>
        </p:txBody>
      </p:sp>
      <p:sp>
        <p:nvSpPr>
          <p:cNvPr id="15" name="Freccia a destra 14">
            <a:extLst>
              <a:ext uri="{FF2B5EF4-FFF2-40B4-BE49-F238E27FC236}">
                <a16:creationId xmlns:a16="http://schemas.microsoft.com/office/drawing/2014/main" id="{C6BB0E06-A31B-4BEE-9C38-379BB3C8A431}"/>
              </a:ext>
            </a:extLst>
          </p:cNvPr>
          <p:cNvSpPr/>
          <p:nvPr/>
        </p:nvSpPr>
        <p:spPr>
          <a:xfrm>
            <a:off x="8966040" y="2784389"/>
            <a:ext cx="260338" cy="2471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6" name="Immagine 3">
            <a:extLst>
              <a:ext uri="{FF2B5EF4-FFF2-40B4-BE49-F238E27FC236}">
                <a16:creationId xmlns:a16="http://schemas.microsoft.com/office/drawing/2014/main" id="{48F68E0C-8DA4-4316-9BCB-3AFDBF46BA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422" y="81644"/>
            <a:ext cx="29321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a:extLst>
              <a:ext uri="{FF2B5EF4-FFF2-40B4-BE49-F238E27FC236}">
                <a16:creationId xmlns:a16="http://schemas.microsoft.com/office/drawing/2014/main" id="{358BA2EE-D5DD-4D04-8A5C-8CF479D6EC29}"/>
              </a:ext>
            </a:extLst>
          </p:cNvPr>
          <p:cNvPicPr>
            <a:picLocks noChangeAspect="1" noChangeArrowheads="1"/>
          </p:cNvPicPr>
          <p:nvPr/>
        </p:nvPicPr>
        <p:blipFill>
          <a:blip r:embed="rId3" cstate="print"/>
          <a:srcRect/>
          <a:stretch>
            <a:fillRect/>
          </a:stretch>
        </p:blipFill>
        <p:spPr bwMode="auto">
          <a:xfrm>
            <a:off x="9580605" y="54656"/>
            <a:ext cx="2437972" cy="520262"/>
          </a:xfrm>
          <a:prstGeom prst="rect">
            <a:avLst/>
          </a:prstGeom>
          <a:noFill/>
          <a:ln w="9525">
            <a:noFill/>
            <a:miter lim="800000"/>
            <a:headEnd/>
            <a:tailEnd/>
          </a:ln>
        </p:spPr>
      </p:pic>
      <p:pic>
        <p:nvPicPr>
          <p:cNvPr id="18" name="Immagine 1">
            <a:extLst>
              <a:ext uri="{FF2B5EF4-FFF2-40B4-BE49-F238E27FC236}">
                <a16:creationId xmlns:a16="http://schemas.microsoft.com/office/drawing/2014/main" id="{49982602-0D84-4ABF-B97A-1D7D0670B1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6612" y="81644"/>
            <a:ext cx="1160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Segnaposto numero diapositiva 5">
            <a:extLst>
              <a:ext uri="{FF2B5EF4-FFF2-40B4-BE49-F238E27FC236}">
                <a16:creationId xmlns:a16="http://schemas.microsoft.com/office/drawing/2014/main" id="{D85B3A84-96E3-4448-9703-E90590272ADB}"/>
              </a:ext>
            </a:extLst>
          </p:cNvPr>
          <p:cNvSpPr>
            <a:spLocks noGrp="1"/>
          </p:cNvSpPr>
          <p:nvPr>
            <p:ph type="sldNum" sz="quarter" idx="12"/>
          </p:nvPr>
        </p:nvSpPr>
        <p:spPr>
          <a:xfrm>
            <a:off x="10668000" y="6356350"/>
            <a:ext cx="685800" cy="365125"/>
          </a:xfrm>
        </p:spPr>
        <p:txBody>
          <a:bodyPr vert="horz" lIns="91440" tIns="45720" rIns="91440" bIns="45720" rtlCol="0" anchor="ctr">
            <a:normAutofit/>
          </a:bodyPr>
          <a:lstStyle/>
          <a:p>
            <a:pPr>
              <a:spcAft>
                <a:spcPts val="600"/>
              </a:spcAft>
            </a:pPr>
            <a:r>
              <a:rPr lang="en-US" sz="1200" dirty="0"/>
              <a:t>37</a:t>
            </a:r>
          </a:p>
        </p:txBody>
      </p:sp>
    </p:spTree>
    <p:extLst>
      <p:ext uri="{BB962C8B-B14F-4D97-AF65-F5344CB8AC3E}">
        <p14:creationId xmlns:p14="http://schemas.microsoft.com/office/powerpoint/2010/main" val="487485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3DBB4D94-4EA0-4B02-9AFC-6F8D14A8BBA9}"/>
              </a:ext>
            </a:extLst>
          </p:cNvPr>
          <p:cNvSpPr/>
          <p:nvPr/>
        </p:nvSpPr>
        <p:spPr>
          <a:xfrm>
            <a:off x="1766170" y="488515"/>
            <a:ext cx="7741085" cy="6889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PANORAMA START-UP</a:t>
            </a:r>
          </a:p>
          <a:p>
            <a:pPr algn="ctr"/>
            <a:r>
              <a:rPr lang="it-IT" dirty="0"/>
              <a:t>Dati dal 2012 ad oggi</a:t>
            </a:r>
          </a:p>
        </p:txBody>
      </p:sp>
      <p:sp>
        <p:nvSpPr>
          <p:cNvPr id="3" name="Ovale 2">
            <a:extLst>
              <a:ext uri="{FF2B5EF4-FFF2-40B4-BE49-F238E27FC236}">
                <a16:creationId xmlns:a16="http://schemas.microsoft.com/office/drawing/2014/main" id="{680C464F-0320-4BC9-9907-AF89F4FFE08A}"/>
              </a:ext>
            </a:extLst>
          </p:cNvPr>
          <p:cNvSpPr/>
          <p:nvPr/>
        </p:nvSpPr>
        <p:spPr>
          <a:xfrm>
            <a:off x="484227" y="1281604"/>
            <a:ext cx="4509370" cy="37929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a:p>
            <a:pPr algn="just"/>
            <a:r>
              <a:rPr lang="it-IT" sz="1200" dirty="0">
                <a:solidFill>
                  <a:srgbClr val="FF0000"/>
                </a:solidFill>
              </a:rPr>
              <a:t>Lazio</a:t>
            </a:r>
          </a:p>
          <a:p>
            <a:pPr algn="just"/>
            <a:r>
              <a:rPr lang="it-IT" sz="1000" b="1" dirty="0">
                <a:effectLst/>
              </a:rPr>
              <a:t>Numero di startup ogni 100mila abitanti</a:t>
            </a:r>
            <a:r>
              <a:rPr lang="it-IT" sz="1000" dirty="0"/>
              <a:t>: 24,5</a:t>
            </a:r>
            <a:br>
              <a:rPr lang="it-IT" sz="1000" dirty="0"/>
            </a:br>
            <a:r>
              <a:rPr lang="it-IT" sz="1000" b="1" dirty="0">
                <a:effectLst/>
              </a:rPr>
              <a:t>Numero di startup registrate</a:t>
            </a:r>
            <a:r>
              <a:rPr lang="it-IT" sz="1000" dirty="0"/>
              <a:t>: 1.409</a:t>
            </a:r>
            <a:br>
              <a:rPr lang="it-IT" sz="1000" dirty="0"/>
            </a:br>
            <a:br>
              <a:rPr lang="it-IT" sz="1000" dirty="0"/>
            </a:br>
            <a:r>
              <a:rPr lang="it-IT" sz="1000" b="1" dirty="0">
                <a:effectLst/>
              </a:rPr>
              <a:t>SETTORI DELLE STARTUP REGISTRATE</a:t>
            </a:r>
            <a:r>
              <a:rPr lang="it-IT" sz="1000" dirty="0"/>
              <a:t> </a:t>
            </a:r>
            <a:br>
              <a:rPr lang="it-IT" sz="1000" dirty="0"/>
            </a:br>
            <a:r>
              <a:rPr lang="it-IT" sz="1000" dirty="0"/>
              <a:t>I settori di appartenenza delle startup alla data di registrazione.</a:t>
            </a:r>
            <a:br>
              <a:rPr lang="it-IT" sz="1000" dirty="0"/>
            </a:br>
            <a:r>
              <a:rPr lang="it-IT" sz="1000" b="1" dirty="0">
                <a:effectLst/>
              </a:rPr>
              <a:t>Numero assoluto di startup nel settore dell'industria e artigianato</a:t>
            </a:r>
            <a:r>
              <a:rPr lang="it-IT" sz="1000" dirty="0"/>
              <a:t>: 123</a:t>
            </a:r>
            <a:br>
              <a:rPr lang="it-IT" sz="1000" dirty="0"/>
            </a:br>
            <a:r>
              <a:rPr lang="it-IT" sz="900" b="1" dirty="0">
                <a:effectLst/>
              </a:rPr>
              <a:t>Numero assoluto di startup nel settore dei servizi</a:t>
            </a:r>
            <a:r>
              <a:rPr lang="it-IT" sz="900" dirty="0"/>
              <a:t>: 1225</a:t>
            </a:r>
            <a:br>
              <a:rPr lang="it-IT" sz="900" dirty="0"/>
            </a:br>
            <a:r>
              <a:rPr lang="it-IT" sz="1000" b="1" dirty="0">
                <a:effectLst/>
              </a:rPr>
              <a:t>Numero assoluto di startup nel settore del commercio</a:t>
            </a:r>
            <a:r>
              <a:rPr lang="it-IT" sz="1000" dirty="0"/>
              <a:t>: 44</a:t>
            </a:r>
            <a:br>
              <a:rPr lang="it-IT" sz="1000" dirty="0"/>
            </a:br>
            <a:r>
              <a:rPr lang="it-IT" sz="1000" b="1" dirty="0">
                <a:effectLst/>
              </a:rPr>
              <a:t>Numero assoluto di startup nel settore dell'agricoltura e pesca</a:t>
            </a:r>
            <a:r>
              <a:rPr lang="it-IT" sz="1000" dirty="0"/>
              <a:t>: 6</a:t>
            </a:r>
            <a:br>
              <a:rPr lang="it-IT" sz="1000" dirty="0"/>
            </a:br>
            <a:r>
              <a:rPr lang="it-IT" sz="1000" b="1" dirty="0">
                <a:effectLst/>
              </a:rPr>
              <a:t>Numero assoluto di startup nel settore del turismo</a:t>
            </a:r>
            <a:r>
              <a:rPr lang="it-IT" sz="1000" dirty="0"/>
              <a:t>: 8</a:t>
            </a:r>
            <a:br>
              <a:rPr lang="it-IT" sz="1000" dirty="0"/>
            </a:br>
            <a:r>
              <a:rPr lang="it-IT" sz="1000" b="1" dirty="0">
                <a:effectLst/>
              </a:rPr>
              <a:t>Numero assoluto di startup in altri settori</a:t>
            </a:r>
            <a:r>
              <a:rPr lang="it-IT" sz="1000" dirty="0"/>
              <a:t>: 3</a:t>
            </a:r>
            <a:br>
              <a:rPr lang="it-IT" sz="1000" dirty="0"/>
            </a:br>
            <a:br>
              <a:rPr lang="it-IT" sz="1000" dirty="0"/>
            </a:br>
            <a:r>
              <a:rPr lang="it-IT" sz="1000" dirty="0"/>
              <a:t>_______________________________</a:t>
            </a:r>
            <a:br>
              <a:rPr lang="it-IT" sz="1000" dirty="0"/>
            </a:br>
            <a:endParaRPr lang="it-IT" sz="1000" dirty="0"/>
          </a:p>
        </p:txBody>
      </p:sp>
      <p:sp>
        <p:nvSpPr>
          <p:cNvPr id="7" name="Ovale 6">
            <a:extLst>
              <a:ext uri="{FF2B5EF4-FFF2-40B4-BE49-F238E27FC236}">
                <a16:creationId xmlns:a16="http://schemas.microsoft.com/office/drawing/2014/main" id="{D15EC164-D785-40F5-A32A-3D805B90BD5A}"/>
              </a:ext>
            </a:extLst>
          </p:cNvPr>
          <p:cNvSpPr/>
          <p:nvPr/>
        </p:nvSpPr>
        <p:spPr>
          <a:xfrm>
            <a:off x="6095999" y="488516"/>
            <a:ext cx="3797643" cy="63694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200" b="1" dirty="0">
                <a:effectLst/>
              </a:rPr>
              <a:t>PROVINCE PER STARTUP REGISTRATE</a:t>
            </a:r>
            <a:br>
              <a:rPr lang="it-IT" sz="1200" dirty="0"/>
            </a:br>
            <a:r>
              <a:rPr lang="it-IT" sz="1200" dirty="0"/>
              <a:t>Le prime cinque province per regione che ospitano il numero più alto di startup.</a:t>
            </a:r>
            <a:br>
              <a:rPr lang="it-IT" sz="1200" dirty="0"/>
            </a:br>
            <a:br>
              <a:rPr lang="it-IT" sz="1200" dirty="0"/>
            </a:br>
            <a:r>
              <a:rPr lang="it-IT" sz="1200" b="1" dirty="0">
                <a:effectLst/>
              </a:rPr>
              <a:t>Provincia 1</a:t>
            </a:r>
            <a:r>
              <a:rPr lang="it-IT" sz="1200" dirty="0"/>
              <a:t>: Roma (1254)</a:t>
            </a:r>
            <a:br>
              <a:rPr lang="it-IT" sz="1200" dirty="0"/>
            </a:br>
            <a:r>
              <a:rPr lang="it-IT" sz="1200" b="1" dirty="0">
                <a:effectLst/>
              </a:rPr>
              <a:t>Provincia 2</a:t>
            </a:r>
            <a:r>
              <a:rPr lang="it-IT" sz="1200" dirty="0"/>
              <a:t>: Latina (61)</a:t>
            </a:r>
            <a:br>
              <a:rPr lang="it-IT" sz="1200" dirty="0"/>
            </a:br>
            <a:r>
              <a:rPr lang="it-IT" sz="1200" b="1" dirty="0">
                <a:effectLst/>
              </a:rPr>
              <a:t>Provincia3</a:t>
            </a:r>
            <a:r>
              <a:rPr lang="it-IT" sz="1200" dirty="0"/>
              <a:t>:Frosinone (52)</a:t>
            </a:r>
            <a:br>
              <a:rPr lang="it-IT" sz="1200" dirty="0"/>
            </a:br>
            <a:r>
              <a:rPr lang="it-IT" sz="1200" b="1" dirty="0">
                <a:effectLst/>
              </a:rPr>
              <a:t>Provincia 4</a:t>
            </a:r>
            <a:r>
              <a:rPr lang="it-IT" sz="1200" dirty="0"/>
              <a:t>: Viterbo (27)</a:t>
            </a:r>
            <a:br>
              <a:rPr lang="it-IT" sz="1200" dirty="0"/>
            </a:br>
            <a:r>
              <a:rPr lang="it-IT" sz="1200" b="1" dirty="0">
                <a:effectLst/>
              </a:rPr>
              <a:t>Provincia 5</a:t>
            </a:r>
            <a:r>
              <a:rPr lang="it-IT" sz="1200" dirty="0"/>
              <a:t>: Rieti (15)</a:t>
            </a:r>
            <a:br>
              <a:rPr lang="it-IT" sz="1200" dirty="0"/>
            </a:br>
            <a:br>
              <a:rPr lang="it-IT" sz="1200" dirty="0"/>
            </a:br>
            <a:r>
              <a:rPr lang="it-IT" sz="1200" b="1" dirty="0">
                <a:effectLst/>
              </a:rPr>
              <a:t>COMPOSIZIONE DELLE STARTUP</a:t>
            </a:r>
            <a:r>
              <a:rPr lang="it-IT" sz="1200" dirty="0"/>
              <a:t> </a:t>
            </a:r>
            <a:br>
              <a:rPr lang="it-IT" sz="1200" dirty="0"/>
            </a:br>
            <a:r>
              <a:rPr lang="it-IT" sz="1200" dirty="0"/>
              <a:t>Questo indice serve ad evidenziare se vi sia all'interno della composizione aziendale una maggioranza relativa al genere, all'età e alla provenienza dei dipendenti.</a:t>
            </a:r>
            <a:br>
              <a:rPr lang="it-IT" sz="1200" dirty="0"/>
            </a:br>
            <a:r>
              <a:rPr lang="it-IT" sz="1000" b="1" dirty="0">
                <a:effectLst/>
              </a:rPr>
              <a:t>Prevalenza femminile</a:t>
            </a:r>
            <a:r>
              <a:rPr lang="it-IT" sz="1000" dirty="0"/>
              <a:t>: 21%</a:t>
            </a:r>
            <a:br>
              <a:rPr lang="it-IT" sz="1000" dirty="0"/>
            </a:br>
            <a:r>
              <a:rPr lang="it-IT" sz="1000" b="1" dirty="0">
                <a:effectLst/>
              </a:rPr>
              <a:t>Prevalenza giovanile</a:t>
            </a:r>
            <a:r>
              <a:rPr lang="it-IT" sz="1000" dirty="0"/>
              <a:t>: 25%</a:t>
            </a:r>
            <a:br>
              <a:rPr lang="it-IT" sz="1000" dirty="0"/>
            </a:br>
            <a:r>
              <a:rPr lang="it-IT" sz="1000" b="1" dirty="0">
                <a:effectLst/>
              </a:rPr>
              <a:t>Prevalenza straniera</a:t>
            </a:r>
            <a:r>
              <a:rPr lang="it-IT" sz="1000" dirty="0"/>
              <a:t>: 10%</a:t>
            </a:r>
            <a:br>
              <a:rPr lang="it-IT" sz="1000" dirty="0"/>
            </a:br>
            <a:br>
              <a:rPr lang="it-IT" sz="1000" dirty="0"/>
            </a:br>
            <a:r>
              <a:rPr lang="it-IT" sz="1200" b="1" dirty="0">
                <a:effectLst/>
              </a:rPr>
              <a:t>Imprese ad alto valore tecnologico in ambito energetico</a:t>
            </a:r>
            <a:r>
              <a:rPr lang="it-IT" sz="1200" dirty="0"/>
              <a:t>: 12%</a:t>
            </a:r>
          </a:p>
        </p:txBody>
      </p:sp>
      <p:pic>
        <p:nvPicPr>
          <p:cNvPr id="16" name="Immagine 3">
            <a:extLst>
              <a:ext uri="{FF2B5EF4-FFF2-40B4-BE49-F238E27FC236}">
                <a16:creationId xmlns:a16="http://schemas.microsoft.com/office/drawing/2014/main" id="{48F68E0C-8DA4-4316-9BCB-3AFDBF46BA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422" y="81644"/>
            <a:ext cx="29321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a:extLst>
              <a:ext uri="{FF2B5EF4-FFF2-40B4-BE49-F238E27FC236}">
                <a16:creationId xmlns:a16="http://schemas.microsoft.com/office/drawing/2014/main" id="{358BA2EE-D5DD-4D04-8A5C-8CF479D6EC29}"/>
              </a:ext>
            </a:extLst>
          </p:cNvPr>
          <p:cNvPicPr>
            <a:picLocks noChangeAspect="1" noChangeArrowheads="1"/>
          </p:cNvPicPr>
          <p:nvPr/>
        </p:nvPicPr>
        <p:blipFill>
          <a:blip r:embed="rId3" cstate="print"/>
          <a:srcRect/>
          <a:stretch>
            <a:fillRect/>
          </a:stretch>
        </p:blipFill>
        <p:spPr bwMode="auto">
          <a:xfrm>
            <a:off x="9580605" y="54656"/>
            <a:ext cx="2437972" cy="520262"/>
          </a:xfrm>
          <a:prstGeom prst="rect">
            <a:avLst/>
          </a:prstGeom>
          <a:noFill/>
          <a:ln w="9525">
            <a:noFill/>
            <a:miter lim="800000"/>
            <a:headEnd/>
            <a:tailEnd/>
          </a:ln>
        </p:spPr>
      </p:pic>
      <p:pic>
        <p:nvPicPr>
          <p:cNvPr id="18" name="Immagine 1">
            <a:extLst>
              <a:ext uri="{FF2B5EF4-FFF2-40B4-BE49-F238E27FC236}">
                <a16:creationId xmlns:a16="http://schemas.microsoft.com/office/drawing/2014/main" id="{49982602-0D84-4ABF-B97A-1D7D0670B1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6612" y="81644"/>
            <a:ext cx="1160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ttangolo 11">
            <a:extLst>
              <a:ext uri="{FF2B5EF4-FFF2-40B4-BE49-F238E27FC236}">
                <a16:creationId xmlns:a16="http://schemas.microsoft.com/office/drawing/2014/main" id="{4BD48FEE-4FD5-4DD7-9CDB-DB7747E154AB}"/>
              </a:ext>
            </a:extLst>
          </p:cNvPr>
          <p:cNvSpPr/>
          <p:nvPr/>
        </p:nvSpPr>
        <p:spPr>
          <a:xfrm>
            <a:off x="1029730" y="5618205"/>
            <a:ext cx="3138616" cy="75128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b="1" dirty="0">
                <a:solidFill>
                  <a:schemeClr val="accent2">
                    <a:lumMod val="50000"/>
                  </a:schemeClr>
                </a:solidFill>
              </a:rPr>
              <a:t>A LIVELLO NAZIONALE SONO ISCRITTE AL REGISTRO IMPRESE 12.291 START-UP INNOVATIVE</a:t>
            </a:r>
          </a:p>
        </p:txBody>
      </p:sp>
      <p:sp>
        <p:nvSpPr>
          <p:cNvPr id="9" name="Segnaposto numero diapositiva 5">
            <a:extLst>
              <a:ext uri="{FF2B5EF4-FFF2-40B4-BE49-F238E27FC236}">
                <a16:creationId xmlns:a16="http://schemas.microsoft.com/office/drawing/2014/main" id="{8CC6D79B-ACD6-4B85-B933-21A762FC40C1}"/>
              </a:ext>
            </a:extLst>
          </p:cNvPr>
          <p:cNvSpPr>
            <a:spLocks noGrp="1"/>
          </p:cNvSpPr>
          <p:nvPr>
            <p:ph type="sldNum" sz="quarter" idx="12"/>
          </p:nvPr>
        </p:nvSpPr>
        <p:spPr>
          <a:xfrm>
            <a:off x="10717426" y="6356350"/>
            <a:ext cx="636373" cy="365125"/>
          </a:xfrm>
        </p:spPr>
        <p:txBody>
          <a:bodyPr vert="horz" lIns="91440" tIns="45720" rIns="91440" bIns="45720" rtlCol="0" anchor="ctr">
            <a:normAutofit/>
          </a:bodyPr>
          <a:lstStyle/>
          <a:p>
            <a:pPr>
              <a:spcAft>
                <a:spcPts val="600"/>
              </a:spcAft>
            </a:pPr>
            <a:r>
              <a:rPr lang="en-US" sz="1200" dirty="0"/>
              <a:t>38</a:t>
            </a:r>
          </a:p>
        </p:txBody>
      </p:sp>
    </p:spTree>
    <p:extLst>
      <p:ext uri="{BB962C8B-B14F-4D97-AF65-F5344CB8AC3E}">
        <p14:creationId xmlns:p14="http://schemas.microsoft.com/office/powerpoint/2010/main" val="11101216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CasellaDiTesto 1">
            <a:extLst>
              <a:ext uri="{FF2B5EF4-FFF2-40B4-BE49-F238E27FC236}">
                <a16:creationId xmlns:a16="http://schemas.microsoft.com/office/drawing/2014/main" id="{09002236-2BB1-4211-A0C0-0981B899362B}"/>
              </a:ext>
            </a:extLst>
          </p:cNvPr>
          <p:cNvSpPr txBox="1">
            <a:spLocks noChangeArrowheads="1"/>
          </p:cNvSpPr>
          <p:nvPr/>
        </p:nvSpPr>
        <p:spPr bwMode="auto">
          <a:xfrm>
            <a:off x="4038600" y="1939159"/>
            <a:ext cx="7644627" cy="275108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r">
              <a:lnSpc>
                <a:spcPct val="90000"/>
              </a:lnSpc>
              <a:spcBef>
                <a:spcPct val="0"/>
              </a:spcBef>
              <a:spcAft>
                <a:spcPts val="600"/>
              </a:spcAft>
              <a:buClrTx/>
              <a:buSzTx/>
              <a:buNone/>
            </a:pPr>
            <a:r>
              <a:rPr lang="en-US" altLang="it-IT" sz="6000" b="1" kern="1200" dirty="0">
                <a:solidFill>
                  <a:schemeClr val="tx1"/>
                </a:solidFill>
                <a:latin typeface="+mj-lt"/>
                <a:ea typeface="+mj-ea"/>
                <a:cs typeface="+mj-cs"/>
              </a:rPr>
              <a:t>GRAZIE PER L’ATTENZIONE BIS</a:t>
            </a:r>
          </a:p>
        </p:txBody>
      </p:sp>
    </p:spTree>
    <p:extLst>
      <p:ext uri="{BB962C8B-B14F-4D97-AF65-F5344CB8AC3E}">
        <p14:creationId xmlns:p14="http://schemas.microsoft.com/office/powerpoint/2010/main" val="2332925314"/>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21C3FA0-59F8-441C-8376-8F9727B7A662}"/>
              </a:ext>
            </a:extLst>
          </p:cNvPr>
          <p:cNvSpPr>
            <a:spLocks noGrp="1"/>
          </p:cNvSpPr>
          <p:nvPr>
            <p:ph idx="4294967295"/>
          </p:nvPr>
        </p:nvSpPr>
        <p:spPr>
          <a:xfrm>
            <a:off x="0" y="2827338"/>
            <a:ext cx="5126038" cy="3227387"/>
          </a:xfrm>
        </p:spPr>
        <p:txBody>
          <a:bodyPr vert="horz" lIns="91440" tIns="45720" rIns="91440" bIns="45720" rtlCol="0" anchor="ctr">
            <a:normAutofit/>
          </a:bodyPr>
          <a:lstStyle/>
          <a:p>
            <a:pPr marL="0"/>
            <a:endParaRPr lang="en-US" sz="1800">
              <a:solidFill>
                <a:schemeClr val="tx2"/>
              </a:solidFill>
            </a:endParaRPr>
          </a:p>
          <a:p>
            <a:pPr marL="0"/>
            <a:endParaRPr lang="en-US" sz="1800">
              <a:solidFill>
                <a:schemeClr val="tx2"/>
              </a:solidFill>
            </a:endParaRPr>
          </a:p>
          <a:p>
            <a:pPr marL="0"/>
            <a:endParaRPr lang="en-US" sz="1800">
              <a:solidFill>
                <a:schemeClr val="tx2"/>
              </a:solidFill>
            </a:endParaRPr>
          </a:p>
          <a:p>
            <a:pPr marL="0"/>
            <a:endParaRPr lang="en-US" sz="1800">
              <a:solidFill>
                <a:schemeClr val="tx2"/>
              </a:solidFill>
            </a:endParaRPr>
          </a:p>
          <a:p>
            <a:pPr marL="0"/>
            <a:endParaRPr lang="en-US" sz="1800">
              <a:solidFill>
                <a:schemeClr val="tx2"/>
              </a:solidFill>
            </a:endParaRPr>
          </a:p>
          <a:p>
            <a:pPr marL="0"/>
            <a:endParaRPr lang="en-US" sz="1800">
              <a:solidFill>
                <a:schemeClr val="tx2"/>
              </a:solidFill>
            </a:endParaRPr>
          </a:p>
          <a:p>
            <a:pPr marL="0"/>
            <a:endParaRPr lang="en-US" sz="1800">
              <a:solidFill>
                <a:schemeClr val="tx2"/>
              </a:solidFill>
            </a:endParaRPr>
          </a:p>
          <a:p>
            <a:pPr marL="0"/>
            <a:endParaRPr lang="en-US" sz="1800">
              <a:solidFill>
                <a:schemeClr val="tx2"/>
              </a:solidFill>
            </a:endParaRPr>
          </a:p>
          <a:p>
            <a:pPr marL="0"/>
            <a:endParaRPr lang="en-US" sz="1800">
              <a:solidFill>
                <a:schemeClr val="tx2"/>
              </a:solidFill>
            </a:endParaRPr>
          </a:p>
        </p:txBody>
      </p:sp>
      <p:sp>
        <p:nvSpPr>
          <p:cNvPr id="26" name="Rettangolo 25">
            <a:extLst>
              <a:ext uri="{FF2B5EF4-FFF2-40B4-BE49-F238E27FC236}">
                <a16:creationId xmlns:a16="http://schemas.microsoft.com/office/drawing/2014/main" id="{1A07BA68-5D70-4D9C-877E-5262B2860CDE}"/>
              </a:ext>
            </a:extLst>
          </p:cNvPr>
          <p:cNvSpPr/>
          <p:nvPr/>
        </p:nvSpPr>
        <p:spPr>
          <a:xfrm>
            <a:off x="253844" y="228598"/>
            <a:ext cx="11444382" cy="66357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it-IT" sz="1800" b="0" i="0" u="none" strike="noStrike" baseline="0" dirty="0">
              <a:solidFill>
                <a:srgbClr val="000000"/>
              </a:solidFill>
              <a:latin typeface="Consolas" panose="020B0609020204030204" pitchFamily="49" charset="0"/>
            </a:endParaRPr>
          </a:p>
          <a:p>
            <a:pPr marL="342900" marR="0" lvl="0" indent="-342900" algn="just" defTabSz="914400" rtl="0" eaLnBrk="0" fontAlgn="base" latinLnBrk="0" hangingPunct="0">
              <a:lnSpc>
                <a:spcPct val="100000"/>
              </a:lnSpc>
              <a:spcBef>
                <a:spcPct val="0"/>
              </a:spcBef>
              <a:spcAft>
                <a:spcPct val="0"/>
              </a:spcAft>
              <a:buClrTx/>
              <a:buSzTx/>
              <a:buFontTx/>
              <a:buAutoNum type="arabicParenR"/>
              <a:tabLst/>
            </a:pPr>
            <a:r>
              <a:rPr kumimoji="0" lang="it-IT" altLang="it-IT" b="0" i="0" u="none" strike="noStrike" cap="none" normalizeH="0" baseline="0" dirty="0">
                <a:ln>
                  <a:noFill/>
                </a:ln>
                <a:solidFill>
                  <a:schemeClr val="bg1"/>
                </a:solidFill>
                <a:effectLst/>
                <a:latin typeface="Roboto Mono"/>
              </a:rPr>
              <a:t>le spese in ricerca e sviluppo sono uguali o superiori al 15 per cento del maggiore valore fra costo e valore totale della produzione della start-up innovativa. Dal computo per le spese in ricerca e sviluppo sono escluse le spese per l'acquisto e la locazione di beni immobili. Ai fini di questo provvedimento, in aggiunta a quanto previsto dai principi contabili, sono altresì da annoverarsi tra le spese in ricerca e sviluppo: le spese relative allo sviluppo precompetitivo e competitivo, quali sperimentazione, prototipazione e sviluppo del business plan, le spese relative ai servizi di incubazione forniti da incubatori certificati, i costi lordi di personale interno e consulenti esterni impiegati nelle attività di ricerca e sviluppo, inclusi soci ed amministratori, le spese legali per la registrazione e protezione di proprietà intellettuale, termini e licenze d'uso. Le spese risultano dall'ultimo bilancio approvato e sono descritte in nota integrativa. In assenza di bilancio nel primo anno di vita, la loro effettuazione </a:t>
            </a:r>
            <a:r>
              <a:rPr kumimoji="0" lang="it-IT" altLang="it-IT" b="0" i="0" u="none" strike="noStrike" cap="none" normalizeH="0" baseline="0" dirty="0" err="1">
                <a:ln>
                  <a:noFill/>
                </a:ln>
                <a:solidFill>
                  <a:schemeClr val="bg1"/>
                </a:solidFill>
                <a:effectLst/>
                <a:latin typeface="Roboto Mono"/>
              </a:rPr>
              <a:t>e'</a:t>
            </a:r>
            <a:r>
              <a:rPr kumimoji="0" lang="it-IT" altLang="it-IT" b="0" i="0" u="none" strike="noStrike" cap="none" normalizeH="0" baseline="0" dirty="0">
                <a:ln>
                  <a:noFill/>
                </a:ln>
                <a:solidFill>
                  <a:schemeClr val="bg1"/>
                </a:solidFill>
                <a:effectLst/>
                <a:latin typeface="Roboto Mono"/>
              </a:rPr>
              <a:t> assunta tramite dichiarazione sottoscritta dal legale rappresentante della start-up innovativa;</a:t>
            </a:r>
          </a:p>
          <a:p>
            <a:pPr marL="342900" marR="0" lvl="0" indent="-342900" algn="just" defTabSz="914400" rtl="0" eaLnBrk="0" fontAlgn="base" latinLnBrk="0" hangingPunct="0">
              <a:lnSpc>
                <a:spcPct val="100000"/>
              </a:lnSpc>
              <a:spcBef>
                <a:spcPct val="0"/>
              </a:spcBef>
              <a:spcAft>
                <a:spcPct val="0"/>
              </a:spcAft>
              <a:buClrTx/>
              <a:buSzTx/>
              <a:buFontTx/>
              <a:buAutoNum type="arabicParenR"/>
              <a:tabLst/>
            </a:pPr>
            <a:r>
              <a:rPr kumimoji="0" lang="it-IT" altLang="it-IT" b="0" i="0" u="none" strike="noStrike" cap="none" normalizeH="0" baseline="0" dirty="0">
                <a:ln>
                  <a:noFill/>
                </a:ln>
                <a:solidFill>
                  <a:schemeClr val="bg1"/>
                </a:solidFill>
                <a:effectLst/>
                <a:latin typeface="Roboto Mono"/>
              </a:rPr>
              <a:t>impiego come dipendenti o collaboratori a qualsiasi titolo, in percentuale uguale o superiore al terzo della forza lavoro complessiva, di personale in possesso di titolo di dottorato di ricerca o che sta svolgendo un dottorato di ricerca presso un’ università italiana o straniera, oppure in possesso di laurea e che abbia svolto, da almeno tre anni, attività di ricerca certificata presso istituti di ricerca pubblici o privati, in Italia o all'estero, ovvero, in percentuale uguale o superiore a due terzi della forza lavoro complessiva, di personale in possesso di laurea magistrale ai sensi dell'articolo 3 del regolamento di cui al decreto del Ministro dell'istruzione, dell’ università e della ricerca 22 ottobre 2004, n. 270;</a:t>
            </a:r>
          </a:p>
          <a:p>
            <a:pPr marL="342900" marR="0" lvl="0" indent="-342900" algn="just" defTabSz="914400" rtl="0" eaLnBrk="0" fontAlgn="base" latinLnBrk="0" hangingPunct="0">
              <a:lnSpc>
                <a:spcPct val="100000"/>
              </a:lnSpc>
              <a:spcBef>
                <a:spcPct val="0"/>
              </a:spcBef>
              <a:spcAft>
                <a:spcPct val="0"/>
              </a:spcAft>
              <a:buClrTx/>
              <a:buSzTx/>
              <a:buFontTx/>
              <a:buAutoNum type="arabicParenR"/>
              <a:tabLst/>
            </a:pPr>
            <a:r>
              <a:rPr kumimoji="0" lang="it-IT" altLang="it-IT" b="0" i="0" u="none" strike="noStrike" cap="none" normalizeH="0" baseline="0" dirty="0">
                <a:ln>
                  <a:noFill/>
                </a:ln>
                <a:solidFill>
                  <a:schemeClr val="bg1"/>
                </a:solidFill>
                <a:effectLst/>
                <a:latin typeface="Roboto Mono"/>
              </a:rPr>
              <a:t>sia titolare o depositaria o licenziataria di almeno una privativa industriale relativa a una invenzione industriale, biotecnologica, a una topografia di prodotto a semiconduttori o a una nuova varietà vegetale ovvero sia titolare dei diritti relativi ad un programma per elaboratore originario registrato presso il Registro pubblico speciale per i programmi per elaboratore, purché' tali privative siano direttamente afferenti all'oggetto sociale e all'attività di impresa. </a:t>
            </a:r>
            <a:endParaRPr kumimoji="0" lang="it-IT" altLang="it-IT" b="0" i="0" u="none" strike="noStrike" cap="none" normalizeH="0" baseline="0" dirty="0">
              <a:ln>
                <a:noFill/>
              </a:ln>
              <a:solidFill>
                <a:schemeClr val="bg1"/>
              </a:solidFill>
              <a:effectLst/>
              <a:latin typeface="Arial" panose="020B0604020202020204" pitchFamily="34" charset="0"/>
            </a:endParaRPr>
          </a:p>
        </p:txBody>
      </p:sp>
      <p:sp>
        <p:nvSpPr>
          <p:cNvPr id="7" name="Rettangolo 6">
            <a:extLst>
              <a:ext uri="{FF2B5EF4-FFF2-40B4-BE49-F238E27FC236}">
                <a16:creationId xmlns:a16="http://schemas.microsoft.com/office/drawing/2014/main" id="{1243D358-1442-4373-9919-7DD38C86D26A}"/>
              </a:ext>
            </a:extLst>
          </p:cNvPr>
          <p:cNvSpPr/>
          <p:nvPr/>
        </p:nvSpPr>
        <p:spPr>
          <a:xfrm>
            <a:off x="542455" y="-19540"/>
            <a:ext cx="6697590" cy="3577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it-IT" dirty="0"/>
              <a:t>DEVE POSSEDERE ANCHE UNO DEI SEGUENTI ULTERIORI REQUISITI</a:t>
            </a:r>
          </a:p>
        </p:txBody>
      </p:sp>
      <p:sp>
        <p:nvSpPr>
          <p:cNvPr id="8" name="Rectangle 1">
            <a:extLst>
              <a:ext uri="{FF2B5EF4-FFF2-40B4-BE49-F238E27FC236}">
                <a16:creationId xmlns:a16="http://schemas.microsoft.com/office/drawing/2014/main" id="{A132A45E-F114-4595-A082-15BD033635E6}"/>
              </a:ext>
            </a:extLst>
          </p:cNvPr>
          <p:cNvSpPr>
            <a:spLocks noChangeArrowheads="1"/>
          </p:cNvSpPr>
          <p:nvPr/>
        </p:nvSpPr>
        <p:spPr bwMode="auto">
          <a:xfrm>
            <a:off x="0" y="67017"/>
            <a:ext cx="184731" cy="3231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6" name="Segnaposto numero diapositiva 5">
            <a:extLst>
              <a:ext uri="{FF2B5EF4-FFF2-40B4-BE49-F238E27FC236}">
                <a16:creationId xmlns:a16="http://schemas.microsoft.com/office/drawing/2014/main" id="{418908A0-447D-4622-AB01-69785EC7193F}"/>
              </a:ext>
            </a:extLst>
          </p:cNvPr>
          <p:cNvSpPr>
            <a:spLocks noGrp="1"/>
          </p:cNvSpPr>
          <p:nvPr>
            <p:ph type="sldNum" sz="quarter" idx="12"/>
          </p:nvPr>
        </p:nvSpPr>
        <p:spPr>
          <a:xfrm>
            <a:off x="11698226" y="6446839"/>
            <a:ext cx="323335" cy="365125"/>
          </a:xfrm>
        </p:spPr>
        <p:txBody>
          <a:bodyPr vert="horz" lIns="91440" tIns="45720" rIns="91440" bIns="45720" rtlCol="0" anchor="ctr">
            <a:normAutofit/>
          </a:bodyPr>
          <a:lstStyle/>
          <a:p>
            <a:pPr>
              <a:spcAft>
                <a:spcPts val="600"/>
              </a:spcAft>
            </a:pPr>
            <a:r>
              <a:rPr lang="en-US" dirty="0"/>
              <a:t>4</a:t>
            </a:r>
          </a:p>
        </p:txBody>
      </p:sp>
    </p:spTree>
    <p:extLst>
      <p:ext uri="{BB962C8B-B14F-4D97-AF65-F5344CB8AC3E}">
        <p14:creationId xmlns:p14="http://schemas.microsoft.com/office/powerpoint/2010/main" val="2839351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21C3FA0-59F8-441C-8376-8F9727B7A662}"/>
              </a:ext>
            </a:extLst>
          </p:cNvPr>
          <p:cNvSpPr>
            <a:spLocks noGrp="1"/>
          </p:cNvSpPr>
          <p:nvPr>
            <p:ph idx="4294967295"/>
          </p:nvPr>
        </p:nvSpPr>
        <p:spPr>
          <a:xfrm>
            <a:off x="0" y="728663"/>
            <a:ext cx="11949113" cy="4881562"/>
          </a:xfrm>
        </p:spPr>
        <p:txBody>
          <a:bodyPr>
            <a:noAutofit/>
          </a:bodyPr>
          <a:lstStyle/>
          <a:p>
            <a:pPr marL="0" indent="0" algn="just">
              <a:buNone/>
            </a:pPr>
            <a:endParaRPr lang="it-IT" dirty="0"/>
          </a:p>
          <a:p>
            <a:pPr marL="0" indent="0" algn="just">
              <a:buNone/>
            </a:pPr>
            <a:endParaRPr lang="it-IT" dirty="0"/>
          </a:p>
          <a:p>
            <a:pPr marL="0" indent="0" algn="just">
              <a:buNone/>
            </a:pPr>
            <a:endParaRPr lang="it-IT" dirty="0"/>
          </a:p>
          <a:p>
            <a:pPr marL="0" indent="0" algn="just">
              <a:buNone/>
            </a:pPr>
            <a:endParaRPr lang="it-IT" dirty="0"/>
          </a:p>
          <a:p>
            <a:pPr marL="0" indent="0" algn="just">
              <a:buNone/>
            </a:pPr>
            <a:endParaRPr lang="it-IT" dirty="0"/>
          </a:p>
          <a:p>
            <a:pPr marL="0" indent="0" algn="just">
              <a:buNone/>
            </a:pPr>
            <a:endParaRPr lang="it-IT" b="1" u="sng" dirty="0"/>
          </a:p>
        </p:txBody>
      </p:sp>
      <p:pic>
        <p:nvPicPr>
          <p:cNvPr id="6" name="Picture 5"/>
          <p:cNvPicPr>
            <a:picLocks noChangeAspect="1" noChangeArrowheads="1"/>
          </p:cNvPicPr>
          <p:nvPr/>
        </p:nvPicPr>
        <p:blipFill>
          <a:blip r:embed="rId2" cstate="print"/>
          <a:srcRect/>
          <a:stretch>
            <a:fillRect/>
          </a:stretch>
        </p:blipFill>
        <p:spPr bwMode="auto">
          <a:xfrm>
            <a:off x="84137" y="108054"/>
            <a:ext cx="2879725" cy="394454"/>
          </a:xfrm>
          <a:prstGeom prst="rect">
            <a:avLst/>
          </a:prstGeom>
          <a:noFill/>
          <a:ln w="9525">
            <a:noFill/>
            <a:miter lim="800000"/>
            <a:headEnd/>
            <a:tailEnd/>
          </a:ln>
        </p:spPr>
      </p:pic>
      <p:sp>
        <p:nvSpPr>
          <p:cNvPr id="2" name="Rettangolo 1">
            <a:extLst>
              <a:ext uri="{FF2B5EF4-FFF2-40B4-BE49-F238E27FC236}">
                <a16:creationId xmlns:a16="http://schemas.microsoft.com/office/drawing/2014/main" id="{BD20D561-A68C-42BC-9B94-6692BEDC3835}"/>
              </a:ext>
            </a:extLst>
          </p:cNvPr>
          <p:cNvSpPr/>
          <p:nvPr/>
        </p:nvSpPr>
        <p:spPr>
          <a:xfrm>
            <a:off x="280086" y="502509"/>
            <a:ext cx="4827373" cy="1551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buNone/>
            </a:pPr>
            <a:r>
              <a:rPr lang="it-IT" sz="1600" b="1" dirty="0">
                <a:solidFill>
                  <a:schemeClr val="bg1"/>
                </a:solidFill>
              </a:rPr>
              <a:t>START UP INNOVATIVE A VOCAZIONE SOCIALE</a:t>
            </a:r>
          </a:p>
          <a:p>
            <a:pPr marL="0" indent="0" algn="just">
              <a:buNone/>
            </a:pPr>
            <a:r>
              <a:rPr lang="it-IT" sz="1600" b="1" dirty="0">
                <a:solidFill>
                  <a:schemeClr val="bg1"/>
                </a:solidFill>
              </a:rPr>
              <a:t>Ai sensi del comma 4 art. 25, si definiscono a vocazione sociale, le start up </a:t>
            </a:r>
            <a:r>
              <a:rPr lang="it-IT" sz="1600" b="1" dirty="0" err="1">
                <a:solidFill>
                  <a:schemeClr val="bg1"/>
                </a:solidFill>
              </a:rPr>
              <a:t>imnnovative</a:t>
            </a:r>
            <a:r>
              <a:rPr lang="it-IT" sz="1600" b="1" dirty="0">
                <a:solidFill>
                  <a:schemeClr val="bg1"/>
                </a:solidFill>
              </a:rPr>
              <a:t> che operano in via esclusiva in settori specifici che la legge considera di valore sociale</a:t>
            </a:r>
            <a:endParaRPr lang="it-IT" sz="1600" dirty="0"/>
          </a:p>
        </p:txBody>
      </p:sp>
      <p:sp>
        <p:nvSpPr>
          <p:cNvPr id="4" name="Rettangolo 3">
            <a:extLst>
              <a:ext uri="{FF2B5EF4-FFF2-40B4-BE49-F238E27FC236}">
                <a16:creationId xmlns:a16="http://schemas.microsoft.com/office/drawing/2014/main" id="{AAB0CD61-C555-469C-8C9B-B69793774217}"/>
              </a:ext>
            </a:extLst>
          </p:cNvPr>
          <p:cNvSpPr/>
          <p:nvPr/>
        </p:nvSpPr>
        <p:spPr>
          <a:xfrm>
            <a:off x="5711869" y="728766"/>
            <a:ext cx="6200046" cy="44127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SETTORI A VOCAZIONE SOCIALE</a:t>
            </a:r>
          </a:p>
          <a:p>
            <a:pPr algn="ctr"/>
            <a:r>
              <a:rPr lang="it-IT" sz="2000" dirty="0"/>
              <a:t>Art.2 comma 1 </a:t>
            </a:r>
            <a:r>
              <a:rPr lang="it-IT" sz="2000" dirty="0" err="1"/>
              <a:t>D.Lgs.</a:t>
            </a:r>
            <a:r>
              <a:rPr lang="it-IT" sz="2000" dirty="0"/>
              <a:t> 155/2006</a:t>
            </a:r>
          </a:p>
          <a:p>
            <a:pPr marL="171450" indent="-171450" algn="ctr">
              <a:buFontTx/>
              <a:buChar char="-"/>
            </a:pPr>
            <a:r>
              <a:rPr lang="it-IT" sz="2000" dirty="0"/>
              <a:t>Assistenza sociale</a:t>
            </a:r>
          </a:p>
          <a:p>
            <a:pPr marL="171450" indent="-171450" algn="ctr">
              <a:buFontTx/>
              <a:buChar char="-"/>
            </a:pPr>
            <a:r>
              <a:rPr lang="it-IT" sz="2000" dirty="0"/>
              <a:t>Assistenza sanitaria </a:t>
            </a:r>
          </a:p>
          <a:p>
            <a:pPr marL="171450" indent="-171450" algn="ctr">
              <a:buFontTx/>
              <a:buChar char="-"/>
            </a:pPr>
            <a:r>
              <a:rPr lang="it-IT" sz="2000" dirty="0"/>
              <a:t>Assistenza socio sanitaria</a:t>
            </a:r>
          </a:p>
          <a:p>
            <a:pPr marL="171450" indent="-171450" algn="ctr">
              <a:buFontTx/>
              <a:buChar char="-"/>
            </a:pPr>
            <a:r>
              <a:rPr lang="it-IT" sz="2000" dirty="0"/>
              <a:t>Educazione, istruzione e formazione</a:t>
            </a:r>
          </a:p>
          <a:p>
            <a:pPr marL="171450" indent="-171450" algn="ctr">
              <a:buFontTx/>
              <a:buChar char="-"/>
            </a:pPr>
            <a:r>
              <a:rPr lang="it-IT" sz="2000" dirty="0"/>
              <a:t>Tutela dell’ambiente</a:t>
            </a:r>
          </a:p>
          <a:p>
            <a:pPr marL="171450" indent="-171450" algn="ctr">
              <a:buFontTx/>
              <a:buChar char="-"/>
            </a:pPr>
            <a:r>
              <a:rPr lang="it-IT" sz="2000" dirty="0"/>
              <a:t>Valorizzazione del patrimonio culturale</a:t>
            </a:r>
          </a:p>
          <a:p>
            <a:pPr marL="171450" indent="-171450" algn="ctr">
              <a:buFontTx/>
              <a:buChar char="-"/>
            </a:pPr>
            <a:r>
              <a:rPr lang="it-IT" sz="2000" dirty="0"/>
              <a:t>Turismo sociale</a:t>
            </a:r>
          </a:p>
          <a:p>
            <a:pPr marL="171450" indent="-171450" algn="ctr">
              <a:buFontTx/>
              <a:buChar char="-"/>
            </a:pPr>
            <a:r>
              <a:rPr lang="it-IT" sz="2000" dirty="0"/>
              <a:t>Formazione universitaria e post-universitaria</a:t>
            </a:r>
          </a:p>
          <a:p>
            <a:pPr marL="171450" indent="-171450" algn="ctr">
              <a:buFontTx/>
              <a:buChar char="-"/>
            </a:pPr>
            <a:r>
              <a:rPr lang="it-IT" sz="2000" dirty="0"/>
              <a:t>Servizi culturali, formazione extrascolastica</a:t>
            </a:r>
          </a:p>
          <a:p>
            <a:pPr marL="171450" indent="-171450" algn="ctr">
              <a:buFontTx/>
              <a:buChar char="-"/>
            </a:pPr>
            <a:r>
              <a:rPr lang="it-IT" sz="2000" dirty="0"/>
              <a:t>Servizi strumentali alle imprese sociali</a:t>
            </a:r>
          </a:p>
        </p:txBody>
      </p:sp>
      <p:sp>
        <p:nvSpPr>
          <p:cNvPr id="5" name="Rettangolo con angoli arrotondati 4">
            <a:extLst>
              <a:ext uri="{FF2B5EF4-FFF2-40B4-BE49-F238E27FC236}">
                <a16:creationId xmlns:a16="http://schemas.microsoft.com/office/drawing/2014/main" id="{E1FBECE2-EE06-45B0-9B03-358FB506A462}"/>
              </a:ext>
            </a:extLst>
          </p:cNvPr>
          <p:cNvSpPr/>
          <p:nvPr/>
        </p:nvSpPr>
        <p:spPr>
          <a:xfrm>
            <a:off x="1075037" y="5444998"/>
            <a:ext cx="10041925" cy="9375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b="1" dirty="0">
                <a:solidFill>
                  <a:srgbClr val="FF0000"/>
                </a:solidFill>
              </a:rPr>
              <a:t>INCENTIVO FISCALE MAGGIORATO PER INVESTIMENTO IN START INNOVATIVA A VOCAZIONE SOCIALE</a:t>
            </a:r>
            <a:endParaRPr lang="it-IT" dirty="0">
              <a:solidFill>
                <a:srgbClr val="FF0000"/>
              </a:solidFill>
            </a:endParaRPr>
          </a:p>
        </p:txBody>
      </p:sp>
      <p:pic>
        <p:nvPicPr>
          <p:cNvPr id="7" name="Immagine 3">
            <a:extLst>
              <a:ext uri="{FF2B5EF4-FFF2-40B4-BE49-F238E27FC236}">
                <a16:creationId xmlns:a16="http://schemas.microsoft.com/office/drawing/2014/main" id="{B6474F5C-C9F3-4CCC-91CB-880C78C7A0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2170" y="108014"/>
            <a:ext cx="2932113"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1">
            <a:extLst>
              <a:ext uri="{FF2B5EF4-FFF2-40B4-BE49-F238E27FC236}">
                <a16:creationId xmlns:a16="http://schemas.microsoft.com/office/drawing/2014/main" id="{D6FE4166-D7C3-47CB-BAFC-25905E36CE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3368" y="44137"/>
            <a:ext cx="1160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egnaposto numero diapositiva 5">
            <a:extLst>
              <a:ext uri="{FF2B5EF4-FFF2-40B4-BE49-F238E27FC236}">
                <a16:creationId xmlns:a16="http://schemas.microsoft.com/office/drawing/2014/main" id="{3BB29E9A-342F-4715-917D-197456DDC7FB}"/>
              </a:ext>
            </a:extLst>
          </p:cNvPr>
          <p:cNvSpPr>
            <a:spLocks noGrp="1"/>
          </p:cNvSpPr>
          <p:nvPr>
            <p:ph type="sldNum" sz="quarter" idx="12"/>
          </p:nvPr>
        </p:nvSpPr>
        <p:spPr>
          <a:xfrm>
            <a:off x="11038702" y="6356350"/>
            <a:ext cx="315097" cy="365125"/>
          </a:xfrm>
        </p:spPr>
        <p:txBody>
          <a:bodyPr vert="horz" lIns="91440" tIns="45720" rIns="91440" bIns="45720" rtlCol="0" anchor="ctr">
            <a:normAutofit/>
          </a:bodyPr>
          <a:lstStyle/>
          <a:p>
            <a:pPr>
              <a:spcAft>
                <a:spcPts val="600"/>
              </a:spcAft>
            </a:pPr>
            <a:r>
              <a:rPr lang="en-US" dirty="0"/>
              <a:t>5</a:t>
            </a:r>
          </a:p>
        </p:txBody>
      </p:sp>
    </p:spTree>
    <p:extLst>
      <p:ext uri="{BB962C8B-B14F-4D97-AF65-F5344CB8AC3E}">
        <p14:creationId xmlns:p14="http://schemas.microsoft.com/office/powerpoint/2010/main" val="3389465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Immagine 3">
            <a:extLst>
              <a:ext uri="{FF2B5EF4-FFF2-40B4-BE49-F238E27FC236}">
                <a16:creationId xmlns:a16="http://schemas.microsoft.com/office/drawing/2014/main" id="{B6BD2317-DDAA-4A2B-980D-3B4D5D5F762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96216" y="55624"/>
            <a:ext cx="5226578" cy="2085917"/>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egnaposto numero diapositiva 5"/>
          <p:cNvSpPr>
            <a:spLocks noGrp="1"/>
          </p:cNvSpPr>
          <p:nvPr>
            <p:ph type="sldNum" sz="quarter" idx="12"/>
          </p:nvPr>
        </p:nvSpPr>
        <p:spPr/>
        <p:txBody>
          <a:bodyPr vert="horz" lIns="91440" tIns="45720" rIns="91440" bIns="45720" rtlCol="0" anchor="ctr">
            <a:normAutofit/>
          </a:bodyPr>
          <a:lstStyle/>
          <a:p>
            <a:pPr>
              <a:spcAft>
                <a:spcPts val="600"/>
              </a:spcAft>
            </a:pPr>
            <a:r>
              <a:rPr lang="en-US" dirty="0"/>
              <a:t>6</a:t>
            </a:r>
          </a:p>
        </p:txBody>
      </p:sp>
      <p:sp>
        <p:nvSpPr>
          <p:cNvPr id="4" name="Rettangolo 3">
            <a:extLst>
              <a:ext uri="{FF2B5EF4-FFF2-40B4-BE49-F238E27FC236}">
                <a16:creationId xmlns:a16="http://schemas.microsoft.com/office/drawing/2014/main" id="{BB9DA4DE-82B8-4149-9C61-A49CCAA90FEF}"/>
              </a:ext>
            </a:extLst>
          </p:cNvPr>
          <p:cNvSpPr/>
          <p:nvPr/>
        </p:nvSpPr>
        <p:spPr>
          <a:xfrm>
            <a:off x="2471184" y="1641518"/>
            <a:ext cx="6629982" cy="52164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it-IT" dirty="0"/>
              <a:t>INCUBATORI CERTIFICATI</a:t>
            </a:r>
          </a:p>
          <a:p>
            <a:pPr algn="just"/>
            <a:r>
              <a:rPr lang="it-IT" dirty="0"/>
              <a:t>- Società di capitali, anche cooperativa </a:t>
            </a:r>
            <a:r>
              <a:rPr lang="it-IT" sz="1800" b="0" i="0" u="none" strike="noStrike" baseline="0" dirty="0">
                <a:solidFill>
                  <a:srgbClr val="19191A"/>
                </a:solidFill>
                <a:latin typeface="RobotoMono-Regular"/>
              </a:rPr>
              <a:t>che offre servizi per sostenere la nascita e lo sviluppo di start-up innovative ed </a:t>
            </a:r>
            <a:r>
              <a:rPr lang="it-IT" sz="1800" b="0" i="0" u="none" strike="noStrike" baseline="0" dirty="0" err="1">
                <a:solidFill>
                  <a:srgbClr val="19191A"/>
                </a:solidFill>
                <a:latin typeface="RobotoMono-Regular"/>
              </a:rPr>
              <a:t>e'</a:t>
            </a:r>
            <a:r>
              <a:rPr lang="it-IT" sz="1800" b="0" i="0" u="none" strike="noStrike" baseline="0" dirty="0">
                <a:solidFill>
                  <a:srgbClr val="19191A"/>
                </a:solidFill>
                <a:latin typeface="RobotoMono-Regular"/>
              </a:rPr>
              <a:t> in possesso dei seguenti requisiti:</a:t>
            </a:r>
            <a:endParaRPr lang="it-IT" dirty="0"/>
          </a:p>
          <a:p>
            <a:pPr marL="285750" indent="-285750" algn="just">
              <a:spcAft>
                <a:spcPts val="600"/>
              </a:spcAft>
              <a:buFontTx/>
              <a:buChar char="-"/>
            </a:pPr>
            <a:r>
              <a:rPr lang="it-IT" dirty="0"/>
              <a:t>Dispone di strutture adeguate per ospitare start-up innovative;</a:t>
            </a:r>
          </a:p>
          <a:p>
            <a:pPr marL="285750" indent="-285750" algn="just">
              <a:spcAft>
                <a:spcPts val="600"/>
              </a:spcAft>
              <a:buFontTx/>
              <a:buChar char="-"/>
            </a:pPr>
            <a:r>
              <a:rPr lang="it-IT" dirty="0"/>
              <a:t>Dispone di attrezzature adeguate all’attività delle start-up innovative che ospita;</a:t>
            </a:r>
          </a:p>
          <a:p>
            <a:pPr marL="285750" indent="-285750" algn="just">
              <a:buFontTx/>
              <a:buChar char="-"/>
            </a:pPr>
            <a:r>
              <a:rPr lang="it-IT" sz="1800" b="0" i="0" u="none" strike="noStrike" baseline="0" dirty="0" err="1">
                <a:solidFill>
                  <a:srgbClr val="19191A"/>
                </a:solidFill>
                <a:latin typeface="RobotoMono-Regular"/>
              </a:rPr>
              <a:t>e'</a:t>
            </a:r>
            <a:r>
              <a:rPr lang="it-IT" sz="1800" b="0" i="0" u="none" strike="noStrike" baseline="0" dirty="0">
                <a:solidFill>
                  <a:srgbClr val="19191A"/>
                </a:solidFill>
                <a:latin typeface="RobotoMono-Regular"/>
              </a:rPr>
              <a:t> amministrato o diretto da persone di riconosciuta competenza in materia di impresa e innovazione e ha a disposizione una struttura tecnica e di consulenza manageriale permanente;</a:t>
            </a:r>
          </a:p>
          <a:p>
            <a:pPr marL="285750" indent="-285750" algn="just">
              <a:buFontTx/>
              <a:buChar char="-"/>
            </a:pPr>
            <a:r>
              <a:rPr lang="it-IT" sz="1800" b="0" i="0" u="none" strike="noStrike" baseline="0" dirty="0">
                <a:solidFill>
                  <a:srgbClr val="19191A"/>
                </a:solidFill>
                <a:latin typeface="RobotoMono-Regular"/>
              </a:rPr>
              <a:t>ha regolari rapporti di collaborazione con </a:t>
            </a:r>
            <a:r>
              <a:rPr lang="it-IT" sz="1800" b="0" i="0" u="none" strike="noStrike" baseline="0" dirty="0" err="1">
                <a:solidFill>
                  <a:srgbClr val="19191A"/>
                </a:solidFill>
                <a:latin typeface="RobotoMono-Regular"/>
              </a:rPr>
              <a:t>universita'</a:t>
            </a:r>
            <a:r>
              <a:rPr lang="it-IT" sz="1800" b="0" i="0" u="none" strike="noStrike" baseline="0" dirty="0">
                <a:solidFill>
                  <a:srgbClr val="19191A"/>
                </a:solidFill>
                <a:latin typeface="RobotoMono-Regular"/>
              </a:rPr>
              <a:t>, centri</a:t>
            </a:r>
          </a:p>
          <a:p>
            <a:pPr algn="just"/>
            <a:r>
              <a:rPr lang="it-IT" sz="1800" b="0" i="0" u="none" strike="noStrike" baseline="0" dirty="0">
                <a:solidFill>
                  <a:srgbClr val="19191A"/>
                </a:solidFill>
                <a:latin typeface="RobotoMono-Regular"/>
              </a:rPr>
              <a:t>di ricerca, istituzioni pubbliche e partner finanziari che svolgono</a:t>
            </a:r>
          </a:p>
          <a:p>
            <a:pPr algn="just"/>
            <a:r>
              <a:rPr lang="it-IT" sz="1800" b="0" i="0" u="none" strike="noStrike" baseline="0" dirty="0" err="1">
                <a:solidFill>
                  <a:srgbClr val="19191A"/>
                </a:solidFill>
                <a:latin typeface="RobotoMono-Regular"/>
              </a:rPr>
              <a:t>attivita'</a:t>
            </a:r>
            <a:r>
              <a:rPr lang="it-IT" sz="1800" b="0" i="0" u="none" strike="noStrike" baseline="0" dirty="0">
                <a:solidFill>
                  <a:srgbClr val="19191A"/>
                </a:solidFill>
                <a:latin typeface="RobotoMono-Regular"/>
              </a:rPr>
              <a:t> e progetti collegati a start-up innovative;</a:t>
            </a:r>
          </a:p>
          <a:p>
            <a:pPr algn="just"/>
            <a:r>
              <a:rPr lang="it-IT" dirty="0">
                <a:solidFill>
                  <a:srgbClr val="19191A"/>
                </a:solidFill>
                <a:latin typeface="RobotoMono-Regular"/>
              </a:rPr>
              <a:t>- </a:t>
            </a:r>
            <a:r>
              <a:rPr lang="it-IT" sz="1800" b="0" i="0" u="none" strike="noStrike" baseline="0" dirty="0">
                <a:solidFill>
                  <a:srgbClr val="19191A"/>
                </a:solidFill>
                <a:latin typeface="RobotoMono-Regular"/>
              </a:rPr>
              <a:t>ha adeguata e comprovata esperienza </a:t>
            </a:r>
            <a:r>
              <a:rPr lang="it-IT" sz="1800" b="0" i="0" u="none" strike="noStrike" baseline="0" dirty="0" err="1">
                <a:solidFill>
                  <a:srgbClr val="19191A"/>
                </a:solidFill>
                <a:latin typeface="RobotoMono-Regular"/>
              </a:rPr>
              <a:t>nell'attivita'</a:t>
            </a:r>
            <a:r>
              <a:rPr lang="it-IT" sz="1800" b="0" i="0" u="none" strike="noStrike" baseline="0" dirty="0">
                <a:solidFill>
                  <a:srgbClr val="19191A"/>
                </a:solidFill>
                <a:latin typeface="RobotoMono-Regular"/>
              </a:rPr>
              <a:t> di sostegno</a:t>
            </a:r>
          </a:p>
          <a:p>
            <a:pPr algn="just"/>
            <a:r>
              <a:rPr lang="it-IT" sz="1800" b="0" i="0" u="none" strike="noStrike" baseline="0" dirty="0">
                <a:solidFill>
                  <a:srgbClr val="19191A"/>
                </a:solidFill>
                <a:latin typeface="RobotoMono-Regular"/>
              </a:rPr>
              <a:t>a start-up innovative, la cui sussistenza </a:t>
            </a:r>
            <a:r>
              <a:rPr lang="it-IT" sz="1800" b="0" i="0" u="none" strike="noStrike" baseline="0" dirty="0" err="1">
                <a:solidFill>
                  <a:srgbClr val="19191A"/>
                </a:solidFill>
                <a:latin typeface="RobotoMono-Regular"/>
              </a:rPr>
              <a:t>e'</a:t>
            </a:r>
            <a:r>
              <a:rPr lang="it-IT" sz="1800" b="0" i="0" u="none" strike="noStrike" baseline="0" dirty="0">
                <a:solidFill>
                  <a:srgbClr val="19191A"/>
                </a:solidFill>
                <a:latin typeface="RobotoMono-Regular"/>
              </a:rPr>
              <a:t> valutata ai sensi del</a:t>
            </a:r>
          </a:p>
          <a:p>
            <a:pPr algn="just"/>
            <a:r>
              <a:rPr lang="it-IT" sz="1800" b="0" i="0" u="none" strike="noStrike" baseline="0" dirty="0">
                <a:solidFill>
                  <a:srgbClr val="19191A"/>
                </a:solidFill>
                <a:latin typeface="RobotoMono-Regular"/>
              </a:rPr>
              <a:t>comma 7.</a:t>
            </a:r>
            <a:endParaRPr lang="it-IT" dirty="0"/>
          </a:p>
          <a:p>
            <a:pPr marL="285750" indent="-285750" algn="ctr">
              <a:spcAft>
                <a:spcPts val="600"/>
              </a:spcAft>
              <a:buFontTx/>
              <a:buChar char="-"/>
            </a:pPr>
            <a:endParaRPr lang="it-IT" dirty="0"/>
          </a:p>
        </p:txBody>
      </p:sp>
      <p:pic>
        <p:nvPicPr>
          <p:cNvPr id="11" name="Picture 5">
            <a:extLst>
              <a:ext uri="{FF2B5EF4-FFF2-40B4-BE49-F238E27FC236}">
                <a16:creationId xmlns:a16="http://schemas.microsoft.com/office/drawing/2014/main" id="{80FB26BD-6440-438D-89B6-0D3980499678}"/>
              </a:ext>
            </a:extLst>
          </p:cNvPr>
          <p:cNvPicPr>
            <a:picLocks noChangeAspect="1" noChangeArrowheads="1"/>
          </p:cNvPicPr>
          <p:nvPr/>
        </p:nvPicPr>
        <p:blipFill>
          <a:blip r:embed="rId3" cstate="print"/>
          <a:srcRect/>
          <a:stretch>
            <a:fillRect/>
          </a:stretch>
        </p:blipFill>
        <p:spPr bwMode="auto">
          <a:xfrm>
            <a:off x="84137" y="108053"/>
            <a:ext cx="4274921" cy="1144549"/>
          </a:xfrm>
          <a:prstGeom prst="rect">
            <a:avLst/>
          </a:prstGeom>
          <a:noFill/>
          <a:ln w="9525">
            <a:noFill/>
            <a:miter lim="800000"/>
            <a:headEnd/>
            <a:tailEnd/>
          </a:ln>
        </p:spPr>
      </p:pic>
      <p:pic>
        <p:nvPicPr>
          <p:cNvPr id="12" name="Immagine 1">
            <a:extLst>
              <a:ext uri="{FF2B5EF4-FFF2-40B4-BE49-F238E27FC236}">
                <a16:creationId xmlns:a16="http://schemas.microsoft.com/office/drawing/2014/main" id="{C1C5BE54-CCAC-43B1-BA4C-DE8523DBEE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7406" y="871602"/>
            <a:ext cx="1160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087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Immagine 3">
            <a:extLst>
              <a:ext uri="{FF2B5EF4-FFF2-40B4-BE49-F238E27FC236}">
                <a16:creationId xmlns:a16="http://schemas.microsoft.com/office/drawing/2014/main" id="{B6BD2317-DDAA-4A2B-980D-3B4D5D5F762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96216" y="55624"/>
            <a:ext cx="5226578" cy="2085917"/>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egnaposto numero diapositiva 5"/>
          <p:cNvSpPr>
            <a:spLocks noGrp="1"/>
          </p:cNvSpPr>
          <p:nvPr>
            <p:ph type="sldNum" sz="quarter" idx="12"/>
          </p:nvPr>
        </p:nvSpPr>
        <p:spPr/>
        <p:txBody>
          <a:bodyPr vert="horz" lIns="91440" tIns="45720" rIns="91440" bIns="45720" rtlCol="0" anchor="ctr">
            <a:normAutofit/>
          </a:bodyPr>
          <a:lstStyle/>
          <a:p>
            <a:pPr>
              <a:spcAft>
                <a:spcPts val="600"/>
              </a:spcAft>
            </a:pPr>
            <a:r>
              <a:rPr lang="en-US" dirty="0"/>
              <a:t>7</a:t>
            </a:r>
          </a:p>
        </p:txBody>
      </p:sp>
      <p:sp>
        <p:nvSpPr>
          <p:cNvPr id="3" name="Rettangolo 2">
            <a:extLst>
              <a:ext uri="{FF2B5EF4-FFF2-40B4-BE49-F238E27FC236}">
                <a16:creationId xmlns:a16="http://schemas.microsoft.com/office/drawing/2014/main" id="{E74E5C8A-0688-44B5-BD2B-7333DC97AD42}"/>
              </a:ext>
            </a:extLst>
          </p:cNvPr>
          <p:cNvSpPr/>
          <p:nvPr/>
        </p:nvSpPr>
        <p:spPr>
          <a:xfrm>
            <a:off x="215828" y="1252602"/>
            <a:ext cx="4011538" cy="26460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15000"/>
              </a:lnSpc>
              <a:spcAft>
                <a:spcPts val="800"/>
              </a:spcAft>
              <a:buClr>
                <a:srgbClr val="D34817"/>
              </a:buClr>
              <a:buSzPts val="1400"/>
            </a:pPr>
            <a:r>
              <a:rPr lang="it-IT" sz="1600" spc="100" dirty="0">
                <a:latin typeface="Franklin Gothic Book" panose="020B0503020102020204" pitchFamily="34" charset="0"/>
                <a:ea typeface="Perpetua" panose="02020502060401020303" pitchFamily="18" charset="0"/>
                <a:cs typeface="Times New Roman" panose="02020603050405020304" pitchFamily="18" charset="0"/>
              </a:rPr>
              <a:t>SOCIETA’ GIA’ COSTITUITE</a:t>
            </a:r>
          </a:p>
          <a:p>
            <a:pPr lvl="0" algn="ctr">
              <a:lnSpc>
                <a:spcPct val="115000"/>
              </a:lnSpc>
              <a:spcAft>
                <a:spcPts val="800"/>
              </a:spcAft>
              <a:buClr>
                <a:srgbClr val="D34817"/>
              </a:buClr>
              <a:buSzPts val="1400"/>
            </a:pPr>
            <a:r>
              <a:rPr lang="it-IT" sz="1600" spc="100" dirty="0">
                <a:latin typeface="Franklin Gothic Book" panose="020B0503020102020204" pitchFamily="34" charset="0"/>
                <a:ea typeface="Perpetua" panose="02020502060401020303" pitchFamily="18" charset="0"/>
                <a:cs typeface="Times New Roman" panose="02020603050405020304" pitchFamily="18" charset="0"/>
              </a:rPr>
              <a:t>Le società già costituite alla data di entrata in vigore del decreto assumono la qualifica di start-up innovativa se il legale </a:t>
            </a:r>
            <a:r>
              <a:rPr lang="it-IT" sz="1600" spc="100">
                <a:latin typeface="Franklin Gothic Book" panose="020B0503020102020204" pitchFamily="34" charset="0"/>
                <a:ea typeface="Perpetua" panose="02020502060401020303" pitchFamily="18" charset="0"/>
                <a:cs typeface="Times New Roman" panose="02020603050405020304" pitchFamily="18" charset="0"/>
              </a:rPr>
              <a:t>rappresentante deposita </a:t>
            </a:r>
            <a:r>
              <a:rPr lang="it-IT" sz="1600" spc="100" dirty="0">
                <a:latin typeface="Franklin Gothic Book" panose="020B0503020102020204" pitchFamily="34" charset="0"/>
                <a:ea typeface="Perpetua" panose="02020502060401020303" pitchFamily="18" charset="0"/>
                <a:cs typeface="Times New Roman" panose="02020603050405020304" pitchFamily="18" charset="0"/>
              </a:rPr>
              <a:t>al Registro Imprese autocertificazione di possesso dei requisiti</a:t>
            </a:r>
          </a:p>
        </p:txBody>
      </p:sp>
      <p:sp>
        <p:nvSpPr>
          <p:cNvPr id="7" name="Rettangolo 6">
            <a:extLst>
              <a:ext uri="{FF2B5EF4-FFF2-40B4-BE49-F238E27FC236}">
                <a16:creationId xmlns:a16="http://schemas.microsoft.com/office/drawing/2014/main" id="{B19970B8-76BA-479F-AAF1-215CB7A8B71B}"/>
              </a:ext>
            </a:extLst>
          </p:cNvPr>
          <p:cNvSpPr/>
          <p:nvPr/>
        </p:nvSpPr>
        <p:spPr>
          <a:xfrm>
            <a:off x="4850627" y="3027029"/>
            <a:ext cx="4808885" cy="2959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it-IT" dirty="0"/>
          </a:p>
          <a:p>
            <a:pPr algn="ctr">
              <a:spcAft>
                <a:spcPts val="600"/>
              </a:spcAft>
            </a:pPr>
            <a:r>
              <a:rPr lang="it-IT" dirty="0"/>
              <a:t>Le società già costituite mantengono i requisiti se:</a:t>
            </a:r>
          </a:p>
          <a:p>
            <a:pPr marL="285750" indent="-285750" algn="ctr">
              <a:spcAft>
                <a:spcPts val="600"/>
              </a:spcAft>
              <a:buFontTx/>
              <a:buChar char="-"/>
            </a:pPr>
            <a:r>
              <a:rPr lang="it-IT" dirty="0"/>
              <a:t>Sono costituite da due anni precedenti l’entrata in vigore del decreto, per i 4 anni successivi;</a:t>
            </a:r>
          </a:p>
          <a:p>
            <a:pPr marL="285750" indent="-285750" algn="ctr">
              <a:spcAft>
                <a:spcPts val="600"/>
              </a:spcAft>
              <a:buFontTx/>
              <a:buChar char="-"/>
            </a:pPr>
            <a:r>
              <a:rPr lang="it-IT" dirty="0"/>
              <a:t>Se costituite da tre anni precedenti, per i 3 anni successivi;</a:t>
            </a:r>
          </a:p>
          <a:p>
            <a:pPr marL="285750" indent="-285750" algn="ctr">
              <a:spcAft>
                <a:spcPts val="600"/>
              </a:spcAft>
              <a:buFontTx/>
              <a:buChar char="-"/>
            </a:pPr>
            <a:r>
              <a:rPr lang="it-IT" dirty="0"/>
              <a:t>Se costituite da 4 anni precedenti, per i 2 anni successivi</a:t>
            </a:r>
          </a:p>
          <a:p>
            <a:pPr marL="285750" indent="-285750" algn="ctr">
              <a:spcAft>
                <a:spcPts val="600"/>
              </a:spcAft>
              <a:buFontTx/>
              <a:buChar char="-"/>
            </a:pPr>
            <a:endParaRPr lang="it-IT" dirty="0"/>
          </a:p>
        </p:txBody>
      </p:sp>
      <p:pic>
        <p:nvPicPr>
          <p:cNvPr id="11" name="Picture 5">
            <a:extLst>
              <a:ext uri="{FF2B5EF4-FFF2-40B4-BE49-F238E27FC236}">
                <a16:creationId xmlns:a16="http://schemas.microsoft.com/office/drawing/2014/main" id="{80FB26BD-6440-438D-89B6-0D3980499678}"/>
              </a:ext>
            </a:extLst>
          </p:cNvPr>
          <p:cNvPicPr>
            <a:picLocks noChangeAspect="1" noChangeArrowheads="1"/>
          </p:cNvPicPr>
          <p:nvPr/>
        </p:nvPicPr>
        <p:blipFill>
          <a:blip r:embed="rId3" cstate="print"/>
          <a:srcRect/>
          <a:stretch>
            <a:fillRect/>
          </a:stretch>
        </p:blipFill>
        <p:spPr bwMode="auto">
          <a:xfrm>
            <a:off x="84137" y="108053"/>
            <a:ext cx="4274921" cy="1144549"/>
          </a:xfrm>
          <a:prstGeom prst="rect">
            <a:avLst/>
          </a:prstGeom>
          <a:noFill/>
          <a:ln w="9525">
            <a:noFill/>
            <a:miter lim="800000"/>
            <a:headEnd/>
            <a:tailEnd/>
          </a:ln>
        </p:spPr>
      </p:pic>
      <p:pic>
        <p:nvPicPr>
          <p:cNvPr id="12" name="Immagine 1">
            <a:extLst>
              <a:ext uri="{FF2B5EF4-FFF2-40B4-BE49-F238E27FC236}">
                <a16:creationId xmlns:a16="http://schemas.microsoft.com/office/drawing/2014/main" id="{C1C5BE54-CCAC-43B1-BA4C-DE8523DBEE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7406" y="871602"/>
            <a:ext cx="1160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0334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Immagine 3">
            <a:extLst>
              <a:ext uri="{FF2B5EF4-FFF2-40B4-BE49-F238E27FC236}">
                <a16:creationId xmlns:a16="http://schemas.microsoft.com/office/drawing/2014/main" id="{B6BD2317-DDAA-4A2B-980D-3B4D5D5F762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04295" y="56585"/>
            <a:ext cx="2743201" cy="1196978"/>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egnaposto numero diapositiva 5"/>
          <p:cNvSpPr>
            <a:spLocks noGrp="1"/>
          </p:cNvSpPr>
          <p:nvPr>
            <p:ph type="sldNum" sz="quarter" idx="12"/>
          </p:nvPr>
        </p:nvSpPr>
        <p:spPr>
          <a:xfrm>
            <a:off x="11191750" y="6398267"/>
            <a:ext cx="282146" cy="365125"/>
          </a:xfrm>
        </p:spPr>
        <p:txBody>
          <a:bodyPr vert="horz" lIns="91440" tIns="45720" rIns="91440" bIns="45720" rtlCol="0" anchor="ctr">
            <a:normAutofit/>
          </a:bodyPr>
          <a:lstStyle/>
          <a:p>
            <a:pPr>
              <a:spcAft>
                <a:spcPts val="600"/>
              </a:spcAft>
            </a:pPr>
            <a:r>
              <a:rPr lang="en-US" dirty="0"/>
              <a:t>8</a:t>
            </a:r>
          </a:p>
        </p:txBody>
      </p:sp>
      <p:sp>
        <p:nvSpPr>
          <p:cNvPr id="3" name="Rettangolo 2">
            <a:extLst>
              <a:ext uri="{FF2B5EF4-FFF2-40B4-BE49-F238E27FC236}">
                <a16:creationId xmlns:a16="http://schemas.microsoft.com/office/drawing/2014/main" id="{E74E5C8A-0688-44B5-BD2B-7333DC97AD42}"/>
              </a:ext>
            </a:extLst>
          </p:cNvPr>
          <p:cNvSpPr/>
          <p:nvPr/>
        </p:nvSpPr>
        <p:spPr>
          <a:xfrm>
            <a:off x="263664" y="3093419"/>
            <a:ext cx="1752900" cy="1122030"/>
          </a:xfrm>
          <a:prstGeom prst="rect">
            <a:avLst/>
          </a:prstGeom>
          <a:solidFill>
            <a:srgbClr val="00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15000"/>
              </a:lnSpc>
              <a:spcAft>
                <a:spcPts val="800"/>
              </a:spcAft>
              <a:buClr>
                <a:srgbClr val="D34817"/>
              </a:buClr>
              <a:buSzPts val="1400"/>
            </a:pPr>
            <a:r>
              <a:rPr lang="it-IT" sz="1600" spc="100" dirty="0">
                <a:solidFill>
                  <a:srgbClr val="FF0000"/>
                </a:solidFill>
                <a:latin typeface="Franklin Gothic Book" panose="020B0503020102020204" pitchFamily="34" charset="0"/>
                <a:ea typeface="Perpetua" panose="02020502060401020303" pitchFamily="18" charset="0"/>
                <a:cs typeface="Times New Roman" panose="02020603050405020304" pitchFamily="18" charset="0"/>
              </a:rPr>
              <a:t>SOCIETA’ START-UP INNOVATIVE E PMI INNOVATIVE</a:t>
            </a:r>
          </a:p>
        </p:txBody>
      </p:sp>
      <p:sp>
        <p:nvSpPr>
          <p:cNvPr id="7" name="Rettangolo 6">
            <a:extLst>
              <a:ext uri="{FF2B5EF4-FFF2-40B4-BE49-F238E27FC236}">
                <a16:creationId xmlns:a16="http://schemas.microsoft.com/office/drawing/2014/main" id="{B19970B8-76BA-479F-AAF1-215CB7A8B71B}"/>
              </a:ext>
            </a:extLst>
          </p:cNvPr>
          <p:cNvSpPr/>
          <p:nvPr/>
        </p:nvSpPr>
        <p:spPr>
          <a:xfrm>
            <a:off x="272125" y="859974"/>
            <a:ext cx="2270171" cy="989531"/>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dirty="0"/>
          </a:p>
          <a:p>
            <a:pPr algn="ctr"/>
            <a:endParaRPr lang="it-IT" sz="1200" dirty="0"/>
          </a:p>
          <a:p>
            <a:pPr algn="ctr"/>
            <a:endParaRPr lang="it-IT" sz="1200" dirty="0"/>
          </a:p>
          <a:p>
            <a:pPr algn="ctr"/>
            <a:r>
              <a:rPr lang="it-IT" sz="1200" dirty="0"/>
              <a:t>PRIMA VOLTA NEL TESSUTO NORMATIVO ITALIANO</a:t>
            </a:r>
          </a:p>
          <a:p>
            <a:pPr algn="ctr"/>
            <a:r>
              <a:rPr lang="it-IT" sz="1100" dirty="0"/>
              <a:t>DISCIPLINA ORGANICA PER LA NASCITA E LO SVILUPPO DI START-UP INNOVATIVE</a:t>
            </a:r>
          </a:p>
          <a:p>
            <a:pPr algn="ctr">
              <a:spcAft>
                <a:spcPts val="600"/>
              </a:spcAft>
            </a:pPr>
            <a:endParaRPr lang="it-IT" dirty="0"/>
          </a:p>
          <a:p>
            <a:pPr marL="285750" indent="-285750" algn="ctr">
              <a:spcAft>
                <a:spcPts val="600"/>
              </a:spcAft>
              <a:buFontTx/>
              <a:buChar char="-"/>
            </a:pPr>
            <a:endParaRPr lang="it-IT" dirty="0"/>
          </a:p>
        </p:txBody>
      </p:sp>
      <p:pic>
        <p:nvPicPr>
          <p:cNvPr id="11" name="Picture 5">
            <a:extLst>
              <a:ext uri="{FF2B5EF4-FFF2-40B4-BE49-F238E27FC236}">
                <a16:creationId xmlns:a16="http://schemas.microsoft.com/office/drawing/2014/main" id="{80FB26BD-6440-438D-89B6-0D3980499678}"/>
              </a:ext>
            </a:extLst>
          </p:cNvPr>
          <p:cNvPicPr>
            <a:picLocks noChangeAspect="1" noChangeArrowheads="1"/>
          </p:cNvPicPr>
          <p:nvPr/>
        </p:nvPicPr>
        <p:blipFill>
          <a:blip r:embed="rId3" cstate="print"/>
          <a:srcRect/>
          <a:stretch>
            <a:fillRect/>
          </a:stretch>
        </p:blipFill>
        <p:spPr bwMode="auto">
          <a:xfrm>
            <a:off x="84138" y="108053"/>
            <a:ext cx="2486068" cy="625115"/>
          </a:xfrm>
          <a:prstGeom prst="rect">
            <a:avLst/>
          </a:prstGeom>
          <a:noFill/>
          <a:ln w="9525">
            <a:noFill/>
            <a:miter lim="800000"/>
            <a:headEnd/>
            <a:tailEnd/>
          </a:ln>
        </p:spPr>
      </p:pic>
      <p:pic>
        <p:nvPicPr>
          <p:cNvPr id="12" name="Immagine 1">
            <a:extLst>
              <a:ext uri="{FF2B5EF4-FFF2-40B4-BE49-F238E27FC236}">
                <a16:creationId xmlns:a16="http://schemas.microsoft.com/office/drawing/2014/main" id="{C1C5BE54-CCAC-43B1-BA4C-DE8523DBEE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7135" y="238358"/>
            <a:ext cx="1160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ttangolo 8">
            <a:extLst>
              <a:ext uri="{FF2B5EF4-FFF2-40B4-BE49-F238E27FC236}">
                <a16:creationId xmlns:a16="http://schemas.microsoft.com/office/drawing/2014/main" id="{CC35D5E0-0358-4E3A-A36B-73528CE79692}"/>
              </a:ext>
            </a:extLst>
          </p:cNvPr>
          <p:cNvSpPr/>
          <p:nvPr/>
        </p:nvSpPr>
        <p:spPr>
          <a:xfrm>
            <a:off x="8921579" y="1152132"/>
            <a:ext cx="2270171" cy="212726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spcAft>
                <a:spcPts val="600"/>
              </a:spcAft>
            </a:pPr>
            <a:endParaRPr lang="it-IT" dirty="0"/>
          </a:p>
          <a:p>
            <a:pPr algn="ctr"/>
            <a:r>
              <a:rPr lang="it-IT" sz="1200" dirty="0"/>
              <a:t>REQUISITI</a:t>
            </a:r>
          </a:p>
          <a:p>
            <a:pPr marL="171450" indent="-171450" algn="ctr">
              <a:buFontTx/>
              <a:buChar char="-"/>
            </a:pPr>
            <a:r>
              <a:rPr lang="it-IT" sz="1200" dirty="0"/>
              <a:t>Residente in Italia</a:t>
            </a:r>
          </a:p>
          <a:p>
            <a:pPr marL="171450" indent="-171450" algn="ctr">
              <a:buFontTx/>
              <a:buChar char="-"/>
            </a:pPr>
            <a:r>
              <a:rPr lang="it-IT" sz="1200" dirty="0"/>
              <a:t>Costituita da non più di 5 anni</a:t>
            </a:r>
          </a:p>
          <a:p>
            <a:pPr marL="171450" indent="-171450" algn="ctr">
              <a:buFontTx/>
              <a:buChar char="-"/>
            </a:pPr>
            <a:r>
              <a:rPr lang="it-IT" sz="1200" dirty="0"/>
              <a:t>Dal secondo anno volume affari &lt; 5 </a:t>
            </a:r>
            <a:r>
              <a:rPr lang="it-IT" sz="1200" dirty="0" err="1"/>
              <a:t>mil.euro</a:t>
            </a:r>
            <a:endParaRPr lang="it-IT" sz="1200" dirty="0"/>
          </a:p>
          <a:p>
            <a:pPr marL="171450" indent="-171450" algn="ctr">
              <a:buFontTx/>
              <a:buChar char="-"/>
            </a:pPr>
            <a:r>
              <a:rPr lang="it-IT" sz="1200" dirty="0"/>
              <a:t>No distribuzione utili</a:t>
            </a:r>
          </a:p>
          <a:p>
            <a:pPr marL="171450" indent="-171450" algn="ctr">
              <a:buFontTx/>
              <a:buChar char="-"/>
            </a:pPr>
            <a:r>
              <a:rPr lang="it-IT" sz="1200" dirty="0"/>
              <a:t>Oggetto sociale: sviluppo beni e servizi ad alto valore tecnologico</a:t>
            </a:r>
          </a:p>
          <a:p>
            <a:pPr marL="171450" indent="-171450" algn="ctr">
              <a:buFontTx/>
              <a:buChar char="-"/>
            </a:pPr>
            <a:r>
              <a:rPr lang="it-IT" sz="1200" dirty="0"/>
              <a:t>Non costituzione per scissione, fusione, cessione o cessione ramo</a:t>
            </a:r>
          </a:p>
          <a:p>
            <a:pPr marL="171450" indent="-171450" algn="ctr">
              <a:buFontTx/>
              <a:buChar char="-"/>
            </a:pPr>
            <a:endParaRPr lang="it-IT" sz="1200" dirty="0"/>
          </a:p>
          <a:p>
            <a:pPr marL="171450" indent="-171450" algn="ctr">
              <a:spcAft>
                <a:spcPts val="600"/>
              </a:spcAft>
              <a:buFontTx/>
              <a:buChar char="-"/>
            </a:pPr>
            <a:endParaRPr lang="it-IT" sz="1200" dirty="0"/>
          </a:p>
        </p:txBody>
      </p:sp>
      <p:sp>
        <p:nvSpPr>
          <p:cNvPr id="10" name="Rettangolo 9">
            <a:extLst>
              <a:ext uri="{FF2B5EF4-FFF2-40B4-BE49-F238E27FC236}">
                <a16:creationId xmlns:a16="http://schemas.microsoft.com/office/drawing/2014/main" id="{4F3BFCD6-B6E2-49E2-BBF0-F2AB486B7901}"/>
              </a:ext>
            </a:extLst>
          </p:cNvPr>
          <p:cNvSpPr/>
          <p:nvPr/>
        </p:nvSpPr>
        <p:spPr>
          <a:xfrm>
            <a:off x="3416379" y="966640"/>
            <a:ext cx="2270171" cy="236486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dirty="0"/>
              <a:t>DEFINIZIONE</a:t>
            </a:r>
          </a:p>
          <a:p>
            <a:r>
              <a:rPr lang="it-IT" sz="1000" b="0" i="0" u="none" strike="noStrike" baseline="0" dirty="0" err="1">
                <a:latin typeface="Consolas" panose="020B0609020204030204" pitchFamily="49" charset="0"/>
              </a:rPr>
              <a:t>societa’</a:t>
            </a:r>
            <a:r>
              <a:rPr lang="it-IT" sz="1000" b="0" i="0" u="none" strike="noStrike" baseline="0" dirty="0">
                <a:latin typeface="Consolas" panose="020B0609020204030204" pitchFamily="49" charset="0"/>
              </a:rPr>
              <a:t> di capitali, costituita anche in forma cooperativa, di diritto italiano ovvero una </a:t>
            </a:r>
            <a:r>
              <a:rPr lang="it-IT" sz="1000" b="0" i="0" u="none" strike="noStrike" baseline="0" dirty="0" err="1">
                <a:latin typeface="Consolas" panose="020B0609020204030204" pitchFamily="49" charset="0"/>
              </a:rPr>
              <a:t>Societas</a:t>
            </a:r>
            <a:r>
              <a:rPr lang="it-IT" sz="1000" b="0" i="0" u="none" strike="noStrike" baseline="0" dirty="0">
                <a:latin typeface="Consolas" panose="020B0609020204030204" pitchFamily="49" charset="0"/>
              </a:rPr>
              <a:t> </a:t>
            </a:r>
            <a:r>
              <a:rPr lang="it-IT" sz="1000" b="0" i="0" u="none" strike="noStrike" baseline="0" dirty="0" err="1">
                <a:latin typeface="Consolas" panose="020B0609020204030204" pitchFamily="49" charset="0"/>
              </a:rPr>
              <a:t>Europaea</a:t>
            </a:r>
            <a:r>
              <a:rPr lang="it-IT" sz="1000" b="0" i="0" u="none" strike="noStrike" baseline="0" dirty="0">
                <a:latin typeface="Consolas" panose="020B0609020204030204" pitchFamily="49" charset="0"/>
              </a:rPr>
              <a:t>, residente in Italia ai sensi dell'articolo 73 del decreto del Presidente della Repubblica 22 dicembre 1986, n. 917, le cui azioni o quote rappresentative del capitale sociale non sono quotate su un mercato regolamentato o su un sistema multilaterale di negoziazione.</a:t>
            </a:r>
            <a:endParaRPr lang="it-IT" sz="1000" dirty="0"/>
          </a:p>
        </p:txBody>
      </p:sp>
      <p:sp>
        <p:nvSpPr>
          <p:cNvPr id="13" name="Rettangolo 12">
            <a:extLst>
              <a:ext uri="{FF2B5EF4-FFF2-40B4-BE49-F238E27FC236}">
                <a16:creationId xmlns:a16="http://schemas.microsoft.com/office/drawing/2014/main" id="{BE98D7DA-D2E5-4C56-93DA-B7F488415051}"/>
              </a:ext>
            </a:extLst>
          </p:cNvPr>
          <p:cNvSpPr/>
          <p:nvPr/>
        </p:nvSpPr>
        <p:spPr>
          <a:xfrm>
            <a:off x="8921579" y="3428999"/>
            <a:ext cx="2270171" cy="31518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spcAft>
                <a:spcPts val="600"/>
              </a:spcAft>
            </a:pPr>
            <a:endParaRPr lang="it-IT" dirty="0"/>
          </a:p>
          <a:p>
            <a:pPr algn="ctr"/>
            <a:r>
              <a:rPr lang="it-IT" sz="1200" dirty="0"/>
              <a:t>POSSESSO DI ALMENO UNO ULTERIORI REQUISITI</a:t>
            </a:r>
          </a:p>
          <a:p>
            <a:pPr marL="171450" indent="-171450" algn="ctr">
              <a:buFontTx/>
              <a:buChar char="-"/>
            </a:pPr>
            <a:r>
              <a:rPr lang="it-IT" sz="1200" dirty="0"/>
              <a:t>Spese ricerca e </a:t>
            </a:r>
            <a:r>
              <a:rPr lang="it-IT" sz="1200" dirty="0" err="1"/>
              <a:t>svil</a:t>
            </a:r>
            <a:r>
              <a:rPr lang="it-IT" sz="1200" dirty="0"/>
              <a:t>. &gt;15% maggiore tra COSTI e VALORE PRODUZIONE</a:t>
            </a:r>
          </a:p>
          <a:p>
            <a:pPr marL="171450" indent="-171450" algn="ctr">
              <a:buFontTx/>
              <a:buChar char="-"/>
            </a:pPr>
            <a:r>
              <a:rPr lang="it-IT" sz="1200" dirty="0"/>
              <a:t>Soggetti comunque impiegati con dottorato ricerca acquisito o in fase di </a:t>
            </a:r>
            <a:r>
              <a:rPr lang="it-IT" sz="1200" dirty="0" err="1"/>
              <a:t>acq</a:t>
            </a:r>
            <a:r>
              <a:rPr lang="it-IT" sz="1200" dirty="0"/>
              <a:t>.&gt;1/3 numero dipendenti o laurea+3 anni </a:t>
            </a:r>
            <a:r>
              <a:rPr lang="it-IT" sz="1200" dirty="0" err="1"/>
              <a:t>att.ricerca</a:t>
            </a:r>
            <a:r>
              <a:rPr lang="it-IT" sz="1200" dirty="0"/>
              <a:t> certificata, oppure &gt;2/3 numero </a:t>
            </a:r>
            <a:r>
              <a:rPr lang="it-IT" sz="1200" dirty="0" err="1"/>
              <a:t>dip</a:t>
            </a:r>
            <a:r>
              <a:rPr lang="it-IT" sz="1200" dirty="0"/>
              <a:t>. Con laurea magistrale</a:t>
            </a:r>
          </a:p>
          <a:p>
            <a:pPr marL="171450" indent="-171450" algn="ctr">
              <a:buFontTx/>
              <a:buChar char="-"/>
            </a:pPr>
            <a:r>
              <a:rPr lang="it-IT" altLang="it-IT" sz="1200" dirty="0">
                <a:solidFill>
                  <a:schemeClr val="bg1"/>
                </a:solidFill>
                <a:latin typeface="Roboto Mono"/>
              </a:rPr>
              <a:t>S</a:t>
            </a:r>
            <a:r>
              <a:rPr kumimoji="0" lang="it-IT" altLang="it-IT" sz="1200" b="0" i="0" u="none" strike="noStrike" cap="none" normalizeH="0" baseline="0" dirty="0">
                <a:ln>
                  <a:noFill/>
                </a:ln>
                <a:solidFill>
                  <a:schemeClr val="bg1"/>
                </a:solidFill>
                <a:effectLst/>
                <a:latin typeface="Roboto Mono"/>
              </a:rPr>
              <a:t>ia titolare o depositaria o licenziataria di almeno una privativa industriale relativa a una invenzione industriale</a:t>
            </a:r>
            <a:endParaRPr lang="it-IT" sz="1200" dirty="0"/>
          </a:p>
          <a:p>
            <a:pPr marL="171450" indent="-171450" algn="ctr">
              <a:buFontTx/>
              <a:buChar char="-"/>
            </a:pPr>
            <a:endParaRPr lang="it-IT" sz="1200" dirty="0"/>
          </a:p>
          <a:p>
            <a:pPr algn="ctr">
              <a:spcAft>
                <a:spcPts val="600"/>
              </a:spcAft>
            </a:pPr>
            <a:endParaRPr lang="it-IT" sz="1200" dirty="0"/>
          </a:p>
        </p:txBody>
      </p:sp>
      <p:sp>
        <p:nvSpPr>
          <p:cNvPr id="14" name="Rettangolo 13">
            <a:extLst>
              <a:ext uri="{FF2B5EF4-FFF2-40B4-BE49-F238E27FC236}">
                <a16:creationId xmlns:a16="http://schemas.microsoft.com/office/drawing/2014/main" id="{5E7C5AB7-8BBF-4E6D-9AF0-B65F6C9B03B9}"/>
              </a:ext>
            </a:extLst>
          </p:cNvPr>
          <p:cNvSpPr/>
          <p:nvPr/>
        </p:nvSpPr>
        <p:spPr>
          <a:xfrm>
            <a:off x="3093954" y="4141039"/>
            <a:ext cx="3166803" cy="23648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it-IT" dirty="0"/>
          </a:p>
          <a:p>
            <a:pPr algn="ctr"/>
            <a:r>
              <a:rPr lang="it-IT" sz="1200" dirty="0"/>
              <a:t>INCUBATORI CERTIFICATI</a:t>
            </a:r>
          </a:p>
          <a:p>
            <a:pPr algn="ctr"/>
            <a:r>
              <a:rPr lang="it-IT" sz="1200" dirty="0"/>
              <a:t>Società di capitali, anche cooperativa </a:t>
            </a:r>
            <a:r>
              <a:rPr lang="it-IT" sz="1200" b="0" i="0" u="none" strike="noStrike" baseline="0" dirty="0">
                <a:solidFill>
                  <a:schemeClr val="bg1"/>
                </a:solidFill>
                <a:latin typeface="RobotoMono-Regular"/>
              </a:rPr>
              <a:t>che offre servizi per sostenere la nascita e lo sviluppo di start-up innovative</a:t>
            </a:r>
          </a:p>
          <a:p>
            <a:pPr marL="171450" indent="-171450" algn="ctr">
              <a:buFontTx/>
              <a:buChar char="-"/>
            </a:pPr>
            <a:r>
              <a:rPr lang="it-IT" sz="1200" dirty="0">
                <a:solidFill>
                  <a:schemeClr val="bg1"/>
                </a:solidFill>
                <a:latin typeface="RobotoMono-Regular"/>
              </a:rPr>
              <a:t>Deve disporre di spazi e attrezzature adeguate allo sviluppo start-up</a:t>
            </a:r>
          </a:p>
          <a:p>
            <a:pPr marL="171450" indent="-171450" algn="ctr">
              <a:buFontTx/>
              <a:buChar char="-"/>
            </a:pPr>
            <a:r>
              <a:rPr lang="it-IT" sz="1200" dirty="0">
                <a:solidFill>
                  <a:schemeClr val="bg1"/>
                </a:solidFill>
                <a:latin typeface="RobotoMono-Regular"/>
              </a:rPr>
              <a:t>È amministrato o diretto da soggetti con esperienza in materia di impresa ed innovazione con pool di esperti a disposizione</a:t>
            </a:r>
            <a:endParaRPr lang="it-IT" sz="1200" dirty="0">
              <a:solidFill>
                <a:schemeClr val="bg1"/>
              </a:solidFill>
            </a:endParaRPr>
          </a:p>
          <a:p>
            <a:pPr algn="ctr">
              <a:spcAft>
                <a:spcPts val="600"/>
              </a:spcAft>
            </a:pPr>
            <a:endParaRPr lang="it-IT" sz="1200" dirty="0"/>
          </a:p>
        </p:txBody>
      </p:sp>
      <p:cxnSp>
        <p:nvCxnSpPr>
          <p:cNvPr id="5" name="Connettore 2 4">
            <a:extLst>
              <a:ext uri="{FF2B5EF4-FFF2-40B4-BE49-F238E27FC236}">
                <a16:creationId xmlns:a16="http://schemas.microsoft.com/office/drawing/2014/main" id="{8BE20CAE-2A04-46CE-8CF2-3B0D2E92848A}"/>
              </a:ext>
            </a:extLst>
          </p:cNvPr>
          <p:cNvCxnSpPr>
            <a:cxnSpLocks/>
            <a:stCxn id="3" idx="3"/>
          </p:cNvCxnSpPr>
          <p:nvPr/>
        </p:nvCxnSpPr>
        <p:spPr>
          <a:xfrm flipV="1">
            <a:off x="2016564" y="1976311"/>
            <a:ext cx="1399815" cy="16781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nettore 2 23">
            <a:extLst>
              <a:ext uri="{FF2B5EF4-FFF2-40B4-BE49-F238E27FC236}">
                <a16:creationId xmlns:a16="http://schemas.microsoft.com/office/drawing/2014/main" id="{9773F386-8CA8-4698-B442-AB559CD7C0AA}"/>
              </a:ext>
            </a:extLst>
          </p:cNvPr>
          <p:cNvCxnSpPr>
            <a:stCxn id="3" idx="3"/>
            <a:endCxn id="14" idx="1"/>
          </p:cNvCxnSpPr>
          <p:nvPr/>
        </p:nvCxnSpPr>
        <p:spPr>
          <a:xfrm>
            <a:off x="2016564" y="3654434"/>
            <a:ext cx="1077390" cy="16690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nettore 2 25">
            <a:extLst>
              <a:ext uri="{FF2B5EF4-FFF2-40B4-BE49-F238E27FC236}">
                <a16:creationId xmlns:a16="http://schemas.microsoft.com/office/drawing/2014/main" id="{E8316995-24C0-4852-BB3E-C0593D504262}"/>
              </a:ext>
            </a:extLst>
          </p:cNvPr>
          <p:cNvCxnSpPr>
            <a:stCxn id="3" idx="3"/>
          </p:cNvCxnSpPr>
          <p:nvPr/>
        </p:nvCxnSpPr>
        <p:spPr>
          <a:xfrm flipV="1">
            <a:off x="2016564" y="3063218"/>
            <a:ext cx="6905015" cy="5912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onnettore 2 27">
            <a:extLst>
              <a:ext uri="{FF2B5EF4-FFF2-40B4-BE49-F238E27FC236}">
                <a16:creationId xmlns:a16="http://schemas.microsoft.com/office/drawing/2014/main" id="{3C8E6994-9269-4CAE-AD84-56E3A948D415}"/>
              </a:ext>
            </a:extLst>
          </p:cNvPr>
          <p:cNvCxnSpPr>
            <a:stCxn id="3" idx="3"/>
          </p:cNvCxnSpPr>
          <p:nvPr/>
        </p:nvCxnSpPr>
        <p:spPr>
          <a:xfrm>
            <a:off x="2016564" y="3654434"/>
            <a:ext cx="6905015" cy="3459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4380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asellaDiTesto 2"/>
          <p:cNvSpPr txBox="1"/>
          <p:nvPr/>
        </p:nvSpPr>
        <p:spPr>
          <a:xfrm>
            <a:off x="838200" y="267286"/>
            <a:ext cx="9408090" cy="6454189"/>
          </a:xfrm>
          <a:prstGeom prst="rect">
            <a:avLst/>
          </a:prstGeom>
        </p:spPr>
        <p:txBody>
          <a:bodyPr vert="horz" lIns="91440" tIns="45720" rIns="91440" bIns="45720" rtlCol="0">
            <a:noAutofit/>
          </a:bodyPr>
          <a:lstStyle/>
          <a:p>
            <a:pPr algn="ctr">
              <a:lnSpc>
                <a:spcPct val="90000"/>
              </a:lnSpc>
              <a:spcAft>
                <a:spcPts val="600"/>
              </a:spcAft>
            </a:pPr>
            <a:r>
              <a:rPr lang="en-US" sz="1400" dirty="0"/>
              <a:t>ULTERIORI REQUISITI PER GLI INCUBATORI</a:t>
            </a:r>
          </a:p>
          <a:p>
            <a:pPr marL="285750" indent="-285750">
              <a:lnSpc>
                <a:spcPct val="90000"/>
              </a:lnSpc>
              <a:spcAft>
                <a:spcPts val="600"/>
              </a:spcAft>
              <a:buFontTx/>
              <a:buChar char="-"/>
            </a:pPr>
            <a:r>
              <a:rPr lang="en-US" sz="1400" dirty="0" err="1"/>
              <a:t>Requisiti</a:t>
            </a:r>
            <a:r>
              <a:rPr lang="en-US" sz="1400" dirty="0"/>
              <a:t> </a:t>
            </a:r>
            <a:r>
              <a:rPr lang="en-US" sz="1400" dirty="0" err="1"/>
              <a:t>dell’incubatore</a:t>
            </a:r>
            <a:r>
              <a:rPr lang="en-US" sz="1400" dirty="0"/>
              <a:t> </a:t>
            </a:r>
            <a:r>
              <a:rPr lang="en-US" sz="1400" dirty="0" err="1"/>
              <a:t>autocertificati</a:t>
            </a:r>
            <a:r>
              <a:rPr lang="en-US" sz="1400" dirty="0"/>
              <a:t> </a:t>
            </a:r>
            <a:r>
              <a:rPr lang="en-US" sz="1400" dirty="0" err="1"/>
              <a:t>adall’organo</a:t>
            </a:r>
            <a:r>
              <a:rPr lang="en-US" sz="1400" dirty="0"/>
              <a:t> </a:t>
            </a:r>
            <a:r>
              <a:rPr lang="en-US" sz="1400" dirty="0" err="1"/>
              <a:t>amministrativo</a:t>
            </a:r>
            <a:r>
              <a:rPr lang="en-US" sz="1400" dirty="0"/>
              <a:t>;</a:t>
            </a:r>
          </a:p>
          <a:p>
            <a:pPr marL="285750" indent="-285750">
              <a:lnSpc>
                <a:spcPct val="90000"/>
              </a:lnSpc>
              <a:spcAft>
                <a:spcPts val="600"/>
              </a:spcAft>
              <a:buFontTx/>
              <a:buChar char="-"/>
            </a:pPr>
            <a:r>
              <a:rPr lang="en-US" sz="1400" dirty="0" err="1"/>
              <a:t>Richiesta</a:t>
            </a:r>
            <a:r>
              <a:rPr lang="en-US" sz="1400" dirty="0"/>
              <a:t> di </a:t>
            </a:r>
            <a:r>
              <a:rPr lang="en-US" sz="1400" dirty="0" err="1"/>
              <a:t>iscrizione</a:t>
            </a:r>
            <a:r>
              <a:rPr lang="en-US" sz="1400" dirty="0"/>
              <a:t> in </a:t>
            </a:r>
            <a:r>
              <a:rPr lang="en-US" sz="1400" dirty="0" err="1"/>
              <a:t>un’apposite</a:t>
            </a:r>
            <a:r>
              <a:rPr lang="en-US" sz="1400" dirty="0"/>
              <a:t> </a:t>
            </a:r>
            <a:r>
              <a:rPr lang="en-US" sz="1400" dirty="0" err="1"/>
              <a:t>sezione</a:t>
            </a:r>
            <a:r>
              <a:rPr lang="en-US" sz="1400" dirty="0"/>
              <a:t> del </a:t>
            </a:r>
            <a:r>
              <a:rPr lang="en-US" sz="1400" dirty="0" err="1"/>
              <a:t>registro</a:t>
            </a:r>
            <a:r>
              <a:rPr lang="en-US" sz="1400" dirty="0"/>
              <a:t> </a:t>
            </a:r>
            <a:r>
              <a:rPr lang="en-US" sz="1400" dirty="0" err="1"/>
              <a:t>imprese</a:t>
            </a:r>
            <a:r>
              <a:rPr lang="en-US" sz="1400" dirty="0"/>
              <a:t> Start-up </a:t>
            </a:r>
            <a:r>
              <a:rPr lang="en-US" sz="1400" dirty="0" err="1"/>
              <a:t>attraverso</a:t>
            </a:r>
            <a:r>
              <a:rPr lang="en-US" sz="1400" dirty="0"/>
              <a:t> apposite modulo di </a:t>
            </a:r>
            <a:r>
              <a:rPr lang="en-US" sz="1400" dirty="0" err="1"/>
              <a:t>domanda</a:t>
            </a:r>
            <a:endParaRPr lang="en-US" sz="1400" dirty="0"/>
          </a:p>
          <a:p>
            <a:pPr marL="285750" indent="-285750">
              <a:lnSpc>
                <a:spcPct val="90000"/>
              </a:lnSpc>
              <a:spcAft>
                <a:spcPts val="600"/>
              </a:spcAft>
              <a:buFontTx/>
              <a:buChar char="-"/>
            </a:pPr>
            <a:r>
              <a:rPr lang="en-US" sz="1400" dirty="0" err="1"/>
              <a:t>Depositare</a:t>
            </a:r>
            <a:r>
              <a:rPr lang="en-US" sz="1400" dirty="0"/>
              <a:t> </a:t>
            </a:r>
            <a:r>
              <a:rPr lang="en-US" sz="1400" dirty="0" err="1"/>
              <a:t>dichiarazione</a:t>
            </a:r>
            <a:r>
              <a:rPr lang="en-US" sz="1400" dirty="0"/>
              <a:t> </a:t>
            </a:r>
            <a:r>
              <a:rPr lang="en-US" sz="1400" dirty="0" err="1"/>
              <a:t>organo</a:t>
            </a:r>
            <a:r>
              <a:rPr lang="en-US" sz="1400" dirty="0"/>
              <a:t> </a:t>
            </a:r>
            <a:r>
              <a:rPr lang="en-US" sz="1400" dirty="0" err="1"/>
              <a:t>amministrativo</a:t>
            </a:r>
            <a:r>
              <a:rPr lang="en-US" sz="1400" dirty="0"/>
              <a:t> </a:t>
            </a:r>
            <a:r>
              <a:rPr lang="en-US" sz="1400" dirty="0" err="1"/>
              <a:t>presso</a:t>
            </a:r>
            <a:r>
              <a:rPr lang="en-US" sz="1400" dirty="0"/>
              <a:t> il </a:t>
            </a:r>
            <a:r>
              <a:rPr lang="en-US" sz="1400" dirty="0" err="1"/>
              <a:t>Registro</a:t>
            </a:r>
            <a:r>
              <a:rPr lang="en-US" sz="1400" dirty="0"/>
              <a:t> </a:t>
            </a:r>
            <a:r>
              <a:rPr lang="en-US" sz="1400" dirty="0" err="1"/>
              <a:t>imprese</a:t>
            </a:r>
            <a:r>
              <a:rPr lang="en-US" sz="1400" dirty="0"/>
              <a:t> </a:t>
            </a:r>
            <a:r>
              <a:rPr lang="en-US" sz="1400" dirty="0" err="1"/>
              <a:t>entro</a:t>
            </a:r>
            <a:r>
              <a:rPr lang="en-US" sz="1400" dirty="0"/>
              <a:t> 6 </a:t>
            </a:r>
            <a:r>
              <a:rPr lang="en-US" sz="1400" dirty="0" err="1"/>
              <a:t>mesi</a:t>
            </a:r>
            <a:r>
              <a:rPr lang="en-US" sz="1400" dirty="0"/>
              <a:t> </a:t>
            </a:r>
            <a:r>
              <a:rPr lang="en-US" sz="1400" dirty="0" err="1"/>
              <a:t>dalla</a:t>
            </a:r>
            <a:r>
              <a:rPr lang="en-US" sz="1400" dirty="0"/>
              <a:t> </a:t>
            </a:r>
            <a:r>
              <a:rPr lang="en-US" sz="1400" dirty="0" err="1"/>
              <a:t>chiusura</a:t>
            </a:r>
            <a:r>
              <a:rPr lang="en-US" sz="1400" dirty="0"/>
              <a:t> </a:t>
            </a:r>
            <a:r>
              <a:rPr lang="en-US" sz="1400" dirty="0" err="1"/>
              <a:t>dell’esercizio</a:t>
            </a:r>
            <a:r>
              <a:rPr lang="en-US" sz="1400" dirty="0"/>
              <a:t> o 30 </a:t>
            </a:r>
            <a:r>
              <a:rPr lang="en-US" sz="1400" dirty="0" err="1"/>
              <a:t>giorni</a:t>
            </a:r>
            <a:r>
              <a:rPr lang="en-US" sz="1400" dirty="0"/>
              <a:t> dal </a:t>
            </a:r>
            <a:r>
              <a:rPr lang="en-US" sz="1400" dirty="0" err="1"/>
              <a:t>deposito</a:t>
            </a:r>
            <a:r>
              <a:rPr lang="en-US" sz="1400" dirty="0"/>
              <a:t> del </a:t>
            </a:r>
            <a:r>
              <a:rPr lang="en-US" sz="1400" dirty="0" err="1"/>
              <a:t>bilancio</a:t>
            </a:r>
            <a:r>
              <a:rPr lang="en-US" sz="1400" dirty="0"/>
              <a:t>, per </a:t>
            </a:r>
            <a:r>
              <a:rPr lang="en-US" sz="1400" dirty="0" err="1"/>
              <a:t>mantenimento</a:t>
            </a:r>
            <a:r>
              <a:rPr lang="en-US" sz="1400" dirty="0"/>
              <a:t> </a:t>
            </a:r>
            <a:r>
              <a:rPr lang="en-US" sz="1400" dirty="0" err="1"/>
              <a:t>dei</a:t>
            </a:r>
            <a:r>
              <a:rPr lang="en-US" sz="1400" dirty="0"/>
              <a:t> </a:t>
            </a:r>
            <a:r>
              <a:rPr lang="en-US" sz="1400" dirty="0" err="1"/>
              <a:t>requisiti</a:t>
            </a:r>
            <a:r>
              <a:rPr lang="en-US" sz="1400" dirty="0"/>
              <a:t>.</a:t>
            </a:r>
          </a:p>
          <a:p>
            <a:pPr marL="285750" indent="-285750">
              <a:lnSpc>
                <a:spcPct val="90000"/>
              </a:lnSpc>
              <a:spcAft>
                <a:spcPts val="600"/>
              </a:spcAft>
              <a:buFontTx/>
              <a:buChar char="-"/>
            </a:pPr>
            <a:r>
              <a:rPr lang="en-US" sz="1400" dirty="0"/>
              <a:t>VALORI MINIMI PER AUTOCERTIFICAZIONE REQUISITI INCUBATORI:</a:t>
            </a:r>
          </a:p>
          <a:p>
            <a:pPr algn="just"/>
            <a:r>
              <a:rPr lang="it-IT" sz="1400" b="0" i="0" u="none" strike="noStrike" baseline="0" dirty="0">
                <a:solidFill>
                  <a:srgbClr val="19191A"/>
                </a:solidFill>
                <a:latin typeface="RobotoMono-Regular"/>
              </a:rPr>
              <a:t>a) numero di candidature di progetti di costituzione e/o incubazione di start-up innovative ricevute e valutate nel corso dell'anno;</a:t>
            </a:r>
          </a:p>
          <a:p>
            <a:pPr algn="just"/>
            <a:r>
              <a:rPr lang="it-IT" sz="1400" b="0" i="0" u="none" strike="noStrike" baseline="0" dirty="0">
                <a:solidFill>
                  <a:srgbClr val="19191A"/>
                </a:solidFill>
                <a:latin typeface="RobotoMono-Regular"/>
              </a:rPr>
              <a:t>b) numero di start-up innovative avviate e ospitate nell'anno;</a:t>
            </a:r>
          </a:p>
          <a:p>
            <a:pPr algn="just"/>
            <a:r>
              <a:rPr lang="it-IT" sz="1400" b="0" i="0" u="none" strike="noStrike" baseline="0" dirty="0">
                <a:solidFill>
                  <a:srgbClr val="19191A"/>
                </a:solidFill>
                <a:latin typeface="RobotoMono-Regular"/>
              </a:rPr>
              <a:t>c) numero di start-up innovative uscite nell'anno;</a:t>
            </a:r>
          </a:p>
          <a:p>
            <a:pPr algn="just"/>
            <a:r>
              <a:rPr lang="it-IT" sz="1400" b="0" i="0" u="none" strike="noStrike" baseline="0" dirty="0">
                <a:solidFill>
                  <a:srgbClr val="19191A"/>
                </a:solidFill>
                <a:latin typeface="RobotoMono-Regular"/>
              </a:rPr>
              <a:t>d) numero complessivo di collaboratori e personale ospitato;</a:t>
            </a:r>
          </a:p>
          <a:p>
            <a:pPr algn="just"/>
            <a:r>
              <a:rPr lang="it-IT" sz="1400" b="0" i="0" u="none" strike="noStrike" baseline="0" dirty="0">
                <a:solidFill>
                  <a:srgbClr val="19191A"/>
                </a:solidFill>
                <a:latin typeface="RobotoMono-Regular"/>
              </a:rPr>
              <a:t>e) percentuale di variazione del numero complessivo degli</a:t>
            </a:r>
          </a:p>
          <a:p>
            <a:pPr algn="just"/>
            <a:r>
              <a:rPr lang="it-IT" sz="1400" b="0" i="0" u="none" strike="noStrike" baseline="0" dirty="0">
                <a:solidFill>
                  <a:srgbClr val="19191A"/>
                </a:solidFill>
                <a:latin typeface="RobotoMono-Regular"/>
              </a:rPr>
              <a:t>occupati rispetto all'anno, precedente;</a:t>
            </a:r>
          </a:p>
          <a:p>
            <a:pPr algn="just"/>
            <a:r>
              <a:rPr lang="it-IT" sz="1400" b="0" i="0" u="none" strike="noStrike" baseline="0" dirty="0">
                <a:solidFill>
                  <a:srgbClr val="19191A"/>
                </a:solidFill>
                <a:latin typeface="RobotoMono-Regular"/>
              </a:rPr>
              <a:t>f) tasso di crescita media del valore della produzione delle</a:t>
            </a:r>
          </a:p>
          <a:p>
            <a:pPr algn="just"/>
            <a:r>
              <a:rPr lang="it-IT" sz="1400" b="0" i="0" u="none" strike="noStrike" baseline="0" dirty="0">
                <a:solidFill>
                  <a:srgbClr val="19191A"/>
                </a:solidFill>
                <a:latin typeface="RobotoMono-Regular"/>
              </a:rPr>
              <a:t>start-up innovative incubate;</a:t>
            </a:r>
          </a:p>
          <a:p>
            <a:pPr algn="just"/>
            <a:r>
              <a:rPr lang="it-IT" sz="1400" b="0" i="0" u="none" strike="noStrike" baseline="0" dirty="0">
                <a:solidFill>
                  <a:srgbClr val="19191A"/>
                </a:solidFill>
                <a:latin typeface="RobotoMono-Regular"/>
              </a:rPr>
              <a:t>g) capitali di rischio ovvero finanziamenti, messi a disposizione</a:t>
            </a:r>
          </a:p>
          <a:p>
            <a:pPr algn="just"/>
            <a:r>
              <a:rPr lang="it-IT" sz="1400" b="0" i="0" u="none" strike="noStrike" baseline="0" dirty="0">
                <a:solidFill>
                  <a:srgbClr val="19191A"/>
                </a:solidFill>
                <a:latin typeface="RobotoMono-Regular"/>
              </a:rPr>
              <a:t>dall'Unione europea, dallo Stato e dalle regioni, raccolti a favore</a:t>
            </a:r>
          </a:p>
          <a:p>
            <a:pPr algn="just"/>
            <a:r>
              <a:rPr lang="it-IT" sz="1400" b="0" i="0" u="none" strike="noStrike" baseline="0" dirty="0">
                <a:solidFill>
                  <a:srgbClr val="19191A"/>
                </a:solidFill>
                <a:latin typeface="RobotoMono-Regular"/>
              </a:rPr>
              <a:t>delle start-up innovative incubate;</a:t>
            </a:r>
          </a:p>
          <a:p>
            <a:pPr algn="just"/>
            <a:r>
              <a:rPr lang="it-IT" sz="1400" b="0" i="0" u="none" strike="noStrike" baseline="0" dirty="0">
                <a:solidFill>
                  <a:srgbClr val="19191A"/>
                </a:solidFill>
                <a:latin typeface="RobotoMono-Regular"/>
              </a:rPr>
              <a:t>h) numero di brevetti registrati dalle start-up innovative incubate, tenendo conto del relativo settore merceologico di appartenenza.</a:t>
            </a:r>
            <a:endParaRPr lang="en-US" sz="1400" dirty="0"/>
          </a:p>
          <a:p>
            <a:pPr marL="285750" indent="-285750">
              <a:lnSpc>
                <a:spcPct val="90000"/>
              </a:lnSpc>
              <a:spcAft>
                <a:spcPts val="600"/>
              </a:spcAft>
              <a:buFontTx/>
              <a:buChar char="-"/>
            </a:pPr>
            <a:endParaRPr lang="en-US" sz="1400" dirty="0"/>
          </a:p>
          <a:p>
            <a:pPr algn="ctr">
              <a:lnSpc>
                <a:spcPct val="90000"/>
              </a:lnSpc>
              <a:spcAft>
                <a:spcPts val="600"/>
              </a:spcAft>
            </a:pPr>
            <a:r>
              <a:rPr lang="en-US" sz="1400" dirty="0"/>
              <a:t>REQUISITI COMUNI A START UP INNOVATIVE E INCUBATORI</a:t>
            </a:r>
          </a:p>
          <a:p>
            <a:pPr>
              <a:lnSpc>
                <a:spcPct val="90000"/>
              </a:lnSpc>
              <a:spcAft>
                <a:spcPts val="600"/>
              </a:spcAft>
            </a:pPr>
            <a:r>
              <a:rPr lang="en-US" sz="1400" dirty="0"/>
              <a:t>- </a:t>
            </a:r>
            <a:r>
              <a:rPr lang="en-US" sz="1400" dirty="0" err="1"/>
              <a:t>Iscriversi</a:t>
            </a:r>
            <a:r>
              <a:rPr lang="en-US" sz="1400" dirty="0"/>
              <a:t> </a:t>
            </a:r>
            <a:r>
              <a:rPr lang="en-US" sz="1400" dirty="0" err="1"/>
              <a:t>allìapposita</a:t>
            </a:r>
            <a:r>
              <a:rPr lang="en-US" sz="1400" dirty="0"/>
              <a:t> </a:t>
            </a:r>
            <a:r>
              <a:rPr lang="en-US" sz="1400" dirty="0" err="1"/>
              <a:t>sezione</a:t>
            </a:r>
            <a:r>
              <a:rPr lang="en-US" sz="1400" dirty="0"/>
              <a:t> del </a:t>
            </a:r>
            <a:r>
              <a:rPr lang="en-US" sz="1400" dirty="0" err="1"/>
              <a:t>Registro</a:t>
            </a:r>
            <a:r>
              <a:rPr lang="en-US" sz="1400" dirty="0"/>
              <a:t> </a:t>
            </a:r>
            <a:r>
              <a:rPr lang="en-US" sz="1400" dirty="0" err="1"/>
              <a:t>Imprese</a:t>
            </a:r>
            <a:r>
              <a:rPr lang="en-US" sz="1400" dirty="0"/>
              <a:t> per Start up e </a:t>
            </a:r>
            <a:r>
              <a:rPr lang="en-US" sz="1400" dirty="0" err="1"/>
              <a:t>Incubatori</a:t>
            </a:r>
            <a:r>
              <a:rPr lang="en-US" sz="1400" dirty="0"/>
              <a:t> </a:t>
            </a:r>
            <a:r>
              <a:rPr lang="en-US" sz="1400" dirty="0" err="1"/>
              <a:t>oltre</a:t>
            </a:r>
            <a:r>
              <a:rPr lang="en-US" sz="1400" dirty="0"/>
              <a:t> </a:t>
            </a:r>
            <a:r>
              <a:rPr lang="en-US" sz="1400" dirty="0" err="1"/>
              <a:t>alla</a:t>
            </a:r>
            <a:r>
              <a:rPr lang="en-US" sz="1400" dirty="0"/>
              <a:t> </a:t>
            </a:r>
            <a:r>
              <a:rPr lang="en-US" sz="1400" dirty="0" err="1"/>
              <a:t>consueta</a:t>
            </a:r>
            <a:r>
              <a:rPr lang="en-US" sz="1400" dirty="0"/>
              <a:t> </a:t>
            </a:r>
            <a:r>
              <a:rPr lang="en-US" sz="1400" dirty="0" err="1"/>
              <a:t>iscrizione</a:t>
            </a:r>
            <a:r>
              <a:rPr lang="en-US" sz="1400" dirty="0"/>
              <a:t> </a:t>
            </a:r>
            <a:r>
              <a:rPr lang="en-US" sz="1400" dirty="0" err="1"/>
              <a:t>alla</a:t>
            </a:r>
            <a:r>
              <a:rPr lang="en-US" sz="1400" dirty="0"/>
              <a:t> </a:t>
            </a:r>
            <a:r>
              <a:rPr lang="en-US" sz="1400" dirty="0" err="1"/>
              <a:t>sezione</a:t>
            </a:r>
            <a:r>
              <a:rPr lang="en-US" sz="1400" dirty="0"/>
              <a:t> </a:t>
            </a:r>
            <a:r>
              <a:rPr lang="en-US" sz="1400" dirty="0" err="1"/>
              <a:t>Ordinaria</a:t>
            </a:r>
            <a:endParaRPr lang="en-US" sz="1400" dirty="0"/>
          </a:p>
          <a:p>
            <a:pPr indent="-228600">
              <a:lnSpc>
                <a:spcPct val="90000"/>
              </a:lnSpc>
              <a:spcAft>
                <a:spcPts val="600"/>
              </a:spcAft>
              <a:buFont typeface="Arial" panose="020B0604020202020204" pitchFamily="34" charset="0"/>
              <a:buChar char="•"/>
            </a:pPr>
            <a:endParaRPr lang="en-US" sz="1400" dirty="0"/>
          </a:p>
        </p:txBody>
      </p:sp>
      <p:sp>
        <p:nvSpPr>
          <p:cNvPr id="2" name="Segnaposto numero diapositiva 1"/>
          <p:cNvSpPr>
            <a:spLocks noGrp="1"/>
          </p:cNvSpPr>
          <p:nvPr>
            <p:ph type="sldNum" sz="quarter" idx="12"/>
          </p:nvPr>
        </p:nvSpPr>
        <p:spPr>
          <a:xfrm>
            <a:off x="9780104" y="6356350"/>
            <a:ext cx="1573696" cy="365125"/>
          </a:xfrm>
        </p:spPr>
        <p:txBody>
          <a:bodyPr vert="horz" lIns="91440" tIns="45720" rIns="91440" bIns="45720" rtlCol="0" anchor="ctr">
            <a:normAutofit/>
          </a:bodyPr>
          <a:lstStyle/>
          <a:p>
            <a:pPr>
              <a:spcAft>
                <a:spcPts val="600"/>
              </a:spcAft>
            </a:pPr>
            <a:r>
              <a:rPr lang="en-US" dirty="0"/>
              <a:t>9</a:t>
            </a:r>
          </a:p>
        </p:txBody>
      </p:sp>
      <p:pic>
        <p:nvPicPr>
          <p:cNvPr id="4" name="Immagine 3">
            <a:extLst>
              <a:ext uri="{FF2B5EF4-FFF2-40B4-BE49-F238E27FC236}">
                <a16:creationId xmlns:a16="http://schemas.microsoft.com/office/drawing/2014/main" id="{234A9E5A-9C7D-4B1C-9FFF-47ADEC29C90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04467" y="5608256"/>
            <a:ext cx="2482114" cy="689121"/>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magine 1">
            <a:extLst>
              <a:ext uri="{FF2B5EF4-FFF2-40B4-BE49-F238E27FC236}">
                <a16:creationId xmlns:a16="http://schemas.microsoft.com/office/drawing/2014/main" id="{F60D7D05-7DF0-4CAE-A894-E00DE53FB2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4243" y="5916377"/>
            <a:ext cx="1160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AF3EE678-FA19-4D51-B30B-FDD2119A6A5B}"/>
              </a:ext>
            </a:extLst>
          </p:cNvPr>
          <p:cNvPicPr>
            <a:picLocks noChangeAspect="1" noChangeArrowheads="1"/>
          </p:cNvPicPr>
          <p:nvPr/>
        </p:nvPicPr>
        <p:blipFill>
          <a:blip r:embed="rId4" cstate="print"/>
          <a:stretch>
            <a:fillRect/>
          </a:stretch>
        </p:blipFill>
        <p:spPr bwMode="auto">
          <a:xfrm>
            <a:off x="7121360" y="5884775"/>
            <a:ext cx="2066062" cy="444203"/>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a:noFill/>
        </p:spPr>
      </p:pic>
    </p:spTree>
    <p:extLst>
      <p:ext uri="{BB962C8B-B14F-4D97-AF65-F5344CB8AC3E}">
        <p14:creationId xmlns:p14="http://schemas.microsoft.com/office/powerpoint/2010/main" val="1020375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e">
  <a:themeElements>
    <a:clrScheme name="Ione">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e">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e">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Sezione">
  <a:themeElements>
    <a:clrScheme name="Sezion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zion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zion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3.xml><?xml version="1.0" encoding="utf-8"?>
<a:theme xmlns:a="http://schemas.openxmlformats.org/drawingml/2006/main" name="Office Theme">
  <a:themeElements>
    <a:clrScheme name="Tema di Offic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2593</TotalTime>
  <Words>7070</Words>
  <Application>Microsoft Office PowerPoint</Application>
  <PresentationFormat>Widescreen</PresentationFormat>
  <Paragraphs>543</Paragraphs>
  <Slides>38</Slides>
  <Notes>4</Notes>
  <HiddenSlides>0</HiddenSlides>
  <MMClips>0</MMClips>
  <ScaleCrop>false</ScaleCrop>
  <HeadingPairs>
    <vt:vector size="6" baseType="variant">
      <vt:variant>
        <vt:lpstr>Caratteri utilizzati</vt:lpstr>
      </vt:variant>
      <vt:variant>
        <vt:i4>15</vt:i4>
      </vt:variant>
      <vt:variant>
        <vt:lpstr>Tema</vt:lpstr>
      </vt:variant>
      <vt:variant>
        <vt:i4>4</vt:i4>
      </vt:variant>
      <vt:variant>
        <vt:lpstr>Titoli diapositive</vt:lpstr>
      </vt:variant>
      <vt:variant>
        <vt:i4>38</vt:i4>
      </vt:variant>
    </vt:vector>
  </HeadingPairs>
  <TitlesOfParts>
    <vt:vector size="57" baseType="lpstr">
      <vt:lpstr>Arial Unicode MS</vt:lpstr>
      <vt:lpstr>Arial</vt:lpstr>
      <vt:lpstr>Calibri</vt:lpstr>
      <vt:lpstr>Calibri Light</vt:lpstr>
      <vt:lpstr>Century Gothic</vt:lpstr>
      <vt:lpstr>Consolas</vt:lpstr>
      <vt:lpstr>Consolas-BoldItalic</vt:lpstr>
      <vt:lpstr>Franklin Gothic Book</vt:lpstr>
      <vt:lpstr>Georgia</vt:lpstr>
      <vt:lpstr>Roboto Mono</vt:lpstr>
      <vt:lpstr>RobotoMono-Bold</vt:lpstr>
      <vt:lpstr>RobotoMono-Regular</vt:lpstr>
      <vt:lpstr>StarSymbol</vt:lpstr>
      <vt:lpstr>Times New Roman</vt:lpstr>
      <vt:lpstr>Wingdings 3</vt:lpstr>
      <vt:lpstr>Ione</vt:lpstr>
      <vt:lpstr>Sezione</vt:lpstr>
      <vt:lpstr>Office Theme</vt:lpstr>
      <vt:lpstr>Tema di Office</vt:lpstr>
      <vt:lpstr>                COMMISSIONE FINANZA-CRISI E CONTROLLO DI GESTIONE LE DIFFICOLTA’ NELLE IMPRESE NELL’ERA COVID ANALISI E SOLUZIONI INNOVATIVE PER CRISI D’IMPRESA, CONTROLLO DI GESTIONE E APPROCCIO AL SISTEMA BANCARIO E FINANZIARIO LE START-UP NELLA LEGISLAZIONE ITALIANA: PRINCIPIO DI NON FALLIBILITA’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COMMISSIONE FINANZA-CRISI E CONTROLLO DI GESTIONE LE DIFFICOLTA’ NELLE IMPRESE NELL’ERA COVID ANALISI E SOLUZIONI INNOVATIVE PER CRISI D’IMPRESA, CONTROLLO DI GESTIONE E APPROCCIO AL SISTEMA BANCARIO E FINANZIARIO CRISI D’IMPRESA SECONDO LA LEGGE 3/2012 COME RIFORMATA DAL D.LGS. 14/2019 CON LE MODIFICHE DI CUI ALLA L. 176/2020</dc:title>
  <dc:creator>alfredo barbaranelli</dc:creator>
  <cp:lastModifiedBy>alfredobarbara</cp:lastModifiedBy>
  <cp:revision>45</cp:revision>
  <dcterms:created xsi:type="dcterms:W3CDTF">2021-07-02T15:04:38Z</dcterms:created>
  <dcterms:modified xsi:type="dcterms:W3CDTF">2021-10-05T15:25:05Z</dcterms:modified>
</cp:coreProperties>
</file>