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443" r:id="rId2"/>
    <p:sldId id="266" r:id="rId3"/>
    <p:sldId id="442" r:id="rId4"/>
    <p:sldId id="274" r:id="rId5"/>
    <p:sldId id="276" r:id="rId6"/>
    <p:sldId id="278" r:id="rId7"/>
    <p:sldId id="277" r:id="rId8"/>
    <p:sldId id="257" r:id="rId9"/>
    <p:sldId id="258" r:id="rId10"/>
    <p:sldId id="262" r:id="rId11"/>
    <p:sldId id="263" r:id="rId12"/>
    <p:sldId id="264" r:id="rId13"/>
    <p:sldId id="259" r:id="rId14"/>
    <p:sldId id="260" r:id="rId15"/>
    <p:sldId id="265" r:id="rId16"/>
    <p:sldId id="271" r:id="rId17"/>
    <p:sldId id="270" r:id="rId18"/>
    <p:sldId id="261" r:id="rId19"/>
  </p:sldIdLst>
  <p:sldSz cx="24377650" cy="13716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 Light" panose="020F0502020204030203" pitchFamily="34" charset="0"/>
      <p:regular r:id="rId25"/>
      <p:bold r:id="rId26"/>
      <p:italic r:id="rId27"/>
      <p:boldItalic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4398">
          <p15:clr>
            <a:srgbClr val="A4A3A4"/>
          </p15:clr>
        </p15:guide>
        <p15:guide id="2" orient="horz" pos="480">
          <p15:clr>
            <a:srgbClr val="A4A3A4"/>
          </p15:clr>
        </p15:guide>
        <p15:guide id="3" orient="horz" pos="8160">
          <p15:clr>
            <a:srgbClr val="A4A3A4"/>
          </p15:clr>
        </p15:guide>
        <p15:guide id="4" pos="95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o0CaBd1l3rMELLca32PO8q+KQb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co Tregnaghi" initials="ET" lastIdx="1" clrIdx="0">
    <p:extLst>
      <p:ext uri="{19B8F6BF-5375-455C-9EA6-DF929625EA0E}">
        <p15:presenceInfo xmlns:p15="http://schemas.microsoft.com/office/powerpoint/2012/main" userId="26b8bd2c1cc61ee6" providerId="Windows Live"/>
      </p:ext>
    </p:extLst>
  </p:cmAuthor>
  <p:cmAuthor id="2" name="Gianluca ZANACCA" initials="GZ" lastIdx="1" clrIdx="1">
    <p:extLst>
      <p:ext uri="{19B8F6BF-5375-455C-9EA6-DF929625EA0E}">
        <p15:presenceInfo xmlns:p15="http://schemas.microsoft.com/office/powerpoint/2012/main" userId="Gianluca ZANAC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620" y="56"/>
      </p:cViewPr>
      <p:guideLst>
        <p:guide pos="14398"/>
        <p:guide orient="horz" pos="480"/>
        <p:guide orient="horz" pos="8160"/>
        <p:guide pos="958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9-16T13:35:59.834" idx="1">
    <p:pos x="15359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4432A-BE1A-4CD2-AF66-B92EE22DD545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</dgm:pt>
    <dgm:pt modelId="{5759F664-69C0-4D65-8D53-58816E5E852F}">
      <dgm:prSet phldrT="[Tes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Flussi di cassa</a:t>
          </a:r>
        </a:p>
        <a:p>
          <a:r>
            <a:rPr lang="it-IT" dirty="0"/>
            <a:t>Riconciliazione bancaria</a:t>
          </a:r>
        </a:p>
      </dgm:t>
    </dgm:pt>
    <dgm:pt modelId="{323C430D-C615-4881-8B9B-E214824A8398}" type="parTrans" cxnId="{AACB993F-D918-483D-AC90-248DA60D74E5}">
      <dgm:prSet/>
      <dgm:spPr/>
      <dgm:t>
        <a:bodyPr/>
        <a:lstStyle/>
        <a:p>
          <a:endParaRPr lang="it-IT"/>
        </a:p>
      </dgm:t>
    </dgm:pt>
    <dgm:pt modelId="{BF65291E-8E00-4DCC-96C0-094FD9AD7F3B}" type="sibTrans" cxnId="{AACB993F-D918-483D-AC90-248DA60D74E5}">
      <dgm:prSet/>
      <dgm:spPr>
        <a:solidFill>
          <a:srgbClr val="00B050"/>
        </a:solidFill>
      </dgm:spPr>
      <dgm:t>
        <a:bodyPr/>
        <a:lstStyle/>
        <a:p>
          <a:endParaRPr lang="it-IT"/>
        </a:p>
      </dgm:t>
    </dgm:pt>
    <dgm:pt modelId="{1386BB12-7CB4-4BD4-9F30-98C868DC38E7}">
      <dgm:prSet phldrT="[Tes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Incassi</a:t>
          </a:r>
        </a:p>
      </dgm:t>
    </dgm:pt>
    <dgm:pt modelId="{07EEECC7-64AB-4F75-A8E0-E35A4153E1F0}" type="parTrans" cxnId="{61D89C69-38D2-4350-8406-5FE5156272CD}">
      <dgm:prSet/>
      <dgm:spPr/>
      <dgm:t>
        <a:bodyPr/>
        <a:lstStyle/>
        <a:p>
          <a:endParaRPr lang="it-IT"/>
        </a:p>
      </dgm:t>
    </dgm:pt>
    <dgm:pt modelId="{9040D6AA-C900-46B3-BD2D-CCCB111D0113}" type="sibTrans" cxnId="{61D89C69-38D2-4350-8406-5FE5156272CD}">
      <dgm:prSet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FE2ECD9E-7B04-4C0C-89F1-870EEC0E26BC}">
      <dgm:prSet phldrT="[Tes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Pagamenti</a:t>
          </a:r>
        </a:p>
      </dgm:t>
    </dgm:pt>
    <dgm:pt modelId="{79C1B8AE-0CB2-4572-A119-EAA2B4F20C53}" type="parTrans" cxnId="{6A90D3C9-2322-4761-9A3A-6F032830163F}">
      <dgm:prSet/>
      <dgm:spPr/>
      <dgm:t>
        <a:bodyPr/>
        <a:lstStyle/>
        <a:p>
          <a:endParaRPr lang="it-IT"/>
        </a:p>
      </dgm:t>
    </dgm:pt>
    <dgm:pt modelId="{179902C8-FA1D-497D-9FA5-B6B60FE4CBAB}" type="sibTrans" cxnId="{6A90D3C9-2322-4761-9A3A-6F032830163F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890BF0B6-2914-4AE9-B788-4BA6C81CED39}" type="pres">
      <dgm:prSet presAssocID="{45A4432A-BE1A-4CD2-AF66-B92EE22DD54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B9094C-F622-4473-8AD6-90912374C04A}" type="pres">
      <dgm:prSet presAssocID="{5759F664-69C0-4D65-8D53-58816E5E852F}" presName="gear1" presStyleLbl="node1" presStyleIdx="0" presStyleCnt="3">
        <dgm:presLayoutVars>
          <dgm:chMax val="1"/>
          <dgm:bulletEnabled val="1"/>
        </dgm:presLayoutVars>
      </dgm:prSet>
      <dgm:spPr/>
    </dgm:pt>
    <dgm:pt modelId="{F8805B55-6483-49F6-972F-0095A27699BB}" type="pres">
      <dgm:prSet presAssocID="{5759F664-69C0-4D65-8D53-58816E5E852F}" presName="gear1srcNode" presStyleLbl="node1" presStyleIdx="0" presStyleCnt="3"/>
      <dgm:spPr/>
    </dgm:pt>
    <dgm:pt modelId="{0933364A-CA63-4E03-96BE-0914C6D660D6}" type="pres">
      <dgm:prSet presAssocID="{5759F664-69C0-4D65-8D53-58816E5E852F}" presName="gear1dstNode" presStyleLbl="node1" presStyleIdx="0" presStyleCnt="3"/>
      <dgm:spPr/>
    </dgm:pt>
    <dgm:pt modelId="{92D2B6A5-DFEA-464F-8EE0-7998131D4641}" type="pres">
      <dgm:prSet presAssocID="{1386BB12-7CB4-4BD4-9F30-98C868DC38E7}" presName="gear2" presStyleLbl="node1" presStyleIdx="1" presStyleCnt="3">
        <dgm:presLayoutVars>
          <dgm:chMax val="1"/>
          <dgm:bulletEnabled val="1"/>
        </dgm:presLayoutVars>
      </dgm:prSet>
      <dgm:spPr/>
    </dgm:pt>
    <dgm:pt modelId="{B5CFCD8C-EE9F-4E00-BD00-68F243070368}" type="pres">
      <dgm:prSet presAssocID="{1386BB12-7CB4-4BD4-9F30-98C868DC38E7}" presName="gear2srcNode" presStyleLbl="node1" presStyleIdx="1" presStyleCnt="3"/>
      <dgm:spPr/>
    </dgm:pt>
    <dgm:pt modelId="{D79CD562-8B06-4671-8311-C6F79B68CD62}" type="pres">
      <dgm:prSet presAssocID="{1386BB12-7CB4-4BD4-9F30-98C868DC38E7}" presName="gear2dstNode" presStyleLbl="node1" presStyleIdx="1" presStyleCnt="3"/>
      <dgm:spPr/>
    </dgm:pt>
    <dgm:pt modelId="{5FF6BE54-5A4D-43CC-B175-5B94CD0F4D24}" type="pres">
      <dgm:prSet presAssocID="{FE2ECD9E-7B04-4C0C-89F1-870EEC0E26BC}" presName="gear3" presStyleLbl="node1" presStyleIdx="2" presStyleCnt="3"/>
      <dgm:spPr/>
    </dgm:pt>
    <dgm:pt modelId="{73985B98-B7E2-4944-9BD7-F32E195B04AD}" type="pres">
      <dgm:prSet presAssocID="{FE2ECD9E-7B04-4C0C-89F1-870EEC0E26B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9E67DC4-2191-424A-BC4A-D79B1BDECD08}" type="pres">
      <dgm:prSet presAssocID="{FE2ECD9E-7B04-4C0C-89F1-870EEC0E26BC}" presName="gear3srcNode" presStyleLbl="node1" presStyleIdx="2" presStyleCnt="3"/>
      <dgm:spPr/>
    </dgm:pt>
    <dgm:pt modelId="{4CA8EC19-5405-4DA7-8848-5A1987369950}" type="pres">
      <dgm:prSet presAssocID="{FE2ECD9E-7B04-4C0C-89F1-870EEC0E26BC}" presName="gear3dstNode" presStyleLbl="node1" presStyleIdx="2" presStyleCnt="3"/>
      <dgm:spPr/>
    </dgm:pt>
    <dgm:pt modelId="{E2B06DAF-72CA-4907-A9A2-DF649A2240A8}" type="pres">
      <dgm:prSet presAssocID="{BF65291E-8E00-4DCC-96C0-094FD9AD7F3B}" presName="connector1" presStyleLbl="sibTrans2D1" presStyleIdx="0" presStyleCnt="3"/>
      <dgm:spPr/>
    </dgm:pt>
    <dgm:pt modelId="{B335D8D0-73D3-443F-B342-B6AA053A38BF}" type="pres">
      <dgm:prSet presAssocID="{9040D6AA-C900-46B3-BD2D-CCCB111D0113}" presName="connector2" presStyleLbl="sibTrans2D1" presStyleIdx="1" presStyleCnt="3"/>
      <dgm:spPr/>
    </dgm:pt>
    <dgm:pt modelId="{26D1498C-04BA-4AD7-97F2-9FA1DCDA80E8}" type="pres">
      <dgm:prSet presAssocID="{179902C8-FA1D-497D-9FA5-B6B60FE4CBAB}" presName="connector3" presStyleLbl="sibTrans2D1" presStyleIdx="2" presStyleCnt="3"/>
      <dgm:spPr/>
    </dgm:pt>
  </dgm:ptLst>
  <dgm:cxnLst>
    <dgm:cxn modelId="{E208FD06-4997-4406-A0DA-671DCDCAFBA3}" type="presOf" srcId="{5759F664-69C0-4D65-8D53-58816E5E852F}" destId="{0933364A-CA63-4E03-96BE-0914C6D660D6}" srcOrd="2" destOrd="0" presId="urn:microsoft.com/office/officeart/2005/8/layout/gear1"/>
    <dgm:cxn modelId="{DF17F014-6DEC-44F9-A55D-9CA0E20973EF}" type="presOf" srcId="{5759F664-69C0-4D65-8D53-58816E5E852F}" destId="{2CB9094C-F622-4473-8AD6-90912374C04A}" srcOrd="0" destOrd="0" presId="urn:microsoft.com/office/officeart/2005/8/layout/gear1"/>
    <dgm:cxn modelId="{B6E2C328-EBE7-4478-B5F1-09951776FCA7}" type="presOf" srcId="{1386BB12-7CB4-4BD4-9F30-98C868DC38E7}" destId="{B5CFCD8C-EE9F-4E00-BD00-68F243070368}" srcOrd="1" destOrd="0" presId="urn:microsoft.com/office/officeart/2005/8/layout/gear1"/>
    <dgm:cxn modelId="{AACB993F-D918-483D-AC90-248DA60D74E5}" srcId="{45A4432A-BE1A-4CD2-AF66-B92EE22DD545}" destId="{5759F664-69C0-4D65-8D53-58816E5E852F}" srcOrd="0" destOrd="0" parTransId="{323C430D-C615-4881-8B9B-E214824A8398}" sibTransId="{BF65291E-8E00-4DCC-96C0-094FD9AD7F3B}"/>
    <dgm:cxn modelId="{5BEB875E-851A-4F8F-BBB4-4785299C79E8}" type="presOf" srcId="{FE2ECD9E-7B04-4C0C-89F1-870EEC0E26BC}" destId="{69E67DC4-2191-424A-BC4A-D79B1BDECD08}" srcOrd="2" destOrd="0" presId="urn:microsoft.com/office/officeart/2005/8/layout/gear1"/>
    <dgm:cxn modelId="{30CC8062-44CC-4B42-8505-3C64EE4A560E}" type="presOf" srcId="{9040D6AA-C900-46B3-BD2D-CCCB111D0113}" destId="{B335D8D0-73D3-443F-B342-B6AA053A38BF}" srcOrd="0" destOrd="0" presId="urn:microsoft.com/office/officeart/2005/8/layout/gear1"/>
    <dgm:cxn modelId="{61D89C69-38D2-4350-8406-5FE5156272CD}" srcId="{45A4432A-BE1A-4CD2-AF66-B92EE22DD545}" destId="{1386BB12-7CB4-4BD4-9F30-98C868DC38E7}" srcOrd="1" destOrd="0" parTransId="{07EEECC7-64AB-4F75-A8E0-E35A4153E1F0}" sibTransId="{9040D6AA-C900-46B3-BD2D-CCCB111D0113}"/>
    <dgm:cxn modelId="{26B3076B-AD1E-4459-A317-A521FC4F8AB9}" type="presOf" srcId="{1386BB12-7CB4-4BD4-9F30-98C868DC38E7}" destId="{D79CD562-8B06-4671-8311-C6F79B68CD62}" srcOrd="2" destOrd="0" presId="urn:microsoft.com/office/officeart/2005/8/layout/gear1"/>
    <dgm:cxn modelId="{7093CB7C-0066-468C-AB6A-D1156DCB0195}" type="presOf" srcId="{179902C8-FA1D-497D-9FA5-B6B60FE4CBAB}" destId="{26D1498C-04BA-4AD7-97F2-9FA1DCDA80E8}" srcOrd="0" destOrd="0" presId="urn:microsoft.com/office/officeart/2005/8/layout/gear1"/>
    <dgm:cxn modelId="{89C1697E-5352-45F8-A0D3-1C3F3FD0899C}" type="presOf" srcId="{BF65291E-8E00-4DCC-96C0-094FD9AD7F3B}" destId="{E2B06DAF-72CA-4907-A9A2-DF649A2240A8}" srcOrd="0" destOrd="0" presId="urn:microsoft.com/office/officeart/2005/8/layout/gear1"/>
    <dgm:cxn modelId="{0FE73F8E-4075-4FAF-8439-94558F4191AD}" type="presOf" srcId="{45A4432A-BE1A-4CD2-AF66-B92EE22DD545}" destId="{890BF0B6-2914-4AE9-B788-4BA6C81CED39}" srcOrd="0" destOrd="0" presId="urn:microsoft.com/office/officeart/2005/8/layout/gear1"/>
    <dgm:cxn modelId="{7AC1659C-9B2E-430A-A31D-0B11DA8BF2B6}" type="presOf" srcId="{FE2ECD9E-7B04-4C0C-89F1-870EEC0E26BC}" destId="{4CA8EC19-5405-4DA7-8848-5A1987369950}" srcOrd="3" destOrd="0" presId="urn:microsoft.com/office/officeart/2005/8/layout/gear1"/>
    <dgm:cxn modelId="{B7D1CFB5-F19B-4BA0-87A9-166431CE91DC}" type="presOf" srcId="{1386BB12-7CB4-4BD4-9F30-98C868DC38E7}" destId="{92D2B6A5-DFEA-464F-8EE0-7998131D4641}" srcOrd="0" destOrd="0" presId="urn:microsoft.com/office/officeart/2005/8/layout/gear1"/>
    <dgm:cxn modelId="{EC8B30C4-77CF-4CE6-8D60-5AFE6D57986D}" type="presOf" srcId="{FE2ECD9E-7B04-4C0C-89F1-870EEC0E26BC}" destId="{5FF6BE54-5A4D-43CC-B175-5B94CD0F4D24}" srcOrd="0" destOrd="0" presId="urn:microsoft.com/office/officeart/2005/8/layout/gear1"/>
    <dgm:cxn modelId="{6A90D3C9-2322-4761-9A3A-6F032830163F}" srcId="{45A4432A-BE1A-4CD2-AF66-B92EE22DD545}" destId="{FE2ECD9E-7B04-4C0C-89F1-870EEC0E26BC}" srcOrd="2" destOrd="0" parTransId="{79C1B8AE-0CB2-4572-A119-EAA2B4F20C53}" sibTransId="{179902C8-FA1D-497D-9FA5-B6B60FE4CBAB}"/>
    <dgm:cxn modelId="{19B025D6-00DE-4042-93DE-24F3A6A204DD}" type="presOf" srcId="{5759F664-69C0-4D65-8D53-58816E5E852F}" destId="{F8805B55-6483-49F6-972F-0095A27699BB}" srcOrd="1" destOrd="0" presId="urn:microsoft.com/office/officeart/2005/8/layout/gear1"/>
    <dgm:cxn modelId="{D8F0C0EB-56AD-4A4F-BA88-81DCDF37267C}" type="presOf" srcId="{FE2ECD9E-7B04-4C0C-89F1-870EEC0E26BC}" destId="{73985B98-B7E2-4944-9BD7-F32E195B04AD}" srcOrd="1" destOrd="0" presId="urn:microsoft.com/office/officeart/2005/8/layout/gear1"/>
    <dgm:cxn modelId="{CBC1E721-3981-4C64-891E-7DE5C90398D7}" type="presParOf" srcId="{890BF0B6-2914-4AE9-B788-4BA6C81CED39}" destId="{2CB9094C-F622-4473-8AD6-90912374C04A}" srcOrd="0" destOrd="0" presId="urn:microsoft.com/office/officeart/2005/8/layout/gear1"/>
    <dgm:cxn modelId="{55EB4FB7-04CD-4DD7-98D3-AF93DF814989}" type="presParOf" srcId="{890BF0B6-2914-4AE9-B788-4BA6C81CED39}" destId="{F8805B55-6483-49F6-972F-0095A27699BB}" srcOrd="1" destOrd="0" presId="urn:microsoft.com/office/officeart/2005/8/layout/gear1"/>
    <dgm:cxn modelId="{C7E054F6-69C5-43E7-BF1C-C9F9FC844C24}" type="presParOf" srcId="{890BF0B6-2914-4AE9-B788-4BA6C81CED39}" destId="{0933364A-CA63-4E03-96BE-0914C6D660D6}" srcOrd="2" destOrd="0" presId="urn:microsoft.com/office/officeart/2005/8/layout/gear1"/>
    <dgm:cxn modelId="{28D8290B-76B3-4222-A4A7-CF9165AD9C10}" type="presParOf" srcId="{890BF0B6-2914-4AE9-B788-4BA6C81CED39}" destId="{92D2B6A5-DFEA-464F-8EE0-7998131D4641}" srcOrd="3" destOrd="0" presId="urn:microsoft.com/office/officeart/2005/8/layout/gear1"/>
    <dgm:cxn modelId="{5B806FD5-5CA9-4FA0-BFDB-1188870132CC}" type="presParOf" srcId="{890BF0B6-2914-4AE9-B788-4BA6C81CED39}" destId="{B5CFCD8C-EE9F-4E00-BD00-68F243070368}" srcOrd="4" destOrd="0" presId="urn:microsoft.com/office/officeart/2005/8/layout/gear1"/>
    <dgm:cxn modelId="{0DF818D9-85EE-4983-9166-CDC38B1DF2EB}" type="presParOf" srcId="{890BF0B6-2914-4AE9-B788-4BA6C81CED39}" destId="{D79CD562-8B06-4671-8311-C6F79B68CD62}" srcOrd="5" destOrd="0" presId="urn:microsoft.com/office/officeart/2005/8/layout/gear1"/>
    <dgm:cxn modelId="{F8AABF69-E222-4382-9EB8-0D1FAE28C19C}" type="presParOf" srcId="{890BF0B6-2914-4AE9-B788-4BA6C81CED39}" destId="{5FF6BE54-5A4D-43CC-B175-5B94CD0F4D24}" srcOrd="6" destOrd="0" presId="urn:microsoft.com/office/officeart/2005/8/layout/gear1"/>
    <dgm:cxn modelId="{00E77EF4-E6DA-4E7D-A33D-E0545B778743}" type="presParOf" srcId="{890BF0B6-2914-4AE9-B788-4BA6C81CED39}" destId="{73985B98-B7E2-4944-9BD7-F32E195B04AD}" srcOrd="7" destOrd="0" presId="urn:microsoft.com/office/officeart/2005/8/layout/gear1"/>
    <dgm:cxn modelId="{B3B29C16-7115-4648-A550-92F3F0966F76}" type="presParOf" srcId="{890BF0B6-2914-4AE9-B788-4BA6C81CED39}" destId="{69E67DC4-2191-424A-BC4A-D79B1BDECD08}" srcOrd="8" destOrd="0" presId="urn:microsoft.com/office/officeart/2005/8/layout/gear1"/>
    <dgm:cxn modelId="{C380500E-1E1D-4AF8-B86F-9537BDF609BF}" type="presParOf" srcId="{890BF0B6-2914-4AE9-B788-4BA6C81CED39}" destId="{4CA8EC19-5405-4DA7-8848-5A1987369950}" srcOrd="9" destOrd="0" presId="urn:microsoft.com/office/officeart/2005/8/layout/gear1"/>
    <dgm:cxn modelId="{C0A17C75-F319-42F0-BC98-D8C413273F9A}" type="presParOf" srcId="{890BF0B6-2914-4AE9-B788-4BA6C81CED39}" destId="{E2B06DAF-72CA-4907-A9A2-DF649A2240A8}" srcOrd="10" destOrd="0" presId="urn:microsoft.com/office/officeart/2005/8/layout/gear1"/>
    <dgm:cxn modelId="{658F8267-413B-4A68-A79F-467237BF2F70}" type="presParOf" srcId="{890BF0B6-2914-4AE9-B788-4BA6C81CED39}" destId="{B335D8D0-73D3-443F-B342-B6AA053A38BF}" srcOrd="11" destOrd="0" presId="urn:microsoft.com/office/officeart/2005/8/layout/gear1"/>
    <dgm:cxn modelId="{D9556444-7128-49B9-A640-79416FB7C790}" type="presParOf" srcId="{890BF0B6-2914-4AE9-B788-4BA6C81CED39}" destId="{26D1498C-04BA-4AD7-97F2-9FA1DCDA80E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FF26F-5935-494F-98D4-3A60D70EB5A7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C59D1ADA-8E78-4F28-B913-32787A199529}">
      <dgm:prSet phldrT="[Testo]"/>
      <dgm:spPr/>
      <dgm:t>
        <a:bodyPr/>
        <a:lstStyle/>
        <a:p>
          <a:r>
            <a:rPr lang="it-IT" dirty="0"/>
            <a:t>Fatture passive</a:t>
          </a:r>
        </a:p>
      </dgm:t>
    </dgm:pt>
    <dgm:pt modelId="{19E9A409-171D-4675-ADBE-0C21A47158F1}" type="parTrans" cxnId="{F4BF057F-42D1-4882-B936-1D3B1524C7E8}">
      <dgm:prSet/>
      <dgm:spPr/>
      <dgm:t>
        <a:bodyPr/>
        <a:lstStyle/>
        <a:p>
          <a:endParaRPr lang="it-IT"/>
        </a:p>
      </dgm:t>
    </dgm:pt>
    <dgm:pt modelId="{A3795E5B-7000-449C-A7FB-963AFE7DD404}" type="sibTrans" cxnId="{F4BF057F-42D1-4882-B936-1D3B1524C7E8}">
      <dgm:prSet/>
      <dgm:spPr/>
      <dgm:t>
        <a:bodyPr/>
        <a:lstStyle/>
        <a:p>
          <a:endParaRPr lang="it-IT"/>
        </a:p>
      </dgm:t>
    </dgm:pt>
    <dgm:pt modelId="{4E7F215D-0383-4490-A90E-F9EBBF1925B2}">
      <dgm:prSet phldrT="[Testo]" custT="1"/>
      <dgm:spPr/>
      <dgm:t>
        <a:bodyPr/>
        <a:lstStyle/>
        <a:p>
          <a:r>
            <a:rPr lang="it-IT" sz="2000" dirty="0"/>
            <a:t>Fatture</a:t>
          </a:r>
          <a:r>
            <a:rPr lang="it-IT" sz="1800" dirty="0"/>
            <a:t> attive</a:t>
          </a:r>
        </a:p>
      </dgm:t>
    </dgm:pt>
    <dgm:pt modelId="{EE77270C-4372-4E36-B2AB-068620B17741}" type="parTrans" cxnId="{7B43A9A6-CD5B-4F11-8CB9-0D19A1E93FBC}">
      <dgm:prSet/>
      <dgm:spPr/>
      <dgm:t>
        <a:bodyPr/>
        <a:lstStyle/>
        <a:p>
          <a:endParaRPr lang="it-IT"/>
        </a:p>
      </dgm:t>
    </dgm:pt>
    <dgm:pt modelId="{FFB9E101-6B22-46FA-BB29-63D125A50353}" type="sibTrans" cxnId="{7B43A9A6-CD5B-4F11-8CB9-0D19A1E93FBC}">
      <dgm:prSet/>
      <dgm:spPr/>
      <dgm:t>
        <a:bodyPr/>
        <a:lstStyle/>
        <a:p>
          <a:endParaRPr lang="it-IT"/>
        </a:p>
      </dgm:t>
    </dgm:pt>
    <dgm:pt modelId="{8B07C32D-D124-45E6-9470-77490F463996}">
      <dgm:prSet phldrT="[Testo]"/>
      <dgm:spPr/>
      <dgm:t>
        <a:bodyPr/>
        <a:lstStyle/>
        <a:p>
          <a:r>
            <a:rPr lang="it-IT" dirty="0"/>
            <a:t>Schedulatore</a:t>
          </a:r>
        </a:p>
      </dgm:t>
    </dgm:pt>
    <dgm:pt modelId="{2D00FB52-BC3B-4DBD-871C-9FA23EA7F5C4}" type="parTrans" cxnId="{4C34CED0-B26F-45A7-AD27-7173848CD9B1}">
      <dgm:prSet/>
      <dgm:spPr/>
      <dgm:t>
        <a:bodyPr/>
        <a:lstStyle/>
        <a:p>
          <a:endParaRPr lang="it-IT"/>
        </a:p>
      </dgm:t>
    </dgm:pt>
    <dgm:pt modelId="{E9122FFC-B4E3-46DD-BAC4-9CBAC7D4FC9E}" type="sibTrans" cxnId="{4C34CED0-B26F-45A7-AD27-7173848CD9B1}">
      <dgm:prSet/>
      <dgm:spPr/>
      <dgm:t>
        <a:bodyPr/>
        <a:lstStyle/>
        <a:p>
          <a:endParaRPr lang="it-IT"/>
        </a:p>
      </dgm:t>
    </dgm:pt>
    <dgm:pt modelId="{3D280DB7-3716-44D1-A4AB-61BF0E5DFD11}">
      <dgm:prSet phldrT="[Testo]"/>
      <dgm:spPr/>
      <dgm:t>
        <a:bodyPr/>
        <a:lstStyle/>
        <a:p>
          <a:r>
            <a:rPr lang="it-IT" dirty="0"/>
            <a:t>Credenziali Agenzia Entrate</a:t>
          </a:r>
        </a:p>
      </dgm:t>
    </dgm:pt>
    <dgm:pt modelId="{4DD7A553-7272-4B51-9E45-0E9D487EDDF2}" type="sibTrans" cxnId="{857E02E5-1C89-48A0-889A-7F3BBD5BE426}">
      <dgm:prSet/>
      <dgm:spPr/>
      <dgm:t>
        <a:bodyPr/>
        <a:lstStyle/>
        <a:p>
          <a:endParaRPr lang="it-IT"/>
        </a:p>
      </dgm:t>
    </dgm:pt>
    <dgm:pt modelId="{6B2E55DF-5A40-48C5-8E97-806D1905FBB0}" type="parTrans" cxnId="{857E02E5-1C89-48A0-889A-7F3BBD5BE426}">
      <dgm:prSet/>
      <dgm:spPr/>
      <dgm:t>
        <a:bodyPr/>
        <a:lstStyle/>
        <a:p>
          <a:endParaRPr lang="it-IT"/>
        </a:p>
      </dgm:t>
    </dgm:pt>
    <dgm:pt modelId="{E8D03FA0-2CA5-4C75-B433-46A489453B96}" type="pres">
      <dgm:prSet presAssocID="{A96FF26F-5935-494F-98D4-3A60D70EB5A7}" presName="Name0" presStyleCnt="0">
        <dgm:presLayoutVars>
          <dgm:chMax val="4"/>
          <dgm:resizeHandles val="exact"/>
        </dgm:presLayoutVars>
      </dgm:prSet>
      <dgm:spPr/>
    </dgm:pt>
    <dgm:pt modelId="{748E8CD2-95BC-4291-BBCC-DBCC85D440C5}" type="pres">
      <dgm:prSet presAssocID="{A96FF26F-5935-494F-98D4-3A60D70EB5A7}" presName="ellipse" presStyleLbl="trBgShp" presStyleIdx="0" presStyleCnt="1" custScaleX="128714"/>
      <dgm:spPr/>
    </dgm:pt>
    <dgm:pt modelId="{D762794D-B212-420F-9E3A-583928F4235E}" type="pres">
      <dgm:prSet presAssocID="{A96FF26F-5935-494F-98D4-3A60D70EB5A7}" presName="arrow1" presStyleLbl="fgShp" presStyleIdx="0" presStyleCnt="1"/>
      <dgm:spPr/>
    </dgm:pt>
    <dgm:pt modelId="{33EB6159-57F2-4C18-8FC9-6B570BAED248}" type="pres">
      <dgm:prSet presAssocID="{A96FF26F-5935-494F-98D4-3A60D70EB5A7}" presName="rectangle" presStyleLbl="revTx" presStyleIdx="0" presStyleCnt="1">
        <dgm:presLayoutVars>
          <dgm:bulletEnabled val="1"/>
        </dgm:presLayoutVars>
      </dgm:prSet>
      <dgm:spPr/>
    </dgm:pt>
    <dgm:pt modelId="{97B2CE93-6202-4ACE-91F6-DEA866E04F82}" type="pres">
      <dgm:prSet presAssocID="{4E7F215D-0383-4490-A90E-F9EBBF1925B2}" presName="item1" presStyleLbl="node1" presStyleIdx="0" presStyleCnt="3">
        <dgm:presLayoutVars>
          <dgm:bulletEnabled val="1"/>
        </dgm:presLayoutVars>
      </dgm:prSet>
      <dgm:spPr/>
    </dgm:pt>
    <dgm:pt modelId="{03A05DC0-97C3-441B-8232-330C17E76600}" type="pres">
      <dgm:prSet presAssocID="{3D280DB7-3716-44D1-A4AB-61BF0E5DFD11}" presName="item2" presStyleLbl="node1" presStyleIdx="1" presStyleCnt="3">
        <dgm:presLayoutVars>
          <dgm:bulletEnabled val="1"/>
        </dgm:presLayoutVars>
      </dgm:prSet>
      <dgm:spPr/>
    </dgm:pt>
    <dgm:pt modelId="{F347BFCA-5120-447A-8398-FCAC15EAC17A}" type="pres">
      <dgm:prSet presAssocID="{8B07C32D-D124-45E6-9470-77490F463996}" presName="item3" presStyleLbl="node1" presStyleIdx="2" presStyleCnt="3">
        <dgm:presLayoutVars>
          <dgm:bulletEnabled val="1"/>
        </dgm:presLayoutVars>
      </dgm:prSet>
      <dgm:spPr/>
    </dgm:pt>
    <dgm:pt modelId="{02A257F8-B7AF-49FA-BBC9-6390A2446B78}" type="pres">
      <dgm:prSet presAssocID="{A96FF26F-5935-494F-98D4-3A60D70EB5A7}" presName="funnel" presStyleLbl="trAlignAcc1" presStyleIdx="0" presStyleCnt="1" custScaleX="126634" custLinFactNeighborX="0" custLinFactNeighborY="0"/>
      <dgm:spPr>
        <a:solidFill>
          <a:schemeClr val="accent1">
            <a:alpha val="40000"/>
          </a:schemeClr>
        </a:solidFill>
      </dgm:spPr>
    </dgm:pt>
  </dgm:ptLst>
  <dgm:cxnLst>
    <dgm:cxn modelId="{C1E45A22-F164-4213-A830-E5CBA9ABB8F0}" type="presOf" srcId="{C59D1ADA-8E78-4F28-B913-32787A199529}" destId="{F347BFCA-5120-447A-8398-FCAC15EAC17A}" srcOrd="0" destOrd="0" presId="urn:microsoft.com/office/officeart/2005/8/layout/funnel1"/>
    <dgm:cxn modelId="{4E50DD2D-D702-48C9-BB4D-302CF4273A39}" type="presOf" srcId="{3D280DB7-3716-44D1-A4AB-61BF0E5DFD11}" destId="{97B2CE93-6202-4ACE-91F6-DEA866E04F82}" srcOrd="0" destOrd="0" presId="urn:microsoft.com/office/officeart/2005/8/layout/funnel1"/>
    <dgm:cxn modelId="{45589158-B861-4879-B143-929C51856A5C}" type="presOf" srcId="{8B07C32D-D124-45E6-9470-77490F463996}" destId="{33EB6159-57F2-4C18-8FC9-6B570BAED248}" srcOrd="0" destOrd="0" presId="urn:microsoft.com/office/officeart/2005/8/layout/funnel1"/>
    <dgm:cxn modelId="{F4BF057F-42D1-4882-B936-1D3B1524C7E8}" srcId="{A96FF26F-5935-494F-98D4-3A60D70EB5A7}" destId="{C59D1ADA-8E78-4F28-B913-32787A199529}" srcOrd="0" destOrd="0" parTransId="{19E9A409-171D-4675-ADBE-0C21A47158F1}" sibTransId="{A3795E5B-7000-449C-A7FB-963AFE7DD404}"/>
    <dgm:cxn modelId="{C15A38A3-BAD3-450F-80DC-6D85E69EDFDC}" type="presOf" srcId="{4E7F215D-0383-4490-A90E-F9EBBF1925B2}" destId="{03A05DC0-97C3-441B-8232-330C17E76600}" srcOrd="0" destOrd="0" presId="urn:microsoft.com/office/officeart/2005/8/layout/funnel1"/>
    <dgm:cxn modelId="{7B43A9A6-CD5B-4F11-8CB9-0D19A1E93FBC}" srcId="{A96FF26F-5935-494F-98D4-3A60D70EB5A7}" destId="{4E7F215D-0383-4490-A90E-F9EBBF1925B2}" srcOrd="1" destOrd="0" parTransId="{EE77270C-4372-4E36-B2AB-068620B17741}" sibTransId="{FFB9E101-6B22-46FA-BB29-63D125A50353}"/>
    <dgm:cxn modelId="{4C34CED0-B26F-45A7-AD27-7173848CD9B1}" srcId="{A96FF26F-5935-494F-98D4-3A60D70EB5A7}" destId="{8B07C32D-D124-45E6-9470-77490F463996}" srcOrd="3" destOrd="0" parTransId="{2D00FB52-BC3B-4DBD-871C-9FA23EA7F5C4}" sibTransId="{E9122FFC-B4E3-46DD-BAC4-9CBAC7D4FC9E}"/>
    <dgm:cxn modelId="{D3A688DB-B9D0-41A7-B17A-F5DA51FD9D1D}" type="presOf" srcId="{A96FF26F-5935-494F-98D4-3A60D70EB5A7}" destId="{E8D03FA0-2CA5-4C75-B433-46A489453B96}" srcOrd="0" destOrd="0" presId="urn:microsoft.com/office/officeart/2005/8/layout/funnel1"/>
    <dgm:cxn modelId="{857E02E5-1C89-48A0-889A-7F3BBD5BE426}" srcId="{A96FF26F-5935-494F-98D4-3A60D70EB5A7}" destId="{3D280DB7-3716-44D1-A4AB-61BF0E5DFD11}" srcOrd="2" destOrd="0" parTransId="{6B2E55DF-5A40-48C5-8E97-806D1905FBB0}" sibTransId="{4DD7A553-7272-4B51-9E45-0E9D487EDDF2}"/>
    <dgm:cxn modelId="{C6AD8F70-2EE0-4F56-A31F-CD8BFC815CD5}" type="presParOf" srcId="{E8D03FA0-2CA5-4C75-B433-46A489453B96}" destId="{748E8CD2-95BC-4291-BBCC-DBCC85D440C5}" srcOrd="0" destOrd="0" presId="urn:microsoft.com/office/officeart/2005/8/layout/funnel1"/>
    <dgm:cxn modelId="{6D054603-E99A-407A-989C-DEFB5BF2E31C}" type="presParOf" srcId="{E8D03FA0-2CA5-4C75-B433-46A489453B96}" destId="{D762794D-B212-420F-9E3A-583928F4235E}" srcOrd="1" destOrd="0" presId="urn:microsoft.com/office/officeart/2005/8/layout/funnel1"/>
    <dgm:cxn modelId="{F33B2279-70D5-462F-9296-403EBF02BB07}" type="presParOf" srcId="{E8D03FA0-2CA5-4C75-B433-46A489453B96}" destId="{33EB6159-57F2-4C18-8FC9-6B570BAED248}" srcOrd="2" destOrd="0" presId="urn:microsoft.com/office/officeart/2005/8/layout/funnel1"/>
    <dgm:cxn modelId="{20173A76-41E6-439C-909A-0CBEC1F3E989}" type="presParOf" srcId="{E8D03FA0-2CA5-4C75-B433-46A489453B96}" destId="{97B2CE93-6202-4ACE-91F6-DEA866E04F82}" srcOrd="3" destOrd="0" presId="urn:microsoft.com/office/officeart/2005/8/layout/funnel1"/>
    <dgm:cxn modelId="{ED4F0DA5-E91C-45D4-8D4E-2720E78ABCDC}" type="presParOf" srcId="{E8D03FA0-2CA5-4C75-B433-46A489453B96}" destId="{03A05DC0-97C3-441B-8232-330C17E76600}" srcOrd="4" destOrd="0" presId="urn:microsoft.com/office/officeart/2005/8/layout/funnel1"/>
    <dgm:cxn modelId="{2847539F-C3F8-4948-937E-69CB82A9B50B}" type="presParOf" srcId="{E8D03FA0-2CA5-4C75-B433-46A489453B96}" destId="{F347BFCA-5120-447A-8398-FCAC15EAC17A}" srcOrd="5" destOrd="0" presId="urn:microsoft.com/office/officeart/2005/8/layout/funnel1"/>
    <dgm:cxn modelId="{E7F58E90-BCAF-461B-9AFD-C1EE78E0FF53}" type="presParOf" srcId="{E8D03FA0-2CA5-4C75-B433-46A489453B96}" destId="{02A257F8-B7AF-49FA-BBC9-6390A2446B7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9094C-F622-4473-8AD6-90912374C04A}">
      <dsp:nvSpPr>
        <dsp:cNvPr id="0" name=""/>
        <dsp:cNvSpPr/>
      </dsp:nvSpPr>
      <dsp:spPr>
        <a:xfrm>
          <a:off x="5367869" y="3648866"/>
          <a:ext cx="4459726" cy="4459726"/>
        </a:xfrm>
        <a:prstGeom prst="gear9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Flussi di cassa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Riconciliazione bancaria</a:t>
          </a:r>
        </a:p>
      </dsp:txBody>
      <dsp:txXfrm>
        <a:off x="6264472" y="4693536"/>
        <a:ext cx="2666520" cy="2292391"/>
      </dsp:txXfrm>
    </dsp:sp>
    <dsp:sp modelId="{92D2B6A5-DFEA-464F-8EE0-7998131D4641}">
      <dsp:nvSpPr>
        <dsp:cNvPr id="0" name=""/>
        <dsp:cNvSpPr/>
      </dsp:nvSpPr>
      <dsp:spPr>
        <a:xfrm>
          <a:off x="2773119" y="2594749"/>
          <a:ext cx="3243437" cy="3243437"/>
        </a:xfrm>
        <a:prstGeom prst="gear6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Incassi</a:t>
          </a:r>
        </a:p>
      </dsp:txBody>
      <dsp:txXfrm>
        <a:off x="3589664" y="3416229"/>
        <a:ext cx="1610347" cy="1600477"/>
      </dsp:txXfrm>
    </dsp:sp>
    <dsp:sp modelId="{5FF6BE54-5A4D-43CC-B175-5B94CD0F4D24}">
      <dsp:nvSpPr>
        <dsp:cNvPr id="0" name=""/>
        <dsp:cNvSpPr/>
      </dsp:nvSpPr>
      <dsp:spPr>
        <a:xfrm rot="20700000">
          <a:off x="4589775" y="357109"/>
          <a:ext cx="3177906" cy="3177906"/>
        </a:xfrm>
        <a:prstGeom prst="gear6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Pagamenti</a:t>
          </a:r>
        </a:p>
      </dsp:txBody>
      <dsp:txXfrm rot="-20700000">
        <a:off x="5286783" y="1054117"/>
        <a:ext cx="1783890" cy="1783890"/>
      </dsp:txXfrm>
    </dsp:sp>
    <dsp:sp modelId="{E2B06DAF-72CA-4907-A9A2-DF649A2240A8}">
      <dsp:nvSpPr>
        <dsp:cNvPr id="0" name=""/>
        <dsp:cNvSpPr/>
      </dsp:nvSpPr>
      <dsp:spPr>
        <a:xfrm>
          <a:off x="5069714" y="2950135"/>
          <a:ext cx="5708449" cy="5708449"/>
        </a:xfrm>
        <a:prstGeom prst="circularArrow">
          <a:avLst>
            <a:gd name="adj1" fmla="val 4688"/>
            <a:gd name="adj2" fmla="val 299029"/>
            <a:gd name="adj3" fmla="val 2567228"/>
            <a:gd name="adj4" fmla="val 15755360"/>
            <a:gd name="adj5" fmla="val 5469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5D8D0-73D3-443F-B342-B6AA053A38BF}">
      <dsp:nvSpPr>
        <dsp:cNvPr id="0" name=""/>
        <dsp:cNvSpPr/>
      </dsp:nvSpPr>
      <dsp:spPr>
        <a:xfrm>
          <a:off x="2198713" y="1860301"/>
          <a:ext cx="4147545" cy="414754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1498C-04BA-4AD7-97F2-9FA1DCDA80E8}">
      <dsp:nvSpPr>
        <dsp:cNvPr id="0" name=""/>
        <dsp:cNvSpPr/>
      </dsp:nvSpPr>
      <dsp:spPr>
        <a:xfrm>
          <a:off x="3854692" y="-355770"/>
          <a:ext cx="4471889" cy="44718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8E8CD2-95BC-4291-BBCC-DBCC85D440C5}">
      <dsp:nvSpPr>
        <dsp:cNvPr id="0" name=""/>
        <dsp:cNvSpPr/>
      </dsp:nvSpPr>
      <dsp:spPr>
        <a:xfrm>
          <a:off x="873367" y="248262"/>
          <a:ext cx="6341814" cy="171110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2794D-B212-420F-9E3A-583928F4235E}">
      <dsp:nvSpPr>
        <dsp:cNvPr id="0" name=""/>
        <dsp:cNvSpPr/>
      </dsp:nvSpPr>
      <dsp:spPr>
        <a:xfrm>
          <a:off x="3574485" y="4438172"/>
          <a:ext cx="954856" cy="611108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B6159-57F2-4C18-8FC9-6B570BAED248}">
      <dsp:nvSpPr>
        <dsp:cNvPr id="0" name=""/>
        <dsp:cNvSpPr/>
      </dsp:nvSpPr>
      <dsp:spPr>
        <a:xfrm>
          <a:off x="1760258" y="4927059"/>
          <a:ext cx="4583310" cy="11458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100" kern="1200" dirty="0"/>
            <a:t>Schedulatore</a:t>
          </a:r>
        </a:p>
      </dsp:txBody>
      <dsp:txXfrm>
        <a:off x="1760258" y="4927059"/>
        <a:ext cx="4583310" cy="1145827"/>
      </dsp:txXfrm>
    </dsp:sp>
    <dsp:sp modelId="{97B2CE93-6202-4ACE-91F6-DEA866E04F82}">
      <dsp:nvSpPr>
        <dsp:cNvPr id="0" name=""/>
        <dsp:cNvSpPr/>
      </dsp:nvSpPr>
      <dsp:spPr>
        <a:xfrm>
          <a:off x="3372056" y="2091517"/>
          <a:ext cx="1718741" cy="1718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Credenziali Agenzia Entrate</a:t>
          </a:r>
        </a:p>
      </dsp:txBody>
      <dsp:txXfrm>
        <a:off x="3623760" y="2343221"/>
        <a:ext cx="1215333" cy="1215333"/>
      </dsp:txXfrm>
    </dsp:sp>
    <dsp:sp modelId="{03A05DC0-97C3-441B-8232-330C17E76600}">
      <dsp:nvSpPr>
        <dsp:cNvPr id="0" name=""/>
        <dsp:cNvSpPr/>
      </dsp:nvSpPr>
      <dsp:spPr>
        <a:xfrm>
          <a:off x="2142201" y="802079"/>
          <a:ext cx="1718741" cy="1718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Fatture</a:t>
          </a:r>
          <a:r>
            <a:rPr lang="it-IT" sz="1800" kern="1200" dirty="0"/>
            <a:t> attive</a:t>
          </a:r>
        </a:p>
      </dsp:txBody>
      <dsp:txXfrm>
        <a:off x="2393905" y="1053783"/>
        <a:ext cx="1215333" cy="1215333"/>
      </dsp:txXfrm>
    </dsp:sp>
    <dsp:sp modelId="{F347BFCA-5120-447A-8398-FCAC15EAC17A}">
      <dsp:nvSpPr>
        <dsp:cNvPr id="0" name=""/>
        <dsp:cNvSpPr/>
      </dsp:nvSpPr>
      <dsp:spPr>
        <a:xfrm>
          <a:off x="3899136" y="386525"/>
          <a:ext cx="1718741" cy="17187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Fatture passive</a:t>
          </a:r>
        </a:p>
      </dsp:txBody>
      <dsp:txXfrm>
        <a:off x="4150840" y="638229"/>
        <a:ext cx="1215333" cy="1215333"/>
      </dsp:txXfrm>
    </dsp:sp>
    <dsp:sp modelId="{02A257F8-B7AF-49FA-BBC9-6390A2446B78}">
      <dsp:nvSpPr>
        <dsp:cNvPr id="0" name=""/>
        <dsp:cNvSpPr/>
      </dsp:nvSpPr>
      <dsp:spPr>
        <a:xfrm>
          <a:off x="666229" y="38194"/>
          <a:ext cx="6771368" cy="4277756"/>
        </a:xfrm>
        <a:prstGeom prst="funnel">
          <a:avLst/>
        </a:prstGeom>
        <a:solidFill>
          <a:schemeClr val="accent1">
            <a:alpha val="4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aditalia.it/media/fact/2020/definizione-default/index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ur-lex.europa.eu/legal-content/IT/TXT/PDF/?uri=CELEX:32013R0575&amp;from=EN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261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Cosa prevedono le nuove norme dell’EBA - </a:t>
            </a:r>
            <a:r>
              <a:rPr lang="it-IT" sz="2400" b="1" i="0" u="none" strike="noStrike" cap="none" dirty="0" err="1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European</a:t>
            </a: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 Bank Autority</a:t>
            </a:r>
            <a:b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</a:b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  <a:hlinkClick r:id="rId3"/>
              </a:rPr>
              <a:t>La nuova definizione di </a:t>
            </a:r>
            <a:r>
              <a:rPr lang="it-IT" sz="2400" b="1" i="1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  <a:hlinkClick r:id="rId3"/>
              </a:rPr>
              <a:t>default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 prevista dal Regolamento europeo relativo ai «requisiti prudenziali per gli enti creditizi e le imprese di investimento» (articolo 178 del</a:t>
            </a:r>
            <a:r>
              <a:rPr lang="it-IT" sz="2400" b="1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  <a:hlinkClick r:id="rId4"/>
              </a:rPr>
              <a:t> Reg. UE n. 575/2013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) riguarda il modo in cui «gli enti creditizi e le imprese di investimento», e quindi anche le banche, valutano i loro clienti «a titolo prudenziale» Il regolamento di EBA stabilisce i criteri secondo cui un debito da parte del cliente della banca, e quindi anche uno “scoperto” sul conto corrente, può essere valutato come un credito non recuperabile e quindi il cliente definito come in </a:t>
            </a:r>
            <a:r>
              <a:rPr lang="it-IT" sz="2400" b="0" i="1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default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. Nel concreto, la norma stabilisce che il debitore sia considerato in </a:t>
            </a:r>
            <a:r>
              <a:rPr lang="it-IT" sz="2400" b="0" i="1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default</a:t>
            </a:r>
            <a:r>
              <a:rPr lang="it-IT" sz="2400" b="0" i="0" u="none" strike="noStrike" cap="none" dirty="0">
                <a:solidFill>
                  <a:schemeClr val="dk1"/>
                </a:solidFill>
                <a:effectLst/>
                <a:latin typeface="Lato Light"/>
                <a:ea typeface="Lato Light"/>
                <a:cs typeface="Lato Light"/>
                <a:sym typeface="Lato Light"/>
              </a:rPr>
              <a:t> se in arretrato da oltre 90 giorni</a:t>
            </a:r>
            <a:endParaRPr dirty="0"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0395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366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0946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024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493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440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5215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91916" y="-9525"/>
            <a:ext cx="10027212" cy="13725526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5277" y="2760137"/>
            <a:ext cx="17144778" cy="5232398"/>
          </a:xfrm>
        </p:spPr>
        <p:txBody>
          <a:bodyPr anchor="b">
            <a:normAutofit/>
          </a:bodyPr>
          <a:lstStyle>
            <a:lvl1pPr algn="r">
              <a:defRPr sz="11997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403" y="7992534"/>
            <a:ext cx="13971651" cy="2777068"/>
          </a:xfrm>
        </p:spPr>
        <p:txBody>
          <a:bodyPr anchor="t">
            <a:normAutofit/>
          </a:bodyPr>
          <a:lstStyle>
            <a:lvl1pPr marL="0" indent="0" algn="r">
              <a:buNone/>
              <a:defRPr sz="4199">
                <a:solidFill>
                  <a:schemeClr val="tx1"/>
                </a:solidFill>
              </a:defRPr>
            </a:lvl1pPr>
            <a:lvl2pPr marL="91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74FE-4358-4800-8CCD-C4A83E1C2FE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2047" y="11766551"/>
            <a:ext cx="8645836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798"/>
              <a:buFont typeface="Poppins"/>
              <a:buNone/>
              <a:defRPr sz="8798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1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99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/>
          <p:nvPr/>
        </p:nvSpPr>
        <p:spPr>
          <a:xfrm>
            <a:off x="22258309" y="770712"/>
            <a:ext cx="598516" cy="60201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200" b="0" i="0" u="none" strike="noStrike" cap="none">
                <a:solidFill>
                  <a:schemeClr val="accent4"/>
                </a:solidFill>
                <a:latin typeface="Poppins"/>
                <a:ea typeface="Poppins"/>
                <a:cs typeface="Poppins"/>
                <a:sym typeface="Poppins"/>
              </a:rPr>
              <a:t>‹N›</a:t>
            </a:fld>
            <a:endParaRPr sz="2200" b="0" i="0" u="none" strike="noStrike" cap="none">
              <a:solidFill>
                <a:schemeClr val="accent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6.PNG"/><Relationship Id="rId10" Type="http://schemas.microsoft.com/office/2007/relationships/diagramDrawing" Target="../diagrams/drawing2.xml"/><Relationship Id="rId4" Type="http://schemas.openxmlformats.org/officeDocument/2006/relationships/image" Target="../media/image45.PNG"/><Relationship Id="rId9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2.svg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Relationship Id="rId1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9567" y="3809153"/>
            <a:ext cx="17978517" cy="3384660"/>
          </a:xfrm>
        </p:spPr>
        <p:txBody>
          <a:bodyPr>
            <a:normAutofit/>
          </a:bodyPr>
          <a:lstStyle/>
          <a:p>
            <a:pPr algn="r"/>
            <a:r>
              <a:rPr lang="it-IT" sz="4800" dirty="0"/>
              <a:t>Strumenti software a supporto dello studio </a:t>
            </a:r>
            <a:br>
              <a:rPr lang="it-IT" sz="4800" dirty="0"/>
            </a:br>
            <a:r>
              <a:rPr lang="it-IT" sz="4800" dirty="0"/>
              <a:t>per la pianificazione finanziaria  e</a:t>
            </a:r>
            <a:br>
              <a:rPr lang="it-IT" sz="4800" dirty="0"/>
            </a:br>
            <a:r>
              <a:rPr lang="it-IT" sz="4800" dirty="0"/>
              <a:t> la riconciliazione bancaria automatica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372850" y="9610070"/>
            <a:ext cx="11119685" cy="1516169"/>
          </a:xfrm>
        </p:spPr>
        <p:txBody>
          <a:bodyPr>
            <a:noAutofit/>
          </a:bodyPr>
          <a:lstStyle/>
          <a:p>
            <a:pPr algn="r"/>
            <a:r>
              <a:rPr lang="it-IT" sz="3999" dirty="0">
                <a:solidFill>
                  <a:srgbClr val="00B0F0"/>
                </a:solidFill>
              </a:rPr>
              <a:t>ANDREA ISACCHI &amp; LEONARDO RUDELLO</a:t>
            </a:r>
            <a:endParaRPr sz="3999" dirty="0">
              <a:solidFill>
                <a:srgbClr val="00B0F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6BBBA6-3CB8-4AE3-BA3D-05B0677DB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392" y="11681346"/>
            <a:ext cx="5597728" cy="13918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CD7515B-F573-4843-AB6C-F5D7A8747B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7" t="38064" r="8366" b="46474"/>
          <a:stretch/>
        </p:blipFill>
        <p:spPr>
          <a:xfrm>
            <a:off x="17487900" y="11681346"/>
            <a:ext cx="5943600" cy="11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1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/>
          <p:nvPr/>
        </p:nvSpPr>
        <p:spPr>
          <a:xfrm>
            <a:off x="-11155" y="0"/>
            <a:ext cx="24679564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2" name="Google Shape;132;p7"/>
          <p:cNvSpPr txBox="1"/>
          <p:nvPr/>
        </p:nvSpPr>
        <p:spPr>
          <a:xfrm>
            <a:off x="4843073" y="752929"/>
            <a:ext cx="1499341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Cos’è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Finanziaria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7"/>
          <p:cNvSpPr/>
          <p:nvPr/>
        </p:nvSpPr>
        <p:spPr>
          <a:xfrm>
            <a:off x="10939145" y="5377065"/>
            <a:ext cx="2499360" cy="2499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4" name="Google Shape;134;p7"/>
          <p:cNvSpPr/>
          <p:nvPr/>
        </p:nvSpPr>
        <p:spPr>
          <a:xfrm>
            <a:off x="10939145" y="7876425"/>
            <a:ext cx="2499360" cy="24993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5" name="Google Shape;135;p7"/>
          <p:cNvSpPr/>
          <p:nvPr/>
        </p:nvSpPr>
        <p:spPr>
          <a:xfrm>
            <a:off x="1139091" y="5504346"/>
            <a:ext cx="1244282" cy="1186257"/>
          </a:xfrm>
          <a:custGeom>
            <a:avLst/>
            <a:gdLst/>
            <a:ahLst/>
            <a:cxnLst/>
            <a:rect l="l" t="t" r="r" b="b"/>
            <a:pathLst>
              <a:path w="306028" h="291180" extrusionOk="0">
                <a:moveTo>
                  <a:pt x="127962" y="214558"/>
                </a:moveTo>
                <a:lnTo>
                  <a:pt x="127962" y="244775"/>
                </a:lnTo>
                <a:lnTo>
                  <a:pt x="148508" y="244775"/>
                </a:lnTo>
                <a:cubicBezTo>
                  <a:pt x="149950" y="244775"/>
                  <a:pt x="151392" y="243696"/>
                  <a:pt x="152473" y="242617"/>
                </a:cubicBezTo>
                <a:cubicBezTo>
                  <a:pt x="153555" y="241178"/>
                  <a:pt x="153555" y="239739"/>
                  <a:pt x="153194" y="237941"/>
                </a:cubicBezTo>
                <a:lnTo>
                  <a:pt x="145264" y="217796"/>
                </a:lnTo>
                <a:cubicBezTo>
                  <a:pt x="144543" y="215997"/>
                  <a:pt x="142381" y="214558"/>
                  <a:pt x="140578" y="214558"/>
                </a:cubicBezTo>
                <a:lnTo>
                  <a:pt x="127962" y="214558"/>
                </a:lnTo>
                <a:close/>
                <a:moveTo>
                  <a:pt x="85788" y="184341"/>
                </a:moveTo>
                <a:lnTo>
                  <a:pt x="85788" y="272115"/>
                </a:lnTo>
                <a:cubicBezTo>
                  <a:pt x="85788" y="277870"/>
                  <a:pt x="90114" y="282187"/>
                  <a:pt x="95521" y="282187"/>
                </a:cubicBezTo>
                <a:lnTo>
                  <a:pt x="108858" y="282187"/>
                </a:lnTo>
                <a:cubicBezTo>
                  <a:pt x="114265" y="282187"/>
                  <a:pt x="118590" y="277870"/>
                  <a:pt x="118590" y="272115"/>
                </a:cubicBezTo>
                <a:lnTo>
                  <a:pt x="118590" y="249452"/>
                </a:lnTo>
                <a:lnTo>
                  <a:pt x="118590" y="210241"/>
                </a:lnTo>
                <a:lnTo>
                  <a:pt x="118590" y="184341"/>
                </a:lnTo>
                <a:lnTo>
                  <a:pt x="85788" y="184341"/>
                </a:lnTo>
                <a:close/>
                <a:moveTo>
                  <a:pt x="278994" y="92250"/>
                </a:moveTo>
                <a:lnTo>
                  <a:pt x="278994" y="139734"/>
                </a:lnTo>
                <a:cubicBezTo>
                  <a:pt x="289086" y="137216"/>
                  <a:pt x="296656" y="127504"/>
                  <a:pt x="296656" y="115992"/>
                </a:cubicBezTo>
                <a:cubicBezTo>
                  <a:pt x="296656" y="104121"/>
                  <a:pt x="289086" y="94409"/>
                  <a:pt x="278994" y="92250"/>
                </a:cubicBezTo>
                <a:close/>
                <a:moveTo>
                  <a:pt x="91899" y="81990"/>
                </a:moveTo>
                <a:cubicBezTo>
                  <a:pt x="94369" y="81990"/>
                  <a:pt x="96485" y="84139"/>
                  <a:pt x="96485" y="86647"/>
                </a:cubicBezTo>
                <a:lnTo>
                  <a:pt x="96485" y="146825"/>
                </a:lnTo>
                <a:cubicBezTo>
                  <a:pt x="96485" y="149333"/>
                  <a:pt x="94369" y="151482"/>
                  <a:pt x="91899" y="151482"/>
                </a:cubicBezTo>
                <a:cubicBezTo>
                  <a:pt x="89430" y="151482"/>
                  <a:pt x="87313" y="149333"/>
                  <a:pt x="87313" y="146825"/>
                </a:cubicBezTo>
                <a:lnTo>
                  <a:pt x="87313" y="86647"/>
                </a:lnTo>
                <a:cubicBezTo>
                  <a:pt x="87313" y="84139"/>
                  <a:pt x="89430" y="81990"/>
                  <a:pt x="91899" y="81990"/>
                </a:cubicBezTo>
                <a:close/>
                <a:moveTo>
                  <a:pt x="61912" y="81990"/>
                </a:moveTo>
                <a:cubicBezTo>
                  <a:pt x="64477" y="81990"/>
                  <a:pt x="66308" y="84139"/>
                  <a:pt x="66308" y="86647"/>
                </a:cubicBezTo>
                <a:lnTo>
                  <a:pt x="66308" y="146825"/>
                </a:lnTo>
                <a:cubicBezTo>
                  <a:pt x="66308" y="149333"/>
                  <a:pt x="64477" y="151482"/>
                  <a:pt x="61912" y="151482"/>
                </a:cubicBezTo>
                <a:cubicBezTo>
                  <a:pt x="58981" y="151482"/>
                  <a:pt x="57150" y="149333"/>
                  <a:pt x="57150" y="146825"/>
                </a:cubicBezTo>
                <a:lnTo>
                  <a:pt x="57150" y="86647"/>
                </a:lnTo>
                <a:cubicBezTo>
                  <a:pt x="57150" y="84139"/>
                  <a:pt x="58981" y="81990"/>
                  <a:pt x="61912" y="81990"/>
                </a:cubicBezTo>
                <a:close/>
                <a:moveTo>
                  <a:pt x="247530" y="81108"/>
                </a:moveTo>
                <a:cubicBezTo>
                  <a:pt x="250046" y="80403"/>
                  <a:pt x="252563" y="82167"/>
                  <a:pt x="253281" y="84636"/>
                </a:cubicBezTo>
                <a:cubicBezTo>
                  <a:pt x="253641" y="86753"/>
                  <a:pt x="251844" y="89575"/>
                  <a:pt x="249328" y="89928"/>
                </a:cubicBezTo>
                <a:cubicBezTo>
                  <a:pt x="230278" y="93456"/>
                  <a:pt x="196491" y="98042"/>
                  <a:pt x="144373" y="99100"/>
                </a:cubicBezTo>
                <a:cubicBezTo>
                  <a:pt x="141857" y="99100"/>
                  <a:pt x="139700" y="96984"/>
                  <a:pt x="139700" y="94514"/>
                </a:cubicBezTo>
                <a:cubicBezTo>
                  <a:pt x="139700" y="92045"/>
                  <a:pt x="141497" y="89928"/>
                  <a:pt x="144013" y="89928"/>
                </a:cubicBezTo>
                <a:cubicBezTo>
                  <a:pt x="195772" y="89223"/>
                  <a:pt x="228840" y="84636"/>
                  <a:pt x="247530" y="81108"/>
                </a:cubicBezTo>
                <a:close/>
                <a:moveTo>
                  <a:pt x="68847" y="56637"/>
                </a:moveTo>
                <a:cubicBezTo>
                  <a:pt x="36045" y="56637"/>
                  <a:pt x="9372" y="82897"/>
                  <a:pt x="9372" y="115992"/>
                </a:cubicBezTo>
                <a:cubicBezTo>
                  <a:pt x="9372" y="148728"/>
                  <a:pt x="36045" y="175348"/>
                  <a:pt x="68847" y="175348"/>
                </a:cubicBezTo>
                <a:lnTo>
                  <a:pt x="81102" y="175348"/>
                </a:lnTo>
                <a:lnTo>
                  <a:pt x="118590" y="175348"/>
                </a:lnTo>
                <a:lnTo>
                  <a:pt x="118590" y="56637"/>
                </a:lnTo>
                <a:lnTo>
                  <a:pt x="68847" y="56637"/>
                </a:lnTo>
                <a:close/>
                <a:moveTo>
                  <a:pt x="269982" y="15628"/>
                </a:moveTo>
                <a:cubicBezTo>
                  <a:pt x="253401" y="29297"/>
                  <a:pt x="210867" y="55558"/>
                  <a:pt x="127962" y="56637"/>
                </a:cubicBezTo>
                <a:lnTo>
                  <a:pt x="127962" y="175348"/>
                </a:lnTo>
                <a:cubicBezTo>
                  <a:pt x="210867" y="176427"/>
                  <a:pt x="253401" y="202687"/>
                  <a:pt x="269982" y="216357"/>
                </a:cubicBezTo>
                <a:lnTo>
                  <a:pt x="269982" y="15628"/>
                </a:lnTo>
                <a:close/>
                <a:moveTo>
                  <a:pt x="276110" y="519"/>
                </a:moveTo>
                <a:cubicBezTo>
                  <a:pt x="277912" y="1239"/>
                  <a:pt x="278994" y="2677"/>
                  <a:pt x="278994" y="4836"/>
                </a:cubicBezTo>
                <a:lnTo>
                  <a:pt x="278994" y="82897"/>
                </a:lnTo>
                <a:cubicBezTo>
                  <a:pt x="294133" y="85415"/>
                  <a:pt x="306028" y="99085"/>
                  <a:pt x="306028" y="115992"/>
                </a:cubicBezTo>
                <a:cubicBezTo>
                  <a:pt x="306028" y="132900"/>
                  <a:pt x="294133" y="146569"/>
                  <a:pt x="278994" y="149087"/>
                </a:cubicBezTo>
                <a:lnTo>
                  <a:pt x="278994" y="227149"/>
                </a:lnTo>
                <a:cubicBezTo>
                  <a:pt x="278994" y="228947"/>
                  <a:pt x="277912" y="230746"/>
                  <a:pt x="276110" y="231465"/>
                </a:cubicBezTo>
                <a:cubicBezTo>
                  <a:pt x="275749" y="231465"/>
                  <a:pt x="275029" y="231465"/>
                  <a:pt x="274668" y="231465"/>
                </a:cubicBezTo>
                <a:cubicBezTo>
                  <a:pt x="273226" y="231465"/>
                  <a:pt x="271784" y="231106"/>
                  <a:pt x="271064" y="230026"/>
                </a:cubicBezTo>
                <a:cubicBezTo>
                  <a:pt x="270343" y="229667"/>
                  <a:pt x="232495" y="185780"/>
                  <a:pt x="127962" y="184341"/>
                </a:cubicBezTo>
                <a:lnTo>
                  <a:pt x="127962" y="205565"/>
                </a:lnTo>
                <a:lnTo>
                  <a:pt x="140578" y="205565"/>
                </a:lnTo>
                <a:cubicBezTo>
                  <a:pt x="146346" y="205565"/>
                  <a:pt x="151392" y="209162"/>
                  <a:pt x="153555" y="214558"/>
                </a:cubicBezTo>
                <a:lnTo>
                  <a:pt x="161485" y="234703"/>
                </a:lnTo>
                <a:cubicBezTo>
                  <a:pt x="163287" y="239020"/>
                  <a:pt x="162927" y="243696"/>
                  <a:pt x="160043" y="248013"/>
                </a:cubicBezTo>
                <a:cubicBezTo>
                  <a:pt x="157520" y="251610"/>
                  <a:pt x="153194" y="254128"/>
                  <a:pt x="148508" y="254128"/>
                </a:cubicBezTo>
                <a:lnTo>
                  <a:pt x="127962" y="254128"/>
                </a:lnTo>
                <a:lnTo>
                  <a:pt x="127962" y="272115"/>
                </a:lnTo>
                <a:cubicBezTo>
                  <a:pt x="127962" y="282907"/>
                  <a:pt x="119311" y="291180"/>
                  <a:pt x="108858" y="291180"/>
                </a:cubicBezTo>
                <a:lnTo>
                  <a:pt x="95521" y="291180"/>
                </a:lnTo>
                <a:cubicBezTo>
                  <a:pt x="85067" y="291180"/>
                  <a:pt x="76777" y="282907"/>
                  <a:pt x="76777" y="272115"/>
                </a:cubicBezTo>
                <a:lnTo>
                  <a:pt x="76777" y="184341"/>
                </a:lnTo>
                <a:lnTo>
                  <a:pt x="68847" y="184341"/>
                </a:lnTo>
                <a:cubicBezTo>
                  <a:pt x="30999" y="184341"/>
                  <a:pt x="0" y="153764"/>
                  <a:pt x="0" y="115992"/>
                </a:cubicBezTo>
                <a:cubicBezTo>
                  <a:pt x="0" y="78221"/>
                  <a:pt x="30999" y="47284"/>
                  <a:pt x="68847" y="47284"/>
                </a:cubicBezTo>
                <a:lnTo>
                  <a:pt x="123276" y="47284"/>
                </a:lnTo>
                <a:cubicBezTo>
                  <a:pt x="231413" y="47284"/>
                  <a:pt x="270343" y="2318"/>
                  <a:pt x="271064" y="1598"/>
                </a:cubicBezTo>
                <a:cubicBezTo>
                  <a:pt x="272145" y="159"/>
                  <a:pt x="273947" y="-560"/>
                  <a:pt x="276110" y="5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3647808" y="3401886"/>
            <a:ext cx="17082034" cy="634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pianificazione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basa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sull'analisi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flussi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cassa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: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entrate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e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uscite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nell'arco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un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certo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periodo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(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settimana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mese,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semestre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anno).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lang="en-US" sz="4800" dirty="0">
              <a:solidFill>
                <a:schemeClr val="lt1"/>
              </a:solidFill>
              <a:latin typeface="Lato Light"/>
              <a:sym typeface="Lato Ligh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Grazie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ad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essa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è possible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avere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una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situazione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prospettica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della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liquidità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determinare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il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momento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migliore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investire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;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calcolare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quanto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destinare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all'ammortamento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un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prestito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o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quanto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accantonare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per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sostenere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le </a:t>
            </a:r>
            <a:r>
              <a:rPr lang="en-US" sz="48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spese</a:t>
            </a:r>
            <a:r>
              <a:rPr lang="en-US" sz="48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future.</a:t>
            </a:r>
            <a:endParaRPr sz="48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A12396-93BF-441F-B5AD-0D93877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55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 txBox="1"/>
          <p:nvPr/>
        </p:nvSpPr>
        <p:spPr>
          <a:xfrm>
            <a:off x="3807275" y="624203"/>
            <a:ext cx="1676309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Finanziaria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10170511" y="1800207"/>
            <a:ext cx="4152660" cy="4152660"/>
          </a:xfrm>
          <a:custGeom>
            <a:avLst/>
            <a:gdLst/>
            <a:ahLst/>
            <a:cxnLst/>
            <a:rect l="l" t="t" r="r" b="b"/>
            <a:pathLst>
              <a:path w="3335" h="3333" extrusionOk="0">
                <a:moveTo>
                  <a:pt x="3334" y="1666"/>
                </a:moveTo>
                <a:cubicBezTo>
                  <a:pt x="3334" y="2586"/>
                  <a:pt x="2587" y="3332"/>
                  <a:pt x="1667" y="3332"/>
                </a:cubicBezTo>
                <a:cubicBezTo>
                  <a:pt x="747" y="3332"/>
                  <a:pt x="0" y="2586"/>
                  <a:pt x="0" y="1666"/>
                </a:cubicBezTo>
                <a:cubicBezTo>
                  <a:pt x="0" y="746"/>
                  <a:pt x="747" y="0"/>
                  <a:pt x="1667" y="0"/>
                </a:cubicBezTo>
                <a:cubicBezTo>
                  <a:pt x="2587" y="0"/>
                  <a:pt x="3334" y="746"/>
                  <a:pt x="3334" y="1666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8"/>
          <p:cNvSpPr/>
          <p:nvPr/>
        </p:nvSpPr>
        <p:spPr>
          <a:xfrm>
            <a:off x="7344055" y="4313763"/>
            <a:ext cx="4284490" cy="4284490"/>
          </a:xfrm>
          <a:custGeom>
            <a:avLst/>
            <a:gdLst/>
            <a:ahLst/>
            <a:cxnLst/>
            <a:rect l="l" t="t" r="r" b="b"/>
            <a:pathLst>
              <a:path w="3438" h="3438" extrusionOk="0">
                <a:moveTo>
                  <a:pt x="1713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7" y="3382"/>
                  <a:pt x="3437" y="3315"/>
                </a:cubicBezTo>
                <a:lnTo>
                  <a:pt x="3437" y="1713"/>
                </a:lnTo>
                <a:cubicBezTo>
                  <a:pt x="2574" y="1539"/>
                  <a:pt x="1893" y="861"/>
                  <a:pt x="1713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12816859" y="4313763"/>
            <a:ext cx="4284490" cy="4284490"/>
          </a:xfrm>
          <a:custGeom>
            <a:avLst/>
            <a:gdLst/>
            <a:ahLst/>
            <a:cxnLst/>
            <a:rect l="l" t="t" r="r" b="b"/>
            <a:pathLst>
              <a:path w="3439" h="3438" extrusionOk="0">
                <a:moveTo>
                  <a:pt x="3315" y="0"/>
                </a:moveTo>
                <a:lnTo>
                  <a:pt x="1706" y="0"/>
                </a:lnTo>
                <a:cubicBezTo>
                  <a:pt x="1528" y="855"/>
                  <a:pt x="855" y="1529"/>
                  <a:pt x="0" y="1709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 txBox="1"/>
          <p:nvPr/>
        </p:nvSpPr>
        <p:spPr>
          <a:xfrm>
            <a:off x="2330531" y="5456432"/>
            <a:ext cx="4636534" cy="3237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45833"/>
              </a:lnSpc>
              <a:buClr>
                <a:schemeClr val="dk1"/>
              </a:buClr>
              <a:buSzPts val="2400"/>
            </a:pPr>
            <a:r>
              <a:rPr lang="it-IT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Qualsiasi voce di spesa fissa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Costi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del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personale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;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Affitti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, leasing,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finanziamenti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,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compensi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soci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</a:p>
        </p:txBody>
      </p:sp>
      <p:sp>
        <p:nvSpPr>
          <p:cNvPr id="147" name="Google Shape;147;p8"/>
          <p:cNvSpPr txBox="1"/>
          <p:nvPr/>
        </p:nvSpPr>
        <p:spPr>
          <a:xfrm>
            <a:off x="3330168" y="4660105"/>
            <a:ext cx="263726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Costi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Fissi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8"/>
          <p:cNvSpPr txBox="1"/>
          <p:nvPr/>
        </p:nvSpPr>
        <p:spPr>
          <a:xfrm>
            <a:off x="17609569" y="5288578"/>
            <a:ext cx="4284491" cy="3930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45833"/>
              </a:lnSpc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Budget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finanziario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Inserimento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del Budget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mensilizzato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e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sua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trasformazione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in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finanziario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con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previsione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temporale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incassi</a:t>
            </a:r>
            <a:r>
              <a:rPr lang="en-US" sz="28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lang="en-US" sz="2800" b="1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7609569" y="4660065"/>
            <a:ext cx="380585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Prossime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entrate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8"/>
          <p:cNvSpPr txBox="1"/>
          <p:nvPr/>
        </p:nvSpPr>
        <p:spPr>
          <a:xfrm>
            <a:off x="10778330" y="3688645"/>
            <a:ext cx="293702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Scadenziario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riconciliato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estratti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conto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1" name="Google Shape;151;p8" descr="Testa con ingranagg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0283" y="2065428"/>
            <a:ext cx="1773114" cy="16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7068336" y="5881140"/>
            <a:ext cx="4636533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Mutui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Affitti</a:t>
            </a:r>
            <a:endParaRPr lang="en-US"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Dipendenti</a:t>
            </a:r>
            <a:endParaRPr sz="8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13961076" y="6162288"/>
            <a:ext cx="251703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Ordini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Clienti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11429149" y="8054304"/>
            <a:ext cx="1635384" cy="188460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C8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2824059" y="9992023"/>
            <a:ext cx="18845561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Visione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liquidità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futura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Calcolo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DSCR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prospettico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che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assoleve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obblighi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d’impresa</a:t>
            </a:r>
            <a:r>
              <a:rPr lang="en-US" sz="5400" b="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8000" b="1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AC1070-D9CE-40D3-8EF5-65CB5249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874" y="2909183"/>
            <a:ext cx="1133954" cy="85961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8CEC990-5A73-45F9-B9E9-F32CE97CC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9"/>
          <p:cNvCxnSpPr/>
          <p:nvPr/>
        </p:nvCxnSpPr>
        <p:spPr>
          <a:xfrm rot="10800000">
            <a:off x="2382972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cxnSp>
        <p:nvCxnSpPr>
          <p:cNvPr id="161" name="Google Shape;161;p9"/>
          <p:cNvCxnSpPr/>
          <p:nvPr/>
        </p:nvCxnSpPr>
        <p:spPr>
          <a:xfrm rot="10800000">
            <a:off x="13366657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162" name="Google Shape;162;p9"/>
          <p:cNvSpPr/>
          <p:nvPr/>
        </p:nvSpPr>
        <p:spPr>
          <a:xfrm>
            <a:off x="2382974" y="4653643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2382975" y="4653643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2382974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2382975" y="6264910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3366658" y="4653643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13366659" y="4653643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13366658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13366659" y="6264910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2393855" y="7708828"/>
            <a:ext cx="8628017" cy="1659961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2449272" y="7860937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2" name="Google Shape;172;p9"/>
          <p:cNvSpPr/>
          <p:nvPr/>
        </p:nvSpPr>
        <p:spPr>
          <a:xfrm>
            <a:off x="2449272" y="9417957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3" name="Google Shape;173;p9"/>
          <p:cNvSpPr/>
          <p:nvPr/>
        </p:nvSpPr>
        <p:spPr>
          <a:xfrm>
            <a:off x="2449272" y="9451884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4094305" y="2988816"/>
            <a:ext cx="5205358" cy="96818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5" name="Google Shape;175;p9"/>
          <p:cNvSpPr/>
          <p:nvPr/>
        </p:nvSpPr>
        <p:spPr>
          <a:xfrm flipH="1">
            <a:off x="15080409" y="2988816"/>
            <a:ext cx="5202936" cy="96818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11342905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77" name="Google Shape;177;p9"/>
          <p:cNvSpPr/>
          <p:nvPr/>
        </p:nvSpPr>
        <p:spPr>
          <a:xfrm rot="10800000">
            <a:off x="12188826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78" name="Google Shape;178;p9"/>
          <p:cNvCxnSpPr/>
          <p:nvPr/>
        </p:nvCxnSpPr>
        <p:spPr>
          <a:xfrm>
            <a:off x="12188825" y="4653643"/>
            <a:ext cx="0" cy="7595688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179" name="Google Shape;179;p9"/>
          <p:cNvSpPr txBox="1"/>
          <p:nvPr/>
        </p:nvSpPr>
        <p:spPr>
          <a:xfrm>
            <a:off x="3792457" y="4935940"/>
            <a:ext cx="6990152" cy="63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Visione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sulle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Entrate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/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Uscite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nei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mesi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futuri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792457" y="6272603"/>
            <a:ext cx="6990152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Codice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d’impresa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calcolo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DSCR «</a:t>
            </a:r>
            <a:r>
              <a:rPr lang="en-US" sz="24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reale</a:t>
            </a: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prospettico</a:t>
            </a: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»</a:t>
            </a:r>
            <a:endParaRPr sz="2400" b="1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14776141" y="4991062"/>
            <a:ext cx="6990152" cy="52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Visione sulle Entrate / Uscite nei 12 mesi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2" name="Google Shape;182;p9"/>
          <p:cNvSpPr txBox="1"/>
          <p:nvPr/>
        </p:nvSpPr>
        <p:spPr>
          <a:xfrm>
            <a:off x="14776141" y="6372931"/>
            <a:ext cx="6990152" cy="9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Codice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crisi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impresa: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calcolo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del DSCR «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reale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prospettico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»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3715382" y="7610052"/>
            <a:ext cx="7133524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Monitoraggio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saldi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banche</a:t>
            </a:r>
            <a:endParaRPr lang="en-US" sz="2400" b="0" i="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Assolve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nuova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normativa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EBA 2021 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scoperto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conto</a:t>
            </a:r>
            <a:r>
              <a:rPr lang="en-US" sz="24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!!</a:t>
            </a:r>
            <a:endParaRPr sz="2400" b="1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3858754" y="9567746"/>
            <a:ext cx="6990152" cy="990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Azzeramento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rischio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esposizione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alla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centrale </a:t>
            </a:r>
            <a:r>
              <a:rPr lang="en-US" sz="240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rischi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/>
          </a:p>
        </p:txBody>
      </p:sp>
      <p:sp>
        <p:nvSpPr>
          <p:cNvPr id="185" name="Google Shape;185;p9"/>
          <p:cNvSpPr txBox="1"/>
          <p:nvPr/>
        </p:nvSpPr>
        <p:spPr>
          <a:xfrm>
            <a:off x="5759062" y="3183210"/>
            <a:ext cx="18758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15946859" y="3183210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3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5354286" y="612372"/>
            <a:ext cx="136691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Benefici Pianificazione Finanziaria</a:t>
            </a:r>
            <a:endParaRPr sz="6000" b="1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13584642" y="4872233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2634080" y="4831949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2611357" y="6445117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13569933" y="6536461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60135" y="8043015"/>
            <a:ext cx="756825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2634080" y="9621743"/>
            <a:ext cx="834667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EE4EE7-DE24-41DE-9447-751BDA98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657" y="7994650"/>
            <a:ext cx="8702104" cy="132544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4FFA43C-39F4-456F-80AF-818A88779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117" y="8043013"/>
            <a:ext cx="1176630" cy="11827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30A86D5-A677-4B83-BB47-BABFB1842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6198" y="8225910"/>
            <a:ext cx="751324" cy="81693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A25EAF-EEE7-43BB-804B-A9193A566EA2}"/>
              </a:ext>
            </a:extLst>
          </p:cNvPr>
          <p:cNvSpPr txBox="1"/>
          <p:nvPr/>
        </p:nvSpPr>
        <p:spPr>
          <a:xfrm>
            <a:off x="14787352" y="8241874"/>
            <a:ext cx="720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666666"/>
                </a:solidFill>
                <a:latin typeface="Poppins"/>
                <a:cs typeface="Poppins"/>
              </a:rPr>
              <a:t>Offre opportunità di consulenza continuativa in tema di budget e pianificazione finanziaria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883C4550-77BE-46BC-AA64-E3D6765A7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42" name="Google Shape;185;p9">
            <a:extLst>
              <a:ext uri="{FF2B5EF4-FFF2-40B4-BE49-F238E27FC236}">
                <a16:creationId xmlns:a16="http://schemas.microsoft.com/office/drawing/2014/main" id="{2F6C0464-0BC5-4450-92E9-A8F7882DD491}"/>
              </a:ext>
            </a:extLst>
          </p:cNvPr>
          <p:cNvSpPr txBox="1"/>
          <p:nvPr/>
        </p:nvSpPr>
        <p:spPr>
          <a:xfrm>
            <a:off x="11251720" y="2919407"/>
            <a:ext cx="187583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Cash Flow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/>
          <p:nvPr/>
        </p:nvSpPr>
        <p:spPr>
          <a:xfrm>
            <a:off x="0" y="-404697"/>
            <a:ext cx="24577964" cy="14062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9" name="Google Shape;59;p4"/>
          <p:cNvSpPr txBox="1"/>
          <p:nvPr/>
        </p:nvSpPr>
        <p:spPr>
          <a:xfrm>
            <a:off x="5267197" y="964036"/>
            <a:ext cx="1384325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Cos’è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la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939145" y="5377065"/>
            <a:ext cx="2499360" cy="2499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39145" y="7876425"/>
            <a:ext cx="2499360" cy="24993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50246" y="6264869"/>
            <a:ext cx="1244282" cy="1186257"/>
          </a:xfrm>
          <a:custGeom>
            <a:avLst/>
            <a:gdLst/>
            <a:ahLst/>
            <a:cxnLst/>
            <a:rect l="l" t="t" r="r" b="b"/>
            <a:pathLst>
              <a:path w="306028" h="291180" extrusionOk="0">
                <a:moveTo>
                  <a:pt x="127962" y="214558"/>
                </a:moveTo>
                <a:lnTo>
                  <a:pt x="127962" y="244775"/>
                </a:lnTo>
                <a:lnTo>
                  <a:pt x="148508" y="244775"/>
                </a:lnTo>
                <a:cubicBezTo>
                  <a:pt x="149950" y="244775"/>
                  <a:pt x="151392" y="243696"/>
                  <a:pt x="152473" y="242617"/>
                </a:cubicBezTo>
                <a:cubicBezTo>
                  <a:pt x="153555" y="241178"/>
                  <a:pt x="153555" y="239739"/>
                  <a:pt x="153194" y="237941"/>
                </a:cubicBezTo>
                <a:lnTo>
                  <a:pt x="145264" y="217796"/>
                </a:lnTo>
                <a:cubicBezTo>
                  <a:pt x="144543" y="215997"/>
                  <a:pt x="142381" y="214558"/>
                  <a:pt x="140578" y="214558"/>
                </a:cubicBezTo>
                <a:lnTo>
                  <a:pt x="127962" y="214558"/>
                </a:lnTo>
                <a:close/>
                <a:moveTo>
                  <a:pt x="85788" y="184341"/>
                </a:moveTo>
                <a:lnTo>
                  <a:pt x="85788" y="272115"/>
                </a:lnTo>
                <a:cubicBezTo>
                  <a:pt x="85788" y="277870"/>
                  <a:pt x="90114" y="282187"/>
                  <a:pt x="95521" y="282187"/>
                </a:cubicBezTo>
                <a:lnTo>
                  <a:pt x="108858" y="282187"/>
                </a:lnTo>
                <a:cubicBezTo>
                  <a:pt x="114265" y="282187"/>
                  <a:pt x="118590" y="277870"/>
                  <a:pt x="118590" y="272115"/>
                </a:cubicBezTo>
                <a:lnTo>
                  <a:pt x="118590" y="249452"/>
                </a:lnTo>
                <a:lnTo>
                  <a:pt x="118590" y="210241"/>
                </a:lnTo>
                <a:lnTo>
                  <a:pt x="118590" y="184341"/>
                </a:lnTo>
                <a:lnTo>
                  <a:pt x="85788" y="184341"/>
                </a:lnTo>
                <a:close/>
                <a:moveTo>
                  <a:pt x="278994" y="92250"/>
                </a:moveTo>
                <a:lnTo>
                  <a:pt x="278994" y="139734"/>
                </a:lnTo>
                <a:cubicBezTo>
                  <a:pt x="289086" y="137216"/>
                  <a:pt x="296656" y="127504"/>
                  <a:pt x="296656" y="115992"/>
                </a:cubicBezTo>
                <a:cubicBezTo>
                  <a:pt x="296656" y="104121"/>
                  <a:pt x="289086" y="94409"/>
                  <a:pt x="278994" y="92250"/>
                </a:cubicBezTo>
                <a:close/>
                <a:moveTo>
                  <a:pt x="91899" y="81990"/>
                </a:moveTo>
                <a:cubicBezTo>
                  <a:pt x="94369" y="81990"/>
                  <a:pt x="96485" y="84139"/>
                  <a:pt x="96485" y="86647"/>
                </a:cubicBezTo>
                <a:lnTo>
                  <a:pt x="96485" y="146825"/>
                </a:lnTo>
                <a:cubicBezTo>
                  <a:pt x="96485" y="149333"/>
                  <a:pt x="94369" y="151482"/>
                  <a:pt x="91899" y="151482"/>
                </a:cubicBezTo>
                <a:cubicBezTo>
                  <a:pt x="89430" y="151482"/>
                  <a:pt x="87313" y="149333"/>
                  <a:pt x="87313" y="146825"/>
                </a:cubicBezTo>
                <a:lnTo>
                  <a:pt x="87313" y="86647"/>
                </a:lnTo>
                <a:cubicBezTo>
                  <a:pt x="87313" y="84139"/>
                  <a:pt x="89430" y="81990"/>
                  <a:pt x="91899" y="81990"/>
                </a:cubicBezTo>
                <a:close/>
                <a:moveTo>
                  <a:pt x="61912" y="81990"/>
                </a:moveTo>
                <a:cubicBezTo>
                  <a:pt x="64477" y="81990"/>
                  <a:pt x="66308" y="84139"/>
                  <a:pt x="66308" y="86647"/>
                </a:cubicBezTo>
                <a:lnTo>
                  <a:pt x="66308" y="146825"/>
                </a:lnTo>
                <a:cubicBezTo>
                  <a:pt x="66308" y="149333"/>
                  <a:pt x="64477" y="151482"/>
                  <a:pt x="61912" y="151482"/>
                </a:cubicBezTo>
                <a:cubicBezTo>
                  <a:pt x="58981" y="151482"/>
                  <a:pt x="57150" y="149333"/>
                  <a:pt x="57150" y="146825"/>
                </a:cubicBezTo>
                <a:lnTo>
                  <a:pt x="57150" y="86647"/>
                </a:lnTo>
                <a:cubicBezTo>
                  <a:pt x="57150" y="84139"/>
                  <a:pt x="58981" y="81990"/>
                  <a:pt x="61912" y="81990"/>
                </a:cubicBezTo>
                <a:close/>
                <a:moveTo>
                  <a:pt x="247530" y="81108"/>
                </a:moveTo>
                <a:cubicBezTo>
                  <a:pt x="250046" y="80403"/>
                  <a:pt x="252563" y="82167"/>
                  <a:pt x="253281" y="84636"/>
                </a:cubicBezTo>
                <a:cubicBezTo>
                  <a:pt x="253641" y="86753"/>
                  <a:pt x="251844" y="89575"/>
                  <a:pt x="249328" y="89928"/>
                </a:cubicBezTo>
                <a:cubicBezTo>
                  <a:pt x="230278" y="93456"/>
                  <a:pt x="196491" y="98042"/>
                  <a:pt x="144373" y="99100"/>
                </a:cubicBezTo>
                <a:cubicBezTo>
                  <a:pt x="141857" y="99100"/>
                  <a:pt x="139700" y="96984"/>
                  <a:pt x="139700" y="94514"/>
                </a:cubicBezTo>
                <a:cubicBezTo>
                  <a:pt x="139700" y="92045"/>
                  <a:pt x="141497" y="89928"/>
                  <a:pt x="144013" y="89928"/>
                </a:cubicBezTo>
                <a:cubicBezTo>
                  <a:pt x="195772" y="89223"/>
                  <a:pt x="228840" y="84636"/>
                  <a:pt x="247530" y="81108"/>
                </a:cubicBezTo>
                <a:close/>
                <a:moveTo>
                  <a:pt x="68847" y="56637"/>
                </a:moveTo>
                <a:cubicBezTo>
                  <a:pt x="36045" y="56637"/>
                  <a:pt x="9372" y="82897"/>
                  <a:pt x="9372" y="115992"/>
                </a:cubicBezTo>
                <a:cubicBezTo>
                  <a:pt x="9372" y="148728"/>
                  <a:pt x="36045" y="175348"/>
                  <a:pt x="68847" y="175348"/>
                </a:cubicBezTo>
                <a:lnTo>
                  <a:pt x="81102" y="175348"/>
                </a:lnTo>
                <a:lnTo>
                  <a:pt x="118590" y="175348"/>
                </a:lnTo>
                <a:lnTo>
                  <a:pt x="118590" y="56637"/>
                </a:lnTo>
                <a:lnTo>
                  <a:pt x="68847" y="56637"/>
                </a:lnTo>
                <a:close/>
                <a:moveTo>
                  <a:pt x="269982" y="15628"/>
                </a:moveTo>
                <a:cubicBezTo>
                  <a:pt x="253401" y="29297"/>
                  <a:pt x="210867" y="55558"/>
                  <a:pt x="127962" y="56637"/>
                </a:cubicBezTo>
                <a:lnTo>
                  <a:pt x="127962" y="175348"/>
                </a:lnTo>
                <a:cubicBezTo>
                  <a:pt x="210867" y="176427"/>
                  <a:pt x="253401" y="202687"/>
                  <a:pt x="269982" y="216357"/>
                </a:cubicBezTo>
                <a:lnTo>
                  <a:pt x="269982" y="15628"/>
                </a:lnTo>
                <a:close/>
                <a:moveTo>
                  <a:pt x="276110" y="519"/>
                </a:moveTo>
                <a:cubicBezTo>
                  <a:pt x="277912" y="1239"/>
                  <a:pt x="278994" y="2677"/>
                  <a:pt x="278994" y="4836"/>
                </a:cubicBezTo>
                <a:lnTo>
                  <a:pt x="278994" y="82897"/>
                </a:lnTo>
                <a:cubicBezTo>
                  <a:pt x="294133" y="85415"/>
                  <a:pt x="306028" y="99085"/>
                  <a:pt x="306028" y="115992"/>
                </a:cubicBezTo>
                <a:cubicBezTo>
                  <a:pt x="306028" y="132900"/>
                  <a:pt x="294133" y="146569"/>
                  <a:pt x="278994" y="149087"/>
                </a:cubicBezTo>
                <a:lnTo>
                  <a:pt x="278994" y="227149"/>
                </a:lnTo>
                <a:cubicBezTo>
                  <a:pt x="278994" y="228947"/>
                  <a:pt x="277912" y="230746"/>
                  <a:pt x="276110" y="231465"/>
                </a:cubicBezTo>
                <a:cubicBezTo>
                  <a:pt x="275749" y="231465"/>
                  <a:pt x="275029" y="231465"/>
                  <a:pt x="274668" y="231465"/>
                </a:cubicBezTo>
                <a:cubicBezTo>
                  <a:pt x="273226" y="231465"/>
                  <a:pt x="271784" y="231106"/>
                  <a:pt x="271064" y="230026"/>
                </a:cubicBezTo>
                <a:cubicBezTo>
                  <a:pt x="270343" y="229667"/>
                  <a:pt x="232495" y="185780"/>
                  <a:pt x="127962" y="184341"/>
                </a:cubicBezTo>
                <a:lnTo>
                  <a:pt x="127962" y="205565"/>
                </a:lnTo>
                <a:lnTo>
                  <a:pt x="140578" y="205565"/>
                </a:lnTo>
                <a:cubicBezTo>
                  <a:pt x="146346" y="205565"/>
                  <a:pt x="151392" y="209162"/>
                  <a:pt x="153555" y="214558"/>
                </a:cubicBezTo>
                <a:lnTo>
                  <a:pt x="161485" y="234703"/>
                </a:lnTo>
                <a:cubicBezTo>
                  <a:pt x="163287" y="239020"/>
                  <a:pt x="162927" y="243696"/>
                  <a:pt x="160043" y="248013"/>
                </a:cubicBezTo>
                <a:cubicBezTo>
                  <a:pt x="157520" y="251610"/>
                  <a:pt x="153194" y="254128"/>
                  <a:pt x="148508" y="254128"/>
                </a:cubicBezTo>
                <a:lnTo>
                  <a:pt x="127962" y="254128"/>
                </a:lnTo>
                <a:lnTo>
                  <a:pt x="127962" y="272115"/>
                </a:lnTo>
                <a:cubicBezTo>
                  <a:pt x="127962" y="282907"/>
                  <a:pt x="119311" y="291180"/>
                  <a:pt x="108858" y="291180"/>
                </a:cubicBezTo>
                <a:lnTo>
                  <a:pt x="95521" y="291180"/>
                </a:lnTo>
                <a:cubicBezTo>
                  <a:pt x="85067" y="291180"/>
                  <a:pt x="76777" y="282907"/>
                  <a:pt x="76777" y="272115"/>
                </a:cubicBezTo>
                <a:lnTo>
                  <a:pt x="76777" y="184341"/>
                </a:lnTo>
                <a:lnTo>
                  <a:pt x="68847" y="184341"/>
                </a:lnTo>
                <a:cubicBezTo>
                  <a:pt x="30999" y="184341"/>
                  <a:pt x="0" y="153764"/>
                  <a:pt x="0" y="115992"/>
                </a:cubicBezTo>
                <a:cubicBezTo>
                  <a:pt x="0" y="78221"/>
                  <a:pt x="30999" y="47284"/>
                  <a:pt x="68847" y="47284"/>
                </a:cubicBezTo>
                <a:lnTo>
                  <a:pt x="123276" y="47284"/>
                </a:lnTo>
                <a:cubicBezTo>
                  <a:pt x="231413" y="47284"/>
                  <a:pt x="270343" y="2318"/>
                  <a:pt x="271064" y="1598"/>
                </a:cubicBezTo>
                <a:cubicBezTo>
                  <a:pt x="272145" y="159"/>
                  <a:pt x="273947" y="-560"/>
                  <a:pt x="276110" y="5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4"/>
          <p:cNvSpPr txBox="1"/>
          <p:nvPr/>
        </p:nvSpPr>
        <p:spPr>
          <a:xfrm>
            <a:off x="4482859" y="4754248"/>
            <a:ext cx="16276770" cy="4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La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riconciliazione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bancaria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associa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le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registrazioni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contabili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pagamenti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ai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movimenti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riportati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sull'estratto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conto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restituendo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una </a:t>
            </a:r>
            <a:r>
              <a:rPr lang="en-US" sz="5400" b="1" u="sng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prima nota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importabile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nel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gestionale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dell’azienda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o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dello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studio </a:t>
            </a:r>
            <a:r>
              <a:rPr lang="en-US" sz="5400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commercialista</a:t>
            </a:r>
            <a:r>
              <a:rPr lang="en-US" sz="5400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sz="54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0F70A10-C9AE-464E-A227-3434725B9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/>
          <p:nvPr/>
        </p:nvSpPr>
        <p:spPr>
          <a:xfrm>
            <a:off x="2667152" y="764235"/>
            <a:ext cx="190395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0110586" y="4861801"/>
            <a:ext cx="4152660" cy="4152660"/>
          </a:xfrm>
          <a:custGeom>
            <a:avLst/>
            <a:gdLst/>
            <a:ahLst/>
            <a:cxnLst/>
            <a:rect l="l" t="t" r="r" b="b"/>
            <a:pathLst>
              <a:path w="3335" h="3333" extrusionOk="0">
                <a:moveTo>
                  <a:pt x="3334" y="1666"/>
                </a:moveTo>
                <a:cubicBezTo>
                  <a:pt x="3334" y="2586"/>
                  <a:pt x="2587" y="3332"/>
                  <a:pt x="1667" y="3332"/>
                </a:cubicBezTo>
                <a:cubicBezTo>
                  <a:pt x="747" y="3332"/>
                  <a:pt x="0" y="2586"/>
                  <a:pt x="0" y="1666"/>
                </a:cubicBezTo>
                <a:cubicBezTo>
                  <a:pt x="0" y="746"/>
                  <a:pt x="747" y="0"/>
                  <a:pt x="1667" y="0"/>
                </a:cubicBezTo>
                <a:cubicBezTo>
                  <a:pt x="2587" y="0"/>
                  <a:pt x="3334" y="746"/>
                  <a:pt x="3334" y="1666"/>
                </a:cubicBez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7469473" y="2488886"/>
            <a:ext cx="4182595" cy="4284490"/>
          </a:xfrm>
          <a:custGeom>
            <a:avLst/>
            <a:gdLst/>
            <a:ahLst/>
            <a:cxnLst/>
            <a:rect l="l" t="t" r="r" b="b"/>
            <a:pathLst>
              <a:path w="3438" h="3438" extrusionOk="0">
                <a:moveTo>
                  <a:pt x="3437" y="1666"/>
                </a:moveTo>
                <a:lnTo>
                  <a:pt x="3437" y="122"/>
                </a:lnTo>
                <a:cubicBezTo>
                  <a:pt x="3437" y="55"/>
                  <a:pt x="3382" y="0"/>
                  <a:pt x="3315" y="0"/>
                </a:cubicBez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3315"/>
                </a:lnTo>
                <a:cubicBezTo>
                  <a:pt x="0" y="3382"/>
                  <a:pt x="55" y="3437"/>
                  <a:pt x="122" y="3437"/>
                </a:cubicBezTo>
                <a:lnTo>
                  <a:pt x="1702" y="3437"/>
                </a:lnTo>
                <a:cubicBezTo>
                  <a:pt x="1862" y="2548"/>
                  <a:pt x="2554" y="1844"/>
                  <a:pt x="3437" y="16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2721763" y="2514703"/>
            <a:ext cx="4284490" cy="4284490"/>
          </a:xfrm>
          <a:custGeom>
            <a:avLst/>
            <a:gdLst/>
            <a:ahLst/>
            <a:cxnLst/>
            <a:rect l="l" t="t" r="r" b="b"/>
            <a:pathLst>
              <a:path w="3439" h="3438" extrusionOk="0">
                <a:moveTo>
                  <a:pt x="3315" y="0"/>
                </a:moveTo>
                <a:lnTo>
                  <a:pt x="122" y="0"/>
                </a:lnTo>
                <a:cubicBezTo>
                  <a:pt x="55" y="0"/>
                  <a:pt x="0" y="55"/>
                  <a:pt x="0" y="122"/>
                </a:cubicBezTo>
                <a:lnTo>
                  <a:pt x="0" y="1670"/>
                </a:lnTo>
                <a:cubicBezTo>
                  <a:pt x="874" y="1854"/>
                  <a:pt x="1558" y="2554"/>
                  <a:pt x="1717" y="3437"/>
                </a:cubicBezTo>
                <a:lnTo>
                  <a:pt x="3315" y="3437"/>
                </a:lnTo>
                <a:cubicBezTo>
                  <a:pt x="3382" y="3437"/>
                  <a:pt x="3438" y="3382"/>
                  <a:pt x="3438" y="3315"/>
                </a:cubicBezTo>
                <a:lnTo>
                  <a:pt x="3438" y="122"/>
                </a:lnTo>
                <a:cubicBezTo>
                  <a:pt x="3438" y="55"/>
                  <a:pt x="3382" y="0"/>
                  <a:pt x="3315" y="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 txBox="1"/>
          <p:nvPr/>
        </p:nvSpPr>
        <p:spPr>
          <a:xfrm>
            <a:off x="2081523" y="3686759"/>
            <a:ext cx="4632751" cy="350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Download </a:t>
            </a:r>
            <a:r>
              <a:rPr lang="en-US" sz="24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AUTOMATICO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delle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Fatture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Elettroniche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dal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Portale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Agenzia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Entrate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(SDI) con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lettura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scadenze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fatture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e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creazione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automatica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scadenziario</a:t>
            </a:r>
            <a:endParaRPr sz="2400" b="1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2173442" y="2880206"/>
            <a:ext cx="46185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Agenzie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delle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Entrate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17218542" y="3686759"/>
            <a:ext cx="4618570" cy="350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ctr">
              <a:lnSpc>
                <a:spcPct val="145833"/>
              </a:lnSpc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Lato Light"/>
                <a:sym typeface="Lato Light"/>
              </a:rPr>
              <a:t>Saldi</a:t>
            </a:r>
            <a:r>
              <a:rPr lang="en-US" sz="2400" dirty="0">
                <a:solidFill>
                  <a:schemeClr val="dk1"/>
                </a:solidFill>
                <a:latin typeface="Lato Light"/>
                <a:sym typeface="Lato Light"/>
              </a:rPr>
              <a:t> e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sym typeface="Lato Light"/>
              </a:rPr>
              <a:t>movimenti</a:t>
            </a:r>
            <a:r>
              <a:rPr lang="en-US" sz="2400" dirty="0">
                <a:solidFill>
                  <a:schemeClr val="dk1"/>
                </a:solidFill>
                <a:latin typeface="Lato Light"/>
                <a:sym typeface="Lato Light"/>
              </a:rPr>
              <a:t> live</a:t>
            </a:r>
            <a:endParaRPr lang="en-US" sz="2400" dirty="0"/>
          </a:p>
          <a:p>
            <a:pPr marL="342900" marR="0" lvl="0" indent="-34290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Aggregatore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Multibanca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dei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conti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/carte di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credito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con</a:t>
            </a:r>
          </a:p>
          <a:p>
            <a:pPr marR="0" lvl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Download AUTOMATICO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degli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Estratti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conto</a:t>
            </a:r>
            <a:r>
              <a:rPr lang="en-US" sz="2800" b="1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tramite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protocollo</a:t>
            </a:r>
            <a:r>
              <a:rPr lang="en-US" sz="24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PSD2</a:t>
            </a:r>
          </a:p>
        </p:txBody>
      </p:sp>
      <p:sp>
        <p:nvSpPr>
          <p:cNvPr id="76" name="Google Shape;76;p5"/>
          <p:cNvSpPr txBox="1"/>
          <p:nvPr/>
        </p:nvSpPr>
        <p:spPr>
          <a:xfrm>
            <a:off x="17585637" y="2928010"/>
            <a:ext cx="46185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Connettore</a:t>
            </a:r>
            <a:r>
              <a:rPr lang="en-US" sz="32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Fintech</a:t>
            </a:r>
            <a:endParaRPr sz="32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7262719" y="2804900"/>
            <a:ext cx="45740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Scadenzario</a:t>
            </a:r>
            <a:endParaRPr sz="48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5"/>
          <p:cNvSpPr txBox="1"/>
          <p:nvPr/>
        </p:nvSpPr>
        <p:spPr>
          <a:xfrm>
            <a:off x="12782094" y="2563817"/>
            <a:ext cx="413606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Incasssi</a:t>
            </a:r>
            <a:r>
              <a:rPr lang="en-US" sz="5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5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pagamenti</a:t>
            </a:r>
            <a:endParaRPr sz="5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1" name="Google Shape;81;p5"/>
          <p:cNvSpPr txBox="1"/>
          <p:nvPr/>
        </p:nvSpPr>
        <p:spPr>
          <a:xfrm>
            <a:off x="10615811" y="6087537"/>
            <a:ext cx="314220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Creazione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Prima NOTA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riconciliata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Scadenzario</a:t>
            </a:r>
            <a:endParaRPr sz="3200" b="1" dirty="0">
              <a:solidFill>
                <a:schemeClr val="bg1">
                  <a:lumMod val="50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5"/>
          <p:cNvSpPr/>
          <p:nvPr/>
        </p:nvSpPr>
        <p:spPr>
          <a:xfrm>
            <a:off x="11369223" y="9250737"/>
            <a:ext cx="1635384" cy="15456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C807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"/>
          <p:cNvSpPr txBox="1"/>
          <p:nvPr/>
        </p:nvSpPr>
        <p:spPr>
          <a:xfrm>
            <a:off x="4631788" y="10787990"/>
            <a:ext cx="15110252" cy="2274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Tracciato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esportazione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Prima Nota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Riconciliata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 per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Gestionali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contabili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  <a:endParaRPr sz="3200" b="1" dirty="0">
              <a:solidFill>
                <a:schemeClr val="accent6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A) Web service per ERP </a:t>
            </a:r>
            <a:r>
              <a:rPr lang="it-IT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Aziendale 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B) Csv; xml; Excel per </a:t>
            </a:r>
            <a:r>
              <a:rPr lang="en-US" sz="32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principali</a:t>
            </a: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SW  per </a:t>
            </a:r>
            <a:r>
              <a:rPr lang="en-US" sz="32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Studi</a:t>
            </a:r>
            <a:r>
              <a:rPr lang="en-US" sz="3200" dirty="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Commercialisti</a:t>
            </a:r>
            <a:endParaRPr sz="32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85" name="Google Shape;85;p5" descr="Testa con ingranaggi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11565" y="4842581"/>
            <a:ext cx="1410798" cy="1410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74;p5">
            <a:extLst>
              <a:ext uri="{FF2B5EF4-FFF2-40B4-BE49-F238E27FC236}">
                <a16:creationId xmlns:a16="http://schemas.microsoft.com/office/drawing/2014/main" id="{F04033DA-A59C-4EDC-97F6-7D33BDA0D567}"/>
              </a:ext>
            </a:extLst>
          </p:cNvPr>
          <p:cNvSpPr txBox="1"/>
          <p:nvPr/>
        </p:nvSpPr>
        <p:spPr>
          <a:xfrm>
            <a:off x="11878953" y="5688412"/>
            <a:ext cx="6159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AI </a:t>
            </a:r>
            <a:endParaRPr sz="28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1A892644-FD49-4A5A-A886-B7E9227C7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5667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/>
          <p:nvPr/>
        </p:nvSpPr>
        <p:spPr>
          <a:xfrm>
            <a:off x="7414149" y="612372"/>
            <a:ext cx="954940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Approfondimento DSCR</a:t>
            </a:r>
            <a:endParaRPr/>
          </a:p>
        </p:txBody>
      </p:sp>
      <p:sp>
        <p:nvSpPr>
          <p:cNvPr id="199" name="Google Shape;199;p10"/>
          <p:cNvSpPr txBox="1"/>
          <p:nvPr/>
        </p:nvSpPr>
        <p:spPr>
          <a:xfrm>
            <a:off x="2626178" y="1765525"/>
            <a:ext cx="1933307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Il 14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Febbraio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2019 è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stato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pubblicato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nella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Gazzetta Ufficiale il 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nuovo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codice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della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crisi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d’impresa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e </a:t>
            </a:r>
            <a:r>
              <a:rPr lang="en-US" sz="2800" b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dell’insolvenza</a:t>
            </a:r>
            <a:r>
              <a:rPr lang="en-US" sz="2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2019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(</a:t>
            </a:r>
            <a:r>
              <a:rPr lang="en-US" sz="2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D.L. n. 14 del 12 </a:t>
            </a:r>
            <a:r>
              <a:rPr lang="en-US" sz="2800" i="1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gennaio</a:t>
            </a:r>
            <a:r>
              <a:rPr lang="en-US" sz="2800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2019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sz="2800" dirty="0"/>
          </a:p>
        </p:txBody>
      </p:sp>
      <p:pic>
        <p:nvPicPr>
          <p:cNvPr id="200" name="Google Shape;20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5413" y="6224170"/>
            <a:ext cx="11017303" cy="55095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10"/>
          <p:cNvCxnSpPr/>
          <p:nvPr/>
        </p:nvCxnSpPr>
        <p:spPr>
          <a:xfrm rot="10800000">
            <a:off x="2470056" y="4264656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202" name="Google Shape;202;p10"/>
          <p:cNvSpPr/>
          <p:nvPr/>
        </p:nvSpPr>
        <p:spPr>
          <a:xfrm>
            <a:off x="4145703" y="3194300"/>
            <a:ext cx="6051279" cy="208179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DSCR  PROSPETTICO</a:t>
            </a:r>
            <a:endParaRPr dirty="0"/>
          </a:p>
        </p:txBody>
      </p:sp>
      <p:sp>
        <p:nvSpPr>
          <p:cNvPr id="203" name="Google Shape;203;p10"/>
          <p:cNvSpPr/>
          <p:nvPr/>
        </p:nvSpPr>
        <p:spPr>
          <a:xfrm>
            <a:off x="11429989" y="3407973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16033944" y="3980766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32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5" name="Google Shape;205;p10"/>
          <p:cNvCxnSpPr/>
          <p:nvPr/>
        </p:nvCxnSpPr>
        <p:spPr>
          <a:xfrm rot="10800000">
            <a:off x="13453740" y="4258845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206" name="Google Shape;206;p10"/>
          <p:cNvSpPr/>
          <p:nvPr/>
        </p:nvSpPr>
        <p:spPr>
          <a:xfrm flipH="1">
            <a:off x="15200759" y="3241595"/>
            <a:ext cx="5908311" cy="2034500"/>
          </a:xfrm>
          <a:prstGeom prst="chevron">
            <a:avLst>
              <a:gd name="adj" fmla="val 50000"/>
            </a:avLst>
          </a:prstGeom>
          <a:solidFill>
            <a:srgbClr val="FC0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10"/>
          <p:cNvSpPr/>
          <p:nvPr/>
        </p:nvSpPr>
        <p:spPr>
          <a:xfrm rot="10800000">
            <a:off x="12275910" y="3402162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rgbClr val="FC0D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16146939" y="3488342"/>
            <a:ext cx="4015949" cy="1569620"/>
          </a:xfrm>
          <a:prstGeom prst="rect">
            <a:avLst/>
          </a:prstGeom>
          <a:solidFill>
            <a:srgbClr val="FC0D1B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Indici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Crisi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d’impresa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alternativi</a:t>
            </a:r>
            <a:endParaRPr lang="en-US" sz="3200" b="1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Dati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RETROATTIVI</a:t>
            </a:r>
            <a:endParaRPr dirty="0"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16032" y="5522842"/>
            <a:ext cx="5586205" cy="68308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0"/>
          <p:cNvSpPr txBox="1"/>
          <p:nvPr/>
        </p:nvSpPr>
        <p:spPr>
          <a:xfrm>
            <a:off x="14162887" y="8061147"/>
            <a:ext cx="374211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3600" dirty="0" err="1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Attraverso</a:t>
            </a: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i</a:t>
            </a:r>
            <a:r>
              <a:rPr lang="en-US" sz="3600" dirty="0">
                <a:solidFill>
                  <a:schemeClr val="dk1"/>
                </a:solidFill>
                <a:latin typeface="Verdana"/>
                <a:ea typeface="Verdana"/>
                <a:sym typeface="Verdana"/>
              </a:rPr>
              <a:t> numeri di BILANCIO</a:t>
            </a:r>
            <a:endParaRPr sz="3600" dirty="0">
              <a:solidFill>
                <a:schemeClr val="dk1"/>
              </a:solidFill>
              <a:latin typeface="Verdana"/>
              <a:ea typeface="Verdana"/>
            </a:endParaRPr>
          </a:p>
        </p:txBody>
      </p:sp>
      <p:sp>
        <p:nvSpPr>
          <p:cNvPr id="17" name="Google Shape;208;p10">
            <a:extLst>
              <a:ext uri="{FF2B5EF4-FFF2-40B4-BE49-F238E27FC236}">
                <a16:creationId xmlns:a16="http://schemas.microsoft.com/office/drawing/2014/main" id="{E384DE1B-198E-44D3-BCEA-7D80D2AB4D31}"/>
              </a:ext>
            </a:extLst>
          </p:cNvPr>
          <p:cNvSpPr txBox="1"/>
          <p:nvPr/>
        </p:nvSpPr>
        <p:spPr>
          <a:xfrm>
            <a:off x="4261339" y="10996134"/>
            <a:ext cx="6836736" cy="1569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Banche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chiedono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questo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indice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che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rappresenta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la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reale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capacità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di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restituzione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 del </a:t>
            </a:r>
            <a:r>
              <a:rPr lang="en-US" sz="3200" b="1" dirty="0" err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debito</a:t>
            </a:r>
            <a:r>
              <a:rPr lang="en-US" sz="3200" b="1" dirty="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58187A4-DA8C-4850-A99A-908387A52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FEC48AF-CDD3-4A42-9808-3AD213BF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21" name="Google Shape;69;p5">
            <a:extLst>
              <a:ext uri="{FF2B5EF4-FFF2-40B4-BE49-F238E27FC236}">
                <a16:creationId xmlns:a16="http://schemas.microsoft.com/office/drawing/2014/main" id="{57B9ADF1-CDEB-4AA2-B547-C91B65F9C881}"/>
              </a:ext>
            </a:extLst>
          </p:cNvPr>
          <p:cNvSpPr txBox="1"/>
          <p:nvPr/>
        </p:nvSpPr>
        <p:spPr>
          <a:xfrm>
            <a:off x="2667152" y="764235"/>
            <a:ext cx="190395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105;p6">
            <a:extLst>
              <a:ext uri="{FF2B5EF4-FFF2-40B4-BE49-F238E27FC236}">
                <a16:creationId xmlns:a16="http://schemas.microsoft.com/office/drawing/2014/main" id="{278C3D42-6FEA-4DF2-90C4-05CA4CD00EA8}"/>
              </a:ext>
            </a:extLst>
          </p:cNvPr>
          <p:cNvSpPr/>
          <p:nvPr/>
        </p:nvSpPr>
        <p:spPr>
          <a:xfrm>
            <a:off x="1150246" y="2475863"/>
            <a:ext cx="6896979" cy="1509044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18;p6">
            <a:extLst>
              <a:ext uri="{FF2B5EF4-FFF2-40B4-BE49-F238E27FC236}">
                <a16:creationId xmlns:a16="http://schemas.microsoft.com/office/drawing/2014/main" id="{ADC36B42-7E1E-4254-AA6D-1927940C5038}"/>
              </a:ext>
            </a:extLst>
          </p:cNvPr>
          <p:cNvSpPr txBox="1"/>
          <p:nvPr/>
        </p:nvSpPr>
        <p:spPr>
          <a:xfrm>
            <a:off x="1446808" y="2876462"/>
            <a:ext cx="630385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Scadenzario</a:t>
            </a:r>
            <a:endParaRPr sz="4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AF89E88-B441-4580-ADC6-B39D99C08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933" y="6307775"/>
            <a:ext cx="7017176" cy="2207183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8FFD67E0-27CC-47FC-A1C3-4A6274E25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6048" y="6307775"/>
            <a:ext cx="6207698" cy="2860939"/>
          </a:xfrm>
          <a:prstGeom prst="rect">
            <a:avLst/>
          </a:prstGeom>
        </p:spPr>
      </p:pic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F5077AAD-480B-4EDB-AEE2-34A129FCB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449276"/>
              </p:ext>
            </p:extLst>
          </p:nvPr>
        </p:nvGraphicFramePr>
        <p:xfrm>
          <a:off x="9688872" y="4355825"/>
          <a:ext cx="8103828" cy="611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4299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8FEC48AF-CDD3-4A42-9808-3AD213BF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21" name="Google Shape;69;p5">
            <a:extLst>
              <a:ext uri="{FF2B5EF4-FFF2-40B4-BE49-F238E27FC236}">
                <a16:creationId xmlns:a16="http://schemas.microsoft.com/office/drawing/2014/main" id="{57B9ADF1-CDEB-4AA2-B547-C91B65F9C881}"/>
              </a:ext>
            </a:extLst>
          </p:cNvPr>
          <p:cNvSpPr txBox="1"/>
          <p:nvPr/>
        </p:nvSpPr>
        <p:spPr>
          <a:xfrm>
            <a:off x="2667152" y="764235"/>
            <a:ext cx="190395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funziona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Google Shape;105;p6">
            <a:extLst>
              <a:ext uri="{FF2B5EF4-FFF2-40B4-BE49-F238E27FC236}">
                <a16:creationId xmlns:a16="http://schemas.microsoft.com/office/drawing/2014/main" id="{278C3D42-6FEA-4DF2-90C4-05CA4CD00EA8}"/>
              </a:ext>
            </a:extLst>
          </p:cNvPr>
          <p:cNvSpPr/>
          <p:nvPr/>
        </p:nvSpPr>
        <p:spPr>
          <a:xfrm>
            <a:off x="1150246" y="2475863"/>
            <a:ext cx="7079354" cy="1509044"/>
          </a:xfrm>
          <a:prstGeom prst="chevron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" name="Google Shape;118;p6">
            <a:extLst>
              <a:ext uri="{FF2B5EF4-FFF2-40B4-BE49-F238E27FC236}">
                <a16:creationId xmlns:a16="http://schemas.microsoft.com/office/drawing/2014/main" id="{ADC36B42-7E1E-4254-AA6D-1927940C5038}"/>
              </a:ext>
            </a:extLst>
          </p:cNvPr>
          <p:cNvSpPr txBox="1"/>
          <p:nvPr/>
        </p:nvSpPr>
        <p:spPr>
          <a:xfrm>
            <a:off x="575123" y="2876462"/>
            <a:ext cx="8586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Incassi</a:t>
            </a:r>
            <a:r>
              <a:rPr lang="en-US" sz="4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40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pagamenti</a:t>
            </a:r>
            <a:endParaRPr sz="40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4DA6861-4B44-420F-893D-436C90C90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843"/>
          <a:stretch/>
        </p:blipFill>
        <p:spPr>
          <a:xfrm>
            <a:off x="2742947" y="4385506"/>
            <a:ext cx="18891756" cy="710604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A52565-A3EC-410E-B0EF-0F0BF6F9BD88}"/>
              </a:ext>
            </a:extLst>
          </p:cNvPr>
          <p:cNvSpPr txBox="1"/>
          <p:nvPr/>
        </p:nvSpPr>
        <p:spPr>
          <a:xfrm>
            <a:off x="7305374" y="11270290"/>
            <a:ext cx="184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3600">
                <a:solidFill>
                  <a:schemeClr val="dk2"/>
                </a:solidFill>
                <a:latin typeface="Poppins"/>
                <a:cs typeface="Poppins"/>
              </a:defRPr>
            </a:lvl1pPr>
          </a:lstStyle>
          <a:p>
            <a:r>
              <a:rPr lang="it-IT" dirty="0"/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46639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Google Shape;91;p6"/>
          <p:cNvCxnSpPr/>
          <p:nvPr/>
        </p:nvCxnSpPr>
        <p:spPr>
          <a:xfrm rot="10800000">
            <a:off x="2382972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cxnSp>
        <p:nvCxnSpPr>
          <p:cNvPr id="92" name="Google Shape;92;p6"/>
          <p:cNvCxnSpPr/>
          <p:nvPr/>
        </p:nvCxnSpPr>
        <p:spPr>
          <a:xfrm rot="10800000">
            <a:off x="13366657" y="3467100"/>
            <a:ext cx="8628019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93" name="Google Shape;93;p6"/>
          <p:cNvSpPr/>
          <p:nvPr/>
        </p:nvSpPr>
        <p:spPr>
          <a:xfrm>
            <a:off x="2382974" y="4653643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2382975" y="4653643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5" name="Google Shape;95;p6"/>
          <p:cNvSpPr/>
          <p:nvPr/>
        </p:nvSpPr>
        <p:spPr>
          <a:xfrm>
            <a:off x="2382974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6" name="Google Shape;96;p6"/>
          <p:cNvSpPr/>
          <p:nvPr/>
        </p:nvSpPr>
        <p:spPr>
          <a:xfrm>
            <a:off x="2382975" y="6264910"/>
            <a:ext cx="1181100" cy="1181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3366658" y="4653643"/>
            <a:ext cx="8628017" cy="1484598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13366659" y="4653643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13366658" y="6264910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0" name="Google Shape;100;p6"/>
          <p:cNvSpPr/>
          <p:nvPr/>
        </p:nvSpPr>
        <p:spPr>
          <a:xfrm>
            <a:off x="13366659" y="6264910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13366658" y="7871097"/>
            <a:ext cx="8628017" cy="118618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2" name="Google Shape;102;p6"/>
          <p:cNvSpPr/>
          <p:nvPr/>
        </p:nvSpPr>
        <p:spPr>
          <a:xfrm>
            <a:off x="13366659" y="7871097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13366658" y="9230645"/>
            <a:ext cx="8628017" cy="1687129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13366659" y="9472204"/>
            <a:ext cx="1181100" cy="1181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4094305" y="2988816"/>
            <a:ext cx="5205358" cy="968189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6" name="Google Shape;106;p6"/>
          <p:cNvSpPr/>
          <p:nvPr/>
        </p:nvSpPr>
        <p:spPr>
          <a:xfrm flipH="1">
            <a:off x="15080409" y="2988816"/>
            <a:ext cx="5202936" cy="968189"/>
          </a:xfrm>
          <a:prstGeom prst="chevron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11342905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" name="Google Shape;108;p6"/>
          <p:cNvSpPr/>
          <p:nvPr/>
        </p:nvSpPr>
        <p:spPr>
          <a:xfrm rot="10800000">
            <a:off x="12188826" y="2610417"/>
            <a:ext cx="845921" cy="1717099"/>
          </a:xfrm>
          <a:custGeom>
            <a:avLst/>
            <a:gdLst/>
            <a:ahLst/>
            <a:cxnLst/>
            <a:rect l="l" t="t" r="r" b="b"/>
            <a:pathLst>
              <a:path w="845921" h="1717099" extrusionOk="0">
                <a:moveTo>
                  <a:pt x="845921" y="0"/>
                </a:moveTo>
                <a:lnTo>
                  <a:pt x="845921" y="1717099"/>
                </a:lnTo>
                <a:lnTo>
                  <a:pt x="771371" y="1713334"/>
                </a:lnTo>
                <a:cubicBezTo>
                  <a:pt x="338103" y="1669333"/>
                  <a:pt x="0" y="1303426"/>
                  <a:pt x="0" y="858549"/>
                </a:cubicBezTo>
                <a:cubicBezTo>
                  <a:pt x="0" y="413673"/>
                  <a:pt x="338103" y="47765"/>
                  <a:pt x="771371" y="376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09" name="Google Shape;109;p6"/>
          <p:cNvCxnSpPr/>
          <p:nvPr/>
        </p:nvCxnSpPr>
        <p:spPr>
          <a:xfrm>
            <a:off x="12188825" y="4653643"/>
            <a:ext cx="0" cy="7595688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oval" w="lg" len="lg"/>
            <a:tailEnd type="oval" w="lg" len="lg"/>
          </a:ln>
        </p:spPr>
      </p:cxnSp>
      <p:sp>
        <p:nvSpPr>
          <p:cNvPr id="110" name="Google Shape;110;p6"/>
          <p:cNvSpPr/>
          <p:nvPr/>
        </p:nvSpPr>
        <p:spPr>
          <a:xfrm>
            <a:off x="2651809" y="8139931"/>
            <a:ext cx="640009" cy="643431"/>
          </a:xfrm>
          <a:custGeom>
            <a:avLst/>
            <a:gdLst/>
            <a:ahLst/>
            <a:cxnLst/>
            <a:rect l="l" t="t" r="r" b="b"/>
            <a:pathLst>
              <a:path w="296500" h="298092" extrusionOk="0">
                <a:moveTo>
                  <a:pt x="135191" y="228696"/>
                </a:moveTo>
                <a:cubicBezTo>
                  <a:pt x="143784" y="228696"/>
                  <a:pt x="152423" y="231967"/>
                  <a:pt x="159083" y="238508"/>
                </a:cubicBezTo>
                <a:cubicBezTo>
                  <a:pt x="163762" y="243232"/>
                  <a:pt x="169881" y="245776"/>
                  <a:pt x="176361" y="245776"/>
                </a:cubicBezTo>
                <a:cubicBezTo>
                  <a:pt x="183200" y="245776"/>
                  <a:pt x="189319" y="243232"/>
                  <a:pt x="193999" y="238508"/>
                </a:cubicBezTo>
                <a:cubicBezTo>
                  <a:pt x="205517" y="226879"/>
                  <a:pt x="223515" y="225425"/>
                  <a:pt x="236833" y="234510"/>
                </a:cubicBezTo>
                <a:cubicBezTo>
                  <a:pt x="238993" y="235964"/>
                  <a:pt x="239353" y="238871"/>
                  <a:pt x="237913" y="241052"/>
                </a:cubicBezTo>
                <a:cubicBezTo>
                  <a:pt x="236474" y="242869"/>
                  <a:pt x="233954" y="243596"/>
                  <a:pt x="231794" y="241779"/>
                </a:cubicBezTo>
                <a:cubicBezTo>
                  <a:pt x="222075" y="235237"/>
                  <a:pt x="208757" y="236328"/>
                  <a:pt x="200478" y="245049"/>
                </a:cubicBezTo>
                <a:cubicBezTo>
                  <a:pt x="193999" y="251591"/>
                  <a:pt x="185720" y="255225"/>
                  <a:pt x="176361" y="255225"/>
                </a:cubicBezTo>
                <a:cubicBezTo>
                  <a:pt x="167722" y="255225"/>
                  <a:pt x="159083" y="251591"/>
                  <a:pt x="152603" y="245049"/>
                </a:cubicBezTo>
                <a:cubicBezTo>
                  <a:pt x="143245" y="235237"/>
                  <a:pt x="127406" y="235237"/>
                  <a:pt x="117688" y="245049"/>
                </a:cubicBezTo>
                <a:cubicBezTo>
                  <a:pt x="111568" y="251591"/>
                  <a:pt x="102929" y="255225"/>
                  <a:pt x="94290" y="255225"/>
                </a:cubicBezTo>
                <a:cubicBezTo>
                  <a:pt x="84931" y="255225"/>
                  <a:pt x="76652" y="251591"/>
                  <a:pt x="70173" y="245049"/>
                </a:cubicBezTo>
                <a:cubicBezTo>
                  <a:pt x="66934" y="241415"/>
                  <a:pt x="62614" y="239235"/>
                  <a:pt x="57935" y="238145"/>
                </a:cubicBezTo>
                <a:cubicBezTo>
                  <a:pt x="55415" y="237781"/>
                  <a:pt x="53975" y="235237"/>
                  <a:pt x="54335" y="232693"/>
                </a:cubicBezTo>
                <a:cubicBezTo>
                  <a:pt x="55055" y="230513"/>
                  <a:pt x="57215" y="228696"/>
                  <a:pt x="59734" y="229423"/>
                </a:cubicBezTo>
                <a:cubicBezTo>
                  <a:pt x="66214" y="230513"/>
                  <a:pt x="71973" y="233784"/>
                  <a:pt x="76652" y="238508"/>
                </a:cubicBezTo>
                <a:cubicBezTo>
                  <a:pt x="81332" y="243232"/>
                  <a:pt x="87451" y="245776"/>
                  <a:pt x="94290" y="245776"/>
                </a:cubicBezTo>
                <a:cubicBezTo>
                  <a:pt x="100770" y="245776"/>
                  <a:pt x="106889" y="243232"/>
                  <a:pt x="111568" y="238508"/>
                </a:cubicBezTo>
                <a:cubicBezTo>
                  <a:pt x="118048" y="231967"/>
                  <a:pt x="126597" y="228696"/>
                  <a:pt x="135191" y="228696"/>
                </a:cubicBezTo>
                <a:close/>
                <a:moveTo>
                  <a:pt x="239257" y="187420"/>
                </a:moveTo>
                <a:cubicBezTo>
                  <a:pt x="248235" y="187420"/>
                  <a:pt x="256854" y="191055"/>
                  <a:pt x="262958" y="197232"/>
                </a:cubicBezTo>
                <a:cubicBezTo>
                  <a:pt x="264754" y="199050"/>
                  <a:pt x="264754" y="201957"/>
                  <a:pt x="262958" y="203774"/>
                </a:cubicBezTo>
                <a:cubicBezTo>
                  <a:pt x="261163" y="205591"/>
                  <a:pt x="258290" y="205591"/>
                  <a:pt x="256495" y="203774"/>
                </a:cubicBezTo>
                <a:cubicBezTo>
                  <a:pt x="247158" y="193962"/>
                  <a:pt x="231357" y="193962"/>
                  <a:pt x="221661" y="203774"/>
                </a:cubicBezTo>
                <a:cubicBezTo>
                  <a:pt x="215197" y="210315"/>
                  <a:pt x="206938" y="213949"/>
                  <a:pt x="197960" y="213949"/>
                </a:cubicBezTo>
                <a:cubicBezTo>
                  <a:pt x="188982" y="213949"/>
                  <a:pt x="180723" y="210315"/>
                  <a:pt x="174259" y="203774"/>
                </a:cubicBezTo>
                <a:cubicBezTo>
                  <a:pt x="164563" y="193962"/>
                  <a:pt x="149121" y="193962"/>
                  <a:pt x="139425" y="203774"/>
                </a:cubicBezTo>
                <a:cubicBezTo>
                  <a:pt x="133321" y="210315"/>
                  <a:pt x="124702" y="213949"/>
                  <a:pt x="115724" y="213949"/>
                </a:cubicBezTo>
                <a:cubicBezTo>
                  <a:pt x="106747" y="213949"/>
                  <a:pt x="98487" y="210315"/>
                  <a:pt x="92023" y="203774"/>
                </a:cubicBezTo>
                <a:cubicBezTo>
                  <a:pt x="82327" y="193962"/>
                  <a:pt x="66527" y="193962"/>
                  <a:pt x="57190" y="203774"/>
                </a:cubicBezTo>
                <a:cubicBezTo>
                  <a:pt x="52880" y="208135"/>
                  <a:pt x="47135" y="211405"/>
                  <a:pt x="41030" y="212859"/>
                </a:cubicBezTo>
                <a:cubicBezTo>
                  <a:pt x="38516" y="213223"/>
                  <a:pt x="36002" y="211769"/>
                  <a:pt x="35643" y="209588"/>
                </a:cubicBezTo>
                <a:cubicBezTo>
                  <a:pt x="34925" y="207045"/>
                  <a:pt x="36361" y="204501"/>
                  <a:pt x="38875" y="204137"/>
                </a:cubicBezTo>
                <a:cubicBezTo>
                  <a:pt x="43543" y="203047"/>
                  <a:pt x="47494" y="200503"/>
                  <a:pt x="50726" y="197232"/>
                </a:cubicBezTo>
                <a:cubicBezTo>
                  <a:pt x="64013" y="184150"/>
                  <a:pt x="85200" y="184150"/>
                  <a:pt x="98487" y="197232"/>
                </a:cubicBezTo>
                <a:cubicBezTo>
                  <a:pt x="102796" y="201957"/>
                  <a:pt x="109260" y="204501"/>
                  <a:pt x="115724" y="204501"/>
                </a:cubicBezTo>
                <a:cubicBezTo>
                  <a:pt x="122547" y="204501"/>
                  <a:pt x="128293" y="201957"/>
                  <a:pt x="133321" y="197232"/>
                </a:cubicBezTo>
                <a:cubicBezTo>
                  <a:pt x="146248" y="184150"/>
                  <a:pt x="167436" y="184150"/>
                  <a:pt x="180723" y="197232"/>
                </a:cubicBezTo>
                <a:cubicBezTo>
                  <a:pt x="185391" y="201957"/>
                  <a:pt x="191496" y="204501"/>
                  <a:pt x="197960" y="204501"/>
                </a:cubicBezTo>
                <a:cubicBezTo>
                  <a:pt x="204424" y="204501"/>
                  <a:pt x="210888" y="201957"/>
                  <a:pt x="215197" y="197232"/>
                </a:cubicBezTo>
                <a:cubicBezTo>
                  <a:pt x="221661" y="191055"/>
                  <a:pt x="230280" y="187420"/>
                  <a:pt x="239257" y="187420"/>
                </a:cubicBezTo>
                <a:close/>
                <a:moveTo>
                  <a:pt x="7140" y="181691"/>
                </a:moveTo>
                <a:cubicBezTo>
                  <a:pt x="9663" y="181333"/>
                  <a:pt x="11825" y="182407"/>
                  <a:pt x="12546" y="184914"/>
                </a:cubicBezTo>
                <a:cubicBezTo>
                  <a:pt x="28766" y="246160"/>
                  <a:pt x="84634" y="288780"/>
                  <a:pt x="148432" y="288780"/>
                </a:cubicBezTo>
                <a:cubicBezTo>
                  <a:pt x="211869" y="288780"/>
                  <a:pt x="267737" y="246160"/>
                  <a:pt x="283956" y="184914"/>
                </a:cubicBezTo>
                <a:cubicBezTo>
                  <a:pt x="284317" y="182407"/>
                  <a:pt x="286840" y="180975"/>
                  <a:pt x="289363" y="181691"/>
                </a:cubicBezTo>
                <a:cubicBezTo>
                  <a:pt x="291886" y="182407"/>
                  <a:pt x="293328" y="184914"/>
                  <a:pt x="292607" y="187063"/>
                </a:cubicBezTo>
                <a:cubicBezTo>
                  <a:pt x="275666" y="252606"/>
                  <a:pt x="216194" y="298092"/>
                  <a:pt x="148432" y="298092"/>
                </a:cubicBezTo>
                <a:cubicBezTo>
                  <a:pt x="80309" y="298092"/>
                  <a:pt x="21197" y="252606"/>
                  <a:pt x="3896" y="187063"/>
                </a:cubicBezTo>
                <a:cubicBezTo>
                  <a:pt x="3175" y="184914"/>
                  <a:pt x="4617" y="182407"/>
                  <a:pt x="7140" y="181691"/>
                </a:cubicBezTo>
                <a:close/>
                <a:moveTo>
                  <a:pt x="148432" y="147673"/>
                </a:moveTo>
                <a:cubicBezTo>
                  <a:pt x="157082" y="147673"/>
                  <a:pt x="165012" y="150884"/>
                  <a:pt x="171500" y="157305"/>
                </a:cubicBezTo>
                <a:cubicBezTo>
                  <a:pt x="180511" y="166224"/>
                  <a:pt x="196009" y="166224"/>
                  <a:pt x="205020" y="157305"/>
                </a:cubicBezTo>
                <a:cubicBezTo>
                  <a:pt x="211508" y="150884"/>
                  <a:pt x="219438" y="147673"/>
                  <a:pt x="228449" y="147673"/>
                </a:cubicBezTo>
                <a:cubicBezTo>
                  <a:pt x="237099" y="147673"/>
                  <a:pt x="245029" y="150884"/>
                  <a:pt x="251517" y="157305"/>
                </a:cubicBezTo>
                <a:cubicBezTo>
                  <a:pt x="255842" y="161586"/>
                  <a:pt x="261970" y="163727"/>
                  <a:pt x="268457" y="163727"/>
                </a:cubicBezTo>
                <a:cubicBezTo>
                  <a:pt x="274585" y="163727"/>
                  <a:pt x="280712" y="161586"/>
                  <a:pt x="285038" y="157305"/>
                </a:cubicBezTo>
                <a:cubicBezTo>
                  <a:pt x="286840" y="155165"/>
                  <a:pt x="289723" y="155165"/>
                  <a:pt x="291526" y="157305"/>
                </a:cubicBezTo>
                <a:cubicBezTo>
                  <a:pt x="293328" y="158732"/>
                  <a:pt x="293328" y="161586"/>
                  <a:pt x="291526" y="163370"/>
                </a:cubicBezTo>
                <a:cubicBezTo>
                  <a:pt x="285038" y="169435"/>
                  <a:pt x="277108" y="173002"/>
                  <a:pt x="268457" y="173002"/>
                </a:cubicBezTo>
                <a:cubicBezTo>
                  <a:pt x="259447" y="173002"/>
                  <a:pt x="251517" y="169435"/>
                  <a:pt x="245029" y="163370"/>
                </a:cubicBezTo>
                <a:cubicBezTo>
                  <a:pt x="240704" y="159089"/>
                  <a:pt x="234576" y="156592"/>
                  <a:pt x="228449" y="156592"/>
                </a:cubicBezTo>
                <a:cubicBezTo>
                  <a:pt x="221961" y="156592"/>
                  <a:pt x="215834" y="158732"/>
                  <a:pt x="211508" y="163370"/>
                </a:cubicBezTo>
                <a:cubicBezTo>
                  <a:pt x="198533" y="175856"/>
                  <a:pt x="177988" y="175856"/>
                  <a:pt x="165012" y="163370"/>
                </a:cubicBezTo>
                <a:cubicBezTo>
                  <a:pt x="160687" y="158732"/>
                  <a:pt x="154559" y="156592"/>
                  <a:pt x="148432" y="156592"/>
                </a:cubicBezTo>
                <a:cubicBezTo>
                  <a:pt x="141944" y="156592"/>
                  <a:pt x="135816" y="158732"/>
                  <a:pt x="131491" y="163370"/>
                </a:cubicBezTo>
                <a:cubicBezTo>
                  <a:pt x="118515" y="175856"/>
                  <a:pt x="97970" y="175856"/>
                  <a:pt x="84995" y="163370"/>
                </a:cubicBezTo>
                <a:cubicBezTo>
                  <a:pt x="75623" y="154095"/>
                  <a:pt x="60845" y="154095"/>
                  <a:pt x="51474" y="163370"/>
                </a:cubicBezTo>
                <a:cubicBezTo>
                  <a:pt x="38498" y="175856"/>
                  <a:pt x="17953" y="175856"/>
                  <a:pt x="4977" y="163370"/>
                </a:cubicBezTo>
                <a:cubicBezTo>
                  <a:pt x="3175" y="161586"/>
                  <a:pt x="3175" y="158732"/>
                  <a:pt x="4977" y="157305"/>
                </a:cubicBezTo>
                <a:cubicBezTo>
                  <a:pt x="6779" y="155165"/>
                  <a:pt x="9663" y="155165"/>
                  <a:pt x="11465" y="157305"/>
                </a:cubicBezTo>
                <a:cubicBezTo>
                  <a:pt x="15790" y="161586"/>
                  <a:pt x="21918" y="163727"/>
                  <a:pt x="28406" y="163727"/>
                </a:cubicBezTo>
                <a:cubicBezTo>
                  <a:pt x="34533" y="163727"/>
                  <a:pt x="40660" y="161586"/>
                  <a:pt x="44986" y="157305"/>
                </a:cubicBezTo>
                <a:cubicBezTo>
                  <a:pt x="57962" y="144463"/>
                  <a:pt x="78507" y="144463"/>
                  <a:pt x="91482" y="157305"/>
                </a:cubicBezTo>
                <a:cubicBezTo>
                  <a:pt x="100854" y="166224"/>
                  <a:pt x="115632" y="166224"/>
                  <a:pt x="125003" y="157305"/>
                </a:cubicBezTo>
                <a:cubicBezTo>
                  <a:pt x="131491" y="150884"/>
                  <a:pt x="139421" y="147673"/>
                  <a:pt x="148432" y="147673"/>
                </a:cubicBezTo>
                <a:close/>
                <a:moveTo>
                  <a:pt x="166149" y="90152"/>
                </a:moveTo>
                <a:lnTo>
                  <a:pt x="166149" y="114673"/>
                </a:lnTo>
                <a:lnTo>
                  <a:pt x="223658" y="114673"/>
                </a:lnTo>
                <a:lnTo>
                  <a:pt x="223658" y="90152"/>
                </a:lnTo>
                <a:lnTo>
                  <a:pt x="166149" y="90152"/>
                </a:lnTo>
                <a:close/>
                <a:moveTo>
                  <a:pt x="166149" y="56615"/>
                </a:moveTo>
                <a:lnTo>
                  <a:pt x="166149" y="81137"/>
                </a:lnTo>
                <a:lnTo>
                  <a:pt x="223658" y="81137"/>
                </a:lnTo>
                <a:lnTo>
                  <a:pt x="223658" y="56615"/>
                </a:lnTo>
                <a:lnTo>
                  <a:pt x="166149" y="56615"/>
                </a:lnTo>
                <a:close/>
                <a:moveTo>
                  <a:pt x="247877" y="45899"/>
                </a:moveTo>
                <a:cubicBezTo>
                  <a:pt x="249692" y="44450"/>
                  <a:pt x="252957" y="44450"/>
                  <a:pt x="254409" y="45899"/>
                </a:cubicBezTo>
                <a:cubicBezTo>
                  <a:pt x="279083" y="71265"/>
                  <a:pt x="293960" y="104240"/>
                  <a:pt x="296500" y="139390"/>
                </a:cubicBezTo>
                <a:cubicBezTo>
                  <a:pt x="296500" y="141926"/>
                  <a:pt x="294686" y="143738"/>
                  <a:pt x="292509" y="144100"/>
                </a:cubicBezTo>
                <a:cubicBezTo>
                  <a:pt x="292146" y="144100"/>
                  <a:pt x="292146" y="144100"/>
                  <a:pt x="291783" y="144100"/>
                </a:cubicBezTo>
                <a:cubicBezTo>
                  <a:pt x="289606" y="144100"/>
                  <a:pt x="287792" y="142289"/>
                  <a:pt x="287429" y="139752"/>
                </a:cubicBezTo>
                <a:cubicBezTo>
                  <a:pt x="284889" y="107139"/>
                  <a:pt x="270737" y="75976"/>
                  <a:pt x="247877" y="52422"/>
                </a:cubicBezTo>
                <a:cubicBezTo>
                  <a:pt x="246063" y="50610"/>
                  <a:pt x="246063" y="47711"/>
                  <a:pt x="247877" y="45899"/>
                </a:cubicBezTo>
                <a:close/>
                <a:moveTo>
                  <a:pt x="166149" y="23079"/>
                </a:moveTo>
                <a:lnTo>
                  <a:pt x="166149" y="47600"/>
                </a:lnTo>
                <a:lnTo>
                  <a:pt x="223658" y="47600"/>
                </a:lnTo>
                <a:lnTo>
                  <a:pt x="223658" y="23079"/>
                </a:lnTo>
                <a:lnTo>
                  <a:pt x="166149" y="23079"/>
                </a:lnTo>
                <a:close/>
                <a:moveTo>
                  <a:pt x="135895" y="1949"/>
                </a:moveTo>
                <a:cubicBezTo>
                  <a:pt x="138053" y="1588"/>
                  <a:pt x="140569" y="3392"/>
                  <a:pt x="140929" y="5917"/>
                </a:cubicBezTo>
                <a:cubicBezTo>
                  <a:pt x="140929" y="8443"/>
                  <a:pt x="139131" y="10608"/>
                  <a:pt x="136614" y="10968"/>
                </a:cubicBezTo>
                <a:cubicBezTo>
                  <a:pt x="67948" y="16380"/>
                  <a:pt x="14380" y="70860"/>
                  <a:pt x="8988" y="139772"/>
                </a:cubicBezTo>
                <a:cubicBezTo>
                  <a:pt x="8628" y="142298"/>
                  <a:pt x="6831" y="144102"/>
                  <a:pt x="4674" y="144102"/>
                </a:cubicBezTo>
                <a:cubicBezTo>
                  <a:pt x="4314" y="144102"/>
                  <a:pt x="4314" y="144102"/>
                  <a:pt x="3955" y="144102"/>
                </a:cubicBezTo>
                <a:cubicBezTo>
                  <a:pt x="1438" y="143741"/>
                  <a:pt x="0" y="141937"/>
                  <a:pt x="0" y="139412"/>
                </a:cubicBezTo>
                <a:cubicBezTo>
                  <a:pt x="5752" y="65809"/>
                  <a:pt x="62555" y="7721"/>
                  <a:pt x="135895" y="1949"/>
                </a:cubicBezTo>
                <a:close/>
                <a:moveTo>
                  <a:pt x="161476" y="0"/>
                </a:moveTo>
                <a:cubicBezTo>
                  <a:pt x="163992" y="0"/>
                  <a:pt x="166149" y="2163"/>
                  <a:pt x="166149" y="4688"/>
                </a:cubicBezTo>
                <a:lnTo>
                  <a:pt x="166149" y="14063"/>
                </a:lnTo>
                <a:lnTo>
                  <a:pt x="223658" y="14063"/>
                </a:lnTo>
                <a:lnTo>
                  <a:pt x="223658" y="4688"/>
                </a:lnTo>
                <a:cubicBezTo>
                  <a:pt x="223658" y="2163"/>
                  <a:pt x="225815" y="0"/>
                  <a:pt x="228331" y="0"/>
                </a:cubicBezTo>
                <a:cubicBezTo>
                  <a:pt x="230847" y="0"/>
                  <a:pt x="233004" y="2163"/>
                  <a:pt x="233004" y="4688"/>
                </a:cubicBezTo>
                <a:lnTo>
                  <a:pt x="233004" y="133064"/>
                </a:lnTo>
                <a:cubicBezTo>
                  <a:pt x="233004" y="135588"/>
                  <a:pt x="230847" y="137752"/>
                  <a:pt x="228331" y="137752"/>
                </a:cubicBezTo>
                <a:cubicBezTo>
                  <a:pt x="225815" y="137752"/>
                  <a:pt x="223658" y="135588"/>
                  <a:pt x="223658" y="133064"/>
                </a:cubicBezTo>
                <a:lnTo>
                  <a:pt x="223658" y="123688"/>
                </a:lnTo>
                <a:lnTo>
                  <a:pt x="166149" y="123688"/>
                </a:lnTo>
                <a:lnTo>
                  <a:pt x="166149" y="133064"/>
                </a:lnTo>
                <a:cubicBezTo>
                  <a:pt x="166149" y="135588"/>
                  <a:pt x="163992" y="137752"/>
                  <a:pt x="161476" y="137752"/>
                </a:cubicBezTo>
                <a:cubicBezTo>
                  <a:pt x="158960" y="137752"/>
                  <a:pt x="157163" y="135588"/>
                  <a:pt x="157163" y="133064"/>
                </a:cubicBezTo>
                <a:lnTo>
                  <a:pt x="157163" y="4688"/>
                </a:lnTo>
                <a:cubicBezTo>
                  <a:pt x="157163" y="2163"/>
                  <a:pt x="158960" y="0"/>
                  <a:pt x="1614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2648387" y="9742750"/>
            <a:ext cx="643431" cy="640008"/>
          </a:xfrm>
          <a:custGeom>
            <a:avLst/>
            <a:gdLst/>
            <a:ahLst/>
            <a:cxnLst/>
            <a:rect l="l" t="t" r="r" b="b"/>
            <a:pathLst>
              <a:path w="298090" h="296522" extrusionOk="0">
                <a:moveTo>
                  <a:pt x="229743" y="289038"/>
                </a:moveTo>
                <a:cubicBezTo>
                  <a:pt x="231648" y="287337"/>
                  <a:pt x="234696" y="287337"/>
                  <a:pt x="236601" y="289038"/>
                </a:cubicBezTo>
                <a:cubicBezTo>
                  <a:pt x="237363" y="289718"/>
                  <a:pt x="237744" y="291079"/>
                  <a:pt x="237744" y="292100"/>
                </a:cubicBezTo>
                <a:cubicBezTo>
                  <a:pt x="237744" y="293120"/>
                  <a:pt x="237363" y="294481"/>
                  <a:pt x="236601" y="295161"/>
                </a:cubicBezTo>
                <a:cubicBezTo>
                  <a:pt x="235839" y="295842"/>
                  <a:pt x="234315" y="296522"/>
                  <a:pt x="233172" y="296522"/>
                </a:cubicBezTo>
                <a:cubicBezTo>
                  <a:pt x="232029" y="296522"/>
                  <a:pt x="230886" y="295842"/>
                  <a:pt x="229743" y="295161"/>
                </a:cubicBezTo>
                <a:cubicBezTo>
                  <a:pt x="228981" y="294481"/>
                  <a:pt x="228600" y="293120"/>
                  <a:pt x="228600" y="292100"/>
                </a:cubicBezTo>
                <a:cubicBezTo>
                  <a:pt x="228600" y="291079"/>
                  <a:pt x="228981" y="289718"/>
                  <a:pt x="229743" y="289038"/>
                </a:cubicBezTo>
                <a:close/>
                <a:moveTo>
                  <a:pt x="271018" y="279223"/>
                </a:moveTo>
                <a:cubicBezTo>
                  <a:pt x="272923" y="277812"/>
                  <a:pt x="275971" y="277812"/>
                  <a:pt x="277876" y="279223"/>
                </a:cubicBezTo>
                <a:cubicBezTo>
                  <a:pt x="278638" y="279929"/>
                  <a:pt x="279019" y="281340"/>
                  <a:pt x="279019" y="282398"/>
                </a:cubicBezTo>
                <a:cubicBezTo>
                  <a:pt x="279019" y="283457"/>
                  <a:pt x="278638" y="284868"/>
                  <a:pt x="277876" y="285573"/>
                </a:cubicBezTo>
                <a:cubicBezTo>
                  <a:pt x="277114" y="286279"/>
                  <a:pt x="275971" y="286984"/>
                  <a:pt x="274447" y="286984"/>
                </a:cubicBezTo>
                <a:cubicBezTo>
                  <a:pt x="273304" y="286984"/>
                  <a:pt x="272161" y="286279"/>
                  <a:pt x="271018" y="285573"/>
                </a:cubicBezTo>
                <a:cubicBezTo>
                  <a:pt x="270256" y="284868"/>
                  <a:pt x="269875" y="283457"/>
                  <a:pt x="269875" y="282398"/>
                </a:cubicBezTo>
                <a:cubicBezTo>
                  <a:pt x="269875" y="281340"/>
                  <a:pt x="270256" y="279929"/>
                  <a:pt x="271018" y="279223"/>
                </a:cubicBezTo>
                <a:close/>
                <a:moveTo>
                  <a:pt x="190378" y="279223"/>
                </a:moveTo>
                <a:cubicBezTo>
                  <a:pt x="191844" y="277812"/>
                  <a:pt x="195141" y="277812"/>
                  <a:pt x="196606" y="279223"/>
                </a:cubicBezTo>
                <a:cubicBezTo>
                  <a:pt x="197705" y="280282"/>
                  <a:pt x="198072" y="281340"/>
                  <a:pt x="198072" y="282398"/>
                </a:cubicBezTo>
                <a:cubicBezTo>
                  <a:pt x="198072" y="283457"/>
                  <a:pt x="197705" y="284868"/>
                  <a:pt x="196606" y="285573"/>
                </a:cubicBezTo>
                <a:cubicBezTo>
                  <a:pt x="195873" y="286279"/>
                  <a:pt x="194408" y="286984"/>
                  <a:pt x="193675" y="286984"/>
                </a:cubicBezTo>
                <a:cubicBezTo>
                  <a:pt x="192210" y="286984"/>
                  <a:pt x="191111" y="286279"/>
                  <a:pt x="190378" y="285573"/>
                </a:cubicBezTo>
                <a:cubicBezTo>
                  <a:pt x="189279" y="284868"/>
                  <a:pt x="188913" y="283457"/>
                  <a:pt x="188913" y="282398"/>
                </a:cubicBezTo>
                <a:cubicBezTo>
                  <a:pt x="188913" y="281340"/>
                  <a:pt x="189279" y="280282"/>
                  <a:pt x="190378" y="279223"/>
                </a:cubicBezTo>
                <a:close/>
                <a:moveTo>
                  <a:pt x="233172" y="265112"/>
                </a:moveTo>
                <a:cubicBezTo>
                  <a:pt x="235839" y="265112"/>
                  <a:pt x="237744" y="266943"/>
                  <a:pt x="237744" y="269508"/>
                </a:cubicBezTo>
                <a:cubicBezTo>
                  <a:pt x="237744" y="272072"/>
                  <a:pt x="235839" y="274270"/>
                  <a:pt x="233172" y="274270"/>
                </a:cubicBezTo>
                <a:cubicBezTo>
                  <a:pt x="230505" y="274270"/>
                  <a:pt x="228600" y="272072"/>
                  <a:pt x="228600" y="269508"/>
                </a:cubicBezTo>
                <a:cubicBezTo>
                  <a:pt x="228600" y="266943"/>
                  <a:pt x="230505" y="265112"/>
                  <a:pt x="233172" y="265112"/>
                </a:cubicBezTo>
                <a:close/>
                <a:moveTo>
                  <a:pt x="272522" y="257528"/>
                </a:moveTo>
                <a:cubicBezTo>
                  <a:pt x="274991" y="257175"/>
                  <a:pt x="277108" y="259291"/>
                  <a:pt x="277460" y="261408"/>
                </a:cubicBezTo>
                <a:cubicBezTo>
                  <a:pt x="277460" y="263878"/>
                  <a:pt x="275697" y="265994"/>
                  <a:pt x="273227" y="266347"/>
                </a:cubicBezTo>
                <a:lnTo>
                  <a:pt x="272874" y="266347"/>
                </a:lnTo>
                <a:cubicBezTo>
                  <a:pt x="270758" y="266347"/>
                  <a:pt x="268641" y="264583"/>
                  <a:pt x="268288" y="262466"/>
                </a:cubicBezTo>
                <a:cubicBezTo>
                  <a:pt x="268288" y="259644"/>
                  <a:pt x="270052" y="257880"/>
                  <a:pt x="272522" y="257528"/>
                </a:cubicBezTo>
                <a:close/>
                <a:moveTo>
                  <a:pt x="195439" y="257528"/>
                </a:moveTo>
                <a:cubicBezTo>
                  <a:pt x="197908" y="257880"/>
                  <a:pt x="199672" y="259644"/>
                  <a:pt x="199672" y="262466"/>
                </a:cubicBezTo>
                <a:cubicBezTo>
                  <a:pt x="199672" y="264583"/>
                  <a:pt x="197555" y="266347"/>
                  <a:pt x="195086" y="266347"/>
                </a:cubicBezTo>
                <a:lnTo>
                  <a:pt x="194733" y="266347"/>
                </a:lnTo>
                <a:cubicBezTo>
                  <a:pt x="192617" y="265994"/>
                  <a:pt x="190500" y="263878"/>
                  <a:pt x="190853" y="261408"/>
                </a:cubicBezTo>
                <a:cubicBezTo>
                  <a:pt x="190853" y="259291"/>
                  <a:pt x="192969" y="257175"/>
                  <a:pt x="195439" y="257528"/>
                </a:cubicBezTo>
                <a:close/>
                <a:moveTo>
                  <a:pt x="233172" y="242887"/>
                </a:moveTo>
                <a:cubicBezTo>
                  <a:pt x="235839" y="242887"/>
                  <a:pt x="237744" y="245003"/>
                  <a:pt x="237744" y="247473"/>
                </a:cubicBezTo>
                <a:cubicBezTo>
                  <a:pt x="237744" y="249942"/>
                  <a:pt x="235839" y="252059"/>
                  <a:pt x="233172" y="252059"/>
                </a:cubicBezTo>
                <a:cubicBezTo>
                  <a:pt x="230505" y="252059"/>
                  <a:pt x="228600" y="249942"/>
                  <a:pt x="228600" y="247473"/>
                </a:cubicBezTo>
                <a:cubicBezTo>
                  <a:pt x="228600" y="245003"/>
                  <a:pt x="230505" y="242887"/>
                  <a:pt x="233172" y="242887"/>
                </a:cubicBezTo>
                <a:close/>
                <a:moveTo>
                  <a:pt x="270934" y="238125"/>
                </a:moveTo>
                <a:cubicBezTo>
                  <a:pt x="273403" y="238125"/>
                  <a:pt x="275520" y="239956"/>
                  <a:pt x="275520" y="242521"/>
                </a:cubicBezTo>
                <a:cubicBezTo>
                  <a:pt x="275872" y="244719"/>
                  <a:pt x="274109" y="247283"/>
                  <a:pt x="271639" y="247283"/>
                </a:cubicBezTo>
                <a:lnTo>
                  <a:pt x="271286" y="247283"/>
                </a:lnTo>
                <a:cubicBezTo>
                  <a:pt x="269169" y="247283"/>
                  <a:pt x="267053" y="245818"/>
                  <a:pt x="267053" y="242887"/>
                </a:cubicBezTo>
                <a:cubicBezTo>
                  <a:pt x="266700" y="240689"/>
                  <a:pt x="268464" y="238491"/>
                  <a:pt x="270934" y="238125"/>
                </a:cubicBezTo>
                <a:close/>
                <a:moveTo>
                  <a:pt x="197380" y="238125"/>
                </a:moveTo>
                <a:cubicBezTo>
                  <a:pt x="199496" y="238491"/>
                  <a:pt x="201260" y="240689"/>
                  <a:pt x="201260" y="242887"/>
                </a:cubicBezTo>
                <a:cubicBezTo>
                  <a:pt x="200907" y="245818"/>
                  <a:pt x="199143" y="247283"/>
                  <a:pt x="197027" y="247283"/>
                </a:cubicBezTo>
                <a:lnTo>
                  <a:pt x="196321" y="247283"/>
                </a:lnTo>
                <a:cubicBezTo>
                  <a:pt x="193852" y="247283"/>
                  <a:pt x="192088" y="244719"/>
                  <a:pt x="192441" y="242521"/>
                </a:cubicBezTo>
                <a:cubicBezTo>
                  <a:pt x="192793" y="239956"/>
                  <a:pt x="194910" y="238125"/>
                  <a:pt x="197380" y="238125"/>
                </a:cubicBezTo>
                <a:close/>
                <a:moveTo>
                  <a:pt x="233172" y="220662"/>
                </a:moveTo>
                <a:cubicBezTo>
                  <a:pt x="235839" y="220662"/>
                  <a:pt x="237744" y="222778"/>
                  <a:pt x="237744" y="225248"/>
                </a:cubicBezTo>
                <a:cubicBezTo>
                  <a:pt x="237744" y="227717"/>
                  <a:pt x="235839" y="229834"/>
                  <a:pt x="233172" y="229834"/>
                </a:cubicBezTo>
                <a:cubicBezTo>
                  <a:pt x="230505" y="229834"/>
                  <a:pt x="228600" y="227717"/>
                  <a:pt x="228600" y="225248"/>
                </a:cubicBezTo>
                <a:cubicBezTo>
                  <a:pt x="228600" y="222778"/>
                  <a:pt x="230505" y="220662"/>
                  <a:pt x="233172" y="220662"/>
                </a:cubicBezTo>
                <a:close/>
                <a:moveTo>
                  <a:pt x="267758" y="217487"/>
                </a:moveTo>
                <a:cubicBezTo>
                  <a:pt x="270228" y="217487"/>
                  <a:pt x="272345" y="219318"/>
                  <a:pt x="272697" y="221883"/>
                </a:cubicBezTo>
                <a:cubicBezTo>
                  <a:pt x="272697" y="224447"/>
                  <a:pt x="270934" y="226645"/>
                  <a:pt x="268464" y="226645"/>
                </a:cubicBezTo>
                <a:lnTo>
                  <a:pt x="268111" y="226645"/>
                </a:lnTo>
                <a:cubicBezTo>
                  <a:pt x="265994" y="226645"/>
                  <a:pt x="263878" y="224814"/>
                  <a:pt x="263525" y="222616"/>
                </a:cubicBezTo>
                <a:cubicBezTo>
                  <a:pt x="263525" y="220051"/>
                  <a:pt x="265289" y="217853"/>
                  <a:pt x="267758" y="217487"/>
                </a:cubicBezTo>
                <a:close/>
                <a:moveTo>
                  <a:pt x="198437" y="217487"/>
                </a:moveTo>
                <a:cubicBezTo>
                  <a:pt x="200819" y="217853"/>
                  <a:pt x="202860" y="220051"/>
                  <a:pt x="202520" y="222616"/>
                </a:cubicBezTo>
                <a:cubicBezTo>
                  <a:pt x="202520" y="224814"/>
                  <a:pt x="200478" y="226645"/>
                  <a:pt x="198097" y="226645"/>
                </a:cubicBezTo>
                <a:lnTo>
                  <a:pt x="197757" y="226645"/>
                </a:lnTo>
                <a:cubicBezTo>
                  <a:pt x="195716" y="226645"/>
                  <a:pt x="193675" y="224447"/>
                  <a:pt x="194015" y="221883"/>
                </a:cubicBezTo>
                <a:cubicBezTo>
                  <a:pt x="194015" y="219318"/>
                  <a:pt x="196396" y="217487"/>
                  <a:pt x="198437" y="217487"/>
                </a:cubicBezTo>
                <a:close/>
                <a:moveTo>
                  <a:pt x="233172" y="198437"/>
                </a:moveTo>
                <a:cubicBezTo>
                  <a:pt x="235839" y="198437"/>
                  <a:pt x="237744" y="200268"/>
                  <a:pt x="237744" y="202833"/>
                </a:cubicBezTo>
                <a:cubicBezTo>
                  <a:pt x="237744" y="205397"/>
                  <a:pt x="235839" y="207595"/>
                  <a:pt x="233172" y="207595"/>
                </a:cubicBezTo>
                <a:cubicBezTo>
                  <a:pt x="230505" y="207595"/>
                  <a:pt x="228600" y="205397"/>
                  <a:pt x="228600" y="202833"/>
                </a:cubicBezTo>
                <a:cubicBezTo>
                  <a:pt x="228600" y="200268"/>
                  <a:pt x="230505" y="198437"/>
                  <a:pt x="233172" y="198437"/>
                </a:cubicBezTo>
                <a:close/>
                <a:moveTo>
                  <a:pt x="266171" y="197203"/>
                </a:moveTo>
                <a:cubicBezTo>
                  <a:pt x="268641" y="196850"/>
                  <a:pt x="270758" y="198614"/>
                  <a:pt x="270758" y="201083"/>
                </a:cubicBezTo>
                <a:cubicBezTo>
                  <a:pt x="271110" y="203553"/>
                  <a:pt x="269346" y="205669"/>
                  <a:pt x="266877" y="206022"/>
                </a:cubicBezTo>
                <a:cubicBezTo>
                  <a:pt x="266877" y="206022"/>
                  <a:pt x="266877" y="206022"/>
                  <a:pt x="266524" y="206022"/>
                </a:cubicBezTo>
                <a:cubicBezTo>
                  <a:pt x="264407" y="206022"/>
                  <a:pt x="262291" y="204258"/>
                  <a:pt x="262291" y="201789"/>
                </a:cubicBezTo>
                <a:cubicBezTo>
                  <a:pt x="261938" y="199672"/>
                  <a:pt x="263702" y="197203"/>
                  <a:pt x="266171" y="197203"/>
                </a:cubicBezTo>
                <a:close/>
                <a:moveTo>
                  <a:pt x="200392" y="197203"/>
                </a:moveTo>
                <a:cubicBezTo>
                  <a:pt x="202956" y="197203"/>
                  <a:pt x="204422" y="199672"/>
                  <a:pt x="204422" y="201789"/>
                </a:cubicBezTo>
                <a:cubicBezTo>
                  <a:pt x="204055" y="204258"/>
                  <a:pt x="202223" y="206022"/>
                  <a:pt x="200025" y="206022"/>
                </a:cubicBezTo>
                <a:cubicBezTo>
                  <a:pt x="199659" y="206022"/>
                  <a:pt x="199659" y="206022"/>
                  <a:pt x="199293" y="206022"/>
                </a:cubicBezTo>
                <a:cubicBezTo>
                  <a:pt x="196728" y="205669"/>
                  <a:pt x="195263" y="203553"/>
                  <a:pt x="195263" y="201083"/>
                </a:cubicBezTo>
                <a:cubicBezTo>
                  <a:pt x="195629" y="198614"/>
                  <a:pt x="197461" y="196850"/>
                  <a:pt x="200392" y="197203"/>
                </a:cubicBezTo>
                <a:close/>
                <a:moveTo>
                  <a:pt x="71729" y="132310"/>
                </a:moveTo>
                <a:cubicBezTo>
                  <a:pt x="67403" y="132310"/>
                  <a:pt x="63799" y="135896"/>
                  <a:pt x="63799" y="140199"/>
                </a:cubicBezTo>
                <a:cubicBezTo>
                  <a:pt x="63799" y="144143"/>
                  <a:pt x="67043" y="147370"/>
                  <a:pt x="71008" y="147729"/>
                </a:cubicBezTo>
                <a:lnTo>
                  <a:pt x="180584" y="159561"/>
                </a:lnTo>
                <a:cubicBezTo>
                  <a:pt x="183107" y="153107"/>
                  <a:pt x="187072" y="147012"/>
                  <a:pt x="192118" y="141633"/>
                </a:cubicBezTo>
                <a:cubicBezTo>
                  <a:pt x="193920" y="139840"/>
                  <a:pt x="196804" y="139482"/>
                  <a:pt x="198606" y="141275"/>
                </a:cubicBezTo>
                <a:cubicBezTo>
                  <a:pt x="200408" y="143067"/>
                  <a:pt x="200408" y="145936"/>
                  <a:pt x="198606" y="147729"/>
                </a:cubicBezTo>
                <a:cubicBezTo>
                  <a:pt x="191037" y="155617"/>
                  <a:pt x="186711" y="165657"/>
                  <a:pt x="185630" y="176414"/>
                </a:cubicBezTo>
                <a:lnTo>
                  <a:pt x="282951" y="176414"/>
                </a:lnTo>
                <a:cubicBezTo>
                  <a:pt x="280788" y="151673"/>
                  <a:pt x="259882" y="132310"/>
                  <a:pt x="234290" y="132310"/>
                </a:cubicBezTo>
                <a:lnTo>
                  <a:pt x="71729" y="132310"/>
                </a:lnTo>
                <a:close/>
                <a:moveTo>
                  <a:pt x="121470" y="0"/>
                </a:moveTo>
                <a:lnTo>
                  <a:pt x="257719" y="0"/>
                </a:lnTo>
                <a:cubicBezTo>
                  <a:pt x="276823" y="0"/>
                  <a:pt x="292323" y="15060"/>
                  <a:pt x="292323" y="34063"/>
                </a:cubicBezTo>
                <a:cubicBezTo>
                  <a:pt x="292323" y="52709"/>
                  <a:pt x="276823" y="68127"/>
                  <a:pt x="257719" y="68127"/>
                </a:cubicBezTo>
                <a:lnTo>
                  <a:pt x="42893" y="68127"/>
                </a:lnTo>
                <a:cubicBezTo>
                  <a:pt x="24150" y="68127"/>
                  <a:pt x="9011" y="83187"/>
                  <a:pt x="9011" y="101832"/>
                </a:cubicBezTo>
                <a:cubicBezTo>
                  <a:pt x="9011" y="120119"/>
                  <a:pt x="24150" y="135538"/>
                  <a:pt x="42893" y="135538"/>
                </a:cubicBezTo>
                <a:lnTo>
                  <a:pt x="55869" y="135538"/>
                </a:lnTo>
                <a:cubicBezTo>
                  <a:pt x="58032" y="128366"/>
                  <a:pt x="64159" y="123346"/>
                  <a:pt x="71729" y="123346"/>
                </a:cubicBezTo>
                <a:lnTo>
                  <a:pt x="234290" y="123346"/>
                </a:lnTo>
                <a:cubicBezTo>
                  <a:pt x="264568" y="123346"/>
                  <a:pt x="289439" y="146653"/>
                  <a:pt x="291962" y="176414"/>
                </a:cubicBezTo>
                <a:lnTo>
                  <a:pt x="293764" y="176414"/>
                </a:lnTo>
                <a:cubicBezTo>
                  <a:pt x="296288" y="176414"/>
                  <a:pt x="298090" y="178565"/>
                  <a:pt x="298090" y="180717"/>
                </a:cubicBezTo>
                <a:cubicBezTo>
                  <a:pt x="298090" y="183585"/>
                  <a:pt x="296288" y="185378"/>
                  <a:pt x="293764" y="185378"/>
                </a:cubicBezTo>
                <a:lnTo>
                  <a:pt x="287637" y="185378"/>
                </a:lnTo>
                <a:lnTo>
                  <a:pt x="180944" y="185378"/>
                </a:lnTo>
                <a:lnTo>
                  <a:pt x="175177" y="185378"/>
                </a:lnTo>
                <a:cubicBezTo>
                  <a:pt x="172654" y="185378"/>
                  <a:pt x="170491" y="183585"/>
                  <a:pt x="170491" y="180717"/>
                </a:cubicBezTo>
                <a:cubicBezTo>
                  <a:pt x="170491" y="178565"/>
                  <a:pt x="172654" y="176414"/>
                  <a:pt x="175177" y="176414"/>
                </a:cubicBezTo>
                <a:lnTo>
                  <a:pt x="176619" y="176414"/>
                </a:lnTo>
                <a:cubicBezTo>
                  <a:pt x="176979" y="173546"/>
                  <a:pt x="177340" y="171036"/>
                  <a:pt x="178061" y="168526"/>
                </a:cubicBezTo>
                <a:lnTo>
                  <a:pt x="70287" y="157052"/>
                </a:lnTo>
                <a:cubicBezTo>
                  <a:pt x="63078" y="155976"/>
                  <a:pt x="57311" y="150956"/>
                  <a:pt x="55869" y="144502"/>
                </a:cubicBezTo>
                <a:lnTo>
                  <a:pt x="42893" y="144502"/>
                </a:lnTo>
                <a:cubicBezTo>
                  <a:pt x="19104" y="144502"/>
                  <a:pt x="0" y="125498"/>
                  <a:pt x="0" y="101832"/>
                </a:cubicBezTo>
                <a:cubicBezTo>
                  <a:pt x="0" y="78167"/>
                  <a:pt x="19104" y="59163"/>
                  <a:pt x="42893" y="59163"/>
                </a:cubicBezTo>
                <a:lnTo>
                  <a:pt x="257719" y="59163"/>
                </a:lnTo>
                <a:cubicBezTo>
                  <a:pt x="271777" y="59163"/>
                  <a:pt x="282951" y="47689"/>
                  <a:pt x="282951" y="34063"/>
                </a:cubicBezTo>
                <a:cubicBezTo>
                  <a:pt x="282951" y="20079"/>
                  <a:pt x="271777" y="8964"/>
                  <a:pt x="257719" y="8964"/>
                </a:cubicBezTo>
                <a:lnTo>
                  <a:pt x="121470" y="8964"/>
                </a:lnTo>
                <a:cubicBezTo>
                  <a:pt x="118947" y="8964"/>
                  <a:pt x="116785" y="6812"/>
                  <a:pt x="116785" y="4661"/>
                </a:cubicBezTo>
                <a:cubicBezTo>
                  <a:pt x="116785" y="1793"/>
                  <a:pt x="118947" y="0"/>
                  <a:pt x="1214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3792457" y="4713103"/>
            <a:ext cx="699015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Incredibile velocità di riconciliazione contabile (</a:t>
            </a:r>
            <a:r>
              <a:rPr lang="en-US" sz="4000" b="1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rapporto 1h/1min</a:t>
            </a: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3792457" y="6372931"/>
            <a:ext cx="6990152" cy="9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Totale riduzione degli errori di contabilizzazione e riconciliazione</a:t>
            </a:r>
            <a:endParaRPr sz="24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4" name="Google Shape;114;p6"/>
          <p:cNvSpPr txBox="1"/>
          <p:nvPr/>
        </p:nvSpPr>
        <p:spPr>
          <a:xfrm>
            <a:off x="14547759" y="4585989"/>
            <a:ext cx="7810133" cy="144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Incredibile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velocità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contabile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(</a:t>
            </a:r>
            <a:r>
              <a:rPr lang="en-US" sz="3600" b="1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rapporto</a:t>
            </a:r>
            <a:r>
              <a:rPr lang="en-US" sz="3600" b="1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1h/1min</a:t>
            </a:r>
            <a:r>
              <a:rPr lang="en-US" sz="36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)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molti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clienti</a:t>
            </a:r>
            <a:r>
              <a:rPr lang="en-US" sz="2400" dirty="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15" name="Google Shape;115;p6"/>
          <p:cNvSpPr txBox="1"/>
          <p:nvPr/>
        </p:nvSpPr>
        <p:spPr>
          <a:xfrm>
            <a:off x="14776141" y="6372931"/>
            <a:ext cx="6990152" cy="9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Totale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riduzione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degli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errori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contabilizzazione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2400" dirty="0">
                <a:solidFill>
                  <a:srgbClr val="7F7F7F"/>
                </a:solidFill>
                <a:latin typeface="Lato Light"/>
                <a:ea typeface="Lato Light"/>
                <a:cs typeface="Lato Light"/>
                <a:sym typeface="Lato Light"/>
              </a:rPr>
              <a:t>.</a:t>
            </a:r>
            <a:endParaRPr dirty="0"/>
          </a:p>
        </p:txBody>
      </p:sp>
      <p:sp>
        <p:nvSpPr>
          <p:cNvPr id="116" name="Google Shape;116;p6"/>
          <p:cNvSpPr txBox="1"/>
          <p:nvPr/>
        </p:nvSpPr>
        <p:spPr>
          <a:xfrm>
            <a:off x="14776141" y="7866090"/>
            <a:ext cx="6990152" cy="117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Collaborazione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semplice e pro-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attiva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tra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studio e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cliente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con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piattaforma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cloud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7" name="Google Shape;117;p6"/>
          <p:cNvSpPr txBox="1"/>
          <p:nvPr/>
        </p:nvSpPr>
        <p:spPr>
          <a:xfrm>
            <a:off x="14776141" y="9207732"/>
            <a:ext cx="7218534" cy="171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Arial"/>
              <a:buNone/>
            </a:pP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Nuovi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servizi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innovativi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 ad alto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valore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aggiunto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per lo studio ;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solleciti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di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pagamento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e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lista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fatture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in </a:t>
            </a:r>
            <a:r>
              <a:rPr lang="en-US" sz="2400" b="0" i="0" dirty="0" err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scadenza</a:t>
            </a:r>
            <a:r>
              <a:rPr lang="en-US" sz="2400" b="0" i="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400" dirty="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5759062" y="3183210"/>
            <a:ext cx="18758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5946859" y="3183210"/>
            <a:ext cx="3467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4369911" y="667628"/>
            <a:ext cx="1563782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Benefici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della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13584642" y="4872233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2" name="Google Shape;122;p6"/>
          <p:cNvSpPr/>
          <p:nvPr/>
        </p:nvSpPr>
        <p:spPr>
          <a:xfrm>
            <a:off x="2634080" y="4831949"/>
            <a:ext cx="782880" cy="762060"/>
          </a:xfrm>
          <a:custGeom>
            <a:avLst/>
            <a:gdLst/>
            <a:ahLst/>
            <a:cxnLst/>
            <a:rect l="l" t="t" r="r" b="b"/>
            <a:pathLst>
              <a:path w="298090" h="290302" extrusionOk="0">
                <a:moveTo>
                  <a:pt x="23019" y="206348"/>
                </a:moveTo>
                <a:cubicBezTo>
                  <a:pt x="25982" y="206348"/>
                  <a:pt x="28205" y="208647"/>
                  <a:pt x="28205" y="211713"/>
                </a:cubicBezTo>
                <a:cubicBezTo>
                  <a:pt x="28205" y="214779"/>
                  <a:pt x="25982" y="217078"/>
                  <a:pt x="23019" y="217078"/>
                </a:cubicBezTo>
                <a:cubicBezTo>
                  <a:pt x="20055" y="217078"/>
                  <a:pt x="17462" y="214779"/>
                  <a:pt x="17462" y="211713"/>
                </a:cubicBezTo>
                <a:cubicBezTo>
                  <a:pt x="17462" y="208647"/>
                  <a:pt x="20055" y="206348"/>
                  <a:pt x="23019" y="206348"/>
                </a:cubicBezTo>
                <a:close/>
                <a:moveTo>
                  <a:pt x="47162" y="195228"/>
                </a:moveTo>
                <a:lnTo>
                  <a:pt x="47162" y="268694"/>
                </a:lnTo>
                <a:cubicBezTo>
                  <a:pt x="67683" y="275177"/>
                  <a:pt x="189367" y="307588"/>
                  <a:pt x="281890" y="234482"/>
                </a:cubicBezTo>
                <a:cubicBezTo>
                  <a:pt x="283690" y="233042"/>
                  <a:pt x="289090" y="228720"/>
                  <a:pt x="289090" y="224759"/>
                </a:cubicBezTo>
                <a:cubicBezTo>
                  <a:pt x="289090" y="223678"/>
                  <a:pt x="289090" y="222238"/>
                  <a:pt x="286570" y="220437"/>
                </a:cubicBezTo>
                <a:cubicBezTo>
                  <a:pt x="284770" y="218997"/>
                  <a:pt x="275769" y="222598"/>
                  <a:pt x="266769" y="226559"/>
                </a:cubicBezTo>
                <a:cubicBezTo>
                  <a:pt x="252009" y="232682"/>
                  <a:pt x="229328" y="242405"/>
                  <a:pt x="195847" y="249247"/>
                </a:cubicBezTo>
                <a:cubicBezTo>
                  <a:pt x="188287" y="251768"/>
                  <a:pt x="177846" y="253209"/>
                  <a:pt x="164166" y="253209"/>
                </a:cubicBezTo>
                <a:cubicBezTo>
                  <a:pt x="153005" y="253209"/>
                  <a:pt x="139685" y="252489"/>
                  <a:pt x="123844" y="250328"/>
                </a:cubicBezTo>
                <a:cubicBezTo>
                  <a:pt x="121684" y="249968"/>
                  <a:pt x="119524" y="247807"/>
                  <a:pt x="120244" y="245286"/>
                </a:cubicBezTo>
                <a:cubicBezTo>
                  <a:pt x="120244" y="242765"/>
                  <a:pt x="122764" y="241325"/>
                  <a:pt x="125284" y="241325"/>
                </a:cubicBezTo>
                <a:cubicBezTo>
                  <a:pt x="165966" y="246727"/>
                  <a:pt x="184326" y="243846"/>
                  <a:pt x="192967" y="240604"/>
                </a:cubicBezTo>
                <a:cubicBezTo>
                  <a:pt x="201247" y="237363"/>
                  <a:pt x="201247" y="233402"/>
                  <a:pt x="201607" y="231601"/>
                </a:cubicBezTo>
                <a:cubicBezTo>
                  <a:pt x="201607" y="226199"/>
                  <a:pt x="200527" y="222238"/>
                  <a:pt x="198367" y="219717"/>
                </a:cubicBezTo>
                <a:cubicBezTo>
                  <a:pt x="195127" y="216476"/>
                  <a:pt x="189727" y="216476"/>
                  <a:pt x="189727" y="216476"/>
                </a:cubicBezTo>
                <a:cubicBezTo>
                  <a:pt x="145445" y="217196"/>
                  <a:pt x="137525" y="212515"/>
                  <a:pt x="128165" y="207113"/>
                </a:cubicBezTo>
                <a:cubicBezTo>
                  <a:pt x="119164" y="201710"/>
                  <a:pt x="108724" y="195948"/>
                  <a:pt x="47162" y="195228"/>
                </a:cubicBezTo>
                <a:close/>
                <a:moveTo>
                  <a:pt x="9000" y="195228"/>
                </a:moveTo>
                <a:lnTo>
                  <a:pt x="9000" y="267614"/>
                </a:lnTo>
                <a:lnTo>
                  <a:pt x="38162" y="267614"/>
                </a:lnTo>
                <a:lnTo>
                  <a:pt x="38162" y="195228"/>
                </a:lnTo>
                <a:lnTo>
                  <a:pt x="9000" y="195228"/>
                </a:lnTo>
                <a:close/>
                <a:moveTo>
                  <a:pt x="196360" y="174422"/>
                </a:moveTo>
                <a:lnTo>
                  <a:pt x="219413" y="189944"/>
                </a:lnTo>
                <a:cubicBezTo>
                  <a:pt x="221541" y="191708"/>
                  <a:pt x="221896" y="194177"/>
                  <a:pt x="220477" y="196294"/>
                </a:cubicBezTo>
                <a:cubicBezTo>
                  <a:pt x="219768" y="197705"/>
                  <a:pt x="218349" y="198058"/>
                  <a:pt x="216930" y="198058"/>
                </a:cubicBezTo>
                <a:cubicBezTo>
                  <a:pt x="215866" y="198058"/>
                  <a:pt x="215157" y="198058"/>
                  <a:pt x="214448" y="197705"/>
                </a:cubicBezTo>
                <a:lnTo>
                  <a:pt x="191395" y="181830"/>
                </a:lnTo>
                <a:cubicBezTo>
                  <a:pt x="189622" y="180772"/>
                  <a:pt x="188912" y="177597"/>
                  <a:pt x="190331" y="175833"/>
                </a:cubicBezTo>
                <a:cubicBezTo>
                  <a:pt x="191750" y="173716"/>
                  <a:pt x="194587" y="173011"/>
                  <a:pt x="196360" y="174422"/>
                </a:cubicBezTo>
                <a:close/>
                <a:moveTo>
                  <a:pt x="110688" y="149051"/>
                </a:moveTo>
                <a:lnTo>
                  <a:pt x="157480" y="181828"/>
                </a:lnTo>
                <a:cubicBezTo>
                  <a:pt x="159623" y="182909"/>
                  <a:pt x="159980" y="186151"/>
                  <a:pt x="158908" y="187951"/>
                </a:cubicBezTo>
                <a:cubicBezTo>
                  <a:pt x="157837" y="189392"/>
                  <a:pt x="156408" y="190113"/>
                  <a:pt x="154979" y="190113"/>
                </a:cubicBezTo>
                <a:cubicBezTo>
                  <a:pt x="154265" y="190113"/>
                  <a:pt x="153551" y="189752"/>
                  <a:pt x="152479" y="189032"/>
                </a:cubicBezTo>
                <a:lnTo>
                  <a:pt x="105688" y="156615"/>
                </a:lnTo>
                <a:cubicBezTo>
                  <a:pt x="103544" y="155175"/>
                  <a:pt x="103187" y="152293"/>
                  <a:pt x="104259" y="150492"/>
                </a:cubicBezTo>
                <a:cubicBezTo>
                  <a:pt x="105688" y="148331"/>
                  <a:pt x="108545" y="147611"/>
                  <a:pt x="110688" y="149051"/>
                </a:cubicBezTo>
                <a:close/>
                <a:moveTo>
                  <a:pt x="155085" y="144259"/>
                </a:moveTo>
                <a:lnTo>
                  <a:pt x="178138" y="159781"/>
                </a:lnTo>
                <a:cubicBezTo>
                  <a:pt x="180266" y="161545"/>
                  <a:pt x="180621" y="164014"/>
                  <a:pt x="179202" y="166131"/>
                </a:cubicBezTo>
                <a:cubicBezTo>
                  <a:pt x="178138" y="167542"/>
                  <a:pt x="177074" y="167895"/>
                  <a:pt x="175655" y="167895"/>
                </a:cubicBezTo>
                <a:cubicBezTo>
                  <a:pt x="174591" y="167895"/>
                  <a:pt x="173882" y="167895"/>
                  <a:pt x="173173" y="167542"/>
                </a:cubicBezTo>
                <a:lnTo>
                  <a:pt x="150120" y="151667"/>
                </a:lnTo>
                <a:cubicBezTo>
                  <a:pt x="147992" y="150256"/>
                  <a:pt x="147637" y="147434"/>
                  <a:pt x="148701" y="145670"/>
                </a:cubicBezTo>
                <a:cubicBezTo>
                  <a:pt x="150475" y="143553"/>
                  <a:pt x="152957" y="142848"/>
                  <a:pt x="155085" y="144259"/>
                </a:cubicBezTo>
                <a:close/>
                <a:moveTo>
                  <a:pt x="229742" y="137017"/>
                </a:moveTo>
                <a:cubicBezTo>
                  <a:pt x="229385" y="139922"/>
                  <a:pt x="228315" y="142464"/>
                  <a:pt x="226888" y="144643"/>
                </a:cubicBezTo>
                <a:cubicBezTo>
                  <a:pt x="225104" y="146822"/>
                  <a:pt x="223320" y="148638"/>
                  <a:pt x="220823" y="150453"/>
                </a:cubicBezTo>
                <a:cubicBezTo>
                  <a:pt x="221537" y="152995"/>
                  <a:pt x="222964" y="155174"/>
                  <a:pt x="225461" y="156627"/>
                </a:cubicBezTo>
                <a:cubicBezTo>
                  <a:pt x="230099" y="160258"/>
                  <a:pt x="236877" y="158806"/>
                  <a:pt x="240087" y="154085"/>
                </a:cubicBezTo>
                <a:cubicBezTo>
                  <a:pt x="243655" y="149001"/>
                  <a:pt x="242228" y="142464"/>
                  <a:pt x="237590" y="139196"/>
                </a:cubicBezTo>
                <a:cubicBezTo>
                  <a:pt x="235093" y="137380"/>
                  <a:pt x="232596" y="136654"/>
                  <a:pt x="229742" y="137017"/>
                </a:cubicBezTo>
                <a:close/>
                <a:moveTo>
                  <a:pt x="210478" y="122491"/>
                </a:moveTo>
                <a:cubicBezTo>
                  <a:pt x="210121" y="122491"/>
                  <a:pt x="209408" y="122491"/>
                  <a:pt x="208694" y="122854"/>
                </a:cubicBezTo>
                <a:cubicBezTo>
                  <a:pt x="205840" y="123217"/>
                  <a:pt x="203343" y="125033"/>
                  <a:pt x="201916" y="127212"/>
                </a:cubicBezTo>
                <a:cubicBezTo>
                  <a:pt x="200132" y="129754"/>
                  <a:pt x="199419" y="132296"/>
                  <a:pt x="200132" y="135564"/>
                </a:cubicBezTo>
                <a:cubicBezTo>
                  <a:pt x="200489" y="138106"/>
                  <a:pt x="202273" y="140648"/>
                  <a:pt x="204413" y="142101"/>
                </a:cubicBezTo>
                <a:cubicBezTo>
                  <a:pt x="206910" y="143917"/>
                  <a:pt x="209764" y="144643"/>
                  <a:pt x="212618" y="143917"/>
                </a:cubicBezTo>
                <a:cubicBezTo>
                  <a:pt x="215115" y="143554"/>
                  <a:pt x="217613" y="141738"/>
                  <a:pt x="219396" y="139559"/>
                </a:cubicBezTo>
                <a:cubicBezTo>
                  <a:pt x="220823" y="137017"/>
                  <a:pt x="221537" y="134112"/>
                  <a:pt x="221180" y="131206"/>
                </a:cubicBezTo>
                <a:cubicBezTo>
                  <a:pt x="220467" y="128664"/>
                  <a:pt x="219040" y="126122"/>
                  <a:pt x="216542" y="124670"/>
                </a:cubicBezTo>
                <a:cubicBezTo>
                  <a:pt x="214759" y="123217"/>
                  <a:pt x="212618" y="122491"/>
                  <a:pt x="210478" y="122491"/>
                </a:cubicBezTo>
                <a:close/>
                <a:moveTo>
                  <a:pt x="112223" y="115684"/>
                </a:moveTo>
                <a:lnTo>
                  <a:pt x="135275" y="131206"/>
                </a:lnTo>
                <a:cubicBezTo>
                  <a:pt x="137048" y="132970"/>
                  <a:pt x="137758" y="135439"/>
                  <a:pt x="136339" y="137556"/>
                </a:cubicBezTo>
                <a:cubicBezTo>
                  <a:pt x="135275" y="138967"/>
                  <a:pt x="133856" y="139320"/>
                  <a:pt x="132793" y="139320"/>
                </a:cubicBezTo>
                <a:cubicBezTo>
                  <a:pt x="131729" y="139320"/>
                  <a:pt x="130665" y="139320"/>
                  <a:pt x="130310" y="138614"/>
                </a:cubicBezTo>
                <a:lnTo>
                  <a:pt x="107258" y="123092"/>
                </a:lnTo>
                <a:cubicBezTo>
                  <a:pt x="105130" y="121681"/>
                  <a:pt x="104775" y="118859"/>
                  <a:pt x="106194" y="116742"/>
                </a:cubicBezTo>
                <a:cubicBezTo>
                  <a:pt x="107612" y="114978"/>
                  <a:pt x="110095" y="114273"/>
                  <a:pt x="112223" y="115684"/>
                </a:cubicBezTo>
                <a:close/>
                <a:moveTo>
                  <a:pt x="206910" y="113775"/>
                </a:moveTo>
                <a:cubicBezTo>
                  <a:pt x="212261" y="112686"/>
                  <a:pt x="217256" y="113775"/>
                  <a:pt x="221894" y="116680"/>
                </a:cubicBezTo>
                <a:cubicBezTo>
                  <a:pt x="225461" y="119586"/>
                  <a:pt x="228315" y="123580"/>
                  <a:pt x="229385" y="128301"/>
                </a:cubicBezTo>
                <a:cubicBezTo>
                  <a:pt x="234023" y="127575"/>
                  <a:pt x="238304" y="128664"/>
                  <a:pt x="242585" y="131206"/>
                </a:cubicBezTo>
                <a:cubicBezTo>
                  <a:pt x="251146" y="137743"/>
                  <a:pt x="253644" y="150090"/>
                  <a:pt x="247579" y="159169"/>
                </a:cubicBezTo>
                <a:cubicBezTo>
                  <a:pt x="243655" y="164979"/>
                  <a:pt x="237590" y="167885"/>
                  <a:pt x="231169" y="167885"/>
                </a:cubicBezTo>
                <a:cubicBezTo>
                  <a:pt x="227245" y="167885"/>
                  <a:pt x="223677" y="166795"/>
                  <a:pt x="220110" y="164253"/>
                </a:cubicBezTo>
                <a:cubicBezTo>
                  <a:pt x="216542" y="161711"/>
                  <a:pt x="213688" y="157716"/>
                  <a:pt x="212618" y="152995"/>
                </a:cubicBezTo>
                <a:cubicBezTo>
                  <a:pt x="211905" y="152995"/>
                  <a:pt x="211191" y="153359"/>
                  <a:pt x="210478" y="153359"/>
                </a:cubicBezTo>
                <a:cubicBezTo>
                  <a:pt x="206554" y="153359"/>
                  <a:pt x="202986" y="151906"/>
                  <a:pt x="199419" y="150090"/>
                </a:cubicBezTo>
                <a:cubicBezTo>
                  <a:pt x="195138" y="146822"/>
                  <a:pt x="192284" y="142101"/>
                  <a:pt x="191214" y="137017"/>
                </a:cubicBezTo>
                <a:cubicBezTo>
                  <a:pt x="190500" y="131933"/>
                  <a:pt x="191570" y="126485"/>
                  <a:pt x="194424" y="122128"/>
                </a:cubicBezTo>
                <a:cubicBezTo>
                  <a:pt x="197635" y="117770"/>
                  <a:pt x="201916" y="114865"/>
                  <a:pt x="206910" y="113775"/>
                </a:cubicBezTo>
                <a:close/>
                <a:moveTo>
                  <a:pt x="53474" y="110936"/>
                </a:moveTo>
                <a:lnTo>
                  <a:pt x="89242" y="135883"/>
                </a:lnTo>
                <a:cubicBezTo>
                  <a:pt x="91367" y="137308"/>
                  <a:pt x="91721" y="139803"/>
                  <a:pt x="90305" y="141941"/>
                </a:cubicBezTo>
                <a:cubicBezTo>
                  <a:pt x="89596" y="143367"/>
                  <a:pt x="88180" y="144079"/>
                  <a:pt x="86763" y="144079"/>
                </a:cubicBezTo>
                <a:cubicBezTo>
                  <a:pt x="86055" y="144079"/>
                  <a:pt x="84992" y="143723"/>
                  <a:pt x="84284" y="143010"/>
                </a:cubicBezTo>
                <a:lnTo>
                  <a:pt x="48516" y="118420"/>
                </a:lnTo>
                <a:cubicBezTo>
                  <a:pt x="46391" y="116995"/>
                  <a:pt x="46037" y="114144"/>
                  <a:pt x="47100" y="112005"/>
                </a:cubicBezTo>
                <a:cubicBezTo>
                  <a:pt x="48516" y="109867"/>
                  <a:pt x="51349" y="109511"/>
                  <a:pt x="53474" y="110936"/>
                </a:cubicBezTo>
                <a:close/>
                <a:moveTo>
                  <a:pt x="70000" y="87109"/>
                </a:moveTo>
                <a:lnTo>
                  <a:pt x="93529" y="102631"/>
                </a:lnTo>
                <a:cubicBezTo>
                  <a:pt x="95734" y="104042"/>
                  <a:pt x="96470" y="106864"/>
                  <a:pt x="94999" y="108981"/>
                </a:cubicBezTo>
                <a:cubicBezTo>
                  <a:pt x="93896" y="110392"/>
                  <a:pt x="92426" y="110745"/>
                  <a:pt x="90955" y="110745"/>
                </a:cubicBezTo>
                <a:cubicBezTo>
                  <a:pt x="90220" y="110745"/>
                  <a:pt x="89117" y="110745"/>
                  <a:pt x="88382" y="110039"/>
                </a:cubicBezTo>
                <a:lnTo>
                  <a:pt x="64486" y="94517"/>
                </a:lnTo>
                <a:cubicBezTo>
                  <a:pt x="62648" y="93106"/>
                  <a:pt x="61912" y="90284"/>
                  <a:pt x="63383" y="88167"/>
                </a:cubicBezTo>
                <a:cubicBezTo>
                  <a:pt x="65221" y="86403"/>
                  <a:pt x="67794" y="85698"/>
                  <a:pt x="70000" y="87109"/>
                </a:cubicBezTo>
                <a:close/>
                <a:moveTo>
                  <a:pt x="103501" y="46963"/>
                </a:moveTo>
                <a:cubicBezTo>
                  <a:pt x="102791" y="46963"/>
                  <a:pt x="102081" y="47324"/>
                  <a:pt x="101726" y="47686"/>
                </a:cubicBezTo>
                <a:lnTo>
                  <a:pt x="92138" y="61776"/>
                </a:lnTo>
                <a:cubicBezTo>
                  <a:pt x="91783" y="62860"/>
                  <a:pt x="91783" y="63221"/>
                  <a:pt x="91783" y="63582"/>
                </a:cubicBezTo>
                <a:cubicBezTo>
                  <a:pt x="92138" y="63944"/>
                  <a:pt x="92138" y="64666"/>
                  <a:pt x="92848" y="65028"/>
                </a:cubicBezTo>
                <a:lnTo>
                  <a:pt x="112734" y="79118"/>
                </a:lnTo>
                <a:cubicBezTo>
                  <a:pt x="113444" y="79479"/>
                  <a:pt x="114154" y="79479"/>
                  <a:pt x="114509" y="79479"/>
                </a:cubicBezTo>
                <a:cubicBezTo>
                  <a:pt x="114864" y="79118"/>
                  <a:pt x="115219" y="79118"/>
                  <a:pt x="115930" y="78395"/>
                </a:cubicBezTo>
                <a:lnTo>
                  <a:pt x="125517" y="64305"/>
                </a:lnTo>
                <a:cubicBezTo>
                  <a:pt x="125872" y="63221"/>
                  <a:pt x="125872" y="62137"/>
                  <a:pt x="124807" y="61053"/>
                </a:cubicBezTo>
                <a:lnTo>
                  <a:pt x="104566" y="47324"/>
                </a:lnTo>
                <a:cubicBezTo>
                  <a:pt x="104211" y="46963"/>
                  <a:pt x="103856" y="46963"/>
                  <a:pt x="103501" y="46963"/>
                </a:cubicBezTo>
                <a:close/>
                <a:moveTo>
                  <a:pt x="109893" y="39737"/>
                </a:moveTo>
                <a:lnTo>
                  <a:pt x="129778" y="53828"/>
                </a:lnTo>
                <a:cubicBezTo>
                  <a:pt x="135105" y="57441"/>
                  <a:pt x="136170" y="64305"/>
                  <a:pt x="132619" y="69363"/>
                </a:cubicBezTo>
                <a:lnTo>
                  <a:pt x="123387" y="83453"/>
                </a:lnTo>
                <a:cubicBezTo>
                  <a:pt x="121611" y="85982"/>
                  <a:pt x="119125" y="87789"/>
                  <a:pt x="116285" y="88511"/>
                </a:cubicBezTo>
                <a:cubicBezTo>
                  <a:pt x="115219" y="88511"/>
                  <a:pt x="114864" y="88511"/>
                  <a:pt x="114154" y="88511"/>
                </a:cubicBezTo>
                <a:cubicBezTo>
                  <a:pt x="111668" y="88511"/>
                  <a:pt x="109893" y="87789"/>
                  <a:pt x="107762" y="86344"/>
                </a:cubicBezTo>
                <a:lnTo>
                  <a:pt x="87877" y="72253"/>
                </a:lnTo>
                <a:cubicBezTo>
                  <a:pt x="85391" y="70808"/>
                  <a:pt x="83616" y="68279"/>
                  <a:pt x="82905" y="65028"/>
                </a:cubicBezTo>
                <a:cubicBezTo>
                  <a:pt x="82550" y="62137"/>
                  <a:pt x="83260" y="59247"/>
                  <a:pt x="85036" y="56718"/>
                </a:cubicBezTo>
                <a:lnTo>
                  <a:pt x="94269" y="42628"/>
                </a:lnTo>
                <a:cubicBezTo>
                  <a:pt x="97819" y="37570"/>
                  <a:pt x="104566" y="36486"/>
                  <a:pt x="109893" y="39737"/>
                </a:cubicBezTo>
                <a:close/>
                <a:moveTo>
                  <a:pt x="97429" y="399"/>
                </a:moveTo>
                <a:cubicBezTo>
                  <a:pt x="103144" y="-681"/>
                  <a:pt x="109264" y="399"/>
                  <a:pt x="114484" y="4000"/>
                </a:cubicBezTo>
                <a:lnTo>
                  <a:pt x="281530" y="118521"/>
                </a:lnTo>
                <a:cubicBezTo>
                  <a:pt x="291970" y="125723"/>
                  <a:pt x="294490" y="139768"/>
                  <a:pt x="287290" y="150212"/>
                </a:cubicBezTo>
                <a:lnTo>
                  <a:pt x="253809" y="199189"/>
                </a:lnTo>
                <a:cubicBezTo>
                  <a:pt x="263169" y="195228"/>
                  <a:pt x="269649" y="194148"/>
                  <a:pt x="274329" y="197389"/>
                </a:cubicBezTo>
                <a:cubicBezTo>
                  <a:pt x="279010" y="200990"/>
                  <a:pt x="280090" y="205311"/>
                  <a:pt x="280090" y="208193"/>
                </a:cubicBezTo>
                <a:cubicBezTo>
                  <a:pt x="280450" y="209273"/>
                  <a:pt x="280090" y="210714"/>
                  <a:pt x="279730" y="211794"/>
                </a:cubicBezTo>
                <a:cubicBezTo>
                  <a:pt x="285130" y="210714"/>
                  <a:pt x="289090" y="210714"/>
                  <a:pt x="292330" y="213595"/>
                </a:cubicBezTo>
                <a:cubicBezTo>
                  <a:pt x="297370" y="217556"/>
                  <a:pt x="298090" y="222238"/>
                  <a:pt x="298090" y="225119"/>
                </a:cubicBezTo>
                <a:cubicBezTo>
                  <a:pt x="297370" y="234122"/>
                  <a:pt x="288010" y="240965"/>
                  <a:pt x="286930" y="241685"/>
                </a:cubicBezTo>
                <a:cubicBezTo>
                  <a:pt x="238688" y="279858"/>
                  <a:pt x="182166" y="290302"/>
                  <a:pt x="135725" y="290302"/>
                </a:cubicBezTo>
                <a:cubicBezTo>
                  <a:pt x="86043" y="290302"/>
                  <a:pt x="47522" y="278418"/>
                  <a:pt x="41762" y="276617"/>
                </a:cubicBezTo>
                <a:lnTo>
                  <a:pt x="4680" y="276617"/>
                </a:lnTo>
                <a:cubicBezTo>
                  <a:pt x="2160" y="276617"/>
                  <a:pt x="0" y="274817"/>
                  <a:pt x="0" y="272296"/>
                </a:cubicBezTo>
                <a:lnTo>
                  <a:pt x="0" y="190906"/>
                </a:lnTo>
                <a:cubicBezTo>
                  <a:pt x="0" y="188385"/>
                  <a:pt x="2160" y="186585"/>
                  <a:pt x="4680" y="186585"/>
                </a:cubicBezTo>
                <a:lnTo>
                  <a:pt x="42482" y="186585"/>
                </a:lnTo>
                <a:cubicBezTo>
                  <a:pt x="110524" y="186585"/>
                  <a:pt x="122404" y="193427"/>
                  <a:pt x="132485" y="199549"/>
                </a:cubicBezTo>
                <a:cubicBezTo>
                  <a:pt x="140765" y="204231"/>
                  <a:pt x="147965" y="208193"/>
                  <a:pt x="189367" y="207473"/>
                </a:cubicBezTo>
                <a:cubicBezTo>
                  <a:pt x="189367" y="207473"/>
                  <a:pt x="198367" y="207113"/>
                  <a:pt x="204847" y="213235"/>
                </a:cubicBezTo>
                <a:cubicBezTo>
                  <a:pt x="208807" y="217916"/>
                  <a:pt x="210967" y="224039"/>
                  <a:pt x="210247" y="232322"/>
                </a:cubicBezTo>
                <a:cubicBezTo>
                  <a:pt x="210247" y="233762"/>
                  <a:pt x="210247" y="235203"/>
                  <a:pt x="209527" y="236643"/>
                </a:cubicBezTo>
                <a:cubicBezTo>
                  <a:pt x="234008" y="230881"/>
                  <a:pt x="250929" y="223318"/>
                  <a:pt x="263169" y="218277"/>
                </a:cubicBezTo>
                <a:cubicBezTo>
                  <a:pt x="264249" y="217916"/>
                  <a:pt x="264969" y="217196"/>
                  <a:pt x="266409" y="216836"/>
                </a:cubicBezTo>
                <a:cubicBezTo>
                  <a:pt x="269289" y="213595"/>
                  <a:pt x="271449" y="210714"/>
                  <a:pt x="271449" y="208553"/>
                </a:cubicBezTo>
                <a:cubicBezTo>
                  <a:pt x="271449" y="208193"/>
                  <a:pt x="271089" y="206752"/>
                  <a:pt x="268569" y="204591"/>
                </a:cubicBezTo>
                <a:cubicBezTo>
                  <a:pt x="266409" y="203511"/>
                  <a:pt x="255249" y="208193"/>
                  <a:pt x="246969" y="211794"/>
                </a:cubicBezTo>
                <a:lnTo>
                  <a:pt x="244088" y="212875"/>
                </a:lnTo>
                <a:lnTo>
                  <a:pt x="240488" y="217916"/>
                </a:lnTo>
                <a:cubicBezTo>
                  <a:pt x="239768" y="219717"/>
                  <a:pt x="238328" y="220077"/>
                  <a:pt x="236888" y="220077"/>
                </a:cubicBezTo>
                <a:cubicBezTo>
                  <a:pt x="235808" y="220077"/>
                  <a:pt x="235088" y="220077"/>
                  <a:pt x="234728" y="219357"/>
                </a:cubicBezTo>
                <a:cubicBezTo>
                  <a:pt x="232208" y="217916"/>
                  <a:pt x="231848" y="215035"/>
                  <a:pt x="233288" y="212875"/>
                </a:cubicBezTo>
                <a:lnTo>
                  <a:pt x="279730" y="145170"/>
                </a:lnTo>
                <a:cubicBezTo>
                  <a:pt x="284050" y="139048"/>
                  <a:pt x="282610" y="130405"/>
                  <a:pt x="276489" y="126083"/>
                </a:cubicBezTo>
                <a:lnTo>
                  <a:pt x="109444" y="11563"/>
                </a:lnTo>
                <a:cubicBezTo>
                  <a:pt x="103324" y="7241"/>
                  <a:pt x="94683" y="8682"/>
                  <a:pt x="90363" y="15164"/>
                </a:cubicBezTo>
                <a:lnTo>
                  <a:pt x="23401" y="112759"/>
                </a:lnTo>
                <a:cubicBezTo>
                  <a:pt x="19081" y="118881"/>
                  <a:pt x="20521" y="127524"/>
                  <a:pt x="27001" y="131846"/>
                </a:cubicBezTo>
                <a:lnTo>
                  <a:pt x="84963" y="171460"/>
                </a:lnTo>
                <a:cubicBezTo>
                  <a:pt x="86763" y="172900"/>
                  <a:pt x="87483" y="175781"/>
                  <a:pt x="86043" y="177942"/>
                </a:cubicBezTo>
                <a:cubicBezTo>
                  <a:pt x="84603" y="180103"/>
                  <a:pt x="81723" y="180463"/>
                  <a:pt x="79563" y="179022"/>
                </a:cubicBezTo>
                <a:lnTo>
                  <a:pt x="21601" y="139048"/>
                </a:lnTo>
                <a:cubicBezTo>
                  <a:pt x="11520" y="132206"/>
                  <a:pt x="8640" y="118161"/>
                  <a:pt x="15840" y="107717"/>
                </a:cubicBezTo>
                <a:lnTo>
                  <a:pt x="82803" y="9762"/>
                </a:lnTo>
                <a:cubicBezTo>
                  <a:pt x="86403" y="4721"/>
                  <a:pt x="91713" y="1479"/>
                  <a:pt x="97429" y="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3" name="Google Shape;123;p6"/>
          <p:cNvSpPr/>
          <p:nvPr/>
        </p:nvSpPr>
        <p:spPr>
          <a:xfrm>
            <a:off x="2611357" y="6445117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4" name="Google Shape;124;p6"/>
          <p:cNvSpPr/>
          <p:nvPr/>
        </p:nvSpPr>
        <p:spPr>
          <a:xfrm>
            <a:off x="13569933" y="6536461"/>
            <a:ext cx="774551" cy="782880"/>
          </a:xfrm>
          <a:custGeom>
            <a:avLst/>
            <a:gdLst/>
            <a:ahLst/>
            <a:cxnLst/>
            <a:rect l="l" t="t" r="r" b="b"/>
            <a:pathLst>
              <a:path w="294916" h="298090" extrusionOk="0">
                <a:moveTo>
                  <a:pt x="209423" y="175177"/>
                </a:moveTo>
                <a:lnTo>
                  <a:pt x="209423" y="223477"/>
                </a:lnTo>
                <a:cubicBezTo>
                  <a:pt x="209423" y="244744"/>
                  <a:pt x="226306" y="262045"/>
                  <a:pt x="247499" y="262045"/>
                </a:cubicBezTo>
                <a:cubicBezTo>
                  <a:pt x="268693" y="262045"/>
                  <a:pt x="285936" y="244744"/>
                  <a:pt x="285936" y="223477"/>
                </a:cubicBezTo>
                <a:lnTo>
                  <a:pt x="285936" y="175177"/>
                </a:lnTo>
                <a:cubicBezTo>
                  <a:pt x="274800" y="182747"/>
                  <a:pt x="261150" y="186351"/>
                  <a:pt x="247859" y="186351"/>
                </a:cubicBezTo>
                <a:cubicBezTo>
                  <a:pt x="234209" y="186351"/>
                  <a:pt x="220558" y="182747"/>
                  <a:pt x="209423" y="175177"/>
                </a:cubicBezTo>
                <a:close/>
                <a:moveTo>
                  <a:pt x="58555" y="164647"/>
                </a:moveTo>
                <a:cubicBezTo>
                  <a:pt x="49784" y="164647"/>
                  <a:pt x="42475" y="171541"/>
                  <a:pt x="42475" y="180612"/>
                </a:cubicBezTo>
                <a:cubicBezTo>
                  <a:pt x="42475" y="189321"/>
                  <a:pt x="49784" y="196578"/>
                  <a:pt x="58555" y="196578"/>
                </a:cubicBezTo>
                <a:cubicBezTo>
                  <a:pt x="67692" y="196578"/>
                  <a:pt x="75001" y="189321"/>
                  <a:pt x="75001" y="180612"/>
                </a:cubicBezTo>
                <a:cubicBezTo>
                  <a:pt x="75001" y="171541"/>
                  <a:pt x="67692" y="164647"/>
                  <a:pt x="58555" y="164647"/>
                </a:cubicBezTo>
                <a:close/>
                <a:moveTo>
                  <a:pt x="58555" y="155575"/>
                </a:moveTo>
                <a:cubicBezTo>
                  <a:pt x="72443" y="155575"/>
                  <a:pt x="83773" y="166824"/>
                  <a:pt x="83773" y="180612"/>
                </a:cubicBezTo>
                <a:cubicBezTo>
                  <a:pt x="83773" y="194401"/>
                  <a:pt x="72443" y="206012"/>
                  <a:pt x="58555" y="206012"/>
                </a:cubicBezTo>
                <a:cubicBezTo>
                  <a:pt x="44668" y="206012"/>
                  <a:pt x="33338" y="194401"/>
                  <a:pt x="33338" y="180612"/>
                </a:cubicBezTo>
                <a:cubicBezTo>
                  <a:pt x="33338" y="166824"/>
                  <a:pt x="44668" y="155575"/>
                  <a:pt x="58555" y="155575"/>
                </a:cubicBezTo>
                <a:close/>
                <a:moveTo>
                  <a:pt x="249238" y="130175"/>
                </a:moveTo>
                <a:cubicBezTo>
                  <a:pt x="251436" y="130175"/>
                  <a:pt x="253634" y="132366"/>
                  <a:pt x="253634" y="134921"/>
                </a:cubicBezTo>
                <a:lnTo>
                  <a:pt x="253634" y="161942"/>
                </a:lnTo>
                <a:cubicBezTo>
                  <a:pt x="253634" y="164132"/>
                  <a:pt x="251436" y="166323"/>
                  <a:pt x="249238" y="166323"/>
                </a:cubicBezTo>
                <a:cubicBezTo>
                  <a:pt x="246307" y="166323"/>
                  <a:pt x="244475" y="164132"/>
                  <a:pt x="244475" y="161942"/>
                </a:cubicBezTo>
                <a:lnTo>
                  <a:pt x="244475" y="134921"/>
                </a:lnTo>
                <a:cubicBezTo>
                  <a:pt x="244475" y="132366"/>
                  <a:pt x="246307" y="130175"/>
                  <a:pt x="249238" y="130175"/>
                </a:cubicBezTo>
                <a:close/>
                <a:moveTo>
                  <a:pt x="247499" y="118226"/>
                </a:moveTo>
                <a:cubicBezTo>
                  <a:pt x="226306" y="118226"/>
                  <a:pt x="209423" y="135528"/>
                  <a:pt x="209423" y="156434"/>
                </a:cubicBezTo>
                <a:lnTo>
                  <a:pt x="209423" y="164004"/>
                </a:lnTo>
                <a:cubicBezTo>
                  <a:pt x="230616" y="181665"/>
                  <a:pt x="264383" y="181665"/>
                  <a:pt x="285936" y="164004"/>
                </a:cubicBezTo>
                <a:lnTo>
                  <a:pt x="285936" y="156434"/>
                </a:lnTo>
                <a:cubicBezTo>
                  <a:pt x="285936" y="135528"/>
                  <a:pt x="268693" y="118226"/>
                  <a:pt x="247859" y="118226"/>
                </a:cubicBezTo>
                <a:lnTo>
                  <a:pt x="247499" y="118226"/>
                </a:lnTo>
                <a:close/>
                <a:moveTo>
                  <a:pt x="58911" y="0"/>
                </a:moveTo>
                <a:cubicBezTo>
                  <a:pt x="59989" y="0"/>
                  <a:pt x="61067" y="360"/>
                  <a:pt x="62144" y="1081"/>
                </a:cubicBezTo>
                <a:lnTo>
                  <a:pt x="85493" y="24871"/>
                </a:lnTo>
                <a:cubicBezTo>
                  <a:pt x="86212" y="25591"/>
                  <a:pt x="86930" y="26673"/>
                  <a:pt x="86930" y="27754"/>
                </a:cubicBezTo>
                <a:lnTo>
                  <a:pt x="86930" y="130121"/>
                </a:lnTo>
                <a:cubicBezTo>
                  <a:pt x="104532" y="140214"/>
                  <a:pt x="116027" y="159318"/>
                  <a:pt x="116027" y="180224"/>
                </a:cubicBezTo>
                <a:cubicBezTo>
                  <a:pt x="116027" y="210501"/>
                  <a:pt x="92318" y="236093"/>
                  <a:pt x="62144" y="238256"/>
                </a:cubicBezTo>
                <a:lnTo>
                  <a:pt x="62504" y="249429"/>
                </a:lnTo>
                <a:cubicBezTo>
                  <a:pt x="62504" y="271056"/>
                  <a:pt x="80105" y="289079"/>
                  <a:pt x="102017" y="289079"/>
                </a:cubicBezTo>
                <a:cubicBezTo>
                  <a:pt x="123929" y="289079"/>
                  <a:pt x="141890" y="271056"/>
                  <a:pt x="141890" y="249429"/>
                </a:cubicBezTo>
                <a:lnTo>
                  <a:pt x="141890" y="89751"/>
                </a:lnTo>
                <a:cubicBezTo>
                  <a:pt x="141890" y="59113"/>
                  <a:pt x="166676" y="34603"/>
                  <a:pt x="197209" y="34603"/>
                </a:cubicBezTo>
                <a:cubicBezTo>
                  <a:pt x="227383" y="34603"/>
                  <a:pt x="252169" y="59113"/>
                  <a:pt x="252169" y="89751"/>
                </a:cubicBezTo>
                <a:lnTo>
                  <a:pt x="252169" y="109215"/>
                </a:lnTo>
                <a:cubicBezTo>
                  <a:pt x="276237" y="111378"/>
                  <a:pt x="294916" y="131923"/>
                  <a:pt x="294916" y="156434"/>
                </a:cubicBezTo>
                <a:lnTo>
                  <a:pt x="294916" y="223477"/>
                </a:lnTo>
                <a:cubicBezTo>
                  <a:pt x="294916" y="249790"/>
                  <a:pt x="273722" y="271056"/>
                  <a:pt x="247859" y="271056"/>
                </a:cubicBezTo>
                <a:cubicBezTo>
                  <a:pt x="221277" y="271056"/>
                  <a:pt x="200442" y="249790"/>
                  <a:pt x="200442" y="223477"/>
                </a:cubicBezTo>
                <a:lnTo>
                  <a:pt x="200442" y="156434"/>
                </a:lnTo>
                <a:cubicBezTo>
                  <a:pt x="200442" y="131923"/>
                  <a:pt x="219121" y="111378"/>
                  <a:pt x="243189" y="109215"/>
                </a:cubicBezTo>
                <a:lnTo>
                  <a:pt x="243189" y="89751"/>
                </a:lnTo>
                <a:cubicBezTo>
                  <a:pt x="243189" y="64159"/>
                  <a:pt x="222354" y="43253"/>
                  <a:pt x="197209" y="43253"/>
                </a:cubicBezTo>
                <a:cubicBezTo>
                  <a:pt x="171705" y="43253"/>
                  <a:pt x="150871" y="64159"/>
                  <a:pt x="150871" y="89751"/>
                </a:cubicBezTo>
                <a:lnTo>
                  <a:pt x="150871" y="249429"/>
                </a:lnTo>
                <a:cubicBezTo>
                  <a:pt x="150871" y="276103"/>
                  <a:pt x="128958" y="298090"/>
                  <a:pt x="102017" y="298090"/>
                </a:cubicBezTo>
                <a:cubicBezTo>
                  <a:pt x="75435" y="298090"/>
                  <a:pt x="53523" y="276103"/>
                  <a:pt x="53523" y="249429"/>
                </a:cubicBezTo>
                <a:lnTo>
                  <a:pt x="53523" y="238256"/>
                </a:lnTo>
                <a:cubicBezTo>
                  <a:pt x="53523" y="233570"/>
                  <a:pt x="57115" y="229605"/>
                  <a:pt x="61785" y="229244"/>
                </a:cubicBezTo>
                <a:cubicBezTo>
                  <a:pt x="86930" y="227442"/>
                  <a:pt x="106687" y="205815"/>
                  <a:pt x="106687" y="180224"/>
                </a:cubicBezTo>
                <a:cubicBezTo>
                  <a:pt x="106687" y="161841"/>
                  <a:pt x="96629" y="145260"/>
                  <a:pt x="80105" y="136609"/>
                </a:cubicBezTo>
                <a:cubicBezTo>
                  <a:pt x="78668" y="135888"/>
                  <a:pt x="77950" y="134446"/>
                  <a:pt x="77950" y="132644"/>
                </a:cubicBezTo>
                <a:lnTo>
                  <a:pt x="77950" y="29917"/>
                </a:lnTo>
                <a:lnTo>
                  <a:pt x="58911" y="10813"/>
                </a:lnTo>
                <a:lnTo>
                  <a:pt x="43465" y="26673"/>
                </a:lnTo>
                <a:lnTo>
                  <a:pt x="50649" y="33882"/>
                </a:lnTo>
                <a:cubicBezTo>
                  <a:pt x="52446" y="35684"/>
                  <a:pt x="53523" y="38207"/>
                  <a:pt x="53523" y="41091"/>
                </a:cubicBezTo>
                <a:cubicBezTo>
                  <a:pt x="53523" y="43614"/>
                  <a:pt x="52446" y="46137"/>
                  <a:pt x="50649" y="48300"/>
                </a:cubicBezTo>
                <a:lnTo>
                  <a:pt x="42747" y="56229"/>
                </a:lnTo>
                <a:lnTo>
                  <a:pt x="49931" y="63438"/>
                </a:lnTo>
                <a:cubicBezTo>
                  <a:pt x="52086" y="65241"/>
                  <a:pt x="52805" y="67764"/>
                  <a:pt x="52805" y="70647"/>
                </a:cubicBezTo>
                <a:cubicBezTo>
                  <a:pt x="52805" y="73531"/>
                  <a:pt x="52086" y="76054"/>
                  <a:pt x="49931" y="77856"/>
                </a:cubicBezTo>
                <a:lnTo>
                  <a:pt x="42747" y="85426"/>
                </a:lnTo>
                <a:lnTo>
                  <a:pt x="49931" y="92635"/>
                </a:lnTo>
                <a:cubicBezTo>
                  <a:pt x="54242" y="96600"/>
                  <a:pt x="54242" y="102727"/>
                  <a:pt x="49931" y="107052"/>
                </a:cubicBezTo>
                <a:lnTo>
                  <a:pt x="38077" y="118947"/>
                </a:lnTo>
                <a:lnTo>
                  <a:pt x="38077" y="132644"/>
                </a:lnTo>
                <a:cubicBezTo>
                  <a:pt x="38077" y="134446"/>
                  <a:pt x="36999" y="135888"/>
                  <a:pt x="35562" y="136609"/>
                </a:cubicBezTo>
                <a:cubicBezTo>
                  <a:pt x="19038" y="145260"/>
                  <a:pt x="8980" y="161841"/>
                  <a:pt x="8980" y="180224"/>
                </a:cubicBezTo>
                <a:cubicBezTo>
                  <a:pt x="8980" y="200048"/>
                  <a:pt x="20834" y="217710"/>
                  <a:pt x="38795" y="225640"/>
                </a:cubicBezTo>
                <a:cubicBezTo>
                  <a:pt x="41310" y="226361"/>
                  <a:pt x="42028" y="229244"/>
                  <a:pt x="41310" y="231768"/>
                </a:cubicBezTo>
                <a:cubicBezTo>
                  <a:pt x="40232" y="233570"/>
                  <a:pt x="37718" y="234651"/>
                  <a:pt x="35562" y="233930"/>
                </a:cubicBezTo>
                <a:cubicBezTo>
                  <a:pt x="14009" y="224919"/>
                  <a:pt x="0" y="203653"/>
                  <a:pt x="0" y="180224"/>
                </a:cubicBezTo>
                <a:cubicBezTo>
                  <a:pt x="0" y="159318"/>
                  <a:pt x="11136" y="140214"/>
                  <a:pt x="29096" y="130121"/>
                </a:cubicBezTo>
                <a:lnTo>
                  <a:pt x="29096" y="117145"/>
                </a:lnTo>
                <a:cubicBezTo>
                  <a:pt x="29096" y="116064"/>
                  <a:pt x="29456" y="114622"/>
                  <a:pt x="30533" y="113901"/>
                </a:cubicBezTo>
                <a:lnTo>
                  <a:pt x="43824" y="100564"/>
                </a:lnTo>
                <a:cubicBezTo>
                  <a:pt x="44184" y="100204"/>
                  <a:pt x="44184" y="99483"/>
                  <a:pt x="43824" y="99123"/>
                </a:cubicBezTo>
                <a:lnTo>
                  <a:pt x="33048" y="88309"/>
                </a:lnTo>
                <a:cubicBezTo>
                  <a:pt x="32688" y="87588"/>
                  <a:pt x="31970" y="86867"/>
                  <a:pt x="31970" y="85786"/>
                </a:cubicBezTo>
                <a:cubicBezTo>
                  <a:pt x="31611" y="84344"/>
                  <a:pt x="31970" y="82903"/>
                  <a:pt x="33048" y="81821"/>
                </a:cubicBezTo>
                <a:lnTo>
                  <a:pt x="43824" y="71368"/>
                </a:lnTo>
                <a:cubicBezTo>
                  <a:pt x="43824" y="71008"/>
                  <a:pt x="43824" y="71008"/>
                  <a:pt x="43824" y="70647"/>
                </a:cubicBezTo>
                <a:lnTo>
                  <a:pt x="43824" y="69926"/>
                </a:lnTo>
                <a:lnTo>
                  <a:pt x="33048" y="59113"/>
                </a:lnTo>
                <a:cubicBezTo>
                  <a:pt x="31611" y="57671"/>
                  <a:pt x="31611" y="54427"/>
                  <a:pt x="33048" y="52985"/>
                </a:cubicBezTo>
                <a:lnTo>
                  <a:pt x="44184" y="41812"/>
                </a:lnTo>
                <a:cubicBezTo>
                  <a:pt x="44543" y="41451"/>
                  <a:pt x="44543" y="40730"/>
                  <a:pt x="44184" y="40370"/>
                </a:cubicBezTo>
                <a:lnTo>
                  <a:pt x="33407" y="29917"/>
                </a:lnTo>
                <a:cubicBezTo>
                  <a:pt x="32688" y="28835"/>
                  <a:pt x="32329" y="27754"/>
                  <a:pt x="32329" y="26673"/>
                </a:cubicBezTo>
                <a:cubicBezTo>
                  <a:pt x="32329" y="25231"/>
                  <a:pt x="32688" y="24150"/>
                  <a:pt x="33407" y="23429"/>
                </a:cubicBezTo>
                <a:lnTo>
                  <a:pt x="55679" y="1081"/>
                </a:lnTo>
                <a:cubicBezTo>
                  <a:pt x="56397" y="360"/>
                  <a:pt x="57834" y="0"/>
                  <a:pt x="589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13588330" y="8049546"/>
            <a:ext cx="654143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13602184" y="9670525"/>
            <a:ext cx="654143" cy="816944"/>
          </a:xfrm>
          <a:custGeom>
            <a:avLst/>
            <a:gdLst/>
            <a:ahLst/>
            <a:cxnLst/>
            <a:rect l="l" t="t" r="r" b="b"/>
            <a:pathLst>
              <a:path w="306029" h="304439" extrusionOk="0">
                <a:moveTo>
                  <a:pt x="153988" y="209550"/>
                </a:moveTo>
                <a:cubicBezTo>
                  <a:pt x="156552" y="209550"/>
                  <a:pt x="158384" y="211715"/>
                  <a:pt x="158384" y="214240"/>
                </a:cubicBezTo>
                <a:lnTo>
                  <a:pt x="158384" y="299749"/>
                </a:lnTo>
                <a:cubicBezTo>
                  <a:pt x="158384" y="302635"/>
                  <a:pt x="156552" y="304439"/>
                  <a:pt x="153988" y="304439"/>
                </a:cubicBezTo>
                <a:cubicBezTo>
                  <a:pt x="151057" y="304439"/>
                  <a:pt x="149225" y="302635"/>
                  <a:pt x="149225" y="299749"/>
                </a:cubicBezTo>
                <a:lnTo>
                  <a:pt x="149225" y="214240"/>
                </a:lnTo>
                <a:cubicBezTo>
                  <a:pt x="149225" y="211715"/>
                  <a:pt x="151057" y="209550"/>
                  <a:pt x="153988" y="209550"/>
                </a:cubicBezTo>
                <a:close/>
                <a:moveTo>
                  <a:pt x="242108" y="180114"/>
                </a:moveTo>
                <a:cubicBezTo>
                  <a:pt x="244625" y="180842"/>
                  <a:pt x="245704" y="183751"/>
                  <a:pt x="244625" y="185932"/>
                </a:cubicBezTo>
                <a:cubicBezTo>
                  <a:pt x="234915" y="212840"/>
                  <a:pt x="214059" y="233567"/>
                  <a:pt x="187808" y="243748"/>
                </a:cubicBezTo>
                <a:cubicBezTo>
                  <a:pt x="187088" y="244112"/>
                  <a:pt x="186729" y="244112"/>
                  <a:pt x="186010" y="244112"/>
                </a:cubicBezTo>
                <a:cubicBezTo>
                  <a:pt x="184212" y="244112"/>
                  <a:pt x="182414" y="243021"/>
                  <a:pt x="181694" y="240839"/>
                </a:cubicBezTo>
                <a:cubicBezTo>
                  <a:pt x="180975" y="238657"/>
                  <a:pt x="182054" y="235748"/>
                  <a:pt x="184571" y="235021"/>
                </a:cubicBezTo>
                <a:cubicBezTo>
                  <a:pt x="208305" y="225931"/>
                  <a:pt x="227004" y="207022"/>
                  <a:pt x="235994" y="182660"/>
                </a:cubicBezTo>
                <a:cubicBezTo>
                  <a:pt x="237073" y="180114"/>
                  <a:pt x="239590" y="179387"/>
                  <a:pt x="242108" y="180114"/>
                </a:cubicBezTo>
                <a:close/>
                <a:moveTo>
                  <a:pt x="65509" y="180114"/>
                </a:moveTo>
                <a:cubicBezTo>
                  <a:pt x="67666" y="179387"/>
                  <a:pt x="70543" y="180478"/>
                  <a:pt x="71262" y="182660"/>
                </a:cubicBezTo>
                <a:cubicBezTo>
                  <a:pt x="80252" y="207022"/>
                  <a:pt x="98951" y="225931"/>
                  <a:pt x="123045" y="235021"/>
                </a:cubicBezTo>
                <a:cubicBezTo>
                  <a:pt x="125202" y="235748"/>
                  <a:pt x="126641" y="238657"/>
                  <a:pt x="125562" y="240839"/>
                </a:cubicBezTo>
                <a:cubicBezTo>
                  <a:pt x="124843" y="243021"/>
                  <a:pt x="123045" y="244112"/>
                  <a:pt x="121247" y="244112"/>
                </a:cubicBezTo>
                <a:cubicBezTo>
                  <a:pt x="120887" y="244112"/>
                  <a:pt x="120168" y="244112"/>
                  <a:pt x="119808" y="243748"/>
                </a:cubicBezTo>
                <a:cubicBezTo>
                  <a:pt x="93198" y="233567"/>
                  <a:pt x="72701" y="212840"/>
                  <a:pt x="62632" y="185932"/>
                </a:cubicBezTo>
                <a:cubicBezTo>
                  <a:pt x="61913" y="183751"/>
                  <a:pt x="62992" y="180842"/>
                  <a:pt x="65509" y="180114"/>
                </a:cubicBezTo>
                <a:close/>
                <a:moveTo>
                  <a:pt x="277567" y="179387"/>
                </a:moveTo>
                <a:cubicBezTo>
                  <a:pt x="280071" y="179387"/>
                  <a:pt x="282217" y="181534"/>
                  <a:pt x="282217" y="184038"/>
                </a:cubicBezTo>
                <a:lnTo>
                  <a:pt x="282217" y="275979"/>
                </a:lnTo>
                <a:cubicBezTo>
                  <a:pt x="282217" y="278483"/>
                  <a:pt x="280071" y="280629"/>
                  <a:pt x="277567" y="280629"/>
                </a:cubicBezTo>
                <a:lnTo>
                  <a:pt x="185268" y="280629"/>
                </a:lnTo>
                <a:cubicBezTo>
                  <a:pt x="182764" y="280629"/>
                  <a:pt x="180975" y="278483"/>
                  <a:pt x="180975" y="275979"/>
                </a:cubicBezTo>
                <a:cubicBezTo>
                  <a:pt x="180975" y="273474"/>
                  <a:pt x="182764" y="271686"/>
                  <a:pt x="185268" y="271686"/>
                </a:cubicBezTo>
                <a:lnTo>
                  <a:pt x="272916" y="271686"/>
                </a:lnTo>
                <a:lnTo>
                  <a:pt x="272916" y="184038"/>
                </a:lnTo>
                <a:cubicBezTo>
                  <a:pt x="272916" y="181534"/>
                  <a:pt x="275062" y="179387"/>
                  <a:pt x="277567" y="179387"/>
                </a:cubicBezTo>
                <a:close/>
                <a:moveTo>
                  <a:pt x="28464" y="179387"/>
                </a:moveTo>
                <a:cubicBezTo>
                  <a:pt x="30968" y="179387"/>
                  <a:pt x="33114" y="181534"/>
                  <a:pt x="33114" y="184038"/>
                </a:cubicBezTo>
                <a:lnTo>
                  <a:pt x="33114" y="271686"/>
                </a:lnTo>
                <a:lnTo>
                  <a:pt x="120405" y="271686"/>
                </a:lnTo>
                <a:cubicBezTo>
                  <a:pt x="122909" y="271686"/>
                  <a:pt x="125055" y="273474"/>
                  <a:pt x="125055" y="275979"/>
                </a:cubicBezTo>
                <a:cubicBezTo>
                  <a:pt x="125055" y="278483"/>
                  <a:pt x="122909" y="280629"/>
                  <a:pt x="120405" y="280629"/>
                </a:cubicBezTo>
                <a:lnTo>
                  <a:pt x="28464" y="280629"/>
                </a:lnTo>
                <a:cubicBezTo>
                  <a:pt x="25959" y="280629"/>
                  <a:pt x="23813" y="278483"/>
                  <a:pt x="23813" y="275979"/>
                </a:cubicBezTo>
                <a:lnTo>
                  <a:pt x="23813" y="184038"/>
                </a:lnTo>
                <a:cubicBezTo>
                  <a:pt x="23813" y="181534"/>
                  <a:pt x="25959" y="179387"/>
                  <a:pt x="28464" y="179387"/>
                </a:cubicBezTo>
                <a:close/>
                <a:moveTo>
                  <a:pt x="215811" y="147637"/>
                </a:moveTo>
                <a:lnTo>
                  <a:pt x="301356" y="147637"/>
                </a:lnTo>
                <a:cubicBezTo>
                  <a:pt x="303872" y="147637"/>
                  <a:pt x="306029" y="149754"/>
                  <a:pt x="306029" y="152223"/>
                </a:cubicBezTo>
                <a:cubicBezTo>
                  <a:pt x="306029" y="154693"/>
                  <a:pt x="303872" y="156809"/>
                  <a:pt x="301356" y="156809"/>
                </a:cubicBezTo>
                <a:lnTo>
                  <a:pt x="215811" y="156809"/>
                </a:lnTo>
                <a:cubicBezTo>
                  <a:pt x="213295" y="156809"/>
                  <a:pt x="211138" y="154693"/>
                  <a:pt x="211138" y="152223"/>
                </a:cubicBezTo>
                <a:cubicBezTo>
                  <a:pt x="211138" y="149754"/>
                  <a:pt x="213295" y="147637"/>
                  <a:pt x="215811" y="147637"/>
                </a:cubicBezTo>
                <a:close/>
                <a:moveTo>
                  <a:pt x="4673" y="147637"/>
                </a:moveTo>
                <a:lnTo>
                  <a:pt x="90218" y="147637"/>
                </a:lnTo>
                <a:cubicBezTo>
                  <a:pt x="92734" y="147637"/>
                  <a:pt x="94890" y="149754"/>
                  <a:pt x="94890" y="152223"/>
                </a:cubicBezTo>
                <a:cubicBezTo>
                  <a:pt x="94890" y="154693"/>
                  <a:pt x="92734" y="156809"/>
                  <a:pt x="90218" y="156809"/>
                </a:cubicBezTo>
                <a:lnTo>
                  <a:pt x="4673" y="156809"/>
                </a:lnTo>
                <a:cubicBezTo>
                  <a:pt x="2156" y="156809"/>
                  <a:pt x="0" y="154693"/>
                  <a:pt x="0" y="152223"/>
                </a:cubicBezTo>
                <a:cubicBezTo>
                  <a:pt x="0" y="149754"/>
                  <a:pt x="2156" y="147637"/>
                  <a:pt x="4673" y="147637"/>
                </a:cubicBezTo>
                <a:close/>
                <a:moveTo>
                  <a:pt x="153988" y="121773"/>
                </a:moveTo>
                <a:cubicBezTo>
                  <a:pt x="137030" y="121773"/>
                  <a:pt x="123681" y="135546"/>
                  <a:pt x="123681" y="152218"/>
                </a:cubicBezTo>
                <a:cubicBezTo>
                  <a:pt x="123681" y="168891"/>
                  <a:pt x="137030" y="182664"/>
                  <a:pt x="153988" y="182664"/>
                </a:cubicBezTo>
                <a:cubicBezTo>
                  <a:pt x="170223" y="182664"/>
                  <a:pt x="183934" y="168891"/>
                  <a:pt x="183934" y="152218"/>
                </a:cubicBezTo>
                <a:cubicBezTo>
                  <a:pt x="183934" y="135546"/>
                  <a:pt x="170223" y="121773"/>
                  <a:pt x="153988" y="121773"/>
                </a:cubicBezTo>
                <a:close/>
                <a:moveTo>
                  <a:pt x="153988" y="112712"/>
                </a:moveTo>
                <a:cubicBezTo>
                  <a:pt x="175275" y="112712"/>
                  <a:pt x="193314" y="130472"/>
                  <a:pt x="193314" y="152218"/>
                </a:cubicBezTo>
                <a:cubicBezTo>
                  <a:pt x="193314" y="173965"/>
                  <a:pt x="175275" y="191725"/>
                  <a:pt x="153988" y="191725"/>
                </a:cubicBezTo>
                <a:cubicBezTo>
                  <a:pt x="131979" y="191725"/>
                  <a:pt x="114300" y="173965"/>
                  <a:pt x="114300" y="152218"/>
                </a:cubicBezTo>
                <a:cubicBezTo>
                  <a:pt x="114300" y="130472"/>
                  <a:pt x="131979" y="112712"/>
                  <a:pt x="153988" y="112712"/>
                </a:cubicBezTo>
                <a:close/>
                <a:moveTo>
                  <a:pt x="187808" y="61410"/>
                </a:moveTo>
                <a:cubicBezTo>
                  <a:pt x="214059" y="71173"/>
                  <a:pt x="234915" y="92145"/>
                  <a:pt x="244984" y="118542"/>
                </a:cubicBezTo>
                <a:cubicBezTo>
                  <a:pt x="245704" y="121073"/>
                  <a:pt x="244625" y="123604"/>
                  <a:pt x="242108" y="124689"/>
                </a:cubicBezTo>
                <a:cubicBezTo>
                  <a:pt x="241388" y="124689"/>
                  <a:pt x="241029" y="125050"/>
                  <a:pt x="240309" y="125050"/>
                </a:cubicBezTo>
                <a:cubicBezTo>
                  <a:pt x="238511" y="125050"/>
                  <a:pt x="236713" y="123604"/>
                  <a:pt x="235994" y="122158"/>
                </a:cubicBezTo>
                <a:cubicBezTo>
                  <a:pt x="227004" y="97931"/>
                  <a:pt x="208305" y="79128"/>
                  <a:pt x="184571" y="70088"/>
                </a:cubicBezTo>
                <a:cubicBezTo>
                  <a:pt x="182054" y="69003"/>
                  <a:pt x="180975" y="66472"/>
                  <a:pt x="181694" y="63941"/>
                </a:cubicBezTo>
                <a:cubicBezTo>
                  <a:pt x="182773" y="61771"/>
                  <a:pt x="185290" y="60325"/>
                  <a:pt x="187808" y="61410"/>
                </a:cubicBezTo>
                <a:close/>
                <a:moveTo>
                  <a:pt x="119808" y="61410"/>
                </a:moveTo>
                <a:cubicBezTo>
                  <a:pt x="121966" y="60325"/>
                  <a:pt x="124843" y="61771"/>
                  <a:pt x="125562" y="63941"/>
                </a:cubicBezTo>
                <a:cubicBezTo>
                  <a:pt x="126641" y="66472"/>
                  <a:pt x="125202" y="69003"/>
                  <a:pt x="123045" y="70088"/>
                </a:cubicBezTo>
                <a:cubicBezTo>
                  <a:pt x="98951" y="79128"/>
                  <a:pt x="80252" y="97931"/>
                  <a:pt x="71262" y="122158"/>
                </a:cubicBezTo>
                <a:cubicBezTo>
                  <a:pt x="70903" y="123604"/>
                  <a:pt x="69105" y="125050"/>
                  <a:pt x="66947" y="125050"/>
                </a:cubicBezTo>
                <a:cubicBezTo>
                  <a:pt x="66588" y="125050"/>
                  <a:pt x="65868" y="124689"/>
                  <a:pt x="65509" y="124689"/>
                </a:cubicBezTo>
                <a:cubicBezTo>
                  <a:pt x="62992" y="123604"/>
                  <a:pt x="61913" y="121073"/>
                  <a:pt x="62632" y="118542"/>
                </a:cubicBezTo>
                <a:cubicBezTo>
                  <a:pt x="72701" y="92145"/>
                  <a:pt x="93198" y="71173"/>
                  <a:pt x="119808" y="61410"/>
                </a:cubicBezTo>
                <a:close/>
                <a:moveTo>
                  <a:pt x="185268" y="22225"/>
                </a:moveTo>
                <a:lnTo>
                  <a:pt x="277567" y="22225"/>
                </a:lnTo>
                <a:cubicBezTo>
                  <a:pt x="280071" y="22225"/>
                  <a:pt x="282217" y="24371"/>
                  <a:pt x="282217" y="26876"/>
                </a:cubicBezTo>
                <a:lnTo>
                  <a:pt x="282217" y="118817"/>
                </a:lnTo>
                <a:cubicBezTo>
                  <a:pt x="282217" y="121321"/>
                  <a:pt x="280071" y="123467"/>
                  <a:pt x="277567" y="123467"/>
                </a:cubicBezTo>
                <a:cubicBezTo>
                  <a:pt x="275062" y="123467"/>
                  <a:pt x="272916" y="121321"/>
                  <a:pt x="272916" y="118817"/>
                </a:cubicBezTo>
                <a:lnTo>
                  <a:pt x="272916" y="31526"/>
                </a:lnTo>
                <a:lnTo>
                  <a:pt x="185268" y="31526"/>
                </a:lnTo>
                <a:cubicBezTo>
                  <a:pt x="182764" y="31526"/>
                  <a:pt x="180975" y="29380"/>
                  <a:pt x="180975" y="26876"/>
                </a:cubicBezTo>
                <a:cubicBezTo>
                  <a:pt x="180975" y="24371"/>
                  <a:pt x="182764" y="22225"/>
                  <a:pt x="185268" y="22225"/>
                </a:cubicBezTo>
                <a:close/>
                <a:moveTo>
                  <a:pt x="28464" y="22225"/>
                </a:moveTo>
                <a:lnTo>
                  <a:pt x="120405" y="22225"/>
                </a:lnTo>
                <a:cubicBezTo>
                  <a:pt x="122909" y="22225"/>
                  <a:pt x="125055" y="24371"/>
                  <a:pt x="125055" y="26876"/>
                </a:cubicBezTo>
                <a:cubicBezTo>
                  <a:pt x="125055" y="29380"/>
                  <a:pt x="122909" y="31526"/>
                  <a:pt x="120405" y="31526"/>
                </a:cubicBezTo>
                <a:lnTo>
                  <a:pt x="33114" y="31526"/>
                </a:lnTo>
                <a:lnTo>
                  <a:pt x="33114" y="118817"/>
                </a:lnTo>
                <a:cubicBezTo>
                  <a:pt x="33114" y="121321"/>
                  <a:pt x="30968" y="123467"/>
                  <a:pt x="28464" y="123467"/>
                </a:cubicBezTo>
                <a:cubicBezTo>
                  <a:pt x="25959" y="123467"/>
                  <a:pt x="23813" y="121321"/>
                  <a:pt x="23813" y="118817"/>
                </a:cubicBezTo>
                <a:lnTo>
                  <a:pt x="23813" y="26876"/>
                </a:lnTo>
                <a:cubicBezTo>
                  <a:pt x="23813" y="24371"/>
                  <a:pt x="25959" y="22225"/>
                  <a:pt x="28464" y="22225"/>
                </a:cubicBezTo>
                <a:close/>
                <a:moveTo>
                  <a:pt x="153988" y="0"/>
                </a:moveTo>
                <a:cubicBezTo>
                  <a:pt x="156552" y="0"/>
                  <a:pt x="158384" y="1804"/>
                  <a:pt x="158384" y="4690"/>
                </a:cubicBezTo>
                <a:lnTo>
                  <a:pt x="158384" y="90560"/>
                </a:lnTo>
                <a:cubicBezTo>
                  <a:pt x="158384" y="92724"/>
                  <a:pt x="156552" y="94889"/>
                  <a:pt x="153988" y="94889"/>
                </a:cubicBezTo>
                <a:cubicBezTo>
                  <a:pt x="151057" y="94889"/>
                  <a:pt x="149225" y="92724"/>
                  <a:pt x="149225" y="90560"/>
                </a:cubicBezTo>
                <a:lnTo>
                  <a:pt x="149225" y="4690"/>
                </a:lnTo>
                <a:cubicBezTo>
                  <a:pt x="149225" y="1804"/>
                  <a:pt x="151057" y="0"/>
                  <a:pt x="15398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0" name="Google Shape;119;p6">
            <a:extLst>
              <a:ext uri="{FF2B5EF4-FFF2-40B4-BE49-F238E27FC236}">
                <a16:creationId xmlns:a16="http://schemas.microsoft.com/office/drawing/2014/main" id="{B0D6C807-7229-4812-8CA5-196165A00B83}"/>
              </a:ext>
            </a:extLst>
          </p:cNvPr>
          <p:cNvSpPr txBox="1"/>
          <p:nvPr/>
        </p:nvSpPr>
        <p:spPr>
          <a:xfrm>
            <a:off x="11466114" y="2920960"/>
            <a:ext cx="14454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Cash Flow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" name="Google Shape;86;p5">
            <a:extLst>
              <a:ext uri="{FF2B5EF4-FFF2-40B4-BE49-F238E27FC236}">
                <a16:creationId xmlns:a16="http://schemas.microsoft.com/office/drawing/2014/main" id="{FF6217E7-90AF-444B-88E7-3C18877C8099}"/>
              </a:ext>
            </a:extLst>
          </p:cNvPr>
          <p:cNvSpPr txBox="1"/>
          <p:nvPr/>
        </p:nvSpPr>
        <p:spPr>
          <a:xfrm>
            <a:off x="6146901" y="12399786"/>
            <a:ext cx="12083846" cy="1077178"/>
          </a:xfrm>
          <a:prstGeom prst="rect">
            <a:avLst/>
          </a:prstGeom>
          <a:noFill/>
          <a:ln cap="rnd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3A39"/>
              </a:buClr>
              <a:buSzPts val="4500"/>
              <a:buFont typeface="Arial"/>
              <a:buNone/>
            </a:pP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Elaborazione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collaborativa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1" u="sng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Cloud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in TOTALE INDIPENDENZA DAL SOFTWARE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gestionale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dell’Azienda</a:t>
            </a:r>
            <a:r>
              <a:rPr lang="en-US" sz="3200" dirty="0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 o del </a:t>
            </a:r>
            <a:r>
              <a:rPr lang="en-US" sz="3200" dirty="0" err="1">
                <a:solidFill>
                  <a:srgbClr val="393A39"/>
                </a:solidFill>
                <a:latin typeface="Lato Light"/>
                <a:ea typeface="Lato Light"/>
                <a:cs typeface="Lato Light"/>
                <a:sym typeface="Lato Light"/>
              </a:rPr>
              <a:t>Commercialista</a:t>
            </a:r>
            <a:endParaRPr sz="3200" dirty="0">
              <a:solidFill>
                <a:srgbClr val="393A3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E37D77BB-4E26-4D87-8356-E6F2BF858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 txBox="1"/>
          <p:nvPr/>
        </p:nvSpPr>
        <p:spPr>
          <a:xfrm>
            <a:off x="10083920" y="612372"/>
            <a:ext cx="420980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Chi </a:t>
            </a:r>
            <a:r>
              <a:rPr lang="en-US" sz="6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siamo</a:t>
            </a:r>
            <a:endParaRPr sz="6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 b="7027"/>
          <a:stretch/>
        </p:blipFill>
        <p:spPr>
          <a:xfrm>
            <a:off x="24714" y="0"/>
            <a:ext cx="24377650" cy="1371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1589522" y="646690"/>
            <a:ext cx="2188007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 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Gli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strumenti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come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ponte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nel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futuro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del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professionista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F6BDAB73-7D43-4973-B39B-9DA0B7F72A5A}"/>
              </a:ext>
            </a:extLst>
          </p:cNvPr>
          <p:cNvSpPr>
            <a:spLocks/>
          </p:cNvSpPr>
          <p:nvPr/>
        </p:nvSpPr>
        <p:spPr bwMode="auto">
          <a:xfrm>
            <a:off x="3038049" y="5503783"/>
            <a:ext cx="5659394" cy="2462213"/>
          </a:xfrm>
          <a:prstGeom prst="rect">
            <a:avLst/>
          </a:prstGeom>
          <a:noFill/>
          <a:ln>
            <a:noFill/>
          </a:ln>
          <a:effectLst>
            <a:outerShdw blurRad="38100" dist="253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>
              <a:defRPr/>
            </a:pPr>
            <a:r>
              <a:rPr lang="en-US" altLang="it-IT" sz="8000" dirty="0" err="1">
                <a:solidFill>
                  <a:srgbClr val="FFFFFF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Contabilità</a:t>
            </a:r>
            <a:endParaRPr lang="en-US" altLang="it-IT" sz="8000" b="1" dirty="0">
              <a:solidFill>
                <a:schemeClr val="tx1"/>
              </a:solidFill>
              <a:latin typeface="Lucida Grande" pitchFamily="-84" charset="0"/>
              <a:ea typeface="MS PGothic" panose="020B0600070205080204" pitchFamily="34" charset="-128"/>
              <a:sym typeface="Lucida Grande" pitchFamily="-84" charset="0"/>
            </a:endParaRPr>
          </a:p>
          <a:p>
            <a:pPr algn="ctr" eaLnBrk="1" hangingPunct="1">
              <a:defRPr/>
            </a:pPr>
            <a:r>
              <a:rPr lang="en-US" altLang="it-IT" sz="8000" dirty="0" err="1">
                <a:solidFill>
                  <a:srgbClr val="FFFFFF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Generale</a:t>
            </a:r>
            <a:endParaRPr lang="en-US" altLang="it-IT" sz="8000" dirty="0">
              <a:solidFill>
                <a:srgbClr val="FFFFFF"/>
              </a:solidFill>
              <a:latin typeface="Arial Bold" pitchFamily="-84" charset="0"/>
              <a:ea typeface="MS PGothic" panose="020B0600070205080204" pitchFamily="34" charset="-128"/>
              <a:sym typeface="Arial Bold" pitchFamily="-8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9252E83-CF01-4404-BB8E-EB2E3D9E2C9F}"/>
              </a:ext>
            </a:extLst>
          </p:cNvPr>
          <p:cNvSpPr>
            <a:spLocks/>
          </p:cNvSpPr>
          <p:nvPr/>
        </p:nvSpPr>
        <p:spPr bwMode="auto">
          <a:xfrm>
            <a:off x="14185557" y="5503783"/>
            <a:ext cx="4151869" cy="2462213"/>
          </a:xfrm>
          <a:prstGeom prst="rect">
            <a:avLst/>
          </a:prstGeom>
          <a:noFill/>
          <a:ln>
            <a:noFill/>
          </a:ln>
          <a:effectLst>
            <a:outerShdw blurRad="38100" dist="253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Home</a:t>
            </a:r>
            <a:endParaRPr lang="en-US" sz="8000" b="1" dirty="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ctr" eaLnBrk="1" hangingPunct="1">
              <a:defRPr/>
            </a:pPr>
            <a:r>
              <a:rPr lang="en-US" sz="80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Banking</a:t>
            </a: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62B1F6EE-6910-48C2-BF37-07C9CCE99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8383" y="6042398"/>
            <a:ext cx="3448831" cy="16312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D419F47-E638-4914-A161-D1AE19D50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23" y="4210050"/>
            <a:ext cx="8877301" cy="657493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8D05710-70AB-4D4F-9060-AD04DE6DA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7214" y="3755401"/>
            <a:ext cx="11281986" cy="39182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E3F7D6-2220-4A9D-8B56-4562B634CAC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8693"/>
          <a:stretch/>
        </p:blipFill>
        <p:spPr>
          <a:xfrm>
            <a:off x="12797214" y="7497515"/>
            <a:ext cx="11281986" cy="24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1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/>
          <p:nvPr/>
        </p:nvSpPr>
        <p:spPr>
          <a:xfrm>
            <a:off x="0" y="0"/>
            <a:ext cx="24382823" cy="137072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t-IT" sz="3600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939145" y="5377065"/>
            <a:ext cx="2499360" cy="24993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939145" y="7876425"/>
            <a:ext cx="2499360" cy="24993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0897670-D2BF-4CBD-BDBB-CF94A39CF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03" y="1029549"/>
            <a:ext cx="10144204" cy="4347516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B201744-4D92-432B-AB31-B7819E9322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59200" y="9549337"/>
            <a:ext cx="7048500" cy="3333750"/>
          </a:xfrm>
          <a:prstGeom prst="rect">
            <a:avLst/>
          </a:prstGeom>
        </p:spPr>
      </p:pic>
      <p:graphicFrame>
        <p:nvGraphicFramePr>
          <p:cNvPr id="12" name="Diagramma 11">
            <a:extLst>
              <a:ext uri="{FF2B5EF4-FFF2-40B4-BE49-F238E27FC236}">
                <a16:creationId xmlns:a16="http://schemas.microsoft.com/office/drawing/2014/main" id="{5CC217F5-81AD-48A0-BC96-C679A9A07423}"/>
              </a:ext>
            </a:extLst>
          </p:cNvPr>
          <p:cNvGraphicFramePr/>
          <p:nvPr/>
        </p:nvGraphicFramePr>
        <p:xfrm>
          <a:off x="8956803" y="2589771"/>
          <a:ext cx="11546598" cy="810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D5E46203-BA97-4E1E-AED3-0496974918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173" y="12565754"/>
            <a:ext cx="1150246" cy="1150246"/>
          </a:xfrm>
          <a:prstGeom prst="rect">
            <a:avLst/>
          </a:prstGeom>
        </p:spPr>
      </p:pic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56D2EA13-3A83-4638-9191-E9EA51F6F8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5488" y="4076696"/>
            <a:ext cx="6768469" cy="210777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CFF3BBE-B93F-4E55-9707-DDFCE6D04713}"/>
              </a:ext>
            </a:extLst>
          </p:cNvPr>
          <p:cNvSpPr txBox="1"/>
          <p:nvPr/>
        </p:nvSpPr>
        <p:spPr>
          <a:xfrm>
            <a:off x="1265203" y="7409466"/>
            <a:ext cx="9298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Leader in ambito </a:t>
            </a:r>
            <a:r>
              <a:rPr lang="it-IT" sz="3600" u="sng" dirty="0">
                <a:latin typeface="Poppins" panose="00000500000000000000" pitchFamily="2" charset="0"/>
                <a:cs typeface="Poppins" panose="00000500000000000000" pitchFamily="2" charset="0"/>
              </a:rPr>
              <a:t>Tesoreria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3600" u="sng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lvl="3" indent="-571500">
              <a:buFont typeface="Arial" panose="020B0604020202020204" pitchFamily="34" charset="0"/>
              <a:buChar char="•"/>
            </a:pPr>
            <a:endParaRPr lang="it-IT" sz="3600" u="sng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302B67-DAE0-4514-BE7A-0FBA5ABED091}"/>
              </a:ext>
            </a:extLst>
          </p:cNvPr>
          <p:cNvSpPr txBox="1"/>
          <p:nvPr/>
        </p:nvSpPr>
        <p:spPr>
          <a:xfrm>
            <a:off x="1298825" y="8862703"/>
            <a:ext cx="116145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3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Proponiamo soluzioni più evolute in ambito di: </a:t>
            </a: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4C5C8E-3811-40A2-825D-08061E9DF7EE}"/>
              </a:ext>
            </a:extLst>
          </p:cNvPr>
          <p:cNvSpPr txBox="1"/>
          <p:nvPr/>
        </p:nvSpPr>
        <p:spPr>
          <a:xfrm>
            <a:off x="2387789" y="9724477"/>
            <a:ext cx="10491989" cy="2015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3" indent="-571500">
              <a:buFont typeface="Wingdings" panose="05000000000000000000" pitchFamily="2" charset="2"/>
              <a:buChar char="ü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Gestione documentale,</a:t>
            </a:r>
          </a:p>
          <a:p>
            <a:pPr marL="571500" lvl="3" indent="-571500">
              <a:buFont typeface="Wingdings" panose="05000000000000000000" pitchFamily="2" charset="2"/>
              <a:buChar char="ü"/>
            </a:pP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Fatturazione </a:t>
            </a:r>
          </a:p>
          <a:p>
            <a:pPr marL="571500" lvl="3" indent="-571500">
              <a:buFont typeface="Wingdings" panose="05000000000000000000" pitchFamily="2" charset="2"/>
              <a:buChar char="ü"/>
            </a:pPr>
            <a:r>
              <a:rPr lang="it-IT" sz="3600" dirty="0" err="1">
                <a:latin typeface="Poppins" panose="00000500000000000000" pitchFamily="2" charset="0"/>
                <a:cs typeface="Poppins" panose="00000500000000000000" pitchFamily="2" charset="0"/>
              </a:rPr>
              <a:t>Microtesoreria</a:t>
            </a:r>
            <a:r>
              <a:rPr lang="it-IT" sz="3600" dirty="0">
                <a:latin typeface="Poppins" panose="00000500000000000000" pitchFamily="2" charset="0"/>
                <a:cs typeface="Poppins" panose="00000500000000000000" pitchFamily="2" charset="0"/>
              </a:rPr>
              <a:t> e analisi finanziaria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18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575123" y="601766"/>
            <a:ext cx="2150075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Alcune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referenze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FDC830-E7D1-4CD5-B1F3-30356A8A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C7267F6E-221B-4E3E-B653-81380EA0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8096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74BF1E1-FEFE-4FA8-9778-C15098EE1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3905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52A8CA6-B393-41AC-B4C9-6B206717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5302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BB07273-4509-45FB-9FBA-1D5CB8623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6B38EEB8-2345-40C7-A9C2-B86EE9D4D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862" y="8096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000F8445-2CE6-4DDC-A399-3DB7D5E61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62" y="5302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78C6974D-BF18-4816-B177-12312920A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1">
            <a:extLst>
              <a:ext uri="{FF2B5EF4-FFF2-40B4-BE49-F238E27FC236}">
                <a16:creationId xmlns:a16="http://schemas.microsoft.com/office/drawing/2014/main" id="{D6EC9AD6-7497-445A-BE0A-316FEA9F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862" y="8096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09B18A2D-8EE5-42F9-B57B-010B70767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62" y="6699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>
            <a:extLst>
              <a:ext uri="{FF2B5EF4-FFF2-40B4-BE49-F238E27FC236}">
                <a16:creationId xmlns:a16="http://schemas.microsoft.com/office/drawing/2014/main" id="{42132840-D340-4E10-BAC6-F47A030D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2" y="5302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868C9409-9D04-4FC0-9033-F133C390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862" y="3905273"/>
            <a:ext cx="2798603" cy="15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D9A058BD-C5A1-4235-B20D-515E1082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9" y="4187901"/>
            <a:ext cx="1974821" cy="10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magine 4" descr="Immagine che contiene cibo&#10;&#10;Descrizione generata automaticamente">
            <a:extLst>
              <a:ext uri="{FF2B5EF4-FFF2-40B4-BE49-F238E27FC236}">
                <a16:creationId xmlns:a16="http://schemas.microsoft.com/office/drawing/2014/main" id="{A0424E72-9948-4672-A458-86A092CB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67" y="5300099"/>
            <a:ext cx="1585498" cy="15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B20AD720-FBD7-430A-80D2-D971F773E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211" y="4159453"/>
            <a:ext cx="4015468" cy="119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magine 2" descr="Immagine che contiene disegnando, sedendo, nero, parcheggiato&#10;&#10;Descrizione generata automaticamente">
            <a:extLst>
              <a:ext uri="{FF2B5EF4-FFF2-40B4-BE49-F238E27FC236}">
                <a16:creationId xmlns:a16="http://schemas.microsoft.com/office/drawing/2014/main" id="{7C6A7BB1-7C40-46C3-B546-C0C783B0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697" y="8434942"/>
            <a:ext cx="2112118" cy="88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4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1589522" y="646690"/>
            <a:ext cx="1896655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Come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si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colloca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la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Tesoreria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82E8418E-4BCE-4CDF-9A24-ED917D17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52" y="2006537"/>
            <a:ext cx="16648493" cy="1018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3">
            <a:extLst>
              <a:ext uri="{FF2B5EF4-FFF2-40B4-BE49-F238E27FC236}">
                <a16:creationId xmlns:a16="http://schemas.microsoft.com/office/drawing/2014/main" id="{F6BDAB73-7D43-4973-B39B-9DA0B7F72A5A}"/>
              </a:ext>
            </a:extLst>
          </p:cNvPr>
          <p:cNvSpPr>
            <a:spLocks/>
          </p:cNvSpPr>
          <p:nvPr/>
        </p:nvSpPr>
        <p:spPr bwMode="auto">
          <a:xfrm>
            <a:off x="3038049" y="5503783"/>
            <a:ext cx="5659394" cy="2462213"/>
          </a:xfrm>
          <a:prstGeom prst="rect">
            <a:avLst/>
          </a:prstGeom>
          <a:noFill/>
          <a:ln>
            <a:noFill/>
          </a:ln>
          <a:effectLst>
            <a:outerShdw blurRad="38100" dist="253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>
            <a:lvl1pPr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>
              <a:defRPr/>
            </a:pPr>
            <a:r>
              <a:rPr lang="en-US" altLang="it-IT" sz="8000" dirty="0" err="1">
                <a:solidFill>
                  <a:srgbClr val="FFFFFF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Contabilità</a:t>
            </a:r>
            <a:endParaRPr lang="en-US" altLang="it-IT" sz="8000" b="1" dirty="0">
              <a:solidFill>
                <a:schemeClr val="tx1"/>
              </a:solidFill>
              <a:latin typeface="Lucida Grande" pitchFamily="-84" charset="0"/>
              <a:ea typeface="MS PGothic" panose="020B0600070205080204" pitchFamily="34" charset="-128"/>
              <a:sym typeface="Lucida Grande" pitchFamily="-84" charset="0"/>
            </a:endParaRPr>
          </a:p>
          <a:p>
            <a:pPr algn="ctr" eaLnBrk="1" hangingPunct="1">
              <a:defRPr/>
            </a:pPr>
            <a:r>
              <a:rPr lang="en-US" altLang="it-IT" sz="8000" dirty="0" err="1">
                <a:solidFill>
                  <a:srgbClr val="FFFFFF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Generale</a:t>
            </a:r>
            <a:endParaRPr lang="en-US" altLang="it-IT" sz="8000" dirty="0">
              <a:solidFill>
                <a:srgbClr val="FFFFFF"/>
              </a:solidFill>
              <a:latin typeface="Arial Bold" pitchFamily="-84" charset="0"/>
              <a:ea typeface="MS PGothic" panose="020B0600070205080204" pitchFamily="34" charset="-128"/>
              <a:sym typeface="Arial Bold" pitchFamily="-8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F9252E83-CF01-4404-BB8E-EB2E3D9E2C9F}"/>
              </a:ext>
            </a:extLst>
          </p:cNvPr>
          <p:cNvSpPr>
            <a:spLocks/>
          </p:cNvSpPr>
          <p:nvPr/>
        </p:nvSpPr>
        <p:spPr bwMode="auto">
          <a:xfrm>
            <a:off x="14185557" y="5503783"/>
            <a:ext cx="4151869" cy="2462213"/>
          </a:xfrm>
          <a:prstGeom prst="rect">
            <a:avLst/>
          </a:prstGeom>
          <a:noFill/>
          <a:ln>
            <a:noFill/>
          </a:ln>
          <a:effectLst>
            <a:outerShdw blurRad="38100" dist="25399" dir="5400000" algn="ctr" rotWithShape="0">
              <a:schemeClr val="bg2">
                <a:alpha val="50000"/>
              </a:schemeClr>
            </a:outerShdw>
          </a:effec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80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Home</a:t>
            </a:r>
            <a:endParaRPr lang="en-US" sz="8000" b="1" dirty="0">
              <a:solidFill>
                <a:schemeClr val="tx1"/>
              </a:solidFill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  <a:p>
            <a:pPr algn="ctr" eaLnBrk="1" hangingPunct="1">
              <a:defRPr/>
            </a:pPr>
            <a:r>
              <a:rPr lang="en-US" sz="8000" dirty="0">
                <a:solidFill>
                  <a:srgbClr val="FFFFFF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Banking</a:t>
            </a:r>
          </a:p>
        </p:txBody>
      </p:sp>
      <p:pic>
        <p:nvPicPr>
          <p:cNvPr id="24" name="Elemento grafico 23">
            <a:extLst>
              <a:ext uri="{FF2B5EF4-FFF2-40B4-BE49-F238E27FC236}">
                <a16:creationId xmlns:a16="http://schemas.microsoft.com/office/drawing/2014/main" id="{62B1F6EE-6910-48C2-BF37-07C9CCE990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48384" y="6042398"/>
            <a:ext cx="3448831" cy="16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0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2600272" y="651758"/>
            <a:ext cx="1896655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Collegamento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000" b="1" i="0" u="none" strike="noStrike" cap="none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contabilità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– Home banking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  <p:sp>
        <p:nvSpPr>
          <p:cNvPr id="30" name="AutoShape 1">
            <a:extLst>
              <a:ext uri="{FF2B5EF4-FFF2-40B4-BE49-F238E27FC236}">
                <a16:creationId xmlns:a16="http://schemas.microsoft.com/office/drawing/2014/main" id="{3375F247-C1BC-4051-AF7A-DD97408CE1D5}"/>
              </a:ext>
            </a:extLst>
          </p:cNvPr>
          <p:cNvSpPr>
            <a:spLocks/>
          </p:cNvSpPr>
          <p:nvPr/>
        </p:nvSpPr>
        <p:spPr bwMode="auto">
          <a:xfrm>
            <a:off x="6650541" y="7352193"/>
            <a:ext cx="10287786" cy="475528"/>
          </a:xfrm>
          <a:prstGeom prst="rightArrow">
            <a:avLst>
              <a:gd name="adj1" fmla="val 50009"/>
              <a:gd name="adj2" fmla="val 3161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sp>
        <p:nvSpPr>
          <p:cNvPr id="31" name="AutoShape 2">
            <a:extLst>
              <a:ext uri="{FF2B5EF4-FFF2-40B4-BE49-F238E27FC236}">
                <a16:creationId xmlns:a16="http://schemas.microsoft.com/office/drawing/2014/main" id="{B8DCC212-D511-4080-BF7D-98F68418C247}"/>
              </a:ext>
            </a:extLst>
          </p:cNvPr>
          <p:cNvSpPr>
            <a:spLocks/>
          </p:cNvSpPr>
          <p:nvPr/>
        </p:nvSpPr>
        <p:spPr bwMode="auto">
          <a:xfrm>
            <a:off x="6650541" y="6148031"/>
            <a:ext cx="10287786" cy="475528"/>
          </a:xfrm>
          <a:prstGeom prst="rightArrow">
            <a:avLst>
              <a:gd name="adj1" fmla="val 50009"/>
              <a:gd name="adj2" fmla="val 31612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CD208581-4DBB-47AB-96D8-92F5F8B6E274}"/>
              </a:ext>
            </a:extLst>
          </p:cNvPr>
          <p:cNvSpPr>
            <a:spLocks/>
          </p:cNvSpPr>
          <p:nvPr/>
        </p:nvSpPr>
        <p:spPr bwMode="auto">
          <a:xfrm>
            <a:off x="10006913" y="5299075"/>
            <a:ext cx="4153272" cy="40684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49F06EA5-15C0-407B-9ABC-3A57AAAC11C4}"/>
              </a:ext>
            </a:extLst>
          </p:cNvPr>
          <p:cNvSpPr>
            <a:spLocks/>
          </p:cNvSpPr>
          <p:nvPr/>
        </p:nvSpPr>
        <p:spPr bwMode="auto">
          <a:xfrm>
            <a:off x="10531571" y="5299074"/>
            <a:ext cx="3448830" cy="427953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 dirty="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pic>
        <p:nvPicPr>
          <p:cNvPr id="34" name="Picture 5">
            <a:extLst>
              <a:ext uri="{FF2B5EF4-FFF2-40B4-BE49-F238E27FC236}">
                <a16:creationId xmlns:a16="http://schemas.microsoft.com/office/drawing/2014/main" id="{E9867F77-FC98-4DC2-988A-31F8CB0A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093" y="5998213"/>
            <a:ext cx="3544442" cy="30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21F7DA98-2FD3-464F-83E0-46EA766EF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86" y="5930993"/>
            <a:ext cx="3757989" cy="30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7">
            <a:extLst>
              <a:ext uri="{FF2B5EF4-FFF2-40B4-BE49-F238E27FC236}">
                <a16:creationId xmlns:a16="http://schemas.microsoft.com/office/drawing/2014/main" id="{6D7F1020-57F6-44CB-BB5F-FE03BFFB0042}"/>
              </a:ext>
            </a:extLst>
          </p:cNvPr>
          <p:cNvSpPr>
            <a:spLocks/>
          </p:cNvSpPr>
          <p:nvPr/>
        </p:nvSpPr>
        <p:spPr bwMode="auto">
          <a:xfrm>
            <a:off x="6598377" y="3069548"/>
            <a:ext cx="4314706" cy="10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ts val="1525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Movimenti</a:t>
            </a:r>
            <a:r>
              <a:rPr lang="en-US" altLang="it-IT" sz="2400" dirty="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bancari</a:t>
            </a:r>
            <a:r>
              <a:rPr lang="en-US" altLang="it-IT" sz="2400" dirty="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</a:t>
            </a:r>
            <a:r>
              <a:rPr lang="en-US" altLang="it-IT" sz="2400" dirty="0" err="1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riconciliati</a:t>
            </a:r>
            <a:endParaRPr lang="en-US" altLang="it-IT" sz="2400" dirty="0">
              <a:solidFill>
                <a:srgbClr val="800000"/>
              </a:solidFill>
              <a:latin typeface="Arial" panose="020B0604020202020204" pitchFamily="34" charset="0"/>
              <a:ea typeface="MS PGothic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27D2CFF2-DD79-41CC-B375-1DEF3E3322BF}"/>
              </a:ext>
            </a:extLst>
          </p:cNvPr>
          <p:cNvSpPr>
            <a:spLocks/>
          </p:cNvSpPr>
          <p:nvPr/>
        </p:nvSpPr>
        <p:spPr bwMode="auto">
          <a:xfrm>
            <a:off x="13716267" y="11382946"/>
            <a:ext cx="4314706" cy="107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ts val="1525"/>
              </a:spcBef>
              <a:buClrTx/>
              <a:buSzTx/>
              <a:buFontTx/>
              <a:buNone/>
            </a:pPr>
            <a:r>
              <a:rPr lang="en-US" altLang="it-IT" sz="2400">
                <a:solidFill>
                  <a:srgbClr val="8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Movimenti di iniziativa bancaria</a:t>
            </a: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1EDA2C9E-FC8E-4B02-98CB-15EB964C3696}"/>
              </a:ext>
            </a:extLst>
          </p:cNvPr>
          <p:cNvSpPr>
            <a:spLocks/>
          </p:cNvSpPr>
          <p:nvPr/>
        </p:nvSpPr>
        <p:spPr bwMode="auto">
          <a:xfrm>
            <a:off x="2893462" y="5299075"/>
            <a:ext cx="3140636" cy="7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400" b="1" dirty="0" err="1">
                <a:solidFill>
                  <a:srgbClr val="800000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Azienda</a:t>
            </a:r>
            <a:endParaRPr lang="en-US" altLang="it-IT" sz="3400" b="1" dirty="0">
              <a:solidFill>
                <a:srgbClr val="800000"/>
              </a:solidFill>
              <a:latin typeface="Arial Bold" pitchFamily="-84" charset="0"/>
              <a:ea typeface="MS PGothic" panose="020B0600070205080204" pitchFamily="34" charset="-128"/>
              <a:sym typeface="Arial Bold" pitchFamily="-84" charset="0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D72DFAB4-7D29-4E60-8ECD-1842A3C3FA15}"/>
              </a:ext>
            </a:extLst>
          </p:cNvPr>
          <p:cNvSpPr>
            <a:spLocks/>
          </p:cNvSpPr>
          <p:nvPr/>
        </p:nvSpPr>
        <p:spPr bwMode="auto">
          <a:xfrm>
            <a:off x="17470009" y="5223279"/>
            <a:ext cx="3096609" cy="77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400" b="1" dirty="0">
                <a:solidFill>
                  <a:srgbClr val="800000"/>
                </a:solidFill>
                <a:latin typeface="Arial Bold" pitchFamily="-84" charset="0"/>
                <a:ea typeface="MS PGothic" panose="020B0600070205080204" pitchFamily="34" charset="-128"/>
                <a:sym typeface="Arial Bold" pitchFamily="-84" charset="0"/>
              </a:rPr>
              <a:t>Banca</a:t>
            </a:r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id="{18925CB4-5D08-4942-B197-CC5C3609ACDE}"/>
              </a:ext>
            </a:extLst>
          </p:cNvPr>
          <p:cNvSpPr>
            <a:spLocks/>
          </p:cNvSpPr>
          <p:nvPr/>
        </p:nvSpPr>
        <p:spPr bwMode="auto">
          <a:xfrm flipH="1">
            <a:off x="4512894" y="2346072"/>
            <a:ext cx="7880943" cy="2817941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0 w 21600"/>
              <a:gd name="T29" fmla="*/ 2147483646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17808"/>
                </a:lnTo>
                <a:cubicBezTo>
                  <a:pt x="0" y="7973"/>
                  <a:pt x="2582" y="0"/>
                  <a:pt x="5766" y="0"/>
                </a:cubicBezTo>
                <a:lnTo>
                  <a:pt x="14882" y="0"/>
                </a:lnTo>
                <a:cubicBezTo>
                  <a:pt x="18067" y="0"/>
                  <a:pt x="20648" y="7973"/>
                  <a:pt x="20648" y="17808"/>
                </a:cubicBezTo>
                <a:lnTo>
                  <a:pt x="21600" y="17808"/>
                </a:lnTo>
                <a:lnTo>
                  <a:pt x="20216" y="21600"/>
                </a:lnTo>
                <a:lnTo>
                  <a:pt x="18832" y="17808"/>
                </a:lnTo>
                <a:lnTo>
                  <a:pt x="19783" y="17808"/>
                </a:lnTo>
                <a:cubicBezTo>
                  <a:pt x="19783" y="9448"/>
                  <a:pt x="17589" y="2670"/>
                  <a:pt x="14882" y="2670"/>
                </a:cubicBezTo>
                <a:lnTo>
                  <a:pt x="5766" y="2670"/>
                </a:lnTo>
                <a:cubicBezTo>
                  <a:pt x="3059" y="2670"/>
                  <a:pt x="865" y="9448"/>
                  <a:pt x="865" y="17808"/>
                </a:cubicBezTo>
                <a:lnTo>
                  <a:pt x="865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rgbClr val="FEECAC"/>
          </a:solidFill>
          <a:ln w="12700" cap="flat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1" name="AutoShape 12">
            <a:extLst>
              <a:ext uri="{FF2B5EF4-FFF2-40B4-BE49-F238E27FC236}">
                <a16:creationId xmlns:a16="http://schemas.microsoft.com/office/drawing/2014/main" id="{434986B6-7965-4031-946A-DCEC2A1FC636}"/>
              </a:ext>
            </a:extLst>
          </p:cNvPr>
          <p:cNvSpPr>
            <a:spLocks/>
          </p:cNvSpPr>
          <p:nvPr/>
        </p:nvSpPr>
        <p:spPr bwMode="auto">
          <a:xfrm rot="10800000">
            <a:off x="11778707" y="9721487"/>
            <a:ext cx="7646129" cy="2817941"/>
          </a:xfrm>
          <a:custGeom>
            <a:avLst/>
            <a:gdLst>
              <a:gd name="T0" fmla="*/ 0 w 21600"/>
              <a:gd name="T1" fmla="*/ 2147483646 h 21600"/>
              <a:gd name="T2" fmla="*/ 0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2147483646 w 21600"/>
              <a:gd name="T21" fmla="*/ 2147483646 h 21600"/>
              <a:gd name="T22" fmla="*/ 2147483646 w 21600"/>
              <a:gd name="T23" fmla="*/ 2147483646 h 21600"/>
              <a:gd name="T24" fmla="*/ 2147483646 w 21600"/>
              <a:gd name="T25" fmla="*/ 2147483646 h 21600"/>
              <a:gd name="T26" fmla="*/ 0 w 21600"/>
              <a:gd name="T27" fmla="*/ 2147483646 h 21600"/>
              <a:gd name="T28" fmla="*/ 0 w 21600"/>
              <a:gd name="T29" fmla="*/ 2147483646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17808"/>
                </a:lnTo>
                <a:cubicBezTo>
                  <a:pt x="0" y="7973"/>
                  <a:pt x="2579" y="0"/>
                  <a:pt x="5761" y="0"/>
                </a:cubicBezTo>
                <a:lnTo>
                  <a:pt x="14888" y="0"/>
                </a:lnTo>
                <a:cubicBezTo>
                  <a:pt x="18070" y="0"/>
                  <a:pt x="20649" y="7973"/>
                  <a:pt x="20649" y="17808"/>
                </a:cubicBezTo>
                <a:lnTo>
                  <a:pt x="21600" y="17808"/>
                </a:lnTo>
                <a:lnTo>
                  <a:pt x="20217" y="21600"/>
                </a:lnTo>
                <a:lnTo>
                  <a:pt x="18834" y="17808"/>
                </a:lnTo>
                <a:lnTo>
                  <a:pt x="19785" y="17808"/>
                </a:lnTo>
                <a:cubicBezTo>
                  <a:pt x="19785" y="9448"/>
                  <a:pt x="17592" y="2670"/>
                  <a:pt x="14888" y="2670"/>
                </a:cubicBezTo>
                <a:lnTo>
                  <a:pt x="5761" y="2670"/>
                </a:lnTo>
                <a:cubicBezTo>
                  <a:pt x="3057" y="2670"/>
                  <a:pt x="864" y="9448"/>
                  <a:pt x="864" y="17808"/>
                </a:cubicBezTo>
                <a:lnTo>
                  <a:pt x="864" y="21600"/>
                </a:lnTo>
                <a:lnTo>
                  <a:pt x="0" y="21600"/>
                </a:lnTo>
                <a:close/>
                <a:moveTo>
                  <a:pt x="0" y="216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C45538DB-8A43-4E04-85B8-F1DF28383B00}"/>
              </a:ext>
            </a:extLst>
          </p:cNvPr>
          <p:cNvSpPr>
            <a:spLocks/>
          </p:cNvSpPr>
          <p:nvPr/>
        </p:nvSpPr>
        <p:spPr bwMode="auto">
          <a:xfrm>
            <a:off x="8025712" y="5327650"/>
            <a:ext cx="1496939" cy="406840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4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1pPr>
            <a:lvl2pPr marL="742950" indent="-285750">
              <a:spcBef>
                <a:spcPts val="1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3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2pPr>
            <a:lvl3pPr marL="1143000" indent="-228600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3pPr>
            <a:lvl4pPr marL="16002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4pPr>
            <a:lvl5pPr marL="2057400" indent="-22860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Lucida Grande" pitchFamily="-84" charset="0"/>
                <a:ea typeface="ヒラギノ角ゴ ProN W3" pitchFamily="-84" charset="-128"/>
                <a:sym typeface="Lucida Grande" pitchFamily="-8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4000">
              <a:solidFill>
                <a:srgbClr val="000000"/>
              </a:solidFill>
              <a:latin typeface="Gill Sans" pitchFamily="-84" charset="0"/>
              <a:sym typeface="Gill Sans" pitchFamily="-84" charset="0"/>
            </a:endParaRPr>
          </a:p>
        </p:txBody>
      </p:sp>
      <p:pic>
        <p:nvPicPr>
          <p:cNvPr id="47" name="Picture 14">
            <a:extLst>
              <a:ext uri="{FF2B5EF4-FFF2-40B4-BE49-F238E27FC236}">
                <a16:creationId xmlns:a16="http://schemas.microsoft.com/office/drawing/2014/main" id="{9232D501-B9FC-49DD-80BC-EAE5ABC8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29" y="7159989"/>
            <a:ext cx="1373747" cy="91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5">
            <a:extLst>
              <a:ext uri="{FF2B5EF4-FFF2-40B4-BE49-F238E27FC236}">
                <a16:creationId xmlns:a16="http://schemas.microsoft.com/office/drawing/2014/main" id="{797F8BA7-BA40-450C-935E-43A3347B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36" y="5683644"/>
            <a:ext cx="1144788" cy="1268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FA945D86-7632-47ED-82F8-93FB46004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31571" y="6344387"/>
            <a:ext cx="3448831" cy="16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7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"/>
          <p:cNvSpPr txBox="1"/>
          <p:nvPr/>
        </p:nvSpPr>
        <p:spPr>
          <a:xfrm>
            <a:off x="8114092" y="709371"/>
            <a:ext cx="814946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Cosa </a:t>
            </a: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</a:t>
            </a:r>
            <a:r>
              <a:rPr lang="en-US" sz="6000" b="1" i="0" u="none" strike="noStrike" cap="none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 Cash Flow?</a:t>
            </a:r>
            <a:endParaRPr sz="6000" b="1" i="0" u="none" strike="noStrike" cap="none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4665407" y="2824529"/>
            <a:ext cx="5973275" cy="8066942"/>
          </a:xfrm>
          <a:prstGeom prst="roundRect">
            <a:avLst>
              <a:gd name="adj" fmla="val 880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595543" y="2824529"/>
            <a:ext cx="5973275" cy="8066942"/>
          </a:xfrm>
          <a:prstGeom prst="roundRect">
            <a:avLst>
              <a:gd name="adj" fmla="val 880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11943" y="3323772"/>
            <a:ext cx="2447884" cy="2440142"/>
          </a:xfrm>
          <a:prstGeom prst="chord">
            <a:avLst>
              <a:gd name="adj1" fmla="val 21387126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6518141" y="3254662"/>
            <a:ext cx="2447884" cy="2440142"/>
          </a:xfrm>
          <a:prstGeom prst="chord">
            <a:avLst>
              <a:gd name="adj1" fmla="val 21387126"/>
              <a:gd name="adj2" fmla="val 1620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 txBox="1"/>
          <p:nvPr/>
        </p:nvSpPr>
        <p:spPr>
          <a:xfrm>
            <a:off x="3644661" y="8468740"/>
            <a:ext cx="5924158" cy="29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Associa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automaticamente</a:t>
            </a:r>
            <a:endParaRPr sz="3200" b="0" u="none" dirty="0">
              <a:solidFill>
                <a:schemeClr val="accent6">
                  <a:lumMod val="50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Fattura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-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Movimento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bancario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e </a:t>
            </a:r>
            <a:r>
              <a:rPr lang="en-US" sz="3200" b="0" u="none" dirty="0" err="1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restituisce</a:t>
            </a:r>
            <a:r>
              <a:rPr lang="en-US" sz="3200" b="0" u="none" dirty="0">
                <a:solidFill>
                  <a:schemeClr val="accent6">
                    <a:lumMod val="50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 prima nota</a:t>
            </a:r>
          </a:p>
          <a:p>
            <a:pPr marL="0" marR="0" lvl="0" indent="0" algn="ctr" rtl="0">
              <a:lnSpc>
                <a:spcPct val="145833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u="none" dirty="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4021392" y="7006921"/>
            <a:ext cx="488280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4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4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" name="Google Shape;36;p2"/>
          <p:cNvSpPr txBox="1"/>
          <p:nvPr/>
        </p:nvSpPr>
        <p:spPr>
          <a:xfrm>
            <a:off x="5777350" y="5694804"/>
            <a:ext cx="137088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dirty="0"/>
          </a:p>
        </p:txBody>
      </p:sp>
      <p:sp>
        <p:nvSpPr>
          <p:cNvPr id="37" name="Google Shape;37;p2"/>
          <p:cNvSpPr txBox="1"/>
          <p:nvPr/>
        </p:nvSpPr>
        <p:spPr>
          <a:xfrm>
            <a:off x="14759717" y="9100665"/>
            <a:ext cx="5783774" cy="15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Visione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prospettiche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delle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Finanze</a:t>
            </a:r>
            <a:r>
              <a:rPr lang="en-US" sz="3200" b="0" u="none" dirty="0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3200" b="0" u="none" dirty="0" err="1">
                <a:solidFill>
                  <a:schemeClr val="bg1"/>
                </a:solidFill>
                <a:latin typeface="Lato Light"/>
                <a:ea typeface="Lato Light"/>
                <a:cs typeface="Lato Light"/>
                <a:sym typeface="Lato Light"/>
              </a:rPr>
              <a:t>Aziendali</a:t>
            </a:r>
            <a:endParaRPr sz="3200" b="0" u="none" dirty="0">
              <a:solidFill>
                <a:schemeClr val="bg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" name="Google Shape;38;p2"/>
          <p:cNvSpPr txBox="1"/>
          <p:nvPr/>
        </p:nvSpPr>
        <p:spPr>
          <a:xfrm>
            <a:off x="14940674" y="6878255"/>
            <a:ext cx="5602817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4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Finanziaria</a:t>
            </a:r>
            <a:endParaRPr lang="en-US" sz="4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4400" b="1" dirty="0" err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Controllo</a:t>
            </a:r>
            <a:endParaRPr sz="4400" b="1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" name="Google Shape;39;p2"/>
          <p:cNvSpPr txBox="1"/>
          <p:nvPr/>
        </p:nvSpPr>
        <p:spPr>
          <a:xfrm>
            <a:off x="16881329" y="5611912"/>
            <a:ext cx="159531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dirty="0"/>
          </a:p>
        </p:txBody>
      </p:sp>
      <p:pic>
        <p:nvPicPr>
          <p:cNvPr id="40" name="Google Shape;40;p2" descr="Grafico periodico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73166" y="3919341"/>
            <a:ext cx="1357758" cy="1357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" descr="Cerchi con frecce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6737" y="3982190"/>
            <a:ext cx="1370889" cy="137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285BB68-044D-46F5-9FB5-4C23202D2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9647985" y="978132"/>
            <a:ext cx="50816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 chi serve?</a:t>
            </a:r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6106920" y="7047246"/>
            <a:ext cx="2333389" cy="2662810"/>
          </a:xfrm>
          <a:custGeom>
            <a:avLst/>
            <a:gdLst/>
            <a:ahLst/>
            <a:cxnLst/>
            <a:rect l="l" t="t" r="r" b="b"/>
            <a:pathLst>
              <a:path w="1873" h="2138" extrusionOk="0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5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1788857" y="5611525"/>
            <a:ext cx="7939762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36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3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44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Finanziari</a:t>
            </a:r>
            <a:r>
              <a:rPr lang="en-US" sz="4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lang="en-US" sz="4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40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Controllo</a:t>
            </a:r>
            <a:endParaRPr sz="40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Google Shape;49;p3"/>
          <p:cNvSpPr txBox="1"/>
          <p:nvPr/>
        </p:nvSpPr>
        <p:spPr>
          <a:xfrm>
            <a:off x="2110144" y="3551576"/>
            <a:ext cx="729719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Aziende</a:t>
            </a:r>
            <a:r>
              <a:rPr lang="en-US" sz="9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PMI</a:t>
            </a:r>
            <a:endParaRPr dirty="0"/>
          </a:p>
        </p:txBody>
      </p:sp>
      <p:sp>
        <p:nvSpPr>
          <p:cNvPr id="50" name="Google Shape;50;p3"/>
          <p:cNvSpPr txBox="1"/>
          <p:nvPr/>
        </p:nvSpPr>
        <p:spPr>
          <a:xfrm>
            <a:off x="12863970" y="3400470"/>
            <a:ext cx="940353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dirty="0" err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Commercialisti</a:t>
            </a:r>
            <a:endParaRPr sz="9000" b="1" dirty="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" name="Google Shape;52;p3" descr="Fabbrica contor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705" y="8342191"/>
            <a:ext cx="4584067" cy="4106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 descr="Impiegato contor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04691" y="8477191"/>
            <a:ext cx="4122094" cy="38366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8;p3">
            <a:extLst>
              <a:ext uri="{FF2B5EF4-FFF2-40B4-BE49-F238E27FC236}">
                <a16:creationId xmlns:a16="http://schemas.microsoft.com/office/drawing/2014/main" id="{E8C974F6-8AED-45BC-8EF0-099E855B9CAF}"/>
              </a:ext>
            </a:extLst>
          </p:cNvPr>
          <p:cNvSpPr txBox="1"/>
          <p:nvPr/>
        </p:nvSpPr>
        <p:spPr>
          <a:xfrm>
            <a:off x="13595857" y="5593188"/>
            <a:ext cx="7939762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Riconciliazione</a:t>
            </a:r>
            <a:r>
              <a:rPr lang="en-US" sz="3600" b="1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600" b="1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bancaria</a:t>
            </a:r>
            <a:endParaRPr sz="3600" b="1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Pianificazione</a:t>
            </a:r>
            <a:r>
              <a:rPr lang="en-US" sz="44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4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Finanziari</a:t>
            </a:r>
            <a:r>
              <a:rPr lang="en-US" sz="40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lang="en-US" sz="40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e </a:t>
            </a:r>
            <a:r>
              <a:rPr lang="en-US" sz="4000" dirty="0" err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Controllo</a:t>
            </a:r>
            <a:endParaRPr sz="4000" dirty="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68C5388-D72D-4DD0-BC49-4AF9A211C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65754"/>
            <a:ext cx="1150246" cy="1150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PIA - Theme 11 - Light">
      <a:dk1>
        <a:srgbClr val="737572"/>
      </a:dk1>
      <a:lt1>
        <a:srgbClr val="FFFFFF"/>
      </a:lt1>
      <a:dk2>
        <a:srgbClr val="171717"/>
      </a:dk2>
      <a:lt2>
        <a:srgbClr val="FFFFFF"/>
      </a:lt2>
      <a:accent1>
        <a:srgbClr val="53B09C"/>
      </a:accent1>
      <a:accent2>
        <a:srgbClr val="4B5050"/>
      </a:accent2>
      <a:accent3>
        <a:srgbClr val="53AF9C"/>
      </a:accent3>
      <a:accent4>
        <a:srgbClr val="4B5050"/>
      </a:accent4>
      <a:accent5>
        <a:srgbClr val="53AF9C"/>
      </a:accent5>
      <a:accent6>
        <a:srgbClr val="4B5050"/>
      </a:accent6>
      <a:hlink>
        <a:srgbClr val="216BA9"/>
      </a:hlink>
      <a:folHlink>
        <a:srgbClr val="1FB1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2142</TotalTime>
  <Words>811</Words>
  <Application>Microsoft Office PowerPoint</Application>
  <PresentationFormat>Personalizzato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Gill Sans</vt:lpstr>
      <vt:lpstr>Poppins</vt:lpstr>
      <vt:lpstr>Lato Light</vt:lpstr>
      <vt:lpstr>Wingdings</vt:lpstr>
      <vt:lpstr>Arial</vt:lpstr>
      <vt:lpstr>Verdana</vt:lpstr>
      <vt:lpstr>Calibri</vt:lpstr>
      <vt:lpstr>Lucida Grande</vt:lpstr>
      <vt:lpstr>Arial Bold</vt:lpstr>
      <vt:lpstr>Office Theme</vt:lpstr>
      <vt:lpstr>Strumenti software a supporto dello studio  per la pianificazione finanziaria  e  la riconciliazione bancaria automatica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CR EXPERT</cp:lastModifiedBy>
  <cp:revision>110</cp:revision>
  <dcterms:created xsi:type="dcterms:W3CDTF">2014-11-12T21:47:38Z</dcterms:created>
  <dcterms:modified xsi:type="dcterms:W3CDTF">2021-09-27T11:04:27Z</dcterms:modified>
</cp:coreProperties>
</file>