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079976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spostare la diapositiva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Fai clic per modificare il formato delle note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&lt;intestazione&gt;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&lt;data/ora&gt;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&lt;piè di pagina&gt;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C93D4D2-A0B1-4290-A91B-68086BF809AB}" type="slidenum">
              <a:rPr b="0" lang="en-GB" sz="1400" spc="-1" strike="noStrike">
                <a:latin typeface="Times New Roman"/>
              </a:rPr>
              <a:t>&lt;numero&gt;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1201680" y="1336680"/>
            <a:ext cx="5154840" cy="3606840"/>
          </a:xfrm>
          <a:prstGeom prst="rect">
            <a:avLst/>
          </a:prstGeom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8792AF1-5B33-4835-9026-601E22853C7F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CB156164-6FB6-4482-B399-EAA3734FF688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ldImg"/>
          </p:nvPr>
        </p:nvSpPr>
        <p:spPr>
          <a:xfrm>
            <a:off x="915840" y="812880"/>
            <a:ext cx="5724360" cy="4006800"/>
          </a:xfrm>
          <a:prstGeom prst="rect">
            <a:avLst/>
          </a:prstGeom>
        </p:spPr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616809F9-E447-4509-B789-4EE9D15A843E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ldImg"/>
          </p:nvPr>
        </p:nvSpPr>
        <p:spPr>
          <a:xfrm>
            <a:off x="915840" y="812880"/>
            <a:ext cx="5724360" cy="4006800"/>
          </a:xfrm>
          <a:prstGeom prst="rect">
            <a:avLst/>
          </a:prstGeom>
        </p:spPr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4EA75402-0F9F-456A-8BD3-1F4496256FCE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sldImg"/>
          </p:nvPr>
        </p:nvSpPr>
        <p:spPr>
          <a:xfrm>
            <a:off x="915840" y="812880"/>
            <a:ext cx="5724360" cy="4006800"/>
          </a:xfrm>
          <a:prstGeom prst="rect">
            <a:avLst/>
          </a:prstGeom>
        </p:spPr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539640" y="301320"/>
            <a:ext cx="9719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5520240" y="405864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82608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7112160" y="176868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53964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" name="PlaceHolder 6"/>
          <p:cNvSpPr>
            <a:spLocks noGrp="1"/>
          </p:cNvSpPr>
          <p:nvPr>
            <p:ph type="body"/>
          </p:nvPr>
        </p:nvSpPr>
        <p:spPr>
          <a:xfrm>
            <a:off x="382608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" name="PlaceHolder 7"/>
          <p:cNvSpPr>
            <a:spLocks noGrp="1"/>
          </p:cNvSpPr>
          <p:nvPr>
            <p:ph type="body"/>
          </p:nvPr>
        </p:nvSpPr>
        <p:spPr>
          <a:xfrm>
            <a:off x="7112160" y="4058640"/>
            <a:ext cx="3129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96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20240" y="1768680"/>
            <a:ext cx="4743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9640" y="4058640"/>
            <a:ext cx="9719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1" descr=""/>
          <p:cNvPicPr/>
          <p:nvPr/>
        </p:nvPicPr>
        <p:blipFill>
          <a:blip r:embed="rId2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1" name="image3.png" descr=""/>
          <p:cNvPicPr/>
          <p:nvPr/>
        </p:nvPicPr>
        <p:blipFill>
          <a:blip r:embed="rId3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2" name="Immagine 8" descr=""/>
          <p:cNvPicPr/>
          <p:nvPr/>
        </p:nvPicPr>
        <p:blipFill>
          <a:blip r:embed="rId4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4" name="Immagine 1" descr=""/>
          <p:cNvPicPr/>
          <p:nvPr/>
        </p:nvPicPr>
        <p:blipFill>
          <a:blip r:embed="rId5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5" name="image3.png" descr=""/>
          <p:cNvPicPr/>
          <p:nvPr/>
        </p:nvPicPr>
        <p:blipFill>
          <a:blip r:embed="rId6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6" name="Immagine 8" descr=""/>
          <p:cNvPicPr/>
          <p:nvPr/>
        </p:nvPicPr>
        <p:blipFill>
          <a:blip r:embed="rId7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46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48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49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50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90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92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93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94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134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36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137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138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178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80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181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182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892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1800" spc="-1" strike="noStrike">
                <a:latin typeface="Arial"/>
              </a:rPr>
              <a:t>Fai clic per modificare il formato del testo del titolo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222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24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225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226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227" name="PlaceHolder 2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magine 7" descr=""/>
          <p:cNvPicPr/>
          <p:nvPr/>
        </p:nvPicPr>
        <p:blipFill>
          <a:blip r:embed="rId2"/>
          <a:stretch/>
        </p:blipFill>
        <p:spPr>
          <a:xfrm>
            <a:off x="742320" y="151200"/>
            <a:ext cx="3826080" cy="807480"/>
          </a:xfrm>
          <a:prstGeom prst="rect">
            <a:avLst/>
          </a:prstGeom>
          <a:ln>
            <a:noFill/>
          </a:ln>
        </p:spPr>
      </p:pic>
      <p:pic>
        <p:nvPicPr>
          <p:cNvPr id="266" name="Immagine 10" descr=""/>
          <p:cNvPicPr/>
          <p:nvPr/>
        </p:nvPicPr>
        <p:blipFill>
          <a:blip r:embed="rId3"/>
          <a:stretch/>
        </p:blipFill>
        <p:spPr>
          <a:xfrm>
            <a:off x="6832440" y="185400"/>
            <a:ext cx="3222000" cy="77832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68" name="Immagine 1" descr=""/>
          <p:cNvPicPr/>
          <p:nvPr/>
        </p:nvPicPr>
        <p:blipFill>
          <a:blip r:embed="rId4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269" name="image3.png" descr=""/>
          <p:cNvPicPr/>
          <p:nvPr/>
        </p:nvPicPr>
        <p:blipFill>
          <a:blip r:embed="rId5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270" name="Immagine 8" descr=""/>
          <p:cNvPicPr/>
          <p:nvPr/>
        </p:nvPicPr>
        <p:blipFill>
          <a:blip r:embed="rId6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365760" y="91440"/>
            <a:ext cx="9937800" cy="117792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72" name="Immagine 1" descr=""/>
          <p:cNvPicPr/>
          <p:nvPr/>
        </p:nvPicPr>
        <p:blipFill>
          <a:blip r:embed="rId7"/>
          <a:stretch/>
        </p:blipFill>
        <p:spPr>
          <a:xfrm>
            <a:off x="7614720" y="28728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273" name="image3.png" descr=""/>
          <p:cNvPicPr/>
          <p:nvPr/>
        </p:nvPicPr>
        <p:blipFill>
          <a:blip r:embed="rId8"/>
          <a:stretch/>
        </p:blipFill>
        <p:spPr>
          <a:xfrm>
            <a:off x="4628160" y="46116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274" name="Immagine 8" descr=""/>
          <p:cNvPicPr/>
          <p:nvPr/>
        </p:nvPicPr>
        <p:blipFill>
          <a:blip r:embed="rId9"/>
          <a:stretch/>
        </p:blipFill>
        <p:spPr>
          <a:xfrm>
            <a:off x="365760" y="28728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275" name="PlaceHolder 3"/>
          <p:cNvSpPr>
            <a:spLocks noGrp="1"/>
          </p:cNvSpPr>
          <p:nvPr>
            <p:ph type="title"/>
          </p:nvPr>
        </p:nvSpPr>
        <p:spPr>
          <a:xfrm>
            <a:off x="539640" y="301320"/>
            <a:ext cx="9719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Fai clic per modificare il formato del testo del titolo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539640" y="1768680"/>
            <a:ext cx="971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Fai clic per modificare il formato del testo della struttura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Secondo livello struttura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Terzo livello struttura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Quarto livello struttura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Quinto livello struttura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Sesto livello struttura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Settimo livello struttura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5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5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5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5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 hidden="1"/>
          <p:cNvSpPr/>
          <p:nvPr/>
        </p:nvSpPr>
        <p:spPr>
          <a:xfrm flipH="1">
            <a:off x="7319160" y="3683520"/>
            <a:ext cx="2548440" cy="33044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821880" y="2544120"/>
            <a:ext cx="9154080" cy="38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1160" algn="ctr">
              <a:lnSpc>
                <a:spcPct val="90000"/>
              </a:lnSpc>
              <a:spcBef>
                <a:spcPts val="1327"/>
              </a:spcBef>
            </a:pPr>
            <a:r>
              <a:rPr b="1" lang="en-GB" sz="26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GB" sz="263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 Luglio 2021 </a:t>
            </a:r>
            <a:endParaRPr b="0" lang="en-GB" sz="263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327"/>
              </a:spcBef>
            </a:pPr>
            <a:r>
              <a:rPr b="1" lang="en-GB" sz="2630" spc="-1" strike="noStrike">
                <a:solidFill>
                  <a:srgbClr val="ff0000"/>
                </a:solidFill>
                <a:latin typeface="Times New Roman"/>
                <a:ea typeface="DejaVu Sans"/>
              </a:rPr>
              <a:t>PERCORSO INTERNAZIONALIZZAZIONE 2021</a:t>
            </a:r>
            <a:endParaRPr b="0" lang="en-GB" sz="263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327"/>
              </a:spcBef>
            </a:pPr>
            <a:endParaRPr b="0" lang="en-GB" sz="263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327"/>
              </a:spcBef>
            </a:pPr>
            <a:r>
              <a:rPr b="1" lang="en-GB" sz="2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DISTACCO UE: LE NUOVE REGOLE</a:t>
            </a:r>
            <a:endParaRPr b="0" lang="en-GB" sz="280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035"/>
              </a:spcBef>
            </a:pPr>
            <a:endParaRPr b="0" lang="en-GB" sz="280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035"/>
              </a:spcBef>
            </a:pPr>
            <a:r>
              <a:rPr b="1" lang="en-GB" sz="2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Avv. Matteo Zangrillo</a:t>
            </a:r>
            <a:endParaRPr b="0" lang="en-GB" sz="280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035"/>
              </a:spcBef>
            </a:pPr>
            <a:r>
              <a:rPr b="0" lang="en-GB" sz="1050" spc="-1" strike="noStrike">
                <a:solidFill>
                  <a:srgbClr val="ffffff"/>
                </a:solidFill>
                <a:latin typeface="Arial"/>
                <a:ea typeface="DejaVu Sans"/>
              </a:rPr>
              <a:t>A</a:t>
            </a:r>
            <a:br/>
            <a:r>
              <a:rPr b="1" lang="en-GB" sz="2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Founding Partner</a:t>
            </a:r>
            <a:endParaRPr b="0" lang="en-GB" sz="280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035"/>
              </a:spcBef>
            </a:pPr>
            <a:r>
              <a:rPr b="1" lang="en-GB" sz="2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Studio Tributario Associato Battaglia Cesari Zangrillo </a:t>
            </a:r>
            <a:endParaRPr b="0" lang="en-GB" sz="2800" spc="-1" strike="noStrike">
              <a:latin typeface="Arial"/>
            </a:endParaRPr>
          </a:p>
          <a:p>
            <a:pPr marL="101160" algn="ctr">
              <a:lnSpc>
                <a:spcPct val="90000"/>
              </a:lnSpc>
              <a:spcBef>
                <a:spcPts val="1035"/>
              </a:spcBef>
            </a:pPr>
            <a:r>
              <a:rPr b="1" lang="en-GB" sz="2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United Tax Network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4267440" y="1618200"/>
            <a:ext cx="22633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2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WEBINAR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322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965880" y="2908440"/>
            <a:ext cx="2957400" cy="2692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2"/>
          <p:cNvSpPr/>
          <p:nvPr/>
        </p:nvSpPr>
        <p:spPr>
          <a:xfrm>
            <a:off x="965880" y="2308320"/>
            <a:ext cx="2957400" cy="516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3"/>
          <p:cNvSpPr/>
          <p:nvPr/>
        </p:nvSpPr>
        <p:spPr>
          <a:xfrm rot="10800000">
            <a:off x="3250800" y="6720120"/>
            <a:ext cx="242280" cy="278640"/>
          </a:xfrm>
          <a:prstGeom prst="triangle">
            <a:avLst>
              <a:gd name="adj" fmla="val 50000"/>
            </a:avLst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4"/>
          <p:cNvSpPr/>
          <p:nvPr/>
        </p:nvSpPr>
        <p:spPr>
          <a:xfrm>
            <a:off x="875520" y="2903760"/>
            <a:ext cx="3047400" cy="23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/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Direttiva 2014/67/UE – D.Lgs. 136/2016 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4738680" y="2149200"/>
            <a:ext cx="5756040" cy="42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La direttiva del 2014/67/UE promuove l’applicazione concreta della direttiva 96/71/CE,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disciplinando questioni quali l’abuso, la frode e l’elusione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delle norme sul distacco e la condivisione di informazioni tra i Paesi dell’Unione.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Gli interventi contenuti nel documento comunitario sono sintetizzabili in 3 macro-aree: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Migliore prevenzione, monitoraggio e punibilità degli abusi con riguardo alle norme vigenti;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Facilitazione dell’accesso alle informazioni;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Cooperazione amministrativa rafforzata.</a:t>
            </a:r>
            <a:endParaRPr b="0" lang="en-GB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548640" y="3169800"/>
            <a:ext cx="9700200" cy="35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L’art. 10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,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per evitare abusi attraverso l’utilizzo dell’istituto del distacco, prevede, per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le imprese estere che distaccano i lavoratori in Italia, l’obbligo di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comunicare al Ministero del Lavoro una serie di adempimenti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amministrativi:</a:t>
            </a:r>
            <a:endParaRPr b="0" lang="en-GB" sz="22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la data di inizio, di fine e la durata complessiva del distacco;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i dati identificativi dell’impresa distaccante dell’impresa distaccataria;</a:t>
            </a:r>
            <a:endParaRPr b="0" lang="en-GB" sz="22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il numero e le generalità dei lavoratori distaccati;</a:t>
            </a:r>
            <a:endParaRPr b="0" lang="en-GB" sz="22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il luogo di svolgimento della prestazione lavorativa;</a:t>
            </a:r>
            <a:endParaRPr b="0" lang="en-GB" sz="22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la tipologia dei servizi e la generalità dei referenti della società distaccante.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0" y="13658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2014/67/UE – D.Lgs. 136/2016 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376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377" name="Line 3"/>
          <p:cNvSpPr/>
          <p:nvPr/>
        </p:nvSpPr>
        <p:spPr>
          <a:xfrm>
            <a:off x="2813760" y="2617560"/>
            <a:ext cx="5334480" cy="360"/>
          </a:xfrm>
          <a:prstGeom prst="line">
            <a:avLst/>
          </a:prstGeom>
          <a:ln>
            <a:solidFill>
              <a:srgbClr val="2b548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42880" y="2804040"/>
            <a:ext cx="9712080" cy="446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L’art.10 prevede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ulteriori obblighi in capo al prestatore di servizi estero</a:t>
            </a:r>
            <a:r>
              <a:rPr b="0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che invia il proprio personale in Italia, in particolare: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en-GB" sz="10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l’obbligo di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conservare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predisponendone copia cartacea o elettronica in italia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no, tutti i documenti riguardanti il distacco;</a:t>
            </a:r>
            <a:endParaRPr b="0" lang="en-GB" sz="20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l’obbligo di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designare un referente elettivamente domiciliato in Italia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, incaricato di esibire, inviare e ricevere documenti in nome e per conto dell’impresa distaccante;</a:t>
            </a:r>
            <a:endParaRPr b="0" lang="en-GB" sz="20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l’obbligo di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designare un rappresentante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(anche coincidente con quella definita precedentemente) al fine di mettere in contatto le parti sociali interessate con il prestatore di servizi per una eventuale negoziazione collettiva.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en-GB" sz="20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Gli obblighi devono essere rispettati per tutto il periodo del distacco e fino a due anni dalla sua cessazione.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0" y="148320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2014/67/UE – D.Lgs. 136/2016 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380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99960" y="2468880"/>
            <a:ext cx="10397880" cy="47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 relazione all’impresa distaccante, gli organi di vigilanza sono chiamati a verificare:</a:t>
            </a:r>
            <a:endParaRPr b="0" lang="en-GB" sz="16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se l’impresa eserciti effettivamente attività diverse rispetto a quelle di mera gestione o amministrazione del personale;</a:t>
            </a:r>
            <a:endParaRPr b="0" lang="en-GB" sz="16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se il lavoratore sia effettivamente distaccato.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 tal fine sono valutati i seguenti elementi: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luogo in cui l'impresa ha la propria sede legale e amministrativa, i propri uffici, reparti o unità produttive;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luogo in cui l'impresa è registrata alla Camera di commercio, industria, artigianato e agricoltura o, ove sia richiesto in ragione dell'attività svolta, ad un albo professionale;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luogo in cui i lavoratori sono assunti e quello da cui sono distaccati;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disciplina applicabile ai contratti conclusi dall'impresa distaccante con i suoi clienti e con i suoi lavoratori;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luogo in cui l'impresa esercita la propria attività economica principale e in cui risulta occupato il suo personale amministrativo;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numero dei contratti eseguiti o l'ammontare del fatturato realizzato dall'impresa nello Stato membro di stabilimento, tenendo conto della specificità delle piccole e medie imprese e di quelle di nuova costituzione;</a:t>
            </a:r>
            <a:endParaRPr b="0" lang="en-GB" sz="1600" spc="-1" strike="noStrike">
              <a:latin typeface="Arial"/>
            </a:endParaRPr>
          </a:p>
          <a:p>
            <a:pPr marL="343080" indent="-3412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ogni altro elemento utile alla valutazione complessiva.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-114480" y="11210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Autenticità del distacco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49280" y="2592360"/>
            <a:ext cx="9899280" cy="363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L’organo di vigilanza, al fine di effettuare la valutazione di autenticità del distacco dovrà acquisire i seguenti documenti: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b="1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Times New Roman"/>
              </a:rPr>
              <a:t>certificato della camera di commercio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del Paese di provenienza;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documentazione relativa alle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Times New Roman"/>
              </a:rPr>
              <a:t>sedi di lavoro e all’attività svolta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nel Paese di provenienza;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 dichiarazioni fiscali e fatturato complessivo realizzato nel Paese di provenienza;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forza lavoro impiegata nel Paese di provenienza;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documentazione relativa al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Times New Roman"/>
              </a:rPr>
              <a:t>luogo in cui i lavoratori sono assunti</a:t>
            </a:r>
            <a:r>
              <a:rPr b="0" lang="en-GB" sz="2000" spc="-1" strike="noStrike">
                <a:solidFill>
                  <a:srgbClr val="285186"/>
                </a:solidFill>
                <a:latin typeface="Times New Roman"/>
                <a:ea typeface="Times New Roman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 a quello da cui sono distaccati; </a:t>
            </a:r>
            <a:endParaRPr b="0" lang="en-GB" sz="2000" spc="-1" strike="noStrike">
              <a:latin typeface="Arial"/>
            </a:endParaRPr>
          </a:p>
          <a:p>
            <a:pPr marL="285840" indent="-28404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Times New Roman"/>
              </a:rPr>
              <a:t>modello A1.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0" y="133056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Documentazione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3948120" y="6123240"/>
            <a:ext cx="655632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modello A1 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certifica che il lavoratore distaccato rimane, ai fini previdenziali, assicurato nel paese Ue in cui ha sede l'impresa distaccante o in quello di esercizio abituale dell’attività lavorativa autonoma.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86" name="CustomShape 4"/>
          <p:cNvSpPr/>
          <p:nvPr/>
        </p:nvSpPr>
        <p:spPr>
          <a:xfrm rot="10602600">
            <a:off x="2262960" y="5154480"/>
            <a:ext cx="2394720" cy="1755000"/>
          </a:xfrm>
          <a:prstGeom prst="arc">
            <a:avLst>
              <a:gd name="adj1" fmla="val 15896178"/>
              <a:gd name="adj2" fmla="val 20790601"/>
            </a:avLst>
          </a:prstGeom>
          <a:noFill/>
          <a:ln w="41400">
            <a:solidFill>
              <a:schemeClr val="accent1"/>
            </a:solidFill>
            <a:custDash>
              <a:ds d="400000" sp="300000"/>
            </a:custDash>
            <a:round/>
            <a:headEnd len="med" type="stealth" w="med"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586800" y="2903040"/>
            <a:ext cx="96163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Ai lavoratori inviati in distacco, devono essere applicate le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medesime condizioni di lavoro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occupazione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previste per i lavoratori del Paese in cui è svolta l’attività lavorativa.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0" y="12164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Condizioni di lavoro e di retribuzione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389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390" name="CustomShape 3"/>
          <p:cNvSpPr/>
          <p:nvPr/>
        </p:nvSpPr>
        <p:spPr>
          <a:xfrm>
            <a:off x="163800" y="3896640"/>
            <a:ext cx="503244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 riferimento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all'attività lavorativa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risulta disciplinata dalle disposizioni di del Paese in cui si svolge il distacco, con riferimento a: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Periodi massimi di lavoro, minimi di riposo e di durata minima delle ferie retribuite;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Tariffe minime salariali, comprese le tariffe maggiorate per lavoro straordinario;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Salute, sicurezza e igiene sui luoghi di lavoro;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 discriminazione tra uomo e donna;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Condizioni di cessione temporanea di lavoratori da parte delle agenzie di somministrazione.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5445000" y="3896640"/>
            <a:ext cx="5234040" cy="36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riferimento al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salario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è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previsto che un salario minimo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debba ricomprendere le seguenti voci retributive: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paga base; 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elemento distinto della retribuzione;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indennità legate all’anzianità di servizio;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superminimi;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retribuzioni corrispettive per prestazioni di lavoro straordinario, notturno e festivo;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indennità di distacco;</a:t>
            </a:r>
            <a:endParaRPr b="0" lang="en-GB" sz="1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indennità di trasferta.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92" name="Line 5"/>
          <p:cNvSpPr/>
          <p:nvPr/>
        </p:nvSpPr>
        <p:spPr>
          <a:xfrm>
            <a:off x="2742120" y="2571480"/>
            <a:ext cx="5411160" cy="360"/>
          </a:xfrm>
          <a:prstGeom prst="line">
            <a:avLst/>
          </a:prstGeom>
          <a:ln>
            <a:solidFill>
              <a:srgbClr val="2b548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437760" y="2568240"/>
            <a:ext cx="9921600" cy="139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L’art. 3</a:t>
            </a:r>
            <a:r>
              <a:rPr b="0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del decreto n. 136/2016 declina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le principali conseguenze sanzionatorie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nel caso in cui gli organi di vigilanza accertino una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fattispecie di distacco non autentico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, in quanto finalizzato all’aggiramento delle leggi nazionali in materia di condizioni di lavoro e sicurezza sociale.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-360" y="123696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Cosa avviene quando il distacco non è autentico?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437760" y="4314240"/>
            <a:ext cx="992160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Qualora il distacco non risulti autentico,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il lavoratore è considerato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a tutti gli effetti alle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dipendenze dell’impresa utilizzatrice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, a cui si applicano</a:t>
            </a:r>
            <a:r>
              <a:rPr b="1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si applicano le sanzioni amministrative per non aver formalizzato l’instaurazione del rapporto di lavoro in Italia. 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437760" y="5970960"/>
            <a:ext cx="992160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Inoltre la distaccante e la distaccataria sono puniti con la sanzione amministrativa per ogni lavoratore occupato e per ogni giornata di occupazione. In ogni caso l'ammontare della sanzione amministrativa non può essere inferiore ad Euro 5.000 né superiore ad Euro 50.000.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97" name="CustomShape 5"/>
          <p:cNvSpPr/>
          <p:nvPr/>
        </p:nvSpPr>
        <p:spPr>
          <a:xfrm>
            <a:off x="5253120" y="5477400"/>
            <a:ext cx="291600" cy="42516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8" name="CustomShape 6"/>
          <p:cNvSpPr/>
          <p:nvPr/>
        </p:nvSpPr>
        <p:spPr>
          <a:xfrm>
            <a:off x="5252760" y="3818160"/>
            <a:ext cx="291600" cy="42516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pic>
        <p:nvPicPr>
          <p:cNvPr id="399" name="Immagine 7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Table 1"/>
          <p:cNvGraphicFramePr/>
          <p:nvPr/>
        </p:nvGraphicFramePr>
        <p:xfrm>
          <a:off x="540000" y="2464560"/>
          <a:ext cx="9718560" cy="4596480"/>
        </p:xfrm>
        <a:graphic>
          <a:graphicData uri="http://schemas.openxmlformats.org/drawingml/2006/table">
            <a:tbl>
              <a:tblPr/>
              <a:tblGrid>
                <a:gridCol w="5014800"/>
                <a:gridCol w="4704120"/>
              </a:tblGrid>
              <a:tr h="387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1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Violazione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a538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1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Sanzione (art. 12)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a5388"/>
                    </a:solidFill>
                  </a:tcPr>
                </a:tc>
              </a:tr>
              <a:tr h="978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 violazione dell’obbligo di comunicare il distacco 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0d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E’ punita con la sanzione amministrativa pecuniaria da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Euro, per ogni lavoratore coinvolto 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0d9"/>
                    </a:solidFill>
                  </a:tcPr>
                </a:tc>
              </a:tr>
              <a:tr h="127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 violazione dell’obbligo di conservare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predisponendone copia cartacea o elettronica, in italia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no, di tutti i documenti riguardanti il distacco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E’ punita con la sanzione amministrativa pecuniaria da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3.600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Euro, per ogni lavoratore coinvolto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ed"/>
                    </a:solidFill>
                  </a:tcPr>
                </a:tc>
              </a:tr>
              <a:tr h="978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 violazione dell’obbligo di designare</a:t>
                      </a:r>
                      <a:endParaRPr b="0" lang="en-GB" sz="2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un referente elettivamente domiciliato in Italia 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0d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E’ punita con la sanzione amministrativa pecuniaria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da 2.400 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7.200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Euro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0d9"/>
                    </a:solidFill>
                  </a:tcPr>
                </a:tc>
              </a:tr>
              <a:tr h="978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 violazione dell’obbligo di designare un rappresentante per tenere i rapporti con le parti sociali 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E’ punita con la sanzione amministrativa pecuniaria da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2.400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</a:t>
                      </a:r>
                      <a:r>
                        <a:rPr b="1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7.200</a:t>
                      </a:r>
                      <a:r>
                        <a:rPr b="0" lang="en-GB" sz="2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Euro</a:t>
                      </a:r>
                      <a:endParaRPr b="0" lang="en-GB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9ed"/>
                    </a:solidFill>
                  </a:tcPr>
                </a:tc>
              </a:tr>
            </a:tbl>
          </a:graphicData>
        </a:graphic>
      </p:graphicFrame>
      <p:sp>
        <p:nvSpPr>
          <p:cNvPr id="401" name="CustomShape 2"/>
          <p:cNvSpPr/>
          <p:nvPr/>
        </p:nvSpPr>
        <p:spPr>
          <a:xfrm>
            <a:off x="0" y="12164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Sanzioni 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402" name="Immagine 3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276120" y="3350520"/>
            <a:ext cx="3255840" cy="17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Circolare INL 9 Gennaio 2017 n. 1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4448160" y="1887480"/>
            <a:ext cx="6073560" cy="462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Le autorità ispettive saranno tenute ad effettuare una valutazione complessiva per accertare: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il caso in cui l'impresa distaccante svolga attività diverse da quelle di mera gestione o amministrazione del personale, e dunque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non si tratti di aziende fittizie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(c.d. società di comodo o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letter box companies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);</a:t>
            </a:r>
            <a:endParaRPr b="0" lang="en-GB" sz="2200" spc="-1" strike="noStrike">
              <a:latin typeface="Arial"/>
            </a:endParaRPr>
          </a:p>
          <a:p>
            <a:pPr marL="285840" indent="-284040" algn="just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se il lavoratore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Calibri"/>
              </a:rPr>
              <a:t>sia effettivamente distaccato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, con l’analisi del contratto di lavoro, della lettera di distacco, del Modello A1, della retribuzione, del pagamento delle spese di viaggio, vitto e alloggio.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405" name="Immagine 3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406" name="Line 3"/>
          <p:cNvSpPr/>
          <p:nvPr/>
        </p:nvSpPr>
        <p:spPr>
          <a:xfrm>
            <a:off x="4189320" y="2163240"/>
            <a:ext cx="360" cy="4094280"/>
          </a:xfrm>
          <a:prstGeom prst="line">
            <a:avLst/>
          </a:prstGeom>
          <a:ln w="57240">
            <a:solidFill>
              <a:srgbClr val="c8bb9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453960" y="2523960"/>
            <a:ext cx="9889920" cy="24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“</a:t>
            </a:r>
            <a:r>
              <a:rPr b="0" i="1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la prestazione lavorativa, necessariamente di durata limitata, deve essere pertanto espletata nell’interesse e per conto dell’impresa distaccante, sulla quale continuano a gravare i tipici obblighi del datore di lavoro, ossia la responsabilità in materia di assunzione, la gestione del rapporto, i connessi adempimenti retributivi e previdenziali, nonché il potere disciplinare e di licenziamento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”.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3648240" y="5251320"/>
            <a:ext cx="6968880" cy="19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Il comune denominatore dell’attività di controllo è la sussistenza di un </a:t>
            </a:r>
            <a:r>
              <a:rPr b="1" lang="en-GB" sz="2400" spc="-1" strike="noStrike">
                <a:solidFill>
                  <a:srgbClr val="285186"/>
                </a:solidFill>
                <a:latin typeface="Times New Roman"/>
                <a:ea typeface="Calibri"/>
              </a:rPr>
              <a:t>legame organico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tra lavoratore distaccato e l’impresa distaccante per tutto il periodo del distacco, inteso quale potere da parte di quest’ultima di determinare la natura del lavoro svolto.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0" y="125136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Circolare INL 9 Gennaio 2017 n. 1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 rot="11487000">
            <a:off x="2672640" y="4368600"/>
            <a:ext cx="1823040" cy="1766160"/>
          </a:xfrm>
          <a:prstGeom prst="arc">
            <a:avLst>
              <a:gd name="adj1" fmla="val 15896178"/>
              <a:gd name="adj2" fmla="val 90447"/>
            </a:avLst>
          </a:prstGeom>
          <a:noFill/>
          <a:ln w="41400">
            <a:solidFill>
              <a:schemeClr val="accent1"/>
            </a:solidFill>
            <a:round/>
            <a:headEnd len="med" type="stealth" w="med"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1" name="Immagine 8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0" y="674064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182840" y="1305360"/>
            <a:ext cx="426852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4852440" y="2908440"/>
            <a:ext cx="5070240" cy="269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Un </a:t>
            </a:r>
            <a:r>
              <a:rPr b="1" i="1" lang="en-GB" sz="2400" spc="-1" strike="noStrike">
                <a:solidFill>
                  <a:srgbClr val="285186"/>
                </a:solidFill>
                <a:latin typeface="Times New Roman"/>
                <a:ea typeface="Microsoft YaHei"/>
              </a:rPr>
              <a:t>driver</a:t>
            </a:r>
            <a:r>
              <a:rPr b="1" lang="en-GB" sz="2400" spc="-1" strike="noStrike">
                <a:solidFill>
                  <a:srgbClr val="285186"/>
                </a:solidFill>
                <a:latin typeface="Times New Roman"/>
                <a:ea typeface="Microsoft YaHei"/>
              </a:rPr>
              <a:t> strategico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per penetrare i mercati esteri e rafforzare la presenza in Paesi stranieri.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Uno strumento per lo sviluppo del business che richiede la puntuale conoscenza degli aspetti giuslavoristici, fiscali e previdenziali.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965880" y="2908440"/>
            <a:ext cx="2957400" cy="2692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965880" y="2308320"/>
            <a:ext cx="2957400" cy="516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5"/>
          <p:cNvSpPr/>
          <p:nvPr/>
        </p:nvSpPr>
        <p:spPr>
          <a:xfrm rot="10800000">
            <a:off x="3250800" y="6729840"/>
            <a:ext cx="242280" cy="278640"/>
          </a:xfrm>
          <a:prstGeom prst="triangle">
            <a:avLst>
              <a:gd name="adj" fmla="val 50000"/>
            </a:avLst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>
            <a:off x="875520" y="2903760"/>
            <a:ext cx="3047400" cy="23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/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Invio del personale all'estero: Introduzione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329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 1"/>
          <p:cNvGrpSpPr/>
          <p:nvPr/>
        </p:nvGrpSpPr>
        <p:grpSpPr>
          <a:xfrm>
            <a:off x="447840" y="2814120"/>
            <a:ext cx="9882720" cy="4508640"/>
            <a:chOff x="447840" y="2814120"/>
            <a:chExt cx="9882720" cy="4508640"/>
          </a:xfrm>
        </p:grpSpPr>
        <p:sp>
          <p:nvSpPr>
            <p:cNvPr id="413" name="Line 2"/>
            <p:cNvSpPr/>
            <p:nvPr/>
          </p:nvSpPr>
          <p:spPr>
            <a:xfrm>
              <a:off x="447840" y="2814120"/>
              <a:ext cx="9882720" cy="360"/>
            </a:xfrm>
            <a:prstGeom prst="line">
              <a:avLst/>
            </a:prstGeom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14" name="CustomShape 3"/>
            <p:cNvSpPr/>
            <p:nvPr/>
          </p:nvSpPr>
          <p:spPr>
            <a:xfrm>
              <a:off x="448200" y="2814480"/>
              <a:ext cx="2622600" cy="450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La Direttiva UE n. 2018/957, aggiorna e modifica la direttiva 96/71/CE, in particolare le nuove disposizioni riguardano: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15" name="CustomShape 4"/>
            <p:cNvSpPr/>
            <p:nvPr/>
          </p:nvSpPr>
          <p:spPr>
            <a:xfrm>
              <a:off x="3208320" y="2860560"/>
              <a:ext cx="7112520" cy="1286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La retribuzione dei lavoratori distaccati ai quali si applicano le stesse norme di quelli del paese ospitante; 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16" name="Line 5"/>
            <p:cNvSpPr/>
            <p:nvPr/>
          </p:nvSpPr>
          <p:spPr>
            <a:xfrm>
              <a:off x="3072240" y="3533040"/>
              <a:ext cx="72496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17" name="CustomShape 6"/>
            <p:cNvSpPr/>
            <p:nvPr/>
          </p:nvSpPr>
          <p:spPr>
            <a:xfrm>
              <a:off x="3208320" y="3642120"/>
              <a:ext cx="7112520" cy="1286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Il lavoratore che è considerato in distacco a lungo termine dopo 12 mesi, con la possibilità di estendere il periodo di ulteriori 6 mesi. Trascorso tale periodo si applicano, ai lavoratori distaccati le condizioni di lavoro e di occupazione previste per i lavoratori del paese ospitante, </a:t>
              </a:r>
              <a:r>
                <a:rPr b="0" lang="en-GB" sz="2000" spc="-1" strike="noStrike" u="sng">
                  <a:solidFill>
                    <a:srgbClr val="000000"/>
                  </a:solidFill>
                  <a:uFillTx/>
                  <a:latin typeface="Times New Roman"/>
                  <a:ea typeface="DejaVu Sans"/>
                </a:rPr>
                <a:t>se più favorevoli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, secondo le disposizioni normative e i contratti collettivi più rappresentativi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18" name="Line 7"/>
            <p:cNvSpPr/>
            <p:nvPr/>
          </p:nvSpPr>
          <p:spPr>
            <a:xfrm>
              <a:off x="3072240" y="5420160"/>
              <a:ext cx="72496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19" name="CustomShape 8"/>
            <p:cNvSpPr/>
            <p:nvPr/>
          </p:nvSpPr>
          <p:spPr>
            <a:xfrm>
              <a:off x="3208320" y="5430240"/>
              <a:ext cx="7112520" cy="1032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Le agenzie di lavoro interinale devono garantire ai lavoratori distaccati gli stessi termini e le stesse condizioni che si applicano ai lavoratori interinali assunti nel paese in cui il lavoro viene svolto; 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20" name="Line 9"/>
            <p:cNvSpPr/>
            <p:nvPr/>
          </p:nvSpPr>
          <p:spPr>
            <a:xfrm>
              <a:off x="3072240" y="6373080"/>
              <a:ext cx="72496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21" name="CustomShape 10"/>
            <p:cNvSpPr/>
            <p:nvPr/>
          </p:nvSpPr>
          <p:spPr>
            <a:xfrm>
              <a:off x="3208320" y="6398280"/>
              <a:ext cx="7112520" cy="570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Viene rafforzata la cooperazione tra le autorità in materia di frodi e abusi delle disposizioni relative al distacco dei lavoratori.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22" name="Line 11"/>
            <p:cNvSpPr/>
            <p:nvPr/>
          </p:nvSpPr>
          <p:spPr>
            <a:xfrm>
              <a:off x="3072240" y="7086960"/>
              <a:ext cx="72496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</p:grpSp>
      <p:grpSp>
        <p:nvGrpSpPr>
          <p:cNvPr id="423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424" name="CustomShape 13"/>
          <p:cNvSpPr/>
          <p:nvPr/>
        </p:nvSpPr>
        <p:spPr>
          <a:xfrm>
            <a:off x="0" y="116496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UE 957/2018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roup 1"/>
          <p:cNvGrpSpPr/>
          <p:nvPr/>
        </p:nvGrpSpPr>
        <p:grpSpPr>
          <a:xfrm>
            <a:off x="1029240" y="3078720"/>
            <a:ext cx="8905320" cy="3322080"/>
            <a:chOff x="1029240" y="3078720"/>
            <a:chExt cx="8905320" cy="3322080"/>
          </a:xfrm>
        </p:grpSpPr>
        <p:sp>
          <p:nvSpPr>
            <p:cNvPr id="426" name="Line 2"/>
            <p:cNvSpPr/>
            <p:nvPr/>
          </p:nvSpPr>
          <p:spPr>
            <a:xfrm>
              <a:off x="1086120" y="3111840"/>
              <a:ext cx="8848440" cy="360"/>
            </a:xfrm>
            <a:prstGeom prst="line">
              <a:avLst/>
            </a:prstGeom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3"/>
            <a:fontRef idx="minor"/>
          </p:style>
        </p:sp>
        <p:sp>
          <p:nvSpPr>
            <p:cNvPr id="427" name="CustomShape 3"/>
            <p:cNvSpPr/>
            <p:nvPr/>
          </p:nvSpPr>
          <p:spPr>
            <a:xfrm>
              <a:off x="1086120" y="3078720"/>
              <a:ext cx="8846640" cy="459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480" rIns="78480" tIns="78480" bIns="78480"/>
            <a:p>
              <a:pPr algn="just">
                <a:lnSpc>
                  <a:spcPct val="107000"/>
                </a:lnSpc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Estensione alle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Calibri"/>
                </a:rPr>
                <a:t>agenzie di somministrazione del lavoro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28" name="Line 4"/>
            <p:cNvSpPr/>
            <p:nvPr/>
          </p:nvSpPr>
          <p:spPr>
            <a:xfrm>
              <a:off x="1086120" y="3578760"/>
              <a:ext cx="8848440" cy="360"/>
            </a:xfrm>
            <a:prstGeom prst="line">
              <a:avLst/>
            </a:prstGeom>
            <a:ln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3"/>
            <a:fontRef idx="minor"/>
          </p:style>
        </p:sp>
        <p:sp>
          <p:nvSpPr>
            <p:cNvPr id="429" name="CustomShape 5"/>
            <p:cNvSpPr/>
            <p:nvPr/>
          </p:nvSpPr>
          <p:spPr>
            <a:xfrm>
              <a:off x="1086120" y="3594240"/>
              <a:ext cx="8836920" cy="103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480" rIns="78480" tIns="78480" bIns="78480"/>
            <a:p>
              <a:pPr algn="just">
                <a:lnSpc>
                  <a:spcPct val="107000"/>
                </a:lnSpc>
                <a:spcAft>
                  <a:spcPts val="799"/>
                </a:spcAft>
              </a:pP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Calibri"/>
                </a:rPr>
                <a:t>Obbligo di informativa 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in capo all'impresa utilizzatrice, con sede in Italia, nei confronti dell'agenzia di somministrazione distaccante per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Calibri"/>
                </a:rPr>
                <a:t>le condizioni di lavoro e di occupazione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;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30" name="Line 6"/>
            <p:cNvSpPr/>
            <p:nvPr/>
          </p:nvSpPr>
          <p:spPr>
            <a:xfrm>
              <a:off x="1086120" y="4766760"/>
              <a:ext cx="8848440" cy="360"/>
            </a:xfrm>
            <a:prstGeom prst="line">
              <a:avLst/>
            </a:prstGeom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3"/>
            <a:fontRef idx="minor"/>
          </p:style>
        </p:sp>
        <p:sp>
          <p:nvSpPr>
            <p:cNvPr id="431" name="CustomShape 7"/>
            <p:cNvSpPr/>
            <p:nvPr/>
          </p:nvSpPr>
          <p:spPr>
            <a:xfrm>
              <a:off x="1029240" y="4741920"/>
              <a:ext cx="8836920" cy="790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480" rIns="78480" tIns="78480" bIns="78480"/>
            <a:p>
              <a:pPr algn="just">
                <a:lnSpc>
                  <a:spcPct val="107000"/>
                </a:lnSpc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Applicazione ai lavoratori distaccati durante il distacco delle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DejaVu Sans"/>
                </a:rPr>
                <a:t>medesime condizioni 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di lavoro se più favorevoli;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32" name="Line 8"/>
            <p:cNvSpPr/>
            <p:nvPr/>
          </p:nvSpPr>
          <p:spPr>
            <a:xfrm>
              <a:off x="1086120" y="5597640"/>
              <a:ext cx="8848440" cy="360"/>
            </a:xfrm>
            <a:prstGeom prst="line">
              <a:avLst/>
            </a:prstGeom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3"/>
            <a:fontRef idx="minor"/>
          </p:style>
        </p:sp>
        <p:sp>
          <p:nvSpPr>
            <p:cNvPr id="433" name="CustomShape 9"/>
            <p:cNvSpPr/>
            <p:nvPr/>
          </p:nvSpPr>
          <p:spPr>
            <a:xfrm>
              <a:off x="1087200" y="5609160"/>
              <a:ext cx="8845920" cy="79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8480" rIns="78480" tIns="78480" bIns="78480"/>
            <a:p>
              <a:pPr algn="just">
                <a:lnSpc>
                  <a:spcPct val="107000"/>
                </a:lnSpc>
                <a:spcAft>
                  <a:spcPts val="799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Le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Calibri"/>
                </a:rPr>
                <a:t>indennità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 riconosciute al lavoratore per il distacco sono considerate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Calibri"/>
                </a:rPr>
                <a:t>parte della retribuzione 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Calibri"/>
                </a:rPr>
                <a:t>e sono rimborsate dal datore di lavoro;</a:t>
              </a:r>
              <a:endParaRPr b="0" lang="en-GB" sz="2000" spc="-1" strike="noStrike">
                <a:latin typeface="Arial"/>
              </a:endParaRPr>
            </a:p>
          </p:txBody>
        </p:sp>
      </p:grpSp>
      <p:sp>
        <p:nvSpPr>
          <p:cNvPr id="434" name="CustomShape 10"/>
          <p:cNvSpPr/>
          <p:nvPr/>
        </p:nvSpPr>
        <p:spPr>
          <a:xfrm flipH="1">
            <a:off x="-35280" y="-192600"/>
            <a:ext cx="209520" cy="7826400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5" name="CustomShape 11"/>
          <p:cNvSpPr/>
          <p:nvPr/>
        </p:nvSpPr>
        <p:spPr>
          <a:xfrm>
            <a:off x="1037880" y="2346120"/>
            <a:ext cx="8855280" cy="7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Le principali novità introdotte dalla norma nell’ambito dei distacchi di personale in UE sono: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36" name="CustomShape 12"/>
          <p:cNvSpPr/>
          <p:nvPr/>
        </p:nvSpPr>
        <p:spPr>
          <a:xfrm>
            <a:off x="1086120" y="6513120"/>
            <a:ext cx="8836920" cy="7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Per il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Calibri"/>
              </a:rPr>
              <a:t>distacco di lunga durata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ai lavoratori distaccati si applicano, se più favorevoli, tutte le condizioni di lavoro e di occupazione previste in Italia.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37" name="Line 13"/>
          <p:cNvSpPr/>
          <p:nvPr/>
        </p:nvSpPr>
        <p:spPr>
          <a:xfrm>
            <a:off x="1134360" y="6433560"/>
            <a:ext cx="8848440" cy="360"/>
          </a:xfrm>
          <a:prstGeom prst="line">
            <a:avLst/>
          </a:prstGeom>
          <a:ln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3"/>
          <a:fontRef idx="minor"/>
        </p:style>
      </p:sp>
      <p:sp>
        <p:nvSpPr>
          <p:cNvPr id="438" name="Line 14"/>
          <p:cNvSpPr/>
          <p:nvPr/>
        </p:nvSpPr>
        <p:spPr>
          <a:xfrm>
            <a:off x="1086120" y="7311240"/>
            <a:ext cx="8848440" cy="360"/>
          </a:xfrm>
          <a:prstGeom prst="line">
            <a:avLst/>
          </a:prstGeom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3"/>
          <a:fontRef idx="minor"/>
        </p:style>
      </p:sp>
      <p:sp>
        <p:nvSpPr>
          <p:cNvPr id="439" name="CustomShape 15"/>
          <p:cNvSpPr/>
          <p:nvPr/>
        </p:nvSpPr>
        <p:spPr>
          <a:xfrm>
            <a:off x="177480" y="1134360"/>
            <a:ext cx="1062072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Le novità introdotte dal D.Lgs. 122/2020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97200" y="2271240"/>
            <a:ext cx="6877800" cy="51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Alcune disposizioni della direttiva non sono applicabili ai distacchi di breve durata o consentono agli Stati membri ospitanti di non applicare le rispettive normative ai distacchi di breve durata. </a:t>
            </a:r>
            <a:endParaRPr b="0" lang="en-GB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Gli Stati membri ospitanti hanno facoltà (tranne per il distacco tramite agenzia interinale) di: </a:t>
            </a:r>
            <a:endParaRPr b="0" lang="en-GB" sz="17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04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non applicare le disposizioni relative alla durata minima delle ferie annuali retribuite e delle retribuzioni se: </a:t>
            </a:r>
            <a:endParaRPr b="0" lang="en-GB" sz="17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Aft>
                <a:spcPts val="104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durata del distacco non è superiore a 1 mese nell'arco di un periodo di riferimento di un anno; o </a:t>
            </a:r>
            <a:endParaRPr b="0" lang="en-GB" sz="17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Aft>
                <a:spcPts val="104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per la scarsa entità dei lavori da effettuare.</a:t>
            </a:r>
            <a:endParaRPr b="0" lang="en-GB" sz="17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consentire deroghe alle disposizioni sulle retribuzioni per i contratti collettivi a norma di un contratto di servizi o di distacco infragruppo, se la durata del distacco non è superiore a 1 mese;</a:t>
            </a:r>
            <a:endParaRPr b="0" lang="en-GB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en-GB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Per i distacchi brevi alcuni Stati membri hanno previsto un'esenzione da determinati obblighi imposti come l'obbligo di presentare la dichiarazione prima del distacco.</a:t>
            </a:r>
            <a:endParaRPr b="0" lang="en-GB" sz="1700" spc="-1" strike="noStrike"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3749400" y="3025440"/>
            <a:ext cx="208440" cy="32292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42" name="CustomShape 3"/>
          <p:cNvSpPr/>
          <p:nvPr/>
        </p:nvSpPr>
        <p:spPr>
          <a:xfrm rot="19110600">
            <a:off x="7079760" y="2763000"/>
            <a:ext cx="291600" cy="42516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43" name="CustomShape 4"/>
          <p:cNvSpPr/>
          <p:nvPr/>
        </p:nvSpPr>
        <p:spPr>
          <a:xfrm>
            <a:off x="7558560" y="3320280"/>
            <a:ext cx="3072600" cy="32446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CustomShape 5"/>
          <p:cNvSpPr/>
          <p:nvPr/>
        </p:nvSpPr>
        <p:spPr>
          <a:xfrm>
            <a:off x="7550640" y="3488760"/>
            <a:ext cx="3072600" cy="29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7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Esiste una deroga obbligatoria per i lavori di assemblaggio iniziale e/o di prima installazione di un bene, quando il periodo di distacco non è superiore a 8 giorni. In questi casi, non si applicano le disposizioni della direttiva relative a durata minima delle ferie annuali retribuite e retribuzioni (la deroga non riguarda il settore edilizio). </a:t>
            </a:r>
            <a:endParaRPr b="0" lang="en-GB" sz="1700" spc="-1" strike="noStrike">
              <a:latin typeface="Arial"/>
            </a:endParaRPr>
          </a:p>
        </p:txBody>
      </p:sp>
      <p:sp>
        <p:nvSpPr>
          <p:cNvPr id="445" name="CustomShape 6"/>
          <p:cNvSpPr/>
          <p:nvPr/>
        </p:nvSpPr>
        <p:spPr>
          <a:xfrm>
            <a:off x="0" y="116712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Il distacco di breve durata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446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0" y="1371960"/>
            <a:ext cx="10798200" cy="130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Le disposizioni sul distacco si applicano a qualsiasi trasferta all’estero?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613800" y="3380760"/>
            <a:ext cx="957060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No, infatti i lavoratori inviati temporaneamente in un altro Stato membro, ma che non vi prestano servizi, non sono lavoratori distaccati e pertanto non sono soggetti agli obblighi amministrativi e alle misure di controllo di cui all'articolo 9 della direttiva 2014/67/UE.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613800" y="4857120"/>
            <a:ext cx="8223120" cy="20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materia di coordinamento della sicurezza sociale, i regolamenti (CE) n. 883/2004 e (CE) n. 987/2009 prevedono che, per qualsiasi attività transfrontaliera inerente al lavoro (compresi i "viaggi di lavoro"), il datore o l'eventuale lavoratore autonomo è soggetto all'obbligo di darne comunicazione allo Stato membro competente e ottenere un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documento portatile A1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(DP A1).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Tale obbligo riguarda qualsiasi attività economica, anche se solo di breve durata. I regolamenti summenzionati non prevedono eccezioni neppure per i viaggi di lavoro.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 rot="3498000">
            <a:off x="7675560" y="3962880"/>
            <a:ext cx="1427400" cy="1785960"/>
          </a:xfrm>
          <a:prstGeom prst="arc">
            <a:avLst>
              <a:gd name="adj1" fmla="val 15896178"/>
              <a:gd name="adj2" fmla="val 20790601"/>
            </a:avLst>
          </a:prstGeom>
          <a:noFill/>
          <a:ln w="41400">
            <a:solidFill>
              <a:schemeClr val="accent1"/>
            </a:solidFill>
            <a:custDash>
              <a:ds d="400000" sp="300000"/>
            </a:custDash>
            <a:round/>
            <a:headEnd len="med" type="stealth" w="med"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1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1"/>
          <p:cNvGrpSpPr/>
          <p:nvPr/>
        </p:nvGrpSpPr>
        <p:grpSpPr>
          <a:xfrm>
            <a:off x="410760" y="3105360"/>
            <a:ext cx="9978120" cy="5265720"/>
            <a:chOff x="410760" y="3105360"/>
            <a:chExt cx="9978120" cy="5265720"/>
          </a:xfrm>
        </p:grpSpPr>
        <p:sp>
          <p:nvSpPr>
            <p:cNvPr id="453" name="Line 2"/>
            <p:cNvSpPr/>
            <p:nvPr/>
          </p:nvSpPr>
          <p:spPr>
            <a:xfrm>
              <a:off x="410760" y="3105360"/>
              <a:ext cx="9978120" cy="360"/>
            </a:xfrm>
            <a:prstGeom prst="line">
              <a:avLst/>
            </a:prstGeom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54" name="CustomShape 3"/>
            <p:cNvSpPr/>
            <p:nvPr/>
          </p:nvSpPr>
          <p:spPr>
            <a:xfrm>
              <a:off x="410760" y="3105720"/>
              <a:ext cx="2511000" cy="5265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3880" rIns="83880" tIns="83880" bIns="83880"/>
            <a:p>
              <a:pPr>
                <a:lnSpc>
                  <a:spcPct val="90000"/>
                </a:lnSpc>
                <a:spcAft>
                  <a:spcPts val="771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71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76"/>
                </a:spcAft>
              </a:pPr>
              <a:endParaRPr b="0" lang="en-GB" sz="18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049"/>
                </a:spcAf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en-GB" sz="22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Se si </a:t>
              </a:r>
              <a:r>
                <a:rPr b="1" lang="en-GB" sz="2200" spc="-1" strike="noStrike">
                  <a:solidFill>
                    <a:srgbClr val="285186"/>
                  </a:solidFill>
                  <a:latin typeface="Times New Roman"/>
                  <a:ea typeface="DejaVu Sans"/>
                </a:rPr>
                <a:t>superano i 12 mesi di distacco</a:t>
              </a:r>
              <a:r>
                <a:rPr b="0" lang="en-GB" sz="22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: </a:t>
              </a:r>
              <a:endParaRPr b="0" lang="en-GB" sz="2200" spc="-1" strike="noStrike">
                <a:latin typeface="Arial"/>
              </a:endParaRPr>
            </a:p>
          </p:txBody>
        </p:sp>
        <p:sp>
          <p:nvSpPr>
            <p:cNvPr id="455" name="CustomShape 4"/>
            <p:cNvSpPr/>
            <p:nvPr/>
          </p:nvSpPr>
          <p:spPr>
            <a:xfrm>
              <a:off x="3039480" y="3171240"/>
              <a:ext cx="7318440" cy="1482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La società distaccante provvederà a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DejaVu Sans"/>
                </a:rPr>
                <a:t>integrare in busta paga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, i trattamenti salariali, gli emolumenti legati all’alloggio e le indennità o rimborso  per le spese di viaggio, di vitto e alloggio, rimangono escluse le procedure, formalità e condizioni per la conclusione e la cessazione del contratto di lavoro, comprese le clausole di non concorrenza e i regimi pensionistici integrativi di categoria.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56" name="Line 5"/>
            <p:cNvSpPr/>
            <p:nvPr/>
          </p:nvSpPr>
          <p:spPr>
            <a:xfrm>
              <a:off x="2923200" y="4892040"/>
              <a:ext cx="74602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57" name="CustomShape 6"/>
            <p:cNvSpPr/>
            <p:nvPr/>
          </p:nvSpPr>
          <p:spPr>
            <a:xfrm>
              <a:off x="3063240" y="4970520"/>
              <a:ext cx="7318440" cy="1176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Il dipendente rimarrà in forza all’azienda distaccante, la quale dovrà </a:t>
              </a:r>
              <a:r>
                <a:rPr b="1" lang="en-GB" sz="2000" spc="-1" strike="noStrike">
                  <a:solidFill>
                    <a:srgbClr val="285186"/>
                  </a:solidFill>
                  <a:latin typeface="Times New Roman"/>
                  <a:ea typeface="DejaVu Sans"/>
                </a:rPr>
                <a:t>implementare un sistema di comunicazioni</a:t>
              </a:r>
              <a:r>
                <a:rPr b="0" lang="en-GB" sz="2000" spc="-1" strike="noStrike">
                  <a:solidFill>
                    <a:srgbClr val="285186"/>
                  </a:solidFill>
                  <a:latin typeface="Times New Roman"/>
                  <a:ea typeface="DejaVu Sans"/>
                </a:rPr>
                <a:t> </a:t>
              </a: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con la società distaccataria per allineare la busta paga del lavoratore distaccato alla normativa nel Paese di invio.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58" name="Line 7"/>
            <p:cNvSpPr/>
            <p:nvPr/>
          </p:nvSpPr>
          <p:spPr>
            <a:xfrm>
              <a:off x="2923200" y="6217200"/>
              <a:ext cx="7460280" cy="360"/>
            </a:xfrm>
            <a:prstGeom prst="line">
              <a:avLst/>
            </a:prstGeom>
            <a:ln>
              <a:solidFill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59" name="CustomShape 8"/>
            <p:cNvSpPr/>
            <p:nvPr/>
          </p:nvSpPr>
          <p:spPr>
            <a:xfrm>
              <a:off x="3063240" y="6334560"/>
              <a:ext cx="7318440" cy="980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Il datore di lavoro italiano dovrà corrispondere al dipendente italiano distaccato in un Paese UE anche gli emolumenti, in denaro o in natura, eventualmente previsti ai sensi della normativa estera. 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460" name="Line 9"/>
            <p:cNvSpPr/>
            <p:nvPr/>
          </p:nvSpPr>
          <p:spPr>
            <a:xfrm>
              <a:off x="2918880" y="7365600"/>
              <a:ext cx="7460280" cy="36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</p:grpSp>
      <p:grpSp>
        <p:nvGrpSpPr>
          <p:cNvPr id="461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462" name="CustomShape 11"/>
          <p:cNvSpPr/>
          <p:nvPr/>
        </p:nvSpPr>
        <p:spPr>
          <a:xfrm>
            <a:off x="0" y="14198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Distacco maggiore 12 mesi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463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0" y="674064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540360" y="3441600"/>
            <a:ext cx="9717480" cy="32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È necessario sottolineare che il principio della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Calibri"/>
              </a:rPr>
              <a:t>parità di trattamento non incide sugli aspetti previdenziali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 quali, come espressamente previsto dal </a:t>
            </a:r>
            <a:r>
              <a:rPr b="0" i="1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considerando 14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della Direttiva n. 2018/957, sono disciplinati dal Regolamento n. 883/2004 e dal suo Regolamento di attuazione n. 987/2009, entrambi fonti gerarchicamente sovraordinate alla Direttiva.</a:t>
            </a:r>
            <a:endParaRPr b="0" lang="en-GB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en-GB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Il lavoratore distaccato in un Paese UE potrà dunque continuare a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Calibri"/>
              </a:rPr>
              <a:t>versare i contributi previdenziali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nel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Calibri"/>
              </a:rPr>
              <a:t>proprio Paese di origine per i primi 24 mesi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ai sensi dell’art. 12 del Regolamento 883/2004, generalmente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Calibri"/>
              </a:rPr>
              <a:t>prorogabili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fino ad un </a:t>
            </a:r>
            <a:r>
              <a:rPr b="1" lang="en-GB" sz="1800" spc="-1" strike="noStrike">
                <a:solidFill>
                  <a:srgbClr val="285186"/>
                </a:solidFill>
                <a:latin typeface="Times New Roman"/>
                <a:ea typeface="Calibri"/>
              </a:rPr>
              <a:t>massimo di ulteriori 36 mesi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(per un totale di 5 anni) subordinatamente all’autorizzazione di entrambe le autorità previdenziali competenti (art. 16 Reg. 883/2004).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0" y="142956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Aspetti previdenziali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466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467" name="Line 3"/>
          <p:cNvSpPr/>
          <p:nvPr/>
        </p:nvSpPr>
        <p:spPr>
          <a:xfrm>
            <a:off x="2742120" y="2914560"/>
            <a:ext cx="5411160" cy="360"/>
          </a:xfrm>
          <a:prstGeom prst="line">
            <a:avLst/>
          </a:prstGeom>
          <a:ln>
            <a:solidFill>
              <a:srgbClr val="2b548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 hidden="1"/>
          <p:cNvSpPr/>
          <p:nvPr/>
        </p:nvSpPr>
        <p:spPr>
          <a:xfrm>
            <a:off x="675000" y="1157760"/>
            <a:ext cx="556920" cy="523764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2"/>
          <p:cNvSpPr/>
          <p:nvPr/>
        </p:nvSpPr>
        <p:spPr>
          <a:xfrm>
            <a:off x="0" y="1913040"/>
            <a:ext cx="10797840" cy="7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1160" algn="ctr">
              <a:lnSpc>
                <a:spcPct val="90000"/>
              </a:lnSpc>
              <a:spcBef>
                <a:spcPts val="1327"/>
              </a:spcBef>
            </a:pPr>
            <a:r>
              <a:rPr b="1" lang="en-GB" sz="3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Grazie per l’attenzione</a:t>
            </a:r>
            <a:endParaRPr b="0" lang="en-GB" sz="3200" spc="-1" strike="noStrike">
              <a:latin typeface="Arial"/>
            </a:endParaRPr>
          </a:p>
          <a:p>
            <a:pPr marL="101160">
              <a:lnSpc>
                <a:spcPct val="90000"/>
              </a:lnSpc>
              <a:spcBef>
                <a:spcPts val="1327"/>
              </a:spcBef>
            </a:pPr>
            <a:endParaRPr b="0" lang="en-GB" sz="3200" spc="-1" strike="noStrike">
              <a:latin typeface="Arial"/>
            </a:endParaRPr>
          </a:p>
          <a:p>
            <a:pPr marL="101160">
              <a:lnSpc>
                <a:spcPct val="90000"/>
              </a:lnSpc>
              <a:spcBef>
                <a:spcPts val="1327"/>
              </a:spcBef>
            </a:pPr>
            <a:endParaRPr b="0" lang="en-GB" sz="3200" spc="-1" strike="noStrike">
              <a:latin typeface="Arial"/>
            </a:endParaRPr>
          </a:p>
        </p:txBody>
      </p:sp>
      <p:pic>
        <p:nvPicPr>
          <p:cNvPr id="470" name="Immagine 1" descr=""/>
          <p:cNvPicPr/>
          <p:nvPr/>
        </p:nvPicPr>
        <p:blipFill>
          <a:blip r:embed="rId1"/>
          <a:stretch/>
        </p:blipFill>
        <p:spPr>
          <a:xfrm>
            <a:off x="3164040" y="3188520"/>
            <a:ext cx="4470120" cy="1012680"/>
          </a:xfrm>
          <a:prstGeom prst="rect">
            <a:avLst/>
          </a:prstGeom>
          <a:ln>
            <a:noFill/>
          </a:ln>
          <a:effectLst>
            <a:outerShdw blurRad="406400" dir="5400000" dist="317500" rotWithShape="0" sx="89000" sy="89000">
              <a:srgbClr val="000000">
                <a:alpha val="15000"/>
              </a:srgbClr>
            </a:outerShdw>
          </a:effectLst>
        </p:spPr>
      </p:pic>
      <p:sp>
        <p:nvSpPr>
          <p:cNvPr id="471" name="CustomShape 3"/>
          <p:cNvSpPr/>
          <p:nvPr/>
        </p:nvSpPr>
        <p:spPr>
          <a:xfrm>
            <a:off x="3267720" y="4734000"/>
            <a:ext cx="4262400" cy="224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1" lang="en-GB" sz="2200" spc="-1" strike="noStrike">
                <a:solidFill>
                  <a:srgbClr val="005392"/>
                </a:solidFill>
                <a:latin typeface="Times New Roman"/>
                <a:ea typeface="DejaVu Sans"/>
              </a:rPr>
              <a:t>Contatti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Via Po, 102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00198 Roma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Tel: +39 06 87811744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Email: 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info@studiobcz.it 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Website: 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www.studiobcz.it  </a:t>
            </a:r>
            <a:endParaRPr b="0" lang="en-GB" sz="22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1099080"/>
            <a:ext cx="10797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Il Distacco: definizione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593280" y="2370960"/>
            <a:ext cx="9340200" cy="481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Art. 30 del D.Lgs. n. 276/2003</a:t>
            </a:r>
            <a:endParaRPr b="0" lang="en-GB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L'ipotesi del distacco si configura quando un 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datore  di  lavoro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 per soddisfare un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proprio interesse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pone</a:t>
            </a:r>
            <a:r>
              <a:rPr b="1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temporaneamente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uno o più lavoratori a disposizione di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altro soggetto</a:t>
            </a:r>
            <a:r>
              <a:rPr b="0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 l'esecuzione di una determinata  attività lavorativa”.</a:t>
            </a:r>
            <a:endParaRPr b="0" lang="en-GB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caso di  distacco  il 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datore  di  lavoro</a:t>
            </a:r>
            <a:r>
              <a:rPr b="0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rimane  responsabile  del </a:t>
            </a:r>
            <a:r>
              <a:rPr b="1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trattamento economico e normativo</a:t>
            </a:r>
            <a:r>
              <a:rPr b="0" i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 favore del lavoratore”.</a:t>
            </a:r>
            <a:endParaRPr b="0" lang="en-GB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 distacco che comporti un mutamento di mansioni deve avvenire con il consenso del lavoratore interessato. Quando comporti un trasferimento ad un unità produttiva sita a più di 50 km da quella in cui il lavoratore è adibito, il distacco può avvenire soltanto per comprovate ragioni tecniche, organizzative, produttive o sostitutive”.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332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1072440"/>
            <a:ext cx="10797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Il legame organico in ambito UE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756720" y="3431520"/>
            <a:ext cx="9284400" cy="280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Applicabilità del contratto di lavoro per tutto il periodo di assegnazione;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Responsabilità per l'assunzione in capo al datore di lavoro che provvede all'invio in missione;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 potere di risolvere il contratto di lavoro deve rimanere prerogativa esclusiva del distaccante (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Cassazione, sentenza n. 5403 del 5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marzo 2010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 potere disciplinare deve rimanere in capo all'impresa di invio (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Cassazione, sentenza n. 215 dell'11 gennaio 2010).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814920" y="2295720"/>
            <a:ext cx="31680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GB" sz="24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Prassi e giurisprudenza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36" name="Line 4"/>
          <p:cNvSpPr/>
          <p:nvPr/>
        </p:nvSpPr>
        <p:spPr>
          <a:xfrm>
            <a:off x="2732400" y="3087360"/>
            <a:ext cx="5334480" cy="360"/>
          </a:xfrm>
          <a:prstGeom prst="line">
            <a:avLst/>
          </a:prstGeom>
          <a:ln>
            <a:solidFill>
              <a:srgbClr val="2b548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7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172160" y="880200"/>
            <a:ext cx="8449560" cy="5792040"/>
          </a:xfrm>
          <a:prstGeom prst="rect">
            <a:avLst/>
          </a:prstGeom>
          <a:noFill/>
          <a:ln w="1908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"/>
          <p:cNvSpPr/>
          <p:nvPr/>
        </p:nvSpPr>
        <p:spPr>
          <a:xfrm>
            <a:off x="0" y="0"/>
            <a:ext cx="10797840" cy="755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3"/>
          <p:cNvSpPr/>
          <p:nvPr/>
        </p:nvSpPr>
        <p:spPr>
          <a:xfrm>
            <a:off x="504000" y="882000"/>
            <a:ext cx="9807480" cy="611028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4"/>
          <p:cNvSpPr/>
          <p:nvPr/>
        </p:nvSpPr>
        <p:spPr>
          <a:xfrm flipH="1">
            <a:off x="7997040" y="3933720"/>
            <a:ext cx="2548440" cy="33044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5"/>
          <p:cNvSpPr/>
          <p:nvPr/>
        </p:nvSpPr>
        <p:spPr>
          <a:xfrm>
            <a:off x="1172160" y="1441440"/>
            <a:ext cx="8449560" cy="166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2120" bIns="4212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Il Distacco transnazionale: fattispecie comuni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43" name="Line 6"/>
          <p:cNvSpPr/>
          <p:nvPr/>
        </p:nvSpPr>
        <p:spPr>
          <a:xfrm>
            <a:off x="8184240" y="6987240"/>
            <a:ext cx="2125080" cy="3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44" name="Line 7"/>
          <p:cNvSpPr/>
          <p:nvPr/>
        </p:nvSpPr>
        <p:spPr>
          <a:xfrm flipV="1">
            <a:off x="10303920" y="4089960"/>
            <a:ext cx="360" cy="289728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45" name="CustomShape 8"/>
          <p:cNvSpPr/>
          <p:nvPr/>
        </p:nvSpPr>
        <p:spPr>
          <a:xfrm>
            <a:off x="739440" y="3142080"/>
            <a:ext cx="8555760" cy="360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nell'ambito di una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prestazione di servizi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 il datore di lavoro del Paese di origine ed il datore di lavoro di uno Stato comunitario.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di lavoratori nel contesto di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accordi commerciali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 imprese stabilite in diversi Stati membri e facenti parte dello stesso gruppo di imprese (c.d. distacco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infra-gruppo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nell'ambito di un “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contratto di rete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346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6120" y="672552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347" name="Line 9"/>
          <p:cNvSpPr/>
          <p:nvPr/>
        </p:nvSpPr>
        <p:spPr>
          <a:xfrm flipH="1">
            <a:off x="509040" y="6995160"/>
            <a:ext cx="566640" cy="360"/>
          </a:xfrm>
          <a:prstGeom prst="line">
            <a:avLst/>
          </a:prstGeom>
          <a:ln>
            <a:solidFill>
              <a:srgbClr val="dcccaa"/>
            </a:solidFill>
            <a:miter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48" name="Immagine 1" descr=""/>
          <p:cNvPicPr/>
          <p:nvPr/>
        </p:nvPicPr>
        <p:blipFill>
          <a:blip r:embed="rId2"/>
          <a:stretch/>
        </p:blipFill>
        <p:spPr>
          <a:xfrm>
            <a:off x="7637040" y="92520"/>
            <a:ext cx="2817720" cy="730080"/>
          </a:xfrm>
          <a:prstGeom prst="rect">
            <a:avLst/>
          </a:prstGeom>
          <a:ln>
            <a:noFill/>
          </a:ln>
        </p:spPr>
      </p:pic>
      <p:pic>
        <p:nvPicPr>
          <p:cNvPr id="349" name="image3.png" descr=""/>
          <p:cNvPicPr/>
          <p:nvPr/>
        </p:nvPicPr>
        <p:blipFill>
          <a:blip r:embed="rId3"/>
          <a:stretch/>
        </p:blipFill>
        <p:spPr>
          <a:xfrm>
            <a:off x="4690800" y="230400"/>
            <a:ext cx="1412640" cy="382320"/>
          </a:xfrm>
          <a:prstGeom prst="rect">
            <a:avLst/>
          </a:prstGeom>
          <a:ln>
            <a:noFill/>
          </a:ln>
        </p:spPr>
      </p:pic>
      <p:pic>
        <p:nvPicPr>
          <p:cNvPr id="350" name="Immagine 8" descr=""/>
          <p:cNvPicPr/>
          <p:nvPr/>
        </p:nvPicPr>
        <p:blipFill>
          <a:blip r:embed="rId4"/>
          <a:stretch/>
        </p:blipFill>
        <p:spPr>
          <a:xfrm>
            <a:off x="343080" y="92520"/>
            <a:ext cx="2817720" cy="730080"/>
          </a:xfrm>
          <a:prstGeom prst="rect">
            <a:avLst/>
          </a:prstGeom>
          <a:ln>
            <a:noFill/>
          </a:ln>
        </p:spPr>
      </p:pic>
      <p:sp>
        <p:nvSpPr>
          <p:cNvPr id="351" name="Line 10"/>
          <p:cNvSpPr/>
          <p:nvPr/>
        </p:nvSpPr>
        <p:spPr>
          <a:xfrm flipH="1" flipV="1">
            <a:off x="503640" y="6748560"/>
            <a:ext cx="1080" cy="24372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63800" y="3218760"/>
            <a:ext cx="3646080" cy="17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Il Distacco transnazionale: aspetti operativi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143960" y="2072160"/>
            <a:ext cx="6943680" cy="41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just">
              <a:lnSpc>
                <a:spcPct val="150000"/>
              </a:lnSpc>
              <a:buClr>
                <a:srgbClr val="285186"/>
              </a:buClr>
              <a:buFont typeface="Arial"/>
              <a:buChar char="•"/>
            </a:pP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Accordo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di distacco (c.d.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inter-company agreement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Lettera di distacco (c.d.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letter of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understanding);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285186"/>
              </a:buClr>
              <a:buFont typeface="Arial"/>
              <a:buChar char="•"/>
            </a:pP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Comunicazione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al centro per l'impiego;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285186"/>
              </a:buClr>
              <a:buFont typeface="Arial"/>
              <a:buChar char="•"/>
            </a:pP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Modulistica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di riferimento ai fini contributivi;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Libro Unico del Lavoro –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LUL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Modello di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autocertificazione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della residenza fiscale; 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Contratto di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prestito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tax loan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b="0" lang="en-GB" sz="2200" spc="-1" strike="noStrike">
              <a:latin typeface="Arial"/>
            </a:endParaRPr>
          </a:p>
          <a:p>
            <a:pPr marL="343080" indent="-3412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Contratto di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cessione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del credito;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54" name="Line 3"/>
          <p:cNvSpPr/>
          <p:nvPr/>
        </p:nvSpPr>
        <p:spPr>
          <a:xfrm>
            <a:off x="3941640" y="2090880"/>
            <a:ext cx="360" cy="4094280"/>
          </a:xfrm>
          <a:prstGeom prst="line">
            <a:avLst/>
          </a:prstGeom>
          <a:ln w="57240">
            <a:solidFill>
              <a:srgbClr val="c8bb9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5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1108800"/>
            <a:ext cx="1079784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La</a:t>
            </a:r>
            <a:r>
              <a:rPr b="0" lang="en-GB" sz="3600" spc="-1" strike="noStrike">
                <a:solidFill>
                  <a:srgbClr val="285186"/>
                </a:solidFill>
                <a:latin typeface="Arial"/>
                <a:ea typeface="DejaVu Sans"/>
              </a:rPr>
              <a:t> </a:t>
            </a: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legislazione nell'Unione Europea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55520" y="3673800"/>
            <a:ext cx="10301760" cy="28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 riferisce al 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distacco dei lavoratori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nell'ambito di una prestazione di servizi e si basa sugli articoli 53 e 62 TFUE sulla fornitura di servizi;</a:t>
            </a:r>
            <a:endParaRPr b="0" lang="en-GB" sz="22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ha lo scopo di promuovere la 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prestazione transnazionale di servizi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un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clima di concorrenza leale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e 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garantisce il rispetto dei diritti dei lavoratori</a:t>
            </a:r>
            <a:r>
              <a:rPr b="0" i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 </a:t>
            </a:r>
            <a:endParaRPr b="0" lang="en-GB" sz="22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è considerata uno strumento fondamentale sia per garantire la libera prestazione dei servizi e per evitare il 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dumping sociale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en-GB" sz="22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 propone di coordinare la legislazione degli stati membri e di dare applicazione alle norme imperative europee.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0" y="3063600"/>
            <a:ext cx="10797840" cy="4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96/71</a:t>
            </a:r>
            <a:r>
              <a:rPr b="0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– </a:t>
            </a:r>
            <a:r>
              <a:rPr b="1" lang="en-GB" sz="22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D.Lgs. 72/2000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359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  <p:sp>
        <p:nvSpPr>
          <p:cNvPr id="360" name="Line 4"/>
          <p:cNvSpPr/>
          <p:nvPr/>
        </p:nvSpPr>
        <p:spPr>
          <a:xfrm>
            <a:off x="2742120" y="2571480"/>
            <a:ext cx="5411160" cy="360"/>
          </a:xfrm>
          <a:prstGeom prst="line">
            <a:avLst/>
          </a:prstGeom>
          <a:ln>
            <a:solidFill>
              <a:srgbClr val="2b548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0" y="121644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La</a:t>
            </a:r>
            <a:r>
              <a:rPr b="0" lang="en-GB" sz="3600" spc="-1" strike="noStrike">
                <a:solidFill>
                  <a:srgbClr val="3465a4"/>
                </a:solidFill>
                <a:latin typeface="Arial"/>
                <a:ea typeface="DejaVu Sans"/>
              </a:rPr>
              <a:t> </a:t>
            </a: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legislazione nell'Unione Europea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506160" y="2790360"/>
            <a:ext cx="9785160" cy="43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1160" algn="just">
              <a:lnSpc>
                <a:spcPct val="115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 direttiva si applica alle imprese stabilite in uno Stato membro che, nel quadro di una prestazione di servizi transnazionale, distaccano lavoratori nel territorio di un altro Stato membro (Stato ospitante).</a:t>
            </a:r>
            <a:endParaRPr b="0" lang="en-GB" sz="2000" spc="-1" strike="noStrike">
              <a:latin typeface="Arial"/>
            </a:endParaRPr>
          </a:p>
          <a:p>
            <a:pPr marL="101160" algn="just">
              <a:lnSpc>
                <a:spcPct val="115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Ai sensi dell'art. 1.3 il distacco dei lavoratori può assumere una delle tre forme: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nell'ambito di un contratto concluso tra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l'impresa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ed il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destinatario dei servizi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presso la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stabile organizzazione</a:t>
            </a:r>
            <a:r>
              <a:rPr b="0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appartenente al gruppo (</a:t>
            </a:r>
            <a:r>
              <a:rPr b="0" i="1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intra-firm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 la mobilità intra-gruppo); 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distacco per un lavoro temporaneo o tramite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agenzia interinale</a:t>
            </a:r>
            <a:r>
              <a:rPr b="0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ad un'impresa stabilita o operante in altro Stato membro.</a:t>
            </a:r>
            <a:endParaRPr b="0" lang="en-GB" sz="2000" spc="-1" strike="noStrike">
              <a:latin typeface="Arial"/>
            </a:endParaRPr>
          </a:p>
          <a:p>
            <a:pPr marL="101160" algn="just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 caratteristica fondamentale è l'esistenza di un rapporto di lavoro tra il lavoratore distaccato e l'impresa distaccante, la quale ha sede in uno Stato membro diverso da quello in cui viene prestato il servizio.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0" y="2249640"/>
            <a:ext cx="107978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96/71 – D.Lgs. 72/2000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364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0" y="1180080"/>
            <a:ext cx="1079784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La</a:t>
            </a:r>
            <a:r>
              <a:rPr b="0" lang="en-GB" sz="3600" spc="-1" strike="noStrike">
                <a:solidFill>
                  <a:srgbClr val="3465a4"/>
                </a:solidFill>
                <a:latin typeface="Arial"/>
                <a:ea typeface="DejaVu Sans"/>
              </a:rPr>
              <a:t> </a:t>
            </a:r>
            <a:r>
              <a:rPr b="1" lang="en-GB" sz="4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legislazione nell'Unione Europea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0" y="2339280"/>
            <a:ext cx="10797840" cy="4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01160" algn="ctr">
              <a:lnSpc>
                <a:spcPct val="115000"/>
              </a:lnSpc>
              <a:spcBef>
                <a:spcPts val="1327"/>
              </a:spcBef>
            </a:pPr>
            <a:r>
              <a:rPr b="1" lang="en-GB" sz="24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 96/71 – D.Lgs. 72/2000</a:t>
            </a:r>
            <a:endParaRPr b="0" lang="en-GB" sz="2400" spc="-1" strike="noStrike">
              <a:latin typeface="Arial"/>
            </a:endParaRPr>
          </a:p>
          <a:p>
            <a:pPr marL="101160" algn="ctr">
              <a:lnSpc>
                <a:spcPct val="115000"/>
              </a:lnSpc>
              <a:spcBef>
                <a:spcPts val="1327"/>
              </a:spcBef>
            </a:pPr>
            <a:endParaRPr b="0" lang="en-GB" sz="2400" spc="-1" strike="noStrike">
              <a:latin typeface="Arial"/>
            </a:endParaRPr>
          </a:p>
          <a:p>
            <a:pPr marL="101160" algn="ctr">
              <a:lnSpc>
                <a:spcPct val="115000"/>
              </a:lnSpc>
              <a:spcBef>
                <a:spcPts val="1327"/>
              </a:spcBef>
            </a:pPr>
            <a:endParaRPr b="0" lang="en-GB" sz="2400" spc="-1" strike="noStrike">
              <a:latin typeface="Arial"/>
            </a:endParaRPr>
          </a:p>
          <a:p>
            <a:pPr marL="101160" algn="ctr">
              <a:lnSpc>
                <a:spcPct val="115000"/>
              </a:lnSpc>
              <a:spcBef>
                <a:spcPts val="1327"/>
              </a:spcBef>
            </a:pPr>
            <a:endParaRPr b="0" lang="en-GB" sz="2400" spc="-1" strike="noStrike">
              <a:latin typeface="Arial"/>
            </a:endParaRPr>
          </a:p>
          <a:p>
            <a:pPr marL="101160" algn="ctr">
              <a:lnSpc>
                <a:spcPct val="115000"/>
              </a:lnSpc>
              <a:spcBef>
                <a:spcPts val="1327"/>
              </a:spcBef>
            </a:pPr>
            <a:endParaRPr b="0" lang="en-GB" sz="2400" spc="-1" strike="noStrike">
              <a:latin typeface="Arial"/>
            </a:endParaRPr>
          </a:p>
          <a:p>
            <a:pPr marL="101160" algn="ctr">
              <a:lnSpc>
                <a:spcPct val="115000"/>
              </a:lnSpc>
              <a:spcBef>
                <a:spcPts val="1327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223200" y="2962080"/>
            <a:ext cx="103518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L'articolo 3 stabilisce che le condizioni di lavoro applicabili ai lavoratori in distacco in territorio nazionale nell'ambito di una prestazione di servizi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devono essere le stesse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che per i lavoratori italiani sono stabilite </a:t>
            </a:r>
            <a:r>
              <a:rPr b="0" i="1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1" i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da disposizioni legislative, regolamentari o amministrative, nonché da contratti collettivi</a:t>
            </a:r>
            <a:r>
              <a:rPr b="0" i="1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”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particolare la </a:t>
            </a:r>
            <a:r>
              <a:rPr b="1" lang="en-GB" sz="2000" spc="-1" strike="noStrike">
                <a:solidFill>
                  <a:srgbClr val="285186"/>
                </a:solidFill>
                <a:latin typeface="Times New Roman"/>
                <a:ea typeface="DejaVu Sans"/>
              </a:rPr>
              <a:t>Direttiva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prevede che siano garantiti: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periodi massimi di lavoro e periodi minimi di riposo; 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periodi massimi di lavoro e periodi minimi di riposo;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durata minima delle ferie annuali retribuite;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tariffe minime salariali;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sicurezza, igiene e salute sul lavoro;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tutela della lavoratrice in gravidanza e puerperio e del lavoro minorile;</a:t>
            </a:r>
            <a:endParaRPr b="0" lang="en-GB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parità di trattamento tra uomo e donna e divieto di discriminazioni.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368" name="Immagine 5" descr=""/>
          <p:cNvPicPr/>
          <p:nvPr/>
        </p:nvPicPr>
        <p:blipFill>
          <a:blip r:embed="rId1"/>
          <a:srcRect l="0" t="-3000" r="81639" b="0"/>
          <a:stretch/>
        </p:blipFill>
        <p:spPr>
          <a:xfrm>
            <a:off x="10247400" y="6705360"/>
            <a:ext cx="550800" cy="8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392"/>
      </a:dk2>
      <a:lt2>
        <a:srgbClr val="2a5388"/>
      </a:lt2>
      <a:accent1>
        <a:srgbClr val="2a5388"/>
      </a:accent1>
      <a:accent2>
        <a:srgbClr val="c8bb9d"/>
      </a:accent2>
      <a:accent3>
        <a:srgbClr val="0068da"/>
      </a:accent3>
      <a:accent4>
        <a:srgbClr val="285186"/>
      </a:accent4>
      <a:accent5>
        <a:srgbClr val="dbcbaa"/>
      </a:accent5>
      <a:accent6>
        <a:srgbClr val="007aff"/>
      </a:accent6>
      <a:hlink>
        <a:srgbClr val="ff3b30"/>
      </a:hlink>
      <a:folHlink>
        <a:srgbClr val="dbcba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Application>LibreOffice/6.0.7.3$Windows_X86_64 LibreOffice_project/dc89aa7a9eabfd848af146d5086077aeed2ae4a5</Application>
  <Words>3398</Words>
  <Paragraphs>220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2021-04-22T21:26:52Z</dcterms:created>
  <dc:creator>E . P</dc:creator>
  <dc:description/>
  <dc:language>en-GB</dc:language>
  <cp:lastModifiedBy/>
  <cp:lastPrinted>2021-04-27T08:52:11Z</cp:lastPrinted>
  <dcterms:modified xsi:type="dcterms:W3CDTF">2021-07-20T18:28:05Z</dcterms:modified>
  <cp:revision>164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