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94" r:id="rId4"/>
    <p:sldId id="258" r:id="rId5"/>
    <p:sldId id="314" r:id="rId6"/>
    <p:sldId id="315" r:id="rId7"/>
    <p:sldId id="316" r:id="rId8"/>
    <p:sldId id="317" r:id="rId9"/>
    <p:sldId id="318" r:id="rId10"/>
    <p:sldId id="295" r:id="rId11"/>
    <p:sldId id="313" r:id="rId12"/>
    <p:sldId id="322" r:id="rId13"/>
    <p:sldId id="323" r:id="rId14"/>
    <p:sldId id="324" r:id="rId15"/>
    <p:sldId id="325" r:id="rId16"/>
    <p:sldId id="329" r:id="rId17"/>
    <p:sldId id="326" r:id="rId18"/>
    <p:sldId id="327" r:id="rId19"/>
    <p:sldId id="328" r:id="rId20"/>
    <p:sldId id="330" r:id="rId21"/>
    <p:sldId id="296" r:id="rId22"/>
    <p:sldId id="301" r:id="rId23"/>
    <p:sldId id="305" r:id="rId24"/>
    <p:sldId id="332" r:id="rId25"/>
    <p:sldId id="300" r:id="rId26"/>
    <p:sldId id="309" r:id="rId27"/>
    <p:sldId id="310" r:id="rId28"/>
    <p:sldId id="311" r:id="rId29"/>
    <p:sldId id="302" r:id="rId30"/>
    <p:sldId id="304" r:id="rId31"/>
    <p:sldId id="307" r:id="rId32"/>
    <p:sldId id="319" r:id="rId33"/>
    <p:sldId id="312" r:id="rId34"/>
    <p:sldId id="308" r:id="rId35"/>
    <p:sldId id="320" r:id="rId36"/>
    <p:sldId id="321" r:id="rId37"/>
    <p:sldId id="306" r:id="rId38"/>
    <p:sldId id="293" r:id="rId39"/>
  </p:sldIdLst>
  <p:sldSz cx="9144000" cy="6858000" type="screen4x3"/>
  <p:notesSz cx="6883400" cy="9906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Garamond" panose="02020404030301010803" pitchFamily="18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MvQC6Sf7jR7TzzhBs/cMWqa0S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9C2589-C1B6-44D0-91EE-51D595F7178B}">
  <a:tblStyle styleId="{A29C2589-C1B6-44D0-91EE-51D595F717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2"/>
    <p:restoredTop sz="74221" autoAdjust="0"/>
  </p:normalViewPr>
  <p:slideViewPr>
    <p:cSldViewPr snapToGrid="0">
      <p:cViewPr varScale="1">
        <p:scale>
          <a:sx n="50" d="100"/>
          <a:sy n="50" d="100"/>
        </p:scale>
        <p:origin x="162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9000" y="0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366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12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831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104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 fontScale="92500" lnSpcReduction="20000"/>
          </a:bodyPr>
          <a:lstStyle/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it-IT" b="1" dirty="0"/>
              <a:t>art 39 TRIPS: </a:t>
            </a:r>
            <a:r>
              <a:rPr lang="it-IT" sz="1200" i="1" dirty="0"/>
              <a:t>Le persone fisiche e giuridiche hanno la facoltà di vietare che, salvo proprio consenso, le informazioni sottoposte al loro legittimo controllo siano rivelate a terzi oppure acquisite o utilizzate da parte di terzi in modo contrario a leali pratiche commerciali nella misura in cui tali informazioni:</a:t>
            </a:r>
          </a:p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it-IT" sz="1200" i="1" kern="0" dirty="0"/>
              <a:t>(a) </a:t>
            </a:r>
            <a:r>
              <a:rPr lang="it-IT" sz="1200" b="0" i="1" kern="0" dirty="0"/>
              <a:t>siano segrete nel senso che non sono, nel loro insieme o nella precisa configurazione e combinazione dei loro elementi, generalmente note o facilmente accessibili a persone che normalmente si occupano del tipo di informazioni in questione;</a:t>
            </a:r>
          </a:p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it-IT" sz="1200" b="0" i="1" kern="0" dirty="0"/>
              <a:t>(b)  abbiano valore commerciale in quanto segrete;</a:t>
            </a:r>
          </a:p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it-IT" sz="1200" b="0" i="1" kern="0" dirty="0"/>
              <a:t>(c)  siano state sottoposte, da parte della persona al cui legittimo controllo sono soggette, a misure adeguate nel caso in questione</a:t>
            </a:r>
            <a:r>
              <a:rPr lang="it-IT" sz="1200" b="0" i="1" kern="0" baseline="0" dirty="0"/>
              <a:t> </a:t>
            </a:r>
            <a:r>
              <a:rPr lang="it-IT" sz="1200" b="0" i="1" kern="0" dirty="0"/>
              <a:t>intesa a mantenerle segrete</a:t>
            </a:r>
            <a:r>
              <a:rPr lang="it-IT" sz="1200" kern="0" dirty="0"/>
              <a:t>. </a:t>
            </a:r>
          </a:p>
          <a:p>
            <a:pPr marL="898525" marR="0" lvl="0" indent="-536575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/>
              <a:t>Direttiva: </a:t>
            </a:r>
            <a:r>
              <a:rPr lang="it-IT" sz="1200" i="0" dirty="0"/>
              <a:t>Art. 1: </a:t>
            </a:r>
            <a:r>
              <a:rPr lang="it-IT" sz="1200" i="1" dirty="0"/>
              <a:t>"La presente direttiva stabilisce le norme relative alla tutela contro l'acquisizione, l'utilizzo e la divulgazione illeciti dei segreti commerciali. (…)»</a:t>
            </a:r>
          </a:p>
          <a:p>
            <a:pPr marL="898525" marR="0" lvl="0" indent="-536575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Regolamento CE  n. 316/2014 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art. 1,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lett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i):  “</a:t>
            </a:r>
            <a:r>
              <a:rPr lang="it-IT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patrimonio di conoscenze pratiche non brevettate derivanti da esperienze e da prove, patrimonio che è: i) segreto, vale a dire non genericamente noto o accessibile; ii) sostanziale, vale a dire significativo e utile per la produzione di prodotti contrattuali; e iii) individuato, vale a dire descritto in modo sufficientemente esauriente, tale da verificare se risponde ai criteri di segretezza e sostanzialità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”.</a:t>
            </a:r>
          </a:p>
          <a:p>
            <a:r>
              <a:rPr lang="it-IT" sz="1200" b="1" kern="0" dirty="0"/>
              <a:t>Art 98 CPI: </a:t>
            </a:r>
            <a:r>
              <a:rPr lang="it-IT" sz="1200" i="1" dirty="0"/>
              <a:t>1. Costituiscono oggetto di tutela i segreti commerciali. Per segreti commerciali si intendono le informazioni aziendali e le esperienze tecnico-industriali, comprese quelle commerciali, soggette al legittimo controllo del detentore, ove tali informazioni:</a:t>
            </a:r>
          </a:p>
          <a:p>
            <a:r>
              <a:rPr lang="it-IT" sz="1200" i="1" dirty="0"/>
              <a:t> (…) a) siano segrete, nel senso che non siano nel loro insieme o nella precisa configurazione e combinazione dei loro elementi generalmente note o facilmente accessibili agli esperti ed agli operatori del settore;</a:t>
            </a:r>
          </a:p>
          <a:p>
            <a:r>
              <a:rPr lang="it-IT" sz="1200" i="1" dirty="0"/>
              <a:t>b) abbiano valore economico in quanto segrete;</a:t>
            </a:r>
          </a:p>
          <a:p>
            <a:r>
              <a:rPr lang="it-IT" sz="1200" i="1" dirty="0"/>
              <a:t>c) siano sottoposte, da parte delle persone al cui legittimo controllo sono soggette, a misure da ritenersi ragionevolmente adeguate a mantenerle segrete</a:t>
            </a:r>
          </a:p>
          <a:p>
            <a:pPr algn="just"/>
            <a:r>
              <a:rPr lang="it-IT" sz="1200" b="1" i="0" dirty="0"/>
              <a:t>Art. 99: </a:t>
            </a:r>
            <a:r>
              <a:rPr lang="it-IT" sz="1200" dirty="0"/>
              <a:t>E’ vietato rivelare a terzi, acquisire, utilizzare le informazioni e le esperienze aziendali di cui all’art. 98.</a:t>
            </a:r>
            <a:r>
              <a:rPr lang="it-IT" sz="1200" baseline="0" dirty="0"/>
              <a:t> </a:t>
            </a:r>
            <a:r>
              <a:rPr lang="it-IT" sz="1200" dirty="0"/>
              <a:t>Salva la disciplina della concorrenza sleale (art.2598, n. 3 cod. civ.): sono tutelate le info riservate anche ove non soddisfatte tutte le condizioni ex art.98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70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43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228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907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347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7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361950" indent="0" algn="just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39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704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254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Vari esempi, vedi qui: https://www.pambianconews.com/focus-licenze/ , tra cui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t-IT" dirty="0"/>
              <a:t>Borsalino</a:t>
            </a:r>
            <a:r>
              <a:rPr lang="it-IT" baseline="0" dirty="0"/>
              <a:t> (azienda di cappelli di Alessandria) e Isa Spa (azienda tessile che opera nel </a:t>
            </a:r>
            <a:r>
              <a:rPr lang="it-IT" baseline="0" dirty="0" err="1"/>
              <a:t>luxury</a:t>
            </a:r>
            <a:r>
              <a:rPr lang="it-IT" baseline="0" dirty="0"/>
              <a:t> dal 1959), licenza per 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 lancio della prima linea di soft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accessories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(cravatte, foulard, papillon, guanti e sciarpe) a marchio Borsalino: qui https://www.pambianconews.com/2021/06/15/borsalino-affida-a-isa-spa-i-soft-accessories-319797/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Dsqaured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e Safilo: 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Safilo, player del mercato dell’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eyewear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per design, produzione e distribuzione di occhiali, e Dsquared2, fashion brand fondato nel 1995 da Dean e Dan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Caten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hanno annunciato un nuovo accordo di licenza quinquennale per il design, la produzione la distribuzione delle collezioni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eyewear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 marchio Dsquared2 qui:</a:t>
            </a:r>
            <a:r>
              <a:rPr lang="it-IT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https://www.pambianconews.com/2021/05/11/dsquared2-nuovo-accordo-di-licenza-eyewear-con-safilo-317306/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t-IT" b="0" dirty="0" err="1"/>
              <a:t>Ferragni</a:t>
            </a:r>
            <a:r>
              <a:rPr lang="it-IT" b="0" dirty="0"/>
              <a:t> e </a:t>
            </a:r>
            <a:r>
              <a:rPr lang="it-IT" b="0" dirty="0" err="1"/>
              <a:t>Aeffe</a:t>
            </a:r>
            <a:r>
              <a:rPr lang="it-IT" b="0" dirty="0"/>
              <a:t>: 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Chiara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Ferragni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ha appena siglato un accordo di licenza pluriennale con 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Velmar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società del gruppo 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Aeffe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specializzata nella produzione e distribuzione globale delle collezioni intimo e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beachwear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La prima collezione, frutto della nuova partnership sarà quella dedicata all’autunno/inverno 2021-22. Le collezioni intimo e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beachwear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saranno disponibili sia nei canali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retail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tradizionali che online, oltre che negli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store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ad insegna Chiara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Ferragni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compresa la boutique online</a:t>
            </a:r>
            <a:r>
              <a:rPr lang="it-IT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– qui: https://www.pambianconews.com/2020/11/25/ferragni-affida-intimo-e-beachwear-ad-aeffe-305516/</a:t>
            </a:r>
            <a:endParaRPr b="0"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037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013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84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663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597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827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63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572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293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725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230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28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7543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790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3767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9279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36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7" name="Google Shape;347;p36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9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fld id="{00000000-1234-1234-1234-123412341234}" type="slidenum">
              <a:rPr lang="it-IT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72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8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18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22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48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25" tIns="47950" rIns="95925" bIns="47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99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4" y="94638"/>
            <a:ext cx="2816577" cy="9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 descr="ODCE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48"/>
            <a:ext cx="30019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08" y="915259"/>
            <a:ext cx="2116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591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277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45921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2105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428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9346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3652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4279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4620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6966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3153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7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scapicchio@jacobacci-law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9714" y="5581701"/>
            <a:ext cx="2434286" cy="7276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"/>
          <p:cNvSpPr/>
          <p:nvPr/>
        </p:nvSpPr>
        <p:spPr>
          <a:xfrm>
            <a:off x="565678" y="1435364"/>
            <a:ext cx="7776864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it-IT" sz="3600" b="1" i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it-IT" sz="36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L'implementazione di una corretta strategia di acquisizione e contrattuale</a:t>
            </a:r>
          </a:p>
          <a:p>
            <a:pPr lvl="0" algn="ctr"/>
            <a:r>
              <a:rPr lang="it-IT" sz="36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del know-how, dei marchi e delle invenzioni come chiave del successo</a:t>
            </a:r>
          </a:p>
          <a:p>
            <a:pPr lvl="0" algn="ctr"/>
            <a:r>
              <a:rPr lang="it-IT" sz="36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nel processo di</a:t>
            </a:r>
          </a:p>
          <a:p>
            <a:pPr lvl="0" algn="ctr"/>
            <a:r>
              <a:rPr lang="it-IT" sz="36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internazionalizzazione delle imprese</a:t>
            </a:r>
            <a:endParaRPr sz="3600" b="1" i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23</a:t>
            </a:r>
            <a:r>
              <a:rPr lang="it-IT" sz="28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2800" b="1" dirty="0">
                <a:solidFill>
                  <a:srgbClr val="1F497D"/>
                </a:solidFill>
                <a:latin typeface="Garamond"/>
                <a:ea typeface="Garamond"/>
                <a:cs typeface="Garamond"/>
                <a:sym typeface="Garamond"/>
              </a:rPr>
              <a:t>giugno</a:t>
            </a:r>
            <a:r>
              <a:rPr lang="it-IT" sz="28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2021</a:t>
            </a:r>
            <a:endParaRPr b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57330"/>
            <a:ext cx="7772400" cy="144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</a:pPr>
            <a:r>
              <a:rPr lang="it-IT" sz="54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2. Il know-how</a:t>
            </a:r>
            <a:endParaRPr sz="6600" dirty="0"/>
          </a:p>
        </p:txBody>
      </p:sp>
      <p:cxnSp>
        <p:nvCxnSpPr>
          <p:cNvPr id="105" name="Google Shape;105;p2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940356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563479" y="2496801"/>
            <a:ext cx="7772400" cy="5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Per know-how si intendono le </a:t>
            </a:r>
            <a:r>
              <a:rPr lang="it-IT" sz="2800" b="1" dirty="0">
                <a:solidFill>
                  <a:schemeClr val="dk2"/>
                </a:solidFill>
                <a:latin typeface="Garamond"/>
              </a:rPr>
              <a:t>informazioni aziendali, dati, esperienze tecnico-industriali/commerciali,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soggette al legittimo controllo del detentore, non brevettate (ancorché brevettabili), che abbiano determinati requisiti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Il know-how non ha confini predeterminati circa il contenuto, la portata ed i limiti e di conseguenza i suoi margini appaiono piuttosto difficili da individuare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685800" y="1654847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dk2"/>
                </a:solidFill>
                <a:latin typeface="Garamond"/>
              </a:rPr>
              <a:t>Cosa è il know-how</a:t>
            </a:r>
          </a:p>
        </p:txBody>
      </p:sp>
    </p:spTree>
    <p:extLst>
      <p:ext uri="{BB962C8B-B14F-4D97-AF65-F5344CB8AC3E}">
        <p14:creationId xmlns:p14="http://schemas.microsoft.com/office/powerpoint/2010/main" val="34530545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72618" y="2921009"/>
            <a:ext cx="8816453" cy="454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6737" lvl="1" indent="-4572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dk2"/>
                </a:solidFill>
                <a:latin typeface="Garamond"/>
              </a:rPr>
              <a:t>Segreti industriali: </a:t>
            </a:r>
            <a:r>
              <a:rPr lang="it-IT" dirty="0">
                <a:solidFill>
                  <a:schemeClr val="dk2"/>
                </a:solidFill>
                <a:latin typeface="Garamond"/>
              </a:rPr>
              <a:t>formule, composti, specifiche tecniche, </a:t>
            </a:r>
            <a:r>
              <a:rPr lang="it-IT" i="1" dirty="0" err="1">
                <a:solidFill>
                  <a:schemeClr val="dk2"/>
                </a:solidFill>
                <a:latin typeface="Garamond"/>
              </a:rPr>
              <a:t>designs</a:t>
            </a:r>
            <a:r>
              <a:rPr lang="it-IT" dirty="0">
                <a:solidFill>
                  <a:schemeClr val="dk2"/>
                </a:solidFill>
                <a:latin typeface="Garamond"/>
              </a:rPr>
              <a:t>, disegni, diagrammi, tabelle, manuali, ricette, appunti di laboratorio, note, calcoli, procedimenti…</a:t>
            </a: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dk2"/>
                </a:solidFill>
                <a:latin typeface="Garamond"/>
              </a:rPr>
              <a:t>Segreti commerciali: </a:t>
            </a:r>
            <a:r>
              <a:rPr lang="it-IT" dirty="0">
                <a:solidFill>
                  <a:schemeClr val="dk2"/>
                </a:solidFill>
                <a:latin typeface="Garamond"/>
              </a:rPr>
              <a:t>dati su costi/prezzi, liste di fornitori/clienti, procedure e metodi di controllo della qualità, piani strategici, dati finanziari ed amministrativi, studi e relazioni di marketing, pubblicità, strategie, </a:t>
            </a:r>
            <a:r>
              <a:rPr lang="it-IT" i="1" dirty="0" err="1">
                <a:solidFill>
                  <a:schemeClr val="dk2"/>
                </a:solidFill>
                <a:latin typeface="Garamond"/>
              </a:rPr>
              <a:t>customer</a:t>
            </a:r>
            <a:r>
              <a:rPr lang="it-IT" i="1" dirty="0">
                <a:solidFill>
                  <a:schemeClr val="dk2"/>
                </a:solidFill>
                <a:latin typeface="Garamond"/>
              </a:rPr>
              <a:t> </a:t>
            </a:r>
            <a:r>
              <a:rPr lang="it-IT" i="1" dirty="0" err="1">
                <a:solidFill>
                  <a:schemeClr val="dk2"/>
                </a:solidFill>
                <a:latin typeface="Garamond"/>
              </a:rPr>
              <a:t>profiling</a:t>
            </a:r>
            <a:r>
              <a:rPr lang="it-IT" dirty="0">
                <a:solidFill>
                  <a:schemeClr val="dk2"/>
                </a:solidFill>
                <a:latin typeface="Garamond"/>
              </a:rPr>
              <a:t>, </a:t>
            </a:r>
            <a:r>
              <a:rPr lang="it-IT" i="1" dirty="0" err="1">
                <a:solidFill>
                  <a:schemeClr val="dk2"/>
                </a:solidFill>
                <a:latin typeface="Garamond"/>
              </a:rPr>
              <a:t>budgets</a:t>
            </a:r>
            <a:r>
              <a:rPr lang="it-IT" dirty="0">
                <a:solidFill>
                  <a:schemeClr val="dk2"/>
                </a:solidFill>
                <a:latin typeface="Garamond"/>
              </a:rPr>
              <a:t> e previsioni...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4" y="1841507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dk2"/>
                </a:solidFill>
                <a:latin typeface="Garamond"/>
              </a:rPr>
              <a:t>Oggetto del know-how</a:t>
            </a:r>
          </a:p>
        </p:txBody>
      </p:sp>
    </p:spTree>
    <p:extLst>
      <p:ext uri="{BB962C8B-B14F-4D97-AF65-F5344CB8AC3E}">
        <p14:creationId xmlns:p14="http://schemas.microsoft.com/office/powerpoint/2010/main" val="23825231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163773" y="2762965"/>
            <a:ext cx="8816453" cy="454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0400" indent="-6604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Le informazioni segrete sono oggetto di diritti di PI?</a:t>
            </a: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Sì – Italia, Regno Unito, Francia </a:t>
            </a: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Ni – Giappone, USA → regole su pratiche commerciali scorrette/ concorrenza sleale/ altri </a:t>
            </a: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Differenza nell’applicazione (giurisdizione/ rimedi)</a:t>
            </a: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Altre fonti della tutela legale (Diritto del lavoro, diritto penale, contratto, software, database )</a:t>
            </a: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38201" y="1760573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dk2"/>
                </a:solidFill>
                <a:latin typeface="Garamond"/>
              </a:rPr>
              <a:t>Know-how e PI </a:t>
            </a:r>
          </a:p>
        </p:txBody>
      </p:sp>
    </p:spTree>
    <p:extLst>
      <p:ext uri="{BB962C8B-B14F-4D97-AF65-F5344CB8AC3E}">
        <p14:creationId xmlns:p14="http://schemas.microsoft.com/office/powerpoint/2010/main" val="41667773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163774" y="1716601"/>
            <a:ext cx="8666328" cy="476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Art.39 TRIPS 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Direttiva (UE) 2016/943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dell'8 giugno 2016, sulla protezione del know-how riservato e delle informazioni commerciali riservate (segreti commerciali) contro l'acquisizione, l'utilizzo e la divulgazione illeciti 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Regolamento CE  n. 316/2014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relativo all’applicazione dell’articolo 101, paragrafo 3, del trattato sul funzionamento dell’Unione europea a categorie di accordi di trasferimento di tecnologia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Art 98 e 99 CPI</a:t>
            </a: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610738" y="1295624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dk2"/>
                </a:solidFill>
                <a:latin typeface="Garamond"/>
              </a:rPr>
              <a:t>Fonti </a:t>
            </a:r>
          </a:p>
        </p:txBody>
      </p:sp>
    </p:spTree>
    <p:extLst>
      <p:ext uri="{BB962C8B-B14F-4D97-AF65-F5344CB8AC3E}">
        <p14:creationId xmlns:p14="http://schemas.microsoft.com/office/powerpoint/2010/main" val="42657636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163773" y="2051285"/>
            <a:ext cx="8980227" cy="464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/>
            <a:r>
              <a:rPr lang="it-IT" sz="2800" b="1" dirty="0">
                <a:solidFill>
                  <a:schemeClr val="dk2"/>
                </a:solidFill>
                <a:latin typeface="Garamond"/>
              </a:rPr>
              <a:t>Segretezza: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non di pubblico dominio né agevolmente accessibile da chi opera nel settore di riferimento</a:t>
            </a:r>
          </a:p>
          <a:p>
            <a:pPr marL="0" indent="0" algn="just"/>
            <a:r>
              <a:rPr lang="it-IT" sz="2800" b="1" dirty="0">
                <a:solidFill>
                  <a:schemeClr val="dk2"/>
                </a:solidFill>
                <a:latin typeface="Garamond"/>
              </a:rPr>
              <a:t>Valore economico: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funzionale all’operatività dell’azienda - utilizzato o strumentale alla produzione o commercializzazione di beni o servizi, assumendo dunque anche un valore economico/vantaggio competitivo per l’impresa</a:t>
            </a:r>
          </a:p>
          <a:p>
            <a:pPr marL="0" indent="0" algn="just"/>
            <a:r>
              <a:rPr lang="it-IT" sz="2800" b="1" dirty="0">
                <a:solidFill>
                  <a:schemeClr val="dk2"/>
                </a:solidFill>
                <a:latin typeface="Garamond"/>
              </a:rPr>
              <a:t>Misure adeguate: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adozione di misure per mantenere la segretezza sia internamente all’azienda sia nei rapporti con i terzi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767686" y="1389953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dk2"/>
                </a:solidFill>
                <a:latin typeface="Garamond"/>
              </a:rPr>
              <a:t>Requisiti di protezione </a:t>
            </a:r>
          </a:p>
        </p:txBody>
      </p:sp>
    </p:spTree>
    <p:extLst>
      <p:ext uri="{BB962C8B-B14F-4D97-AF65-F5344CB8AC3E}">
        <p14:creationId xmlns:p14="http://schemas.microsoft.com/office/powerpoint/2010/main" val="31586196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304903" y="3207098"/>
            <a:ext cx="8980227" cy="464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/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Segrete / Pubblici</a:t>
            </a: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Perpetue / Limitati nel tempo</a:t>
            </a: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Dinamiche / Statici</a:t>
            </a: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Universali / Territoriali</a:t>
            </a: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Diritto non esclusivo / Diritto esclusivo</a:t>
            </a:r>
          </a:p>
          <a:p>
            <a:pPr marL="0" indent="0" algn="just"/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304903" y="1957940"/>
            <a:ext cx="7835899" cy="124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dk2"/>
                </a:solidFill>
                <a:latin typeface="Garamond"/>
              </a:rPr>
              <a:t>Know-how e brevetti: </a:t>
            </a:r>
            <a:r>
              <a:rPr lang="it-IT" sz="3600" b="1" i="1" dirty="0">
                <a:solidFill>
                  <a:schemeClr val="dk2"/>
                </a:solidFill>
                <a:latin typeface="Garamond"/>
              </a:rPr>
              <a:t>mix come booster di valore per il mercato estero</a:t>
            </a:r>
          </a:p>
        </p:txBody>
      </p:sp>
    </p:spTree>
    <p:extLst>
      <p:ext uri="{BB962C8B-B14F-4D97-AF65-F5344CB8AC3E}">
        <p14:creationId xmlns:p14="http://schemas.microsoft.com/office/powerpoint/2010/main" val="17662499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0" y="3251200"/>
            <a:ext cx="9004299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Valutazione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 della sussistenza dei </a:t>
            </a:r>
            <a:r>
              <a:rPr lang="it-IT" sz="2800" b="1" dirty="0">
                <a:solidFill>
                  <a:schemeClr val="dk2"/>
                </a:solidFill>
                <a:latin typeface="Garamond"/>
              </a:rPr>
              <a:t>requisiti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 di protezione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lvl="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Redazione di contratti che tutelano il know-how (anche e non solo </a:t>
            </a:r>
            <a:r>
              <a:rPr lang="it-IT" sz="2800" b="1" dirty="0" err="1">
                <a:solidFill>
                  <a:schemeClr val="dk2"/>
                </a:solidFill>
                <a:latin typeface="Garamond"/>
              </a:rPr>
              <a:t>NDAs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)</a:t>
            </a:r>
          </a:p>
          <a:p>
            <a:pPr lvl="0"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lvl="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Contenzioso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 per </a:t>
            </a:r>
            <a:r>
              <a:rPr lang="it-IT" sz="2800" b="1" dirty="0">
                <a:solidFill>
                  <a:schemeClr val="dk2"/>
                </a:solidFill>
                <a:latin typeface="Garamond"/>
              </a:rPr>
              <a:t>illecito sfruttamento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 del know-how</a:t>
            </a:r>
          </a:p>
          <a:p>
            <a:pPr lvl="0"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0" indent="0" algn="just"/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615949" y="2067285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dk2"/>
                </a:solidFill>
                <a:latin typeface="Garamond"/>
              </a:rPr>
              <a:t>Il know-how: quali tipi di attività per tutelarlo e valorizzarlo  </a:t>
            </a:r>
          </a:p>
        </p:txBody>
      </p:sp>
    </p:spTree>
    <p:extLst>
      <p:ext uri="{BB962C8B-B14F-4D97-AF65-F5344CB8AC3E}">
        <p14:creationId xmlns:p14="http://schemas.microsoft.com/office/powerpoint/2010/main" val="173704605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163773" y="1766041"/>
            <a:ext cx="8980227" cy="464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lvl="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Richiesta di documentazione tecnica e legale ed esame della stessa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(e.g. si redigono o raccolgono a campione per revisione NDA e contratti con dipendenti e collaboratori, NDA e contratti con i fornitori, ordini di acquisto dei fornitori e condizioni generali di acquisto, contratti con i clienti, policy sulla tutela del know-how e della sicurezza industriale in genere, regolamento di accesso, circolazione e sorveglianza all’interno dell’impresa, manuali etc.)</a:t>
            </a:r>
          </a:p>
          <a:p>
            <a:pPr lvl="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Interviste telefoniche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ai responsabili aziendali</a:t>
            </a:r>
          </a:p>
          <a:p>
            <a:pPr lvl="0"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marL="0" indent="0" algn="just"/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39552" y="1498261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400" b="1" dirty="0">
                <a:solidFill>
                  <a:schemeClr val="dk2"/>
                </a:solidFill>
                <a:latin typeface="Garamond"/>
              </a:rPr>
              <a:t>Il know-how: verifica se KH è giuridicamente tutelabile (I)</a:t>
            </a:r>
          </a:p>
        </p:txBody>
      </p:sp>
    </p:spTree>
    <p:extLst>
      <p:ext uri="{BB962C8B-B14F-4D97-AF65-F5344CB8AC3E}">
        <p14:creationId xmlns:p14="http://schemas.microsoft.com/office/powerpoint/2010/main" val="10997428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539552" y="2880077"/>
            <a:ext cx="7960290" cy="37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Eventuali </a:t>
            </a:r>
            <a:r>
              <a:rPr lang="it-IT" sz="2800" b="1" dirty="0">
                <a:solidFill>
                  <a:schemeClr val="dk2"/>
                </a:solidFill>
                <a:latin typeface="Garamond"/>
              </a:rPr>
              <a:t>sopralluoghi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 presso la sede della società dove sono elaborate, ovvero custodite o utilizzate, le informazioni segrete;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</a:rPr>
              <a:t>Compilazione di una </a:t>
            </a:r>
            <a:r>
              <a:rPr lang="it-IT" sz="2800" b="1" dirty="0">
                <a:solidFill>
                  <a:schemeClr val="dk2"/>
                </a:solidFill>
                <a:latin typeface="Garamond"/>
              </a:rPr>
              <a:t>checklist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con domande mirate: sulla base delle risposte fornite, si elabora una prima attività di screening e si valuta lo </a:t>
            </a:r>
            <a:r>
              <a:rPr lang="it-IT" sz="2800" i="1" dirty="0">
                <a:solidFill>
                  <a:schemeClr val="dk2"/>
                </a:solidFill>
                <a:latin typeface="Garamond"/>
              </a:rPr>
              <a:t>status quo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 del know-how e della sua </a:t>
            </a:r>
            <a:r>
              <a:rPr lang="it-IT" sz="2800" dirty="0" err="1">
                <a:solidFill>
                  <a:schemeClr val="dk2"/>
                </a:solidFill>
                <a:latin typeface="Garamond"/>
              </a:rPr>
              <a:t>proteggibilità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.</a:t>
            </a:r>
          </a:p>
          <a:p>
            <a:pPr lvl="0"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marL="0" indent="0" algn="just"/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39552" y="1826830"/>
            <a:ext cx="7772400" cy="67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dk2"/>
                </a:solidFill>
                <a:latin typeface="Garamond"/>
              </a:rPr>
              <a:t>Il know-how: verifica se KH è giuridicamente tutelabile (II) </a:t>
            </a:r>
          </a:p>
        </p:txBody>
      </p:sp>
    </p:spTree>
    <p:extLst>
      <p:ext uri="{BB962C8B-B14F-4D97-AF65-F5344CB8AC3E}">
        <p14:creationId xmlns:p14="http://schemas.microsoft.com/office/powerpoint/2010/main" val="19684422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11560" y="1052736"/>
            <a:ext cx="7772400" cy="144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</a:pPr>
            <a:r>
              <a:rPr lang="it-IT" sz="40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Sommario</a:t>
            </a:r>
            <a:endParaRPr sz="4800"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611560" y="2336421"/>
            <a:ext cx="7992888" cy="296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AutoNum type="arabicPeriod"/>
            </a:pPr>
            <a:r>
              <a:rPr lang="it-IT" sz="36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Premessa: PI e internazionalizzazione</a:t>
            </a:r>
          </a:p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AutoNum type="arabicPeriod"/>
            </a:pPr>
            <a:r>
              <a:rPr lang="it-IT" sz="36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Il know-how</a:t>
            </a:r>
          </a:p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AutoNum type="arabicPeriod"/>
            </a:pPr>
            <a:r>
              <a:rPr lang="it-IT" sz="36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Contratti di licenza</a:t>
            </a:r>
            <a:endParaRPr sz="3600" dirty="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05" name="Google Shape;105;p2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0" y="2770200"/>
            <a:ext cx="8930640" cy="480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</a:rPr>
              <a:t>Analisi della </a:t>
            </a:r>
            <a:r>
              <a:rPr lang="it-IT" sz="2800" b="1" dirty="0" err="1">
                <a:solidFill>
                  <a:schemeClr val="dk2"/>
                </a:solidFill>
                <a:latin typeface="Garamond"/>
              </a:rPr>
              <a:t>tutelabilità</a:t>
            </a:r>
            <a:r>
              <a:rPr lang="it-IT" sz="2800" b="1" dirty="0">
                <a:solidFill>
                  <a:schemeClr val="dk2"/>
                </a:solidFill>
                <a:latin typeface="Garamond"/>
              </a:rPr>
              <a:t> giuridica, </a:t>
            </a:r>
            <a:r>
              <a:rPr lang="it-IT" sz="2800" dirty="0">
                <a:solidFill>
                  <a:schemeClr val="dk2"/>
                </a:solidFill>
                <a:latin typeface="Garamond"/>
              </a:rPr>
              <a:t>e quindi: </a:t>
            </a: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</a:rPr>
              <a:t>segretezza intrinseca; </a:t>
            </a: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</a:rPr>
              <a:t>adozione da parte dell’azienda di misure </a:t>
            </a:r>
            <a:r>
              <a:rPr lang="it-IT" dirty="0" err="1">
                <a:solidFill>
                  <a:schemeClr val="dk2"/>
                </a:solidFill>
                <a:latin typeface="Garamond"/>
              </a:rPr>
              <a:t>endo</a:t>
            </a:r>
            <a:r>
              <a:rPr lang="it-IT" dirty="0">
                <a:solidFill>
                  <a:schemeClr val="dk2"/>
                </a:solidFill>
                <a:latin typeface="Garamond"/>
              </a:rPr>
              <a:t>- ed </a:t>
            </a:r>
            <a:r>
              <a:rPr lang="it-IT" dirty="0" err="1">
                <a:solidFill>
                  <a:schemeClr val="dk2"/>
                </a:solidFill>
                <a:latin typeface="Garamond"/>
              </a:rPr>
              <a:t>esoaziendali</a:t>
            </a:r>
            <a:r>
              <a:rPr lang="it-IT" dirty="0">
                <a:solidFill>
                  <a:schemeClr val="dk2"/>
                </a:solidFill>
                <a:latin typeface="Garamond"/>
              </a:rPr>
              <a:t> idonee a garantirne la segretezza (ad esempio, misure di sicurezza adottate, quali password per accesso informatico, tempi di modifica delle credenziali di accesso, archivi protetti, etc.); </a:t>
            </a: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</a:rPr>
              <a:t>capacità del know-how di conferire all’azienda un effettivo vantaggio economico tramite il suo sfruttamento effettivo (utilizzo diretto od indiretto)</a:t>
            </a:r>
          </a:p>
          <a:p>
            <a:pPr lvl="0"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lvl="0"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marL="0" indent="0" algn="just"/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dk2"/>
              </a:solidFill>
              <a:latin typeface="Garamond"/>
            </a:endParaRPr>
          </a:p>
          <a:p>
            <a:pPr marL="660400" indent="-6604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956737" lvl="1" indent="-45720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79120" y="1634733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dk2"/>
                </a:solidFill>
                <a:latin typeface="Garamond"/>
              </a:rPr>
              <a:t>Il know-how: analisi risultati (IV) </a:t>
            </a:r>
          </a:p>
        </p:txBody>
      </p:sp>
    </p:spTree>
    <p:extLst>
      <p:ext uri="{BB962C8B-B14F-4D97-AF65-F5344CB8AC3E}">
        <p14:creationId xmlns:p14="http://schemas.microsoft.com/office/powerpoint/2010/main" val="382992860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732486"/>
            <a:ext cx="7772400" cy="144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</a:pPr>
            <a:r>
              <a:rPr lang="it-IT" sz="54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3. Contratti di licenza</a:t>
            </a:r>
            <a:endParaRPr sz="6600" dirty="0"/>
          </a:p>
        </p:txBody>
      </p:sp>
      <p:cxnSp>
        <p:nvCxnSpPr>
          <p:cNvPr id="105" name="Google Shape;105;p2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7585010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1913950"/>
            <a:ext cx="7992888" cy="453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Due ipotesi:</a:t>
            </a:r>
          </a:p>
          <a:p>
            <a:pPr marL="514350" indent="-514350" algn="just">
              <a:spcBef>
                <a:spcPts val="0"/>
              </a:spcBef>
              <a:buClr>
                <a:schemeClr val="dk2"/>
              </a:buClr>
              <a:buAutoNum type="arabicParenR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Cessione (vendita)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 atto di vendita con cui la PI viene trasferita dal titolare ad un terzo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,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totalmente o parzialmente, ma comunque in via definitiva</a:t>
            </a:r>
            <a:endParaRPr lang="it-IT" sz="2800" b="1" dirty="0">
              <a:solidFill>
                <a:schemeClr val="dk2"/>
              </a:solidFill>
              <a:latin typeface="Garamond"/>
              <a:sym typeface="Wingdings" panose="05000000000000000000" pitchFamily="2" charset="2"/>
            </a:endParaRPr>
          </a:p>
          <a:p>
            <a:pPr marL="514350" indent="-514350" algn="just">
              <a:spcBef>
                <a:spcPts val="0"/>
              </a:spcBef>
              <a:buClr>
                <a:schemeClr val="dk2"/>
              </a:buClr>
              <a:buAutoNum type="arabicParenR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Concessione in uso (licenza)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 atto con cui il titolare (licenziante) consente ad un terzo (licenziatario) certe facoltà di uso della sua PI, entro certi limiti </a:t>
            </a:r>
          </a:p>
          <a:p>
            <a:pPr marL="514350" indent="-514350" algn="just">
              <a:spcBef>
                <a:spcPts val="0"/>
              </a:spcBef>
              <a:buClr>
                <a:schemeClr val="dk2"/>
              </a:buClr>
              <a:buAutoNum type="arabicParenR"/>
            </a:pPr>
            <a:endParaRPr lang="it-IT" sz="2800" dirty="0">
              <a:solidFill>
                <a:schemeClr val="dk2"/>
              </a:solidFill>
              <a:latin typeface="Garamond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Presupposto comune: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titolarità dei diritti di PI</a:t>
            </a:r>
          </a:p>
          <a:p>
            <a:pPr marL="514350" indent="-514350" algn="just">
              <a:spcBef>
                <a:spcPts val="0"/>
              </a:spcBef>
              <a:buClr>
                <a:schemeClr val="dk2"/>
              </a:buClr>
              <a:buAutoNum type="arabicParenR"/>
            </a:pPr>
            <a:endParaRPr lang="it-IT" sz="2800" dirty="0">
              <a:solidFill>
                <a:schemeClr val="dk2"/>
              </a:solidFill>
              <a:latin typeface="Garamond"/>
              <a:sym typeface="Wingdings" panose="05000000000000000000" pitchFamily="2" charset="2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484401" y="1573299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Trasferimento della PI in genere</a:t>
            </a:r>
            <a:endParaRPr lang="it-IT" sz="3600" dirty="0"/>
          </a:p>
          <a:p>
            <a:pPr algn="ctr">
              <a:buClr>
                <a:schemeClr val="dk2"/>
              </a:buClr>
              <a:buSzPts val="3600"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8870940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374157" y="2550301"/>
            <a:ext cx="7992888" cy="478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Modo per il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licenziante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per: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monetizzare la PI e trarre ulteriori vantaggi economici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ammortizzare i costi di R&amp;S sostenuti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penetrare in nuovi mercati geograficamente non coperti, con prodotti che rientrano o meno nel suo </a:t>
            </a:r>
            <a:r>
              <a:rPr lang="it-IT" i="1" dirty="0">
                <a:solidFill>
                  <a:schemeClr val="dk2"/>
                </a:solidFill>
                <a:latin typeface="Garamond"/>
                <a:sym typeface="Garamond"/>
              </a:rPr>
              <a:t>core business </a:t>
            </a: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(vantaggio competitivo)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penetrare in mercati geograficamente già coperti, ma in settori commerciali che non rappresentano il suo </a:t>
            </a:r>
            <a:r>
              <a:rPr lang="it-IT" i="1" dirty="0">
                <a:solidFill>
                  <a:schemeClr val="dk2"/>
                </a:solidFill>
                <a:latin typeface="Garamond"/>
                <a:sym typeface="Garamond"/>
              </a:rPr>
              <a:t>core business </a:t>
            </a: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(vantaggio competitivo)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  <a:sym typeface="Garamond"/>
            </a:endParaRP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i="1" dirty="0">
              <a:solidFill>
                <a:schemeClr val="dk2"/>
              </a:solidFill>
              <a:latin typeface="Garamond"/>
              <a:sym typeface="Garamond"/>
            </a:endParaRP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  <a:sym typeface="Garamond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-90311" y="6230298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484401" y="1673075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Scopi della licenza (I)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25270304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641655"/>
            <a:ext cx="7992888" cy="478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(segue…)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Modo per il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licenziante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per: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mantenere il controllo sui diritti di PI </a:t>
            </a:r>
            <a:r>
              <a:rPr lang="it-IT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 il licenziatario opera sotto le istruzioni, direzione e approvazione del licenziante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condividere costi e rischi con il licenziatario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possibile alternativa ai contratti di distribuzione e/o franchising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Modo per il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licenziatario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per risparmiare tempo, acquisendo i diritti di PI dal licenziante piuttosto che creandoli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ex novo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, sostenendo anche i relativi costi di R&amp;S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  <a:sym typeface="Garamond"/>
            </a:endParaRP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dk2"/>
              </a:solidFill>
              <a:latin typeface="Garamond"/>
              <a:sym typeface="Garamond"/>
            </a:endParaRP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dk2"/>
              </a:solidFill>
              <a:latin typeface="Garamond"/>
              <a:sym typeface="Wingdings" panose="05000000000000000000" pitchFamily="2" charset="2"/>
            </a:endParaRP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dirty="0">
              <a:solidFill>
                <a:schemeClr val="dk2"/>
              </a:solidFill>
              <a:latin typeface="Garamond"/>
              <a:sym typeface="Garamond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252875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484401" y="1624195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Scopi della licenza (II)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58691055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715352"/>
            <a:ext cx="7992888" cy="42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Parti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: licenziante e licenziatario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Diritti di PI dati in licenza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: marchio, brevetto, software etc., registrati e non)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Portata della licenza: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esclusiva o non esclusiva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con diritto di </a:t>
            </a:r>
            <a:r>
              <a:rPr lang="it-IT" dirty="0" err="1">
                <a:solidFill>
                  <a:schemeClr val="dk2"/>
                </a:solidFill>
                <a:latin typeface="Garamond"/>
                <a:sym typeface="Garamond"/>
              </a:rPr>
              <a:t>sublicenza</a:t>
            </a: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 o meno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limitata territorialmente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limitata nel tempo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2"/>
                </a:solidFill>
                <a:latin typeface="Garamond"/>
                <a:sym typeface="Garamond"/>
              </a:rPr>
              <a:t>limitata ad un certo campo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652650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Clausole di un contratto di licenza</a:t>
            </a:r>
          </a:p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(I)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65158920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3051545"/>
            <a:ext cx="7992888" cy="426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Pagamenti: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prevedere quali sono le royalties/somma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una tantum,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quando devono essere corrisposte, come vengono calcolate (e.g. pagamento </a:t>
            </a:r>
            <a:r>
              <a:rPr lang="it-IT" sz="2800" dirty="0" err="1">
                <a:solidFill>
                  <a:schemeClr val="dk2"/>
                </a:solidFill>
                <a:latin typeface="Garamond"/>
                <a:sym typeface="Garamond"/>
              </a:rPr>
              <a:t>pre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-determinato in un certo momento temporale o in base all’andamento delle vendite), se c’è un corrispettivo minimo, se ci sono target di vendita, le conseguenze per mancato rispetto dei target, etc.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sz="2800" i="1" dirty="0">
              <a:solidFill>
                <a:schemeClr val="dk2"/>
              </a:solidFill>
              <a:latin typeface="Garamond"/>
              <a:sym typeface="Garamond"/>
            </a:endParaRPr>
          </a:p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</a:t>
            </a: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2048575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Clausole di un contratto di licenza</a:t>
            </a:r>
          </a:p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(II)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64217194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048574"/>
            <a:ext cx="7992888" cy="426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Nuovi diritti di PI o registrazioni esistenti: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prevedere chi è responsabile di nuove registrazioni, del rinnovo e chi sopporta i relativi costi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Contraffazione dei diritti di PI licenziati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: prevedere chi deve perseguire i contraffattori, chi sopporta i relativi costi, se il licenziatario ha diritto ad un indennizzo dal licenziante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Eventuali obblighi di confidenzialità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rispetto a informazioni riservate divulgate dal licenziante al licenziatario</a:t>
            </a:r>
          </a:p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</a:t>
            </a: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304676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000" b="1" dirty="0">
                <a:solidFill>
                  <a:schemeClr val="dk2"/>
                </a:solidFill>
                <a:latin typeface="Garamond"/>
                <a:sym typeface="Garamond"/>
              </a:rPr>
              <a:t>Clausole di un contratto di licenza (III)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6831424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575556" y="2597254"/>
            <a:ext cx="7992888" cy="426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Garanzie e responsabilità: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eventuali garanzie del licenziante circa la titolarità della PI licenziata, la non contraffazione della PI licenziata di diritti di terzi, la validità della PI licenziata, etc. + eventuali limitazioni di responsabilità 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Varie: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diritto di recesso dal contratto di licenza, legge applicabile e foro competente, eventuale training offerto al licenziatario, contatti, etc.</a:t>
            </a:r>
            <a:endParaRPr dirty="0"/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75556" y="1627598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Clausole di un contratto di licenza</a:t>
            </a:r>
          </a:p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(IV)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59700901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594645" y="2005236"/>
            <a:ext cx="7882644" cy="333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resta titolare dei diritti di PI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individua entro quali limiti i diritti di PI sono sfruttabili 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riceve le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royalties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nel tempo (somma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una tantum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più rara)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entra in nuovi mercati</a:t>
            </a:r>
          </a:p>
          <a:p>
            <a:pPr marL="0" indent="0">
              <a:spcBef>
                <a:spcPts val="0"/>
              </a:spcBef>
              <a:buClr>
                <a:schemeClr val="dk2"/>
              </a:buClr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MA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il licenziatario potrebbe diventare un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competitor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se la licenza è esclusiva potrebbe essere escluso dal mercato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722489" y="1298222"/>
            <a:ext cx="7754800" cy="70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Vantaggi e svantaggi per il licenziante</a:t>
            </a:r>
          </a:p>
        </p:txBody>
      </p:sp>
    </p:spTree>
    <p:extLst>
      <p:ext uri="{BB962C8B-B14F-4D97-AF65-F5344CB8AC3E}">
        <p14:creationId xmlns:p14="http://schemas.microsoft.com/office/powerpoint/2010/main" val="39940456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44804"/>
            <a:ext cx="7772400" cy="144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</a:pPr>
            <a:r>
              <a:rPr lang="it-IT" sz="54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1. Premessa: PI e internazionalizzazione</a:t>
            </a:r>
            <a:endParaRPr sz="6600" dirty="0"/>
          </a:p>
        </p:txBody>
      </p:sp>
      <p:cxnSp>
        <p:nvCxnSpPr>
          <p:cNvPr id="105" name="Google Shape;105;p2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461365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358785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ha accesso al mercato in modo semplice e veloce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ha accesso a tecnologie innovative (competitività), utile per piccole e medie imprese che non svolgono attività di R&amp;D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in-</a:t>
            </a:r>
            <a:r>
              <a:rPr lang="it-IT" sz="2800" i="1" dirty="0" err="1">
                <a:solidFill>
                  <a:schemeClr val="dk2"/>
                </a:solidFill>
                <a:latin typeface="Garamond"/>
                <a:sym typeface="Garamond"/>
              </a:rPr>
              <a:t>house</a:t>
            </a:r>
            <a:endParaRPr lang="it-IT" sz="2800" i="1" dirty="0">
              <a:solidFill>
                <a:schemeClr val="dk2"/>
              </a:solidFill>
              <a:latin typeface="Garamond"/>
              <a:sym typeface="Garamond"/>
            </a:endParaRPr>
          </a:p>
          <a:p>
            <a:pPr marL="0" indent="0">
              <a:spcBef>
                <a:spcPts val="0"/>
              </a:spcBef>
              <a:buClr>
                <a:schemeClr val="dk2"/>
              </a:buClr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MA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la tecnologia licenziata può nel tempo diventare obsoleta oppure essere dichiarata in contraffazione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deve corrispondere delle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royalties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, che potrebbero essere troppo alte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389059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000" b="1" dirty="0">
                <a:solidFill>
                  <a:schemeClr val="dk2"/>
                </a:solidFill>
                <a:latin typeface="Garamond"/>
                <a:sym typeface="Garamond"/>
              </a:rPr>
              <a:t>Vantaggi e svantaggi per il licenziatario</a:t>
            </a:r>
          </a:p>
        </p:txBody>
      </p:sp>
    </p:spTree>
    <p:extLst>
      <p:ext uri="{BB962C8B-B14F-4D97-AF65-F5344CB8AC3E}">
        <p14:creationId xmlns:p14="http://schemas.microsoft.com/office/powerpoint/2010/main" val="185442144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3013540"/>
            <a:ext cx="7992888" cy="60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Diritto di usare il marchio su/in relazione a determinati prodotti e/o servizi in connessione allo sviluppo, uso, produzione, commercializzazione, distribuzione, vendita etc. dei prodotti e/o servizi </a:t>
            </a:r>
          </a:p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endParaRPr lang="it-IT" sz="2800" dirty="0">
              <a:solidFill>
                <a:schemeClr val="dk2"/>
              </a:solidFill>
              <a:latin typeface="Garamond"/>
              <a:sym typeface="Garamond"/>
            </a:endParaRPr>
          </a:p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Natura atipica del contratto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772882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Licenza di marchio (I)</a:t>
            </a:r>
          </a:p>
        </p:txBody>
      </p:sp>
    </p:spTree>
    <p:extLst>
      <p:ext uri="{BB962C8B-B14F-4D97-AF65-F5344CB8AC3E}">
        <p14:creationId xmlns:p14="http://schemas.microsoft.com/office/powerpoint/2010/main" val="424146580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364899"/>
            <a:ext cx="7992888" cy="60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Clausole tipiche: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Uso del marchio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, da parte del licenziatario, solo nella forma in cui è registrato o nel colore, design, stile etc. indicato o approvato dal licenziante (per iscritto di volta in volta)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 per aumentare / non diminuire la notorietà del marchio + per evitare decadenza per non uso 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Diritto del licenziante di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ispezionare i locali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del licenziatario + di eseguire test sui prodotti licenziati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  <a:sym typeface="Wingdings" panose="05000000000000000000" pitchFamily="2" charset="2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522945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Licenza di marchio (II)</a:t>
            </a:r>
          </a:p>
        </p:txBody>
      </p:sp>
    </p:spTree>
    <p:extLst>
      <p:ext uri="{BB962C8B-B14F-4D97-AF65-F5344CB8AC3E}">
        <p14:creationId xmlns:p14="http://schemas.microsoft.com/office/powerpoint/2010/main" val="236740359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235138"/>
            <a:ext cx="7992888" cy="455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(segue…)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Clausole tipiche: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Obbligo del licenziatario di attenersi a precisi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standard tecnici e/o di qualità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stabiliti dal licenziante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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garanzia che tutte le operazioni di produzione, imballaggio, fornitura, etc. siano condotte coerentemente con le buone pratiche e in conformità con le specifiche comunicate dal licenziante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Diritto di prendere dal licenziatario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campioni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di qualsiasi merce venduta / da vendere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337402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Licenza di marchio (III)</a:t>
            </a:r>
          </a:p>
        </p:txBody>
      </p:sp>
    </p:spTree>
    <p:extLst>
      <p:ext uri="{BB962C8B-B14F-4D97-AF65-F5344CB8AC3E}">
        <p14:creationId xmlns:p14="http://schemas.microsoft.com/office/powerpoint/2010/main" val="227399184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776475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Diritto di usare il brevetto per sviluppare, commercializzare, vendere etc. il prodotto protetto dal brevetto concesso il licenza</a:t>
            </a:r>
          </a:p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endParaRPr lang="it-IT" sz="2800" dirty="0">
              <a:solidFill>
                <a:schemeClr val="dk2"/>
              </a:solidFill>
              <a:latin typeface="Garamond"/>
              <a:sym typeface="Garamond"/>
            </a:endParaRPr>
          </a:p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Natura atipica del contratto</a:t>
            </a:r>
          </a:p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endParaRPr lang="it-IT" sz="2800" dirty="0">
              <a:solidFill>
                <a:schemeClr val="dk2"/>
              </a:solidFill>
              <a:latin typeface="Garamond"/>
              <a:sym typeface="Garamond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749777"/>
            <a:ext cx="7772400" cy="57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Licenza di brevetto (I)</a:t>
            </a:r>
          </a:p>
        </p:txBody>
      </p:sp>
    </p:spTree>
    <p:extLst>
      <p:ext uri="{BB962C8B-B14F-4D97-AF65-F5344CB8AC3E}">
        <p14:creationId xmlns:p14="http://schemas.microsoft.com/office/powerpoint/2010/main" val="220553096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537098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Clausole tipiche: 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La licenza brevettuale spesso include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 informazioni confidenziali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(know-how) riguardanti l’invenzione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 includere clausole sugli obblighi di confidenzialità, eventualmente che sostituiscano/richiamino l’NDA eventualmente siglato in fase di negoziazioni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  <a:sym typeface="Garamond"/>
            </a:endParaRPr>
          </a:p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endParaRPr lang="it-IT" sz="2800" dirty="0">
              <a:solidFill>
                <a:schemeClr val="dk2"/>
              </a:solidFill>
              <a:latin typeface="Garamond"/>
              <a:sym typeface="Garamond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512590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Licenza di brevetto (II)</a:t>
            </a:r>
          </a:p>
        </p:txBody>
      </p:sp>
    </p:spTree>
    <p:extLst>
      <p:ext uri="{BB962C8B-B14F-4D97-AF65-F5344CB8AC3E}">
        <p14:creationId xmlns:p14="http://schemas.microsoft.com/office/powerpoint/2010/main" val="1073824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573273"/>
            <a:ext cx="7992888" cy="460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2"/>
              </a:buClr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(segue…)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Clausole tipiche: 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Le invenzioni sono spesso soggette a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miglioramenti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Wingdings" panose="05000000000000000000" pitchFamily="2" charset="2"/>
              </a:rPr>
              <a:t> definire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cosa sono, chi ne sarà titolare, se sono essi stessi oggetto di licenza, se sono soggetti ad una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royalty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aggiuntiva, etc.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A seconda della tecnologia data in licenza, si può prevedere di fornire </a:t>
            </a:r>
            <a:r>
              <a:rPr lang="it-IT" sz="2800" b="1" dirty="0">
                <a:solidFill>
                  <a:schemeClr val="dk2"/>
                </a:solidFill>
                <a:latin typeface="Garamond"/>
                <a:sym typeface="Garamond"/>
              </a:rPr>
              <a:t>l’assistenza tecnica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al licenziatario sotto forma di documentazione, dati ed esperienza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dk2"/>
              </a:solidFill>
              <a:latin typeface="Garamond"/>
              <a:sym typeface="Garamond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484401" y="1569156"/>
            <a:ext cx="7772400" cy="8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Licenza di brevetto (III)</a:t>
            </a:r>
          </a:p>
        </p:txBody>
      </p:sp>
    </p:spTree>
    <p:extLst>
      <p:ext uri="{BB962C8B-B14F-4D97-AF65-F5344CB8AC3E}">
        <p14:creationId xmlns:p14="http://schemas.microsoft.com/office/powerpoint/2010/main" val="30085014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537098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effettuare attività di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due </a:t>
            </a:r>
            <a:r>
              <a:rPr lang="it-IT" sz="2800" i="1" dirty="0" err="1">
                <a:solidFill>
                  <a:schemeClr val="dk2"/>
                </a:solidFill>
                <a:latin typeface="Garamond"/>
                <a:sym typeface="Garamond"/>
              </a:rPr>
              <a:t>diligence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 prima di stipulare il contratto di licenza, in particolare per valutare l’effettiva titolarità dei diritti di PI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redigere il contratto di licenza in modo accurato, chiaro, preciso e puntuale con il supporto di professionisti</a:t>
            </a:r>
          </a:p>
          <a:p>
            <a:pPr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prevedere le possibili problematiche e scenari </a:t>
            </a:r>
            <a:r>
              <a:rPr lang="it-IT" sz="2800" i="1" dirty="0">
                <a:solidFill>
                  <a:schemeClr val="dk2"/>
                </a:solidFill>
                <a:latin typeface="Garamond"/>
                <a:sym typeface="Garamond"/>
              </a:rPr>
              <a:t>ex ante </a:t>
            </a:r>
            <a:r>
              <a:rPr lang="it-IT" sz="2800" dirty="0">
                <a:solidFill>
                  <a:schemeClr val="dk2"/>
                </a:solidFill>
                <a:latin typeface="Garamond"/>
                <a:sym typeface="Garamond"/>
              </a:rPr>
              <a:t>(rimediare ai problemi è spesso difficile!)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584259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Consigli pratici</a:t>
            </a:r>
          </a:p>
        </p:txBody>
      </p:sp>
    </p:spTree>
    <p:extLst>
      <p:ext uri="{BB962C8B-B14F-4D97-AF65-F5344CB8AC3E}">
        <p14:creationId xmlns:p14="http://schemas.microsoft.com/office/powerpoint/2010/main" val="289726506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>
            <a:spLocks noGrp="1"/>
          </p:cNvSpPr>
          <p:nvPr>
            <p:ph type="subTitle" idx="1"/>
          </p:nvPr>
        </p:nvSpPr>
        <p:spPr>
          <a:xfrm>
            <a:off x="575550" y="2488386"/>
            <a:ext cx="7992900" cy="3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</a:pPr>
            <a:r>
              <a:rPr lang="it-IT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Grazie per l’attenzione!</a:t>
            </a:r>
            <a:endParaRPr dirty="0"/>
          </a:p>
          <a:p>
            <a:pPr marL="69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</a:pPr>
            <a:endParaRPr sz="2500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9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</a:pPr>
            <a:r>
              <a:rPr lang="it-IT" sz="28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Claudia </a:t>
            </a:r>
            <a:r>
              <a:rPr lang="it-IT" sz="2800" b="1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Scapicchio</a:t>
            </a:r>
            <a:endParaRPr sz="2800"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9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</a:pPr>
            <a:r>
              <a:rPr lang="it-IT" sz="2800" u="sng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cscapicchio@jacobacci-law.com</a:t>
            </a:r>
            <a:r>
              <a:rPr lang="it-IT" sz="28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69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</a:pPr>
            <a:endParaRPr sz="2800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9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</a:pPr>
            <a:endParaRPr sz="2500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51" name="Google Shape;35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9714" y="5581701"/>
            <a:ext cx="2434286" cy="7276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36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871375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227006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chemeClr val="dk2"/>
              </a:buClr>
              <a:buSzPts val="2800"/>
            </a:pPr>
            <a:r>
              <a:rPr lang="it-IT" sz="2800" b="1" dirty="0">
                <a:solidFill>
                  <a:srgbClr val="1F497D"/>
                </a:solidFill>
                <a:latin typeface="Garamond" panose="02020404030301010803" pitchFamily="18" charset="0"/>
              </a:rPr>
              <a:t>I diritti di PI tutelano giuridicamente i beni immateriali</a:t>
            </a: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, frutto dell’attività inventiva e creativa di privati e aziende, che dà luogo a:</a:t>
            </a:r>
          </a:p>
          <a:p>
            <a:pPr marL="285750" lvl="0" indent="-285750" algn="just">
              <a:spcBef>
                <a:spcPts val="0"/>
              </a:spcBef>
              <a:buClr>
                <a:schemeClr val="dk2"/>
              </a:buClr>
              <a:buSzPts val="2800"/>
              <a:buFont typeface="Arial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invenzioni industriali</a:t>
            </a:r>
          </a:p>
          <a:p>
            <a:pPr marL="285750" lvl="0" indent="-285750" algn="just">
              <a:spcBef>
                <a:spcPts val="0"/>
              </a:spcBef>
              <a:buClr>
                <a:schemeClr val="dk2"/>
              </a:buClr>
              <a:buSzPts val="2800"/>
              <a:buFont typeface="Arial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marchi</a:t>
            </a:r>
          </a:p>
          <a:p>
            <a:pPr marL="285750" lvl="0" indent="-285750" algn="just">
              <a:spcBef>
                <a:spcPts val="0"/>
              </a:spcBef>
              <a:buClr>
                <a:schemeClr val="dk2"/>
              </a:buClr>
              <a:buSzPts val="2800"/>
              <a:buFont typeface="Arial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modelli di utilità</a:t>
            </a:r>
          </a:p>
          <a:p>
            <a:pPr marL="285750" lvl="0" indent="-285750" algn="just">
              <a:spcBef>
                <a:spcPts val="0"/>
              </a:spcBef>
              <a:buClr>
                <a:schemeClr val="dk2"/>
              </a:buClr>
              <a:buSzPts val="2800"/>
              <a:buFont typeface="Arial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modelli e disegni</a:t>
            </a:r>
          </a:p>
          <a:p>
            <a:pPr marL="285750" lvl="0" indent="-285750" algn="just">
              <a:spcBef>
                <a:spcPts val="0"/>
              </a:spcBef>
              <a:buClr>
                <a:schemeClr val="dk2"/>
              </a:buClr>
              <a:buSzPts val="2800"/>
              <a:buFont typeface="Arial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opere artistiche o letterarie</a:t>
            </a:r>
          </a:p>
          <a:p>
            <a:pPr marL="285750" lvl="0" indent="-285750" algn="just">
              <a:spcBef>
                <a:spcPts val="0"/>
              </a:spcBef>
              <a:buClr>
                <a:schemeClr val="dk2"/>
              </a:buClr>
              <a:buSzPts val="2800"/>
              <a:buFont typeface="Arial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know-how tecnico e commerciale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385052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PI e internazionalizzazione (I)</a:t>
            </a:r>
            <a:endParaRPr lang="it-IT" sz="3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1994324"/>
            <a:ext cx="7992888" cy="43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chemeClr val="dk2"/>
              </a:buClr>
              <a:buSzPts val="2800"/>
            </a:pPr>
            <a:r>
              <a:rPr lang="it-IT" sz="2800" b="1" dirty="0">
                <a:solidFill>
                  <a:srgbClr val="1F497D"/>
                </a:solidFill>
                <a:latin typeface="Garamond" panose="02020404030301010803" pitchFamily="18" charset="0"/>
              </a:rPr>
              <a:t>Caratteri comuni ai diritti di PI </a:t>
            </a: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rilevanti (anche) in un’ottica di internazionalizzazione: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Disciplina nazionale/internazionale MA armonizzazione 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Immaterialità MA valore economico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Regime di monopolio ed esclusiva legale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Strumenti di vantaggio concorrenziale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Trasferibilità 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Territorialità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Tutela giudiziaria accentuata (rimedi specifici)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319963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PI e internazionalizzazione (II)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1596082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575556" y="2703784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chemeClr val="dk2"/>
              </a:buClr>
              <a:buSzPts val="2800"/>
            </a:pPr>
            <a:r>
              <a:rPr lang="it-IT" sz="2800" b="1" dirty="0">
                <a:solidFill>
                  <a:srgbClr val="1F497D"/>
                </a:solidFill>
                <a:latin typeface="Garamond" panose="02020404030301010803" pitchFamily="18" charset="0"/>
              </a:rPr>
              <a:t>Differenze tra i diritti di PI: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Contenuti (diritti conferiti)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Elementi costitutivi (requisiti)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Oggetto di protezione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Durata (limitata vs. perpetua/possibilità di rinnovo o meno)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Fonti e creazione/nascita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75556" y="1496654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PI e internazionalizzazione (III)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3218264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1980758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chemeClr val="dk2"/>
              </a:buClr>
              <a:buSzPts val="2800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I titolari dei diritti di PI godono di un </a:t>
            </a:r>
            <a:r>
              <a:rPr lang="it-IT" sz="2800" b="1" dirty="0">
                <a:solidFill>
                  <a:srgbClr val="1F497D"/>
                </a:solidFill>
                <a:latin typeface="Garamond" panose="02020404030301010803" pitchFamily="18" charset="0"/>
              </a:rPr>
              <a:t>doppio vantaggio</a:t>
            </a: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: 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acquisiscono un </a:t>
            </a:r>
            <a:r>
              <a:rPr lang="it-IT" sz="2800" b="1" dirty="0">
                <a:solidFill>
                  <a:srgbClr val="1F497D"/>
                </a:solidFill>
                <a:latin typeface="Garamond" panose="02020404030301010803" pitchFamily="18" charset="0"/>
              </a:rPr>
              <a:t>diritto di sfruttamento esclusivo </a:t>
            </a: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dei beni immateriali 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nel caso siano soddisfatti determinati requisiti, possono accedere ad una </a:t>
            </a:r>
            <a:r>
              <a:rPr lang="it-IT" sz="2800" b="1" dirty="0">
                <a:solidFill>
                  <a:srgbClr val="1F497D"/>
                </a:solidFill>
                <a:latin typeface="Garamond" panose="02020404030301010803" pitchFamily="18" charset="0"/>
              </a:rPr>
              <a:t>serie di misure di incentivazione e sostegno di tipo fiscale</a:t>
            </a: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, finalizzate a indurre e motivare le aziende ad investire nella creazione e/o mantenimento dei diritti di PI su territorio nazionale (e.g. </a:t>
            </a:r>
            <a:r>
              <a:rPr lang="it-IT" sz="2800" dirty="0" err="1">
                <a:solidFill>
                  <a:srgbClr val="1F497D"/>
                </a:solidFill>
                <a:latin typeface="Garamond" panose="02020404030301010803" pitchFamily="18" charset="0"/>
              </a:rPr>
              <a:t>Patent</a:t>
            </a: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 Box)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308675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PI e internazionalizzazione (IV)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6321482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286096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L’importanza di tutelare e valorizzare i beni immateriali è un tema molto attuale, ma soprattutto è un pilastro su cui fondare l’internazionalizzazione di un’impresa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Le aziende sono sempre più consapevoli del loro valore e del vantaggio competitivo che la PI offre, se adeguatamente protetta e valorizzata </a:t>
            </a: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</a:t>
            </a: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 corretta strategia di tutela della PI da combinare con la strategia di ingresso un mercato estero (e viceversa)</a:t>
            </a: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444142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PI e internazionalizzazione (V)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585163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84401" y="2485616"/>
            <a:ext cx="799288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La conoscenza della normativa in materia di registrazione e di tutela dei propri titoli di PI è fondamentale: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F497D"/>
                </a:solidFill>
                <a:latin typeface="Garamond" panose="02020404030301010803" pitchFamily="18" charset="0"/>
              </a:rPr>
              <a:t>per approcciare la penetrazione in "nuovi" mercati</a:t>
            </a:r>
          </a:p>
          <a:p>
            <a:pPr lvl="1" indent="-4572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F497D"/>
                </a:solidFill>
                <a:latin typeface="Garamond" panose="02020404030301010803" pitchFamily="18" charset="0"/>
              </a:rPr>
              <a:t>per consolidare e rafforzare la presenza in "vecchi" mercati in cui già si è presenti</a:t>
            </a:r>
            <a:endParaRPr lang="it-IT" sz="3200" dirty="0">
              <a:solidFill>
                <a:srgbClr val="1F497D"/>
              </a:solidFill>
              <a:latin typeface="Garamond" panose="02020404030301010803" pitchFamily="18" charset="0"/>
            </a:endParaRP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F497D"/>
                </a:solidFill>
                <a:latin typeface="Garamond" panose="02020404030301010803" pitchFamily="18" charset="0"/>
              </a:rPr>
              <a:t>Registrazione e tutela vanno combinate con la sorveglianza del mercato e l’attività di contrasto alla contraffazione dei propri titoli di PI</a:t>
            </a:r>
          </a:p>
          <a:p>
            <a:pPr lvl="0" indent="-457200" algn="just">
              <a:spcBef>
                <a:spcPts val="0"/>
              </a:spcBef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F497D"/>
              </a:solidFill>
              <a:latin typeface="Garamond" panose="02020404030301010803" pitchFamily="18" charset="0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0" y="6309320"/>
            <a:ext cx="9144000" cy="0"/>
          </a:xfrm>
          <a:prstGeom prst="straightConnector1">
            <a:avLst/>
          </a:prstGeom>
          <a:noFill/>
          <a:ln w="317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594645" y="1481295"/>
            <a:ext cx="7772400" cy="8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it-IT" sz="3600" b="1" dirty="0">
                <a:solidFill>
                  <a:schemeClr val="dk2"/>
                </a:solidFill>
                <a:latin typeface="Garamond"/>
                <a:sym typeface="Garamond"/>
              </a:rPr>
              <a:t>PI e internazionalizzazione (VI)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2891648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ORMA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 SLIDE</Template>
  <TotalTime>857</TotalTime>
  <Words>2836</Words>
  <Application>Microsoft Office PowerPoint</Application>
  <PresentationFormat>Presentazione su schermo (4:3)</PresentationFormat>
  <Paragraphs>266</Paragraphs>
  <Slides>38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Wingdings</vt:lpstr>
      <vt:lpstr>Garamond</vt:lpstr>
      <vt:lpstr>Calibri</vt:lpstr>
      <vt:lpstr>Arial</vt:lpstr>
      <vt:lpstr>FORMAT SLIDE</vt:lpstr>
      <vt:lpstr>Presentazione standard di PowerPoint</vt:lpstr>
      <vt:lpstr>Sommario</vt:lpstr>
      <vt:lpstr>1. Premessa: PI e internazionalizzazione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Il know-how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3. Contratti di licenza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STQUE014</dc:creator>
  <cp:lastModifiedBy>Claudia Scapicchio</cp:lastModifiedBy>
  <cp:revision>93</cp:revision>
  <dcterms:created xsi:type="dcterms:W3CDTF">2015-04-13T13:21:51Z</dcterms:created>
  <dcterms:modified xsi:type="dcterms:W3CDTF">2021-06-23T11:30:56Z</dcterms:modified>
</cp:coreProperties>
</file>